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C4200-F346-45D3-A496-3AD626AC8B27}" type="datetimeFigureOut">
              <a:rPr lang="fr-CA" smtClean="0"/>
              <a:pPr/>
              <a:t>2019-10-11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7A7DC-69EC-4127-BFCB-778410AE95BB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avec flèche 4"/>
          <p:cNvCxnSpPr/>
          <p:nvPr/>
        </p:nvCxnSpPr>
        <p:spPr>
          <a:xfrm>
            <a:off x="1043608" y="2060848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rot="16200000">
            <a:off x="287523" y="1304765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1043609" y="4149079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16200000">
            <a:off x="287524" y="3392996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1043609" y="6309319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rot="16200000">
            <a:off x="287524" y="5553236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3851921" y="2060848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rot="16200000">
            <a:off x="3095836" y="1304765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3851922" y="4149079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rot="16200000">
            <a:off x="3095837" y="3392996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3851922" y="6309319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rot="16200000">
            <a:off x="3095837" y="5553236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>
            <a:off x="6660233" y="2060848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rot="16200000">
            <a:off x="5904148" y="1304765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6660234" y="4149079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16200000">
            <a:off x="5904149" y="3392996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6660234" y="6309319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6200000">
            <a:off x="5904149" y="5553236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6660232" y="2852936"/>
            <a:ext cx="1224136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6660232" y="980728"/>
            <a:ext cx="1008112" cy="1080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7674767" y="692696"/>
            <a:ext cx="10177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  <a:r>
              <a:rPr lang="fr-CA" sz="1600" dirty="0" smtClean="0"/>
              <a:t>=f(L)</a:t>
            </a:r>
          </a:p>
          <a:p>
            <a:r>
              <a:rPr lang="fr-CA" sz="1600" dirty="0"/>
              <a:t>y</a:t>
            </a:r>
            <a:r>
              <a:rPr lang="fr-CA" sz="1600" dirty="0" smtClean="0"/>
              <a:t>= </a:t>
            </a:r>
            <a:r>
              <a:rPr lang="fr-CA" sz="1600" dirty="0" smtClean="0"/>
              <a:t>(1/a)*L</a:t>
            </a:r>
            <a:endParaRPr lang="fr-CA" sz="1600" dirty="0"/>
          </a:p>
        </p:txBody>
      </p:sp>
      <p:sp>
        <p:nvSpPr>
          <p:cNvPr id="32" name="ZoneTexte 31"/>
          <p:cNvSpPr txBox="1"/>
          <p:nvPr/>
        </p:nvSpPr>
        <p:spPr>
          <a:xfrm>
            <a:off x="6371370" y="476672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3563888" y="476672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755576" y="476672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2339752" y="2051556"/>
            <a:ext cx="2712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L</a:t>
            </a:r>
            <a:endParaRPr lang="fr-CA" sz="1600" dirty="0"/>
          </a:p>
        </p:txBody>
      </p:sp>
      <p:sp>
        <p:nvSpPr>
          <p:cNvPr id="36" name="ZoneTexte 35"/>
          <p:cNvSpPr txBox="1"/>
          <p:nvPr/>
        </p:nvSpPr>
        <p:spPr>
          <a:xfrm>
            <a:off x="5148064" y="2060848"/>
            <a:ext cx="2712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L</a:t>
            </a:r>
            <a:endParaRPr lang="fr-CA" sz="1600" dirty="0"/>
          </a:p>
        </p:txBody>
      </p:sp>
      <p:sp>
        <p:nvSpPr>
          <p:cNvPr id="37" name="ZoneTexte 36"/>
          <p:cNvSpPr txBox="1"/>
          <p:nvPr/>
        </p:nvSpPr>
        <p:spPr>
          <a:xfrm>
            <a:off x="7956376" y="2060848"/>
            <a:ext cx="2712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L</a:t>
            </a:r>
            <a:endParaRPr lang="fr-CA" sz="1600" dirty="0"/>
          </a:p>
        </p:txBody>
      </p:sp>
      <p:cxnSp>
        <p:nvCxnSpPr>
          <p:cNvPr id="38" name="Connecteur droit avec flèche 37"/>
          <p:cNvCxnSpPr/>
          <p:nvPr/>
        </p:nvCxnSpPr>
        <p:spPr>
          <a:xfrm>
            <a:off x="3851921" y="4158372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>
            <a:off x="6660233" y="4158372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2339752" y="4077072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y</a:t>
            </a:r>
            <a:endParaRPr lang="fr-CA" sz="1600" dirty="0"/>
          </a:p>
        </p:txBody>
      </p:sp>
      <p:sp>
        <p:nvSpPr>
          <p:cNvPr id="41" name="ZoneTexte 40"/>
          <p:cNvSpPr txBox="1"/>
          <p:nvPr/>
        </p:nvSpPr>
        <p:spPr>
          <a:xfrm>
            <a:off x="5148064" y="4077072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y</a:t>
            </a:r>
            <a:endParaRPr lang="fr-CA" sz="1600" dirty="0"/>
          </a:p>
        </p:txBody>
      </p:sp>
      <p:sp>
        <p:nvSpPr>
          <p:cNvPr id="42" name="ZoneTexte 41"/>
          <p:cNvSpPr txBox="1"/>
          <p:nvPr/>
        </p:nvSpPr>
        <p:spPr>
          <a:xfrm>
            <a:off x="7956376" y="4077072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2339752" y="6237312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y</a:t>
            </a:r>
            <a:endParaRPr lang="fr-CA" sz="1600" dirty="0"/>
          </a:p>
        </p:txBody>
      </p:sp>
      <p:sp>
        <p:nvSpPr>
          <p:cNvPr id="52" name="ZoneTexte 51"/>
          <p:cNvSpPr txBox="1"/>
          <p:nvPr/>
        </p:nvSpPr>
        <p:spPr>
          <a:xfrm>
            <a:off x="5148064" y="6246604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y</a:t>
            </a:r>
            <a:endParaRPr lang="fr-CA" sz="1600" dirty="0"/>
          </a:p>
        </p:txBody>
      </p:sp>
      <p:sp>
        <p:nvSpPr>
          <p:cNvPr id="53" name="ZoneTexte 52"/>
          <p:cNvSpPr txBox="1"/>
          <p:nvPr/>
        </p:nvSpPr>
        <p:spPr>
          <a:xfrm>
            <a:off x="7956376" y="6246604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741922" y="262762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$</a:t>
            </a:r>
            <a:endParaRPr lang="fr-CA" sz="1600" dirty="0"/>
          </a:p>
        </p:txBody>
      </p:sp>
      <p:sp>
        <p:nvSpPr>
          <p:cNvPr id="56" name="ZoneTexte 55"/>
          <p:cNvSpPr txBox="1"/>
          <p:nvPr/>
        </p:nvSpPr>
        <p:spPr>
          <a:xfrm>
            <a:off x="3550234" y="262762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$</a:t>
            </a:r>
            <a:endParaRPr lang="fr-CA" sz="1600" dirty="0"/>
          </a:p>
        </p:txBody>
      </p:sp>
      <p:sp>
        <p:nvSpPr>
          <p:cNvPr id="57" name="ZoneTexte 56"/>
          <p:cNvSpPr txBox="1"/>
          <p:nvPr/>
        </p:nvSpPr>
        <p:spPr>
          <a:xfrm>
            <a:off x="6358546" y="262762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$</a:t>
            </a:r>
            <a:endParaRPr lang="fr-CA" sz="1600" dirty="0"/>
          </a:p>
        </p:txBody>
      </p:sp>
      <p:sp>
        <p:nvSpPr>
          <p:cNvPr id="58" name="ZoneTexte 57"/>
          <p:cNvSpPr txBox="1"/>
          <p:nvPr/>
        </p:nvSpPr>
        <p:spPr>
          <a:xfrm>
            <a:off x="539552" y="4653136"/>
            <a:ext cx="4748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$/u</a:t>
            </a:r>
            <a:endParaRPr lang="fr-CA" sz="1600" dirty="0"/>
          </a:p>
        </p:txBody>
      </p:sp>
      <p:sp>
        <p:nvSpPr>
          <p:cNvPr id="59" name="ZoneTexte 58"/>
          <p:cNvSpPr txBox="1"/>
          <p:nvPr/>
        </p:nvSpPr>
        <p:spPr>
          <a:xfrm>
            <a:off x="3347864" y="4653136"/>
            <a:ext cx="4748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$/u</a:t>
            </a:r>
            <a:endParaRPr lang="fr-CA" sz="1600" dirty="0"/>
          </a:p>
        </p:txBody>
      </p:sp>
      <p:sp>
        <p:nvSpPr>
          <p:cNvPr id="60" name="ZoneTexte 59"/>
          <p:cNvSpPr txBox="1"/>
          <p:nvPr/>
        </p:nvSpPr>
        <p:spPr>
          <a:xfrm>
            <a:off x="6156176" y="4653136"/>
            <a:ext cx="4748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$/u</a:t>
            </a:r>
            <a:endParaRPr lang="fr-CA" sz="1600" dirty="0"/>
          </a:p>
        </p:txBody>
      </p:sp>
      <p:sp>
        <p:nvSpPr>
          <p:cNvPr id="62" name="ZoneTexte 61"/>
          <p:cNvSpPr txBox="1"/>
          <p:nvPr/>
        </p:nvSpPr>
        <p:spPr>
          <a:xfrm>
            <a:off x="6156176" y="3491716"/>
            <a:ext cx="487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CFT</a:t>
            </a:r>
            <a:endParaRPr lang="fr-CA" sz="1600" dirty="0"/>
          </a:p>
        </p:txBody>
      </p:sp>
      <p:sp>
        <p:nvSpPr>
          <p:cNvPr id="63" name="ZoneTexte 62"/>
          <p:cNvSpPr txBox="1"/>
          <p:nvPr/>
        </p:nvSpPr>
        <p:spPr>
          <a:xfrm>
            <a:off x="3347864" y="3491716"/>
            <a:ext cx="487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CFT</a:t>
            </a:r>
            <a:endParaRPr lang="fr-CA" sz="1600" dirty="0"/>
          </a:p>
        </p:txBody>
      </p:sp>
      <p:sp>
        <p:nvSpPr>
          <p:cNvPr id="64" name="ZoneTexte 63"/>
          <p:cNvSpPr txBox="1"/>
          <p:nvPr/>
        </p:nvSpPr>
        <p:spPr>
          <a:xfrm>
            <a:off x="539552" y="3501008"/>
            <a:ext cx="487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CFT</a:t>
            </a:r>
            <a:endParaRPr lang="fr-CA" sz="1600" dirty="0"/>
          </a:p>
        </p:txBody>
      </p:sp>
      <p:sp>
        <p:nvSpPr>
          <p:cNvPr id="65" name="Arc 64"/>
          <p:cNvSpPr/>
          <p:nvPr/>
        </p:nvSpPr>
        <p:spPr>
          <a:xfrm flipH="1">
            <a:off x="3851920" y="1196752"/>
            <a:ext cx="2592288" cy="172819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4860032" y="1124744"/>
            <a:ext cx="654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  <a:r>
              <a:rPr lang="fr-CA" sz="1600" dirty="0" smtClean="0"/>
              <a:t>=f(L)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2195736" y="1124744"/>
            <a:ext cx="654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  <a:r>
              <a:rPr lang="fr-CA" sz="1600" dirty="0" smtClean="0"/>
              <a:t>=f(L)</a:t>
            </a:r>
          </a:p>
        </p:txBody>
      </p:sp>
      <p:sp>
        <p:nvSpPr>
          <p:cNvPr id="68" name="Arc 67"/>
          <p:cNvSpPr/>
          <p:nvPr/>
        </p:nvSpPr>
        <p:spPr>
          <a:xfrm rot="10800000" flipH="1">
            <a:off x="2627785" y="1916832"/>
            <a:ext cx="2448271" cy="18002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7236296" y="3153742"/>
            <a:ext cx="16476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CT= CFT + CVT</a:t>
            </a:r>
          </a:p>
          <a:p>
            <a:r>
              <a:rPr lang="fr-CA" sz="1600" dirty="0" smtClean="0"/>
              <a:t>CT= CFT + </a:t>
            </a:r>
            <a:r>
              <a:rPr lang="fr-CA" sz="1600" dirty="0" smtClean="0"/>
              <a:t>a*w*y</a:t>
            </a:r>
            <a:endParaRPr lang="fr-CA" sz="1600" dirty="0" smtClean="0"/>
          </a:p>
          <a:p>
            <a:r>
              <a:rPr lang="fr-CA" sz="1600" dirty="0" smtClean="0"/>
              <a:t>CT = CFT + Cm*y</a:t>
            </a:r>
            <a:endParaRPr lang="fr-CA" sz="1600" dirty="0"/>
          </a:p>
        </p:txBody>
      </p:sp>
      <p:cxnSp>
        <p:nvCxnSpPr>
          <p:cNvPr id="71" name="Connecteur droit 70"/>
          <p:cNvCxnSpPr/>
          <p:nvPr/>
        </p:nvCxnSpPr>
        <p:spPr>
          <a:xfrm>
            <a:off x="6660232" y="5877272"/>
            <a:ext cx="12961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5724127" y="5589240"/>
            <a:ext cx="10801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 smtClean="0"/>
              <a:t>Cm=CVM</a:t>
            </a:r>
          </a:p>
          <a:p>
            <a:r>
              <a:rPr lang="fr-CA" sz="1600" dirty="0" smtClean="0"/>
              <a:t>= a*w</a:t>
            </a:r>
            <a:endParaRPr lang="fr-CA" sz="1600" dirty="0"/>
          </a:p>
        </p:txBody>
      </p:sp>
      <p:sp>
        <p:nvSpPr>
          <p:cNvPr id="73" name="Arc 72"/>
          <p:cNvSpPr/>
          <p:nvPr/>
        </p:nvSpPr>
        <p:spPr>
          <a:xfrm flipH="1" flipV="1">
            <a:off x="6732240" y="4077072"/>
            <a:ext cx="2411760" cy="172819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74" name="ZoneTexte 73"/>
          <p:cNvSpPr txBox="1"/>
          <p:nvPr/>
        </p:nvSpPr>
        <p:spPr>
          <a:xfrm>
            <a:off x="7596336" y="5507940"/>
            <a:ext cx="5688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CTM</a:t>
            </a:r>
            <a:endParaRPr lang="fr-CA" sz="1600" dirty="0"/>
          </a:p>
        </p:txBody>
      </p:sp>
      <p:sp>
        <p:nvSpPr>
          <p:cNvPr id="75" name="Arc 74"/>
          <p:cNvSpPr/>
          <p:nvPr/>
        </p:nvSpPr>
        <p:spPr>
          <a:xfrm rot="10800000" flipH="1">
            <a:off x="2915816" y="4149079"/>
            <a:ext cx="1944216" cy="1800199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76" name="Arc 75"/>
          <p:cNvSpPr/>
          <p:nvPr/>
        </p:nvSpPr>
        <p:spPr>
          <a:xfrm rot="10800000" flipH="1">
            <a:off x="2699793" y="4509120"/>
            <a:ext cx="2439888" cy="144016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4644008" y="4797152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Cm</a:t>
            </a:r>
            <a:endParaRPr lang="fr-CA" sz="1600" dirty="0"/>
          </a:p>
        </p:txBody>
      </p:sp>
      <p:sp>
        <p:nvSpPr>
          <p:cNvPr id="79" name="ZoneTexte 78"/>
          <p:cNvSpPr txBox="1"/>
          <p:nvPr/>
        </p:nvSpPr>
        <p:spPr>
          <a:xfrm>
            <a:off x="5087669" y="5075892"/>
            <a:ext cx="5854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CVM</a:t>
            </a:r>
            <a:endParaRPr lang="fr-CA" sz="1600" dirty="0"/>
          </a:p>
        </p:txBody>
      </p:sp>
      <p:grpSp>
        <p:nvGrpSpPr>
          <p:cNvPr id="82" name="Groupe 81"/>
          <p:cNvGrpSpPr/>
          <p:nvPr/>
        </p:nvGrpSpPr>
        <p:grpSpPr>
          <a:xfrm>
            <a:off x="3995935" y="4293096"/>
            <a:ext cx="1152129" cy="1368152"/>
            <a:chOff x="3995936" y="1340768"/>
            <a:chExt cx="2592289" cy="1728192"/>
          </a:xfrm>
        </p:grpSpPr>
        <p:sp>
          <p:nvSpPr>
            <p:cNvPr id="80" name="Arc 79"/>
            <p:cNvSpPr/>
            <p:nvPr/>
          </p:nvSpPr>
          <p:spPr>
            <a:xfrm rot="10800000" flipH="1">
              <a:off x="3995936" y="1340768"/>
              <a:ext cx="2592288" cy="1728192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 sz="160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81" name="Arc 80"/>
            <p:cNvSpPr/>
            <p:nvPr/>
          </p:nvSpPr>
          <p:spPr>
            <a:xfrm rot="10800000">
              <a:off x="3995937" y="1340768"/>
              <a:ext cx="2592288" cy="1728192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 sz="1600">
                <a:ln>
                  <a:solidFill>
                    <a:schemeClr val="tx1"/>
                  </a:solidFill>
                </a:ln>
              </a:endParaRPr>
            </a:p>
          </p:txBody>
        </p:sp>
      </p:grpSp>
      <p:sp>
        <p:nvSpPr>
          <p:cNvPr id="83" name="ZoneTexte 82"/>
          <p:cNvSpPr txBox="1"/>
          <p:nvPr/>
        </p:nvSpPr>
        <p:spPr>
          <a:xfrm>
            <a:off x="5076056" y="4797152"/>
            <a:ext cx="5688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CTM</a:t>
            </a:r>
            <a:endParaRPr lang="fr-CA" sz="1600" dirty="0"/>
          </a:p>
        </p:txBody>
      </p:sp>
      <p:cxnSp>
        <p:nvCxnSpPr>
          <p:cNvPr id="87" name="Connecteur droit 86"/>
          <p:cNvCxnSpPr/>
          <p:nvPr/>
        </p:nvCxnSpPr>
        <p:spPr>
          <a:xfrm>
            <a:off x="1547664" y="620688"/>
            <a:ext cx="0" cy="568863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Arc 87"/>
          <p:cNvSpPr/>
          <p:nvPr/>
        </p:nvSpPr>
        <p:spPr>
          <a:xfrm rot="10800000" flipH="1">
            <a:off x="755577" y="2348880"/>
            <a:ext cx="1440160" cy="93610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9" name="Arc 88"/>
          <p:cNvSpPr/>
          <p:nvPr/>
        </p:nvSpPr>
        <p:spPr>
          <a:xfrm flipH="1">
            <a:off x="1043608" y="3284984"/>
            <a:ext cx="936104" cy="792088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0" name="ZoneTexte 89"/>
          <p:cNvSpPr txBox="1"/>
          <p:nvPr/>
        </p:nvSpPr>
        <p:spPr>
          <a:xfrm>
            <a:off x="5054006" y="2708920"/>
            <a:ext cx="394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</a:t>
            </a:r>
            <a:endParaRPr lang="fr-CA" sz="1600" dirty="0"/>
          </a:p>
        </p:txBody>
      </p:sp>
      <p:sp>
        <p:nvSpPr>
          <p:cNvPr id="91" name="ZoneTexte 90"/>
          <p:cNvSpPr txBox="1"/>
          <p:nvPr/>
        </p:nvSpPr>
        <p:spPr>
          <a:xfrm>
            <a:off x="2123728" y="2780928"/>
            <a:ext cx="394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</a:t>
            </a:r>
            <a:endParaRPr lang="fr-CA" sz="1600" dirty="0"/>
          </a:p>
        </p:txBody>
      </p:sp>
      <p:sp>
        <p:nvSpPr>
          <p:cNvPr id="92" name="ZoneTexte 91"/>
          <p:cNvSpPr txBox="1"/>
          <p:nvPr/>
        </p:nvSpPr>
        <p:spPr>
          <a:xfrm>
            <a:off x="984883" y="548680"/>
            <a:ext cx="6347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A" sz="1600" dirty="0" err="1" smtClean="0"/>
              <a:t>Rdmt</a:t>
            </a:r>
            <a:endParaRPr lang="fr-CA" sz="1600" dirty="0" smtClean="0"/>
          </a:p>
          <a:p>
            <a:pPr algn="ctr"/>
            <a:r>
              <a:rPr lang="fr-CA" sz="1600" dirty="0" err="1" smtClean="0"/>
              <a:t>cr</a:t>
            </a:r>
            <a:r>
              <a:rPr lang="fr-CA" sz="1600" dirty="0" smtClean="0"/>
              <a:t>.</a:t>
            </a:r>
            <a:endParaRPr lang="fr-CA" sz="1600" dirty="0"/>
          </a:p>
        </p:txBody>
      </p:sp>
      <p:sp>
        <p:nvSpPr>
          <p:cNvPr id="93" name="ZoneTexte 92"/>
          <p:cNvSpPr txBox="1"/>
          <p:nvPr/>
        </p:nvSpPr>
        <p:spPr>
          <a:xfrm>
            <a:off x="1704963" y="548680"/>
            <a:ext cx="6347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A" sz="1600" dirty="0" err="1" smtClean="0"/>
              <a:t>Rdmt</a:t>
            </a:r>
            <a:endParaRPr lang="fr-CA" sz="1600" dirty="0" smtClean="0"/>
          </a:p>
          <a:p>
            <a:pPr algn="ctr"/>
            <a:r>
              <a:rPr lang="fr-CA" sz="1600" dirty="0" err="1" smtClean="0"/>
              <a:t>décr</a:t>
            </a:r>
            <a:r>
              <a:rPr lang="fr-CA" sz="1600" dirty="0" smtClean="0"/>
              <a:t>.</a:t>
            </a:r>
            <a:endParaRPr lang="fr-CA" sz="1600" dirty="0"/>
          </a:p>
        </p:txBody>
      </p:sp>
      <p:sp>
        <p:nvSpPr>
          <p:cNvPr id="94" name="ZoneTexte 93"/>
          <p:cNvSpPr txBox="1"/>
          <p:nvPr/>
        </p:nvSpPr>
        <p:spPr>
          <a:xfrm>
            <a:off x="755577" y="-27384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 err="1" smtClean="0"/>
              <a:t>Rmdts</a:t>
            </a:r>
            <a:r>
              <a:rPr lang="fr-CA" dirty="0" smtClean="0"/>
              <a:t> factoriels variables</a:t>
            </a:r>
            <a:endParaRPr lang="fr-CA" dirty="0"/>
          </a:p>
        </p:txBody>
      </p:sp>
      <p:sp>
        <p:nvSpPr>
          <p:cNvPr id="95" name="ZoneTexte 94"/>
          <p:cNvSpPr txBox="1"/>
          <p:nvPr/>
        </p:nvSpPr>
        <p:spPr>
          <a:xfrm>
            <a:off x="3419872" y="-273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 err="1" smtClean="0"/>
              <a:t>Rmdts</a:t>
            </a:r>
            <a:r>
              <a:rPr lang="fr-CA" dirty="0" smtClean="0"/>
              <a:t> factoriels décroissants</a:t>
            </a:r>
            <a:endParaRPr lang="fr-CA" dirty="0"/>
          </a:p>
        </p:txBody>
      </p:sp>
      <p:sp>
        <p:nvSpPr>
          <p:cNvPr id="96" name="ZoneTexte 95"/>
          <p:cNvSpPr txBox="1"/>
          <p:nvPr/>
        </p:nvSpPr>
        <p:spPr>
          <a:xfrm>
            <a:off x="6372200" y="-2738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 err="1" smtClean="0"/>
              <a:t>Rmdts</a:t>
            </a:r>
            <a:r>
              <a:rPr lang="fr-CA" dirty="0" smtClean="0"/>
              <a:t> factoriels constants</a:t>
            </a:r>
            <a:endParaRPr lang="fr-CA" dirty="0"/>
          </a:p>
        </p:txBody>
      </p:sp>
      <p:sp>
        <p:nvSpPr>
          <p:cNvPr id="98" name="ZoneTexte 97"/>
          <p:cNvSpPr txBox="1"/>
          <p:nvPr/>
        </p:nvSpPr>
        <p:spPr>
          <a:xfrm>
            <a:off x="2123728" y="4818638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Cm</a:t>
            </a:r>
            <a:endParaRPr lang="fr-CA" sz="1600" dirty="0"/>
          </a:p>
        </p:txBody>
      </p:sp>
      <p:grpSp>
        <p:nvGrpSpPr>
          <p:cNvPr id="105" name="Groupe 104"/>
          <p:cNvGrpSpPr/>
          <p:nvPr/>
        </p:nvGrpSpPr>
        <p:grpSpPr>
          <a:xfrm>
            <a:off x="946471" y="3861048"/>
            <a:ext cx="1249265" cy="2304256"/>
            <a:chOff x="946471" y="3573016"/>
            <a:chExt cx="1249265" cy="2304256"/>
          </a:xfrm>
        </p:grpSpPr>
        <p:sp>
          <p:nvSpPr>
            <p:cNvPr id="97" name="Arc 96"/>
            <p:cNvSpPr/>
            <p:nvPr/>
          </p:nvSpPr>
          <p:spPr>
            <a:xfrm rot="10800000" flipH="1">
              <a:off x="946471" y="3573016"/>
              <a:ext cx="1249265" cy="230425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 sz="160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9" name="Arc 98"/>
            <p:cNvSpPr/>
            <p:nvPr/>
          </p:nvSpPr>
          <p:spPr>
            <a:xfrm rot="16200000" flipH="1">
              <a:off x="1299206" y="5261638"/>
              <a:ext cx="504054" cy="727214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 sz="1600">
                <a:ln>
                  <a:solidFill>
                    <a:schemeClr val="tx1"/>
                  </a:solidFill>
                </a:ln>
              </a:endParaRPr>
            </a:p>
          </p:txBody>
        </p:sp>
      </p:grpSp>
      <p:grpSp>
        <p:nvGrpSpPr>
          <p:cNvPr id="101" name="Groupe 100"/>
          <p:cNvGrpSpPr/>
          <p:nvPr/>
        </p:nvGrpSpPr>
        <p:grpSpPr>
          <a:xfrm>
            <a:off x="1403648" y="4221088"/>
            <a:ext cx="1368152" cy="1368152"/>
            <a:chOff x="3995936" y="1340768"/>
            <a:chExt cx="2592289" cy="1728192"/>
          </a:xfrm>
        </p:grpSpPr>
        <p:sp>
          <p:nvSpPr>
            <p:cNvPr id="102" name="Arc 101"/>
            <p:cNvSpPr/>
            <p:nvPr/>
          </p:nvSpPr>
          <p:spPr>
            <a:xfrm rot="10800000" flipH="1">
              <a:off x="3995936" y="1340768"/>
              <a:ext cx="2592288" cy="1728192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 sz="160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3" name="Arc 102"/>
            <p:cNvSpPr/>
            <p:nvPr/>
          </p:nvSpPr>
          <p:spPr>
            <a:xfrm rot="10800000">
              <a:off x="3995937" y="1340768"/>
              <a:ext cx="2592288" cy="1728192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 sz="1600">
                <a:ln>
                  <a:solidFill>
                    <a:schemeClr val="tx1"/>
                  </a:solidFill>
                </a:ln>
              </a:endParaRPr>
            </a:p>
          </p:txBody>
        </p:sp>
      </p:grpSp>
      <p:sp>
        <p:nvSpPr>
          <p:cNvPr id="104" name="ZoneTexte 103"/>
          <p:cNvSpPr txBox="1"/>
          <p:nvPr/>
        </p:nvSpPr>
        <p:spPr>
          <a:xfrm>
            <a:off x="1331640" y="4797152"/>
            <a:ext cx="5688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CTM</a:t>
            </a:r>
            <a:endParaRPr lang="fr-CA" sz="1600" dirty="0"/>
          </a:p>
        </p:txBody>
      </p:sp>
      <p:sp>
        <p:nvSpPr>
          <p:cNvPr id="107" name="Arc 106"/>
          <p:cNvSpPr/>
          <p:nvPr/>
        </p:nvSpPr>
        <p:spPr>
          <a:xfrm rot="10800000" flipH="1">
            <a:off x="971600" y="4149080"/>
            <a:ext cx="1800200" cy="1872208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8" name="Arc 107"/>
          <p:cNvSpPr/>
          <p:nvPr/>
        </p:nvSpPr>
        <p:spPr>
          <a:xfrm rot="10800000">
            <a:off x="1187623" y="5589240"/>
            <a:ext cx="1368152" cy="432048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9" name="ZoneTexte 108"/>
          <p:cNvSpPr txBox="1"/>
          <p:nvPr/>
        </p:nvSpPr>
        <p:spPr>
          <a:xfrm>
            <a:off x="2267744" y="5805264"/>
            <a:ext cx="5854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CVM</a:t>
            </a:r>
            <a:endParaRPr lang="fr-CA" sz="1600" dirty="0"/>
          </a:p>
        </p:txBody>
      </p:sp>
      <p:cxnSp>
        <p:nvCxnSpPr>
          <p:cNvPr id="111" name="Connecteur droit 110"/>
          <p:cNvCxnSpPr/>
          <p:nvPr/>
        </p:nvCxnSpPr>
        <p:spPr>
          <a:xfrm flipV="1">
            <a:off x="1043608" y="3068960"/>
            <a:ext cx="1080120" cy="108012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112"/>
          <p:cNvCxnSpPr/>
          <p:nvPr/>
        </p:nvCxnSpPr>
        <p:spPr>
          <a:xfrm flipH="1">
            <a:off x="2113142" y="3068960"/>
            <a:ext cx="10586" cy="31776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Arc 114"/>
          <p:cNvSpPr/>
          <p:nvPr/>
        </p:nvSpPr>
        <p:spPr>
          <a:xfrm rot="10800000" flipH="1">
            <a:off x="755576" y="2780928"/>
            <a:ext cx="1440160" cy="936104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6" name="Arc 115"/>
          <p:cNvSpPr/>
          <p:nvPr/>
        </p:nvSpPr>
        <p:spPr>
          <a:xfrm flipH="1">
            <a:off x="1043607" y="3717032"/>
            <a:ext cx="936104" cy="792088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117" name="Connecteur droit 116"/>
          <p:cNvCxnSpPr>
            <a:stCxn id="116" idx="2"/>
          </p:cNvCxnSpPr>
          <p:nvPr/>
        </p:nvCxnSpPr>
        <p:spPr>
          <a:xfrm flipV="1">
            <a:off x="1043607" y="3573016"/>
            <a:ext cx="936105" cy="54006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>
            <a:stCxn id="135" idx="2"/>
          </p:cNvCxnSpPr>
          <p:nvPr/>
        </p:nvCxnSpPr>
        <p:spPr>
          <a:xfrm flipH="1">
            <a:off x="1907704" y="1284790"/>
            <a:ext cx="13693" cy="500856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droit 122"/>
          <p:cNvCxnSpPr>
            <a:stCxn id="85" idx="0"/>
          </p:cNvCxnSpPr>
          <p:nvPr/>
        </p:nvCxnSpPr>
        <p:spPr>
          <a:xfrm flipV="1">
            <a:off x="1007604" y="1268760"/>
            <a:ext cx="900100" cy="79208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6" name="Groupe 135"/>
          <p:cNvGrpSpPr/>
          <p:nvPr/>
        </p:nvGrpSpPr>
        <p:grpSpPr>
          <a:xfrm>
            <a:off x="467544" y="1122745"/>
            <a:ext cx="1974714" cy="938101"/>
            <a:chOff x="467544" y="1122745"/>
            <a:chExt cx="1974714" cy="938101"/>
          </a:xfrm>
        </p:grpSpPr>
        <p:sp>
          <p:nvSpPr>
            <p:cNvPr id="85" name="Arc 84"/>
            <p:cNvSpPr/>
            <p:nvPr/>
          </p:nvSpPr>
          <p:spPr>
            <a:xfrm rot="10800000" flipH="1">
              <a:off x="467544" y="1484783"/>
              <a:ext cx="1080120" cy="576063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 sz="160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35" name="Forme libre 134"/>
            <p:cNvSpPr/>
            <p:nvPr/>
          </p:nvSpPr>
          <p:spPr>
            <a:xfrm>
              <a:off x="1551008" y="1122745"/>
              <a:ext cx="891250" cy="694480"/>
            </a:xfrm>
            <a:custGeom>
              <a:avLst/>
              <a:gdLst>
                <a:gd name="connsiteX0" fmla="*/ 0 w 891250"/>
                <a:gd name="connsiteY0" fmla="*/ 694480 h 694480"/>
                <a:gd name="connsiteX1" fmla="*/ 115746 w 891250"/>
                <a:gd name="connsiteY1" fmla="*/ 462987 h 694480"/>
                <a:gd name="connsiteX2" fmla="*/ 370389 w 891250"/>
                <a:gd name="connsiteY2" fmla="*/ 162045 h 694480"/>
                <a:gd name="connsiteX3" fmla="*/ 752354 w 891250"/>
                <a:gd name="connsiteY3" fmla="*/ 23149 h 694480"/>
                <a:gd name="connsiteX4" fmla="*/ 891250 w 891250"/>
                <a:gd name="connsiteY4" fmla="*/ 23149 h 694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1250" h="694480">
                  <a:moveTo>
                    <a:pt x="0" y="694480"/>
                  </a:moveTo>
                  <a:cubicBezTo>
                    <a:pt x="27007" y="623103"/>
                    <a:pt x="54015" y="551726"/>
                    <a:pt x="115746" y="462987"/>
                  </a:cubicBezTo>
                  <a:cubicBezTo>
                    <a:pt x="177477" y="374248"/>
                    <a:pt x="264288" y="235351"/>
                    <a:pt x="370389" y="162045"/>
                  </a:cubicBezTo>
                  <a:cubicBezTo>
                    <a:pt x="476490" y="88739"/>
                    <a:pt x="665544" y="46298"/>
                    <a:pt x="752354" y="23149"/>
                  </a:cubicBezTo>
                  <a:cubicBezTo>
                    <a:pt x="839164" y="0"/>
                    <a:pt x="865207" y="11574"/>
                    <a:pt x="891250" y="23149"/>
                  </a:cubicBez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138" name="ZoneTexte 137"/>
          <p:cNvSpPr txBox="1"/>
          <p:nvPr/>
        </p:nvSpPr>
        <p:spPr>
          <a:xfrm>
            <a:off x="3923928" y="2267580"/>
            <a:ext cx="1373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Coûts totaux</a:t>
            </a:r>
            <a:endParaRPr lang="fr-CA" dirty="0"/>
          </a:p>
        </p:txBody>
      </p:sp>
      <p:sp>
        <p:nvSpPr>
          <p:cNvPr id="139" name="ZoneTexte 138"/>
          <p:cNvSpPr txBox="1"/>
          <p:nvPr/>
        </p:nvSpPr>
        <p:spPr>
          <a:xfrm>
            <a:off x="6798562" y="2276872"/>
            <a:ext cx="1373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Coûts totaux</a:t>
            </a:r>
            <a:endParaRPr lang="fr-CA" dirty="0"/>
          </a:p>
        </p:txBody>
      </p:sp>
      <p:sp>
        <p:nvSpPr>
          <p:cNvPr id="140" name="ZoneTexte 139"/>
          <p:cNvSpPr txBox="1"/>
          <p:nvPr/>
        </p:nvSpPr>
        <p:spPr>
          <a:xfrm>
            <a:off x="1115616" y="2276872"/>
            <a:ext cx="1373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Coûts totaux</a:t>
            </a:r>
            <a:endParaRPr lang="fr-CA" dirty="0"/>
          </a:p>
        </p:txBody>
      </p:sp>
      <p:sp>
        <p:nvSpPr>
          <p:cNvPr id="142" name="ZoneTexte 141"/>
          <p:cNvSpPr txBox="1"/>
          <p:nvPr/>
        </p:nvSpPr>
        <p:spPr>
          <a:xfrm>
            <a:off x="6588224" y="4437112"/>
            <a:ext cx="193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Coûts var. et </a:t>
            </a:r>
            <a:r>
              <a:rPr lang="fr-CA" dirty="0" err="1" smtClean="0"/>
              <a:t>marg</a:t>
            </a:r>
            <a:r>
              <a:rPr lang="fr-CA" dirty="0" smtClean="0"/>
              <a:t>.</a:t>
            </a:r>
            <a:endParaRPr lang="fr-CA" dirty="0"/>
          </a:p>
        </p:txBody>
      </p:sp>
      <p:sp>
        <p:nvSpPr>
          <p:cNvPr id="143" name="ZoneTexte 142"/>
          <p:cNvSpPr txBox="1"/>
          <p:nvPr/>
        </p:nvSpPr>
        <p:spPr>
          <a:xfrm>
            <a:off x="3707904" y="4437112"/>
            <a:ext cx="193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Coûts var. et </a:t>
            </a:r>
            <a:r>
              <a:rPr lang="fr-CA" dirty="0" err="1" smtClean="0"/>
              <a:t>marg</a:t>
            </a:r>
            <a:r>
              <a:rPr lang="fr-CA" dirty="0" smtClean="0"/>
              <a:t>.</a:t>
            </a:r>
            <a:endParaRPr lang="fr-CA" dirty="0"/>
          </a:p>
        </p:txBody>
      </p:sp>
      <p:sp>
        <p:nvSpPr>
          <p:cNvPr id="144" name="ZoneTexte 143"/>
          <p:cNvSpPr txBox="1"/>
          <p:nvPr/>
        </p:nvSpPr>
        <p:spPr>
          <a:xfrm>
            <a:off x="971600" y="4427820"/>
            <a:ext cx="193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Coûts var. et </a:t>
            </a:r>
            <a:r>
              <a:rPr lang="fr-CA" dirty="0" err="1" smtClean="0"/>
              <a:t>marg</a:t>
            </a:r>
            <a:r>
              <a:rPr lang="fr-CA" dirty="0" smtClean="0"/>
              <a:t>.</a:t>
            </a:r>
            <a:endParaRPr lang="fr-CA" dirty="0"/>
          </a:p>
        </p:txBody>
      </p:sp>
      <p:cxnSp>
        <p:nvCxnSpPr>
          <p:cNvPr id="145" name="Connecteur droit 144"/>
          <p:cNvCxnSpPr/>
          <p:nvPr/>
        </p:nvCxnSpPr>
        <p:spPr>
          <a:xfrm flipV="1">
            <a:off x="3851920" y="3068960"/>
            <a:ext cx="1368152" cy="108012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146"/>
          <p:cNvCxnSpPr/>
          <p:nvPr/>
        </p:nvCxnSpPr>
        <p:spPr>
          <a:xfrm flipH="1">
            <a:off x="4633422" y="3501008"/>
            <a:ext cx="10586" cy="279234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ZoneTexte 161"/>
          <p:cNvSpPr txBox="1"/>
          <p:nvPr/>
        </p:nvSpPr>
        <p:spPr>
          <a:xfrm>
            <a:off x="182666" y="1249015"/>
            <a:ext cx="7889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400" dirty="0" smtClean="0">
                <a:solidFill>
                  <a:schemeClr val="accent1"/>
                </a:solidFill>
              </a:rPr>
              <a:t>Max PM</a:t>
            </a:r>
            <a:endParaRPr lang="fr-CA" sz="1400" dirty="0">
              <a:solidFill>
                <a:schemeClr val="accent1"/>
              </a:solidFill>
            </a:endParaRPr>
          </a:p>
        </p:txBody>
      </p:sp>
      <p:sp>
        <p:nvSpPr>
          <p:cNvPr id="163" name="ZoneTexte 162"/>
          <p:cNvSpPr txBox="1"/>
          <p:nvPr/>
        </p:nvSpPr>
        <p:spPr>
          <a:xfrm>
            <a:off x="179513" y="2924944"/>
            <a:ext cx="7920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 smtClean="0">
                <a:solidFill>
                  <a:schemeClr val="accent1"/>
                </a:solidFill>
              </a:rPr>
              <a:t>Min CVM CTM</a:t>
            </a:r>
            <a:endParaRPr lang="fr-CA" sz="1400" dirty="0">
              <a:solidFill>
                <a:schemeClr val="accent1"/>
              </a:solidFill>
            </a:endParaRPr>
          </a:p>
        </p:txBody>
      </p:sp>
      <p:sp>
        <p:nvSpPr>
          <p:cNvPr id="164" name="ZoneTexte 163"/>
          <p:cNvSpPr txBox="1"/>
          <p:nvPr/>
        </p:nvSpPr>
        <p:spPr>
          <a:xfrm>
            <a:off x="2123728" y="3306470"/>
            <a:ext cx="5100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CVT</a:t>
            </a:r>
            <a:endParaRPr lang="fr-CA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avec flèche 12"/>
          <p:cNvCxnSpPr/>
          <p:nvPr/>
        </p:nvCxnSpPr>
        <p:spPr>
          <a:xfrm>
            <a:off x="3851921" y="2060848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rot="16200000">
            <a:off x="3095836" y="1304765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3851922" y="4149079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rot="16200000">
            <a:off x="3095837" y="3392996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3851922" y="6309319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rot="16200000">
            <a:off x="3095837" y="5553236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>
            <a:off x="6660233" y="2060848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rot="16200000">
            <a:off x="5904148" y="1304765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6660234" y="4149079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16200000">
            <a:off x="5904149" y="3392996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6660234" y="6309319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6200000">
            <a:off x="5904149" y="5553236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6660232" y="2852936"/>
            <a:ext cx="1224136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6660232" y="980728"/>
            <a:ext cx="1008112" cy="1080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7674767" y="692696"/>
            <a:ext cx="10177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  <a:r>
              <a:rPr lang="fr-CA" sz="1600" dirty="0" smtClean="0"/>
              <a:t>=f(L)</a:t>
            </a:r>
          </a:p>
          <a:p>
            <a:r>
              <a:rPr lang="fr-CA" sz="1600" dirty="0"/>
              <a:t>y</a:t>
            </a:r>
            <a:r>
              <a:rPr lang="fr-CA" sz="1600" dirty="0" smtClean="0"/>
              <a:t>= </a:t>
            </a:r>
            <a:r>
              <a:rPr lang="fr-CA" sz="1600" dirty="0" smtClean="0"/>
              <a:t>(1/a)*L</a:t>
            </a:r>
            <a:endParaRPr lang="fr-CA" sz="1600" dirty="0"/>
          </a:p>
        </p:txBody>
      </p:sp>
      <p:sp>
        <p:nvSpPr>
          <p:cNvPr id="32" name="ZoneTexte 31"/>
          <p:cNvSpPr txBox="1"/>
          <p:nvPr/>
        </p:nvSpPr>
        <p:spPr>
          <a:xfrm>
            <a:off x="6371370" y="476672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3563888" y="476672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5148064" y="2060848"/>
            <a:ext cx="2712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L</a:t>
            </a:r>
            <a:endParaRPr lang="fr-CA" sz="1600" dirty="0"/>
          </a:p>
        </p:txBody>
      </p:sp>
      <p:sp>
        <p:nvSpPr>
          <p:cNvPr id="37" name="ZoneTexte 36"/>
          <p:cNvSpPr txBox="1"/>
          <p:nvPr/>
        </p:nvSpPr>
        <p:spPr>
          <a:xfrm>
            <a:off x="7956376" y="2060848"/>
            <a:ext cx="2712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L</a:t>
            </a:r>
            <a:endParaRPr lang="fr-CA" sz="1600" dirty="0"/>
          </a:p>
        </p:txBody>
      </p:sp>
      <p:cxnSp>
        <p:nvCxnSpPr>
          <p:cNvPr id="38" name="Connecteur droit avec flèche 37"/>
          <p:cNvCxnSpPr/>
          <p:nvPr/>
        </p:nvCxnSpPr>
        <p:spPr>
          <a:xfrm>
            <a:off x="3851921" y="4158372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>
            <a:off x="6660233" y="4158372"/>
            <a:ext cx="151216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5148064" y="4077072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y</a:t>
            </a:r>
            <a:endParaRPr lang="fr-CA" sz="1600" dirty="0"/>
          </a:p>
        </p:txBody>
      </p:sp>
      <p:sp>
        <p:nvSpPr>
          <p:cNvPr id="42" name="ZoneTexte 41"/>
          <p:cNvSpPr txBox="1"/>
          <p:nvPr/>
        </p:nvSpPr>
        <p:spPr>
          <a:xfrm>
            <a:off x="7956376" y="4077072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5148064" y="6246604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y</a:t>
            </a:r>
            <a:endParaRPr lang="fr-CA" sz="1600" dirty="0"/>
          </a:p>
        </p:txBody>
      </p:sp>
      <p:sp>
        <p:nvSpPr>
          <p:cNvPr id="53" name="ZoneTexte 52"/>
          <p:cNvSpPr txBox="1"/>
          <p:nvPr/>
        </p:nvSpPr>
        <p:spPr>
          <a:xfrm>
            <a:off x="7956376" y="6246604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/>
              <a:t>y</a:t>
            </a:r>
          </a:p>
        </p:txBody>
      </p:sp>
      <p:sp>
        <p:nvSpPr>
          <p:cNvPr id="56" name="ZoneTexte 55"/>
          <p:cNvSpPr txBox="1"/>
          <p:nvPr/>
        </p:nvSpPr>
        <p:spPr>
          <a:xfrm>
            <a:off x="3550234" y="262762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$</a:t>
            </a:r>
            <a:endParaRPr lang="fr-CA" sz="1600" dirty="0"/>
          </a:p>
        </p:txBody>
      </p:sp>
      <p:sp>
        <p:nvSpPr>
          <p:cNvPr id="57" name="ZoneTexte 56"/>
          <p:cNvSpPr txBox="1"/>
          <p:nvPr/>
        </p:nvSpPr>
        <p:spPr>
          <a:xfrm>
            <a:off x="6358546" y="262762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$</a:t>
            </a:r>
            <a:endParaRPr lang="fr-CA" sz="1600" dirty="0"/>
          </a:p>
        </p:txBody>
      </p:sp>
      <p:sp>
        <p:nvSpPr>
          <p:cNvPr id="59" name="ZoneTexte 58"/>
          <p:cNvSpPr txBox="1"/>
          <p:nvPr/>
        </p:nvSpPr>
        <p:spPr>
          <a:xfrm>
            <a:off x="3347864" y="4653136"/>
            <a:ext cx="4748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$/u</a:t>
            </a:r>
            <a:endParaRPr lang="fr-CA" sz="1600" dirty="0"/>
          </a:p>
        </p:txBody>
      </p:sp>
      <p:sp>
        <p:nvSpPr>
          <p:cNvPr id="60" name="ZoneTexte 59"/>
          <p:cNvSpPr txBox="1"/>
          <p:nvPr/>
        </p:nvSpPr>
        <p:spPr>
          <a:xfrm>
            <a:off x="6156176" y="4653136"/>
            <a:ext cx="4748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$/u</a:t>
            </a:r>
            <a:endParaRPr lang="fr-CA" sz="1600" dirty="0"/>
          </a:p>
        </p:txBody>
      </p:sp>
      <p:sp>
        <p:nvSpPr>
          <p:cNvPr id="62" name="ZoneTexte 61"/>
          <p:cNvSpPr txBox="1"/>
          <p:nvPr/>
        </p:nvSpPr>
        <p:spPr>
          <a:xfrm>
            <a:off x="6156176" y="3491716"/>
            <a:ext cx="487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CFT</a:t>
            </a:r>
            <a:endParaRPr lang="fr-CA" sz="1600" dirty="0"/>
          </a:p>
        </p:txBody>
      </p:sp>
      <p:sp>
        <p:nvSpPr>
          <p:cNvPr id="63" name="ZoneTexte 62"/>
          <p:cNvSpPr txBox="1"/>
          <p:nvPr/>
        </p:nvSpPr>
        <p:spPr>
          <a:xfrm>
            <a:off x="3347864" y="3491716"/>
            <a:ext cx="487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CFT</a:t>
            </a:r>
            <a:endParaRPr lang="fr-CA" sz="1600" dirty="0"/>
          </a:p>
        </p:txBody>
      </p:sp>
      <p:sp>
        <p:nvSpPr>
          <p:cNvPr id="65" name="Arc 64"/>
          <p:cNvSpPr/>
          <p:nvPr/>
        </p:nvSpPr>
        <p:spPr>
          <a:xfrm flipH="1">
            <a:off x="3851920" y="1196752"/>
            <a:ext cx="2592288" cy="172819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4860032" y="1124744"/>
            <a:ext cx="723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y=f</a:t>
            </a:r>
            <a:r>
              <a:rPr lang="fr-CA" sz="1600" baseline="-25000" dirty="0" smtClean="0"/>
              <a:t>1</a:t>
            </a:r>
            <a:r>
              <a:rPr lang="fr-CA" sz="1600" dirty="0" smtClean="0"/>
              <a:t>(L)</a:t>
            </a:r>
          </a:p>
        </p:txBody>
      </p:sp>
      <p:sp>
        <p:nvSpPr>
          <p:cNvPr id="68" name="Arc 67"/>
          <p:cNvSpPr/>
          <p:nvPr/>
        </p:nvSpPr>
        <p:spPr>
          <a:xfrm rot="10800000" flipH="1">
            <a:off x="2627785" y="1916832"/>
            <a:ext cx="2448271" cy="18002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7236296" y="3153742"/>
            <a:ext cx="16476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CT= CFT + CVT</a:t>
            </a:r>
          </a:p>
          <a:p>
            <a:r>
              <a:rPr lang="fr-CA" sz="1600" dirty="0" smtClean="0"/>
              <a:t>CT= CFT + </a:t>
            </a:r>
            <a:r>
              <a:rPr lang="fr-CA" sz="1600" dirty="0" smtClean="0"/>
              <a:t>a*w*y</a:t>
            </a:r>
            <a:endParaRPr lang="fr-CA" sz="1600" dirty="0" smtClean="0"/>
          </a:p>
          <a:p>
            <a:r>
              <a:rPr lang="fr-CA" sz="1600" dirty="0" smtClean="0"/>
              <a:t>CT = CFT + Cm*y</a:t>
            </a:r>
            <a:endParaRPr lang="fr-CA" sz="1600" dirty="0"/>
          </a:p>
        </p:txBody>
      </p:sp>
      <p:cxnSp>
        <p:nvCxnSpPr>
          <p:cNvPr id="71" name="Connecteur droit 70"/>
          <p:cNvCxnSpPr/>
          <p:nvPr/>
        </p:nvCxnSpPr>
        <p:spPr>
          <a:xfrm>
            <a:off x="6660232" y="5877272"/>
            <a:ext cx="12961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5724128" y="5589240"/>
            <a:ext cx="9605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Cm=CVM</a:t>
            </a:r>
          </a:p>
          <a:p>
            <a:r>
              <a:rPr lang="fr-CA" sz="1600" dirty="0" smtClean="0"/>
              <a:t>= a*w</a:t>
            </a:r>
            <a:endParaRPr lang="fr-CA" sz="1600" dirty="0"/>
          </a:p>
        </p:txBody>
      </p:sp>
      <p:sp>
        <p:nvSpPr>
          <p:cNvPr id="73" name="Arc 72"/>
          <p:cNvSpPr/>
          <p:nvPr/>
        </p:nvSpPr>
        <p:spPr>
          <a:xfrm flipH="1" flipV="1">
            <a:off x="6732240" y="4077072"/>
            <a:ext cx="2411760" cy="172819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74" name="ZoneTexte 73"/>
          <p:cNvSpPr txBox="1"/>
          <p:nvPr/>
        </p:nvSpPr>
        <p:spPr>
          <a:xfrm>
            <a:off x="7596336" y="5507940"/>
            <a:ext cx="5688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CTM</a:t>
            </a:r>
            <a:endParaRPr lang="fr-CA" sz="1600" dirty="0"/>
          </a:p>
        </p:txBody>
      </p:sp>
      <p:sp>
        <p:nvSpPr>
          <p:cNvPr id="75" name="Arc 74"/>
          <p:cNvSpPr/>
          <p:nvPr/>
        </p:nvSpPr>
        <p:spPr>
          <a:xfrm rot="10800000" flipH="1">
            <a:off x="2843809" y="4149078"/>
            <a:ext cx="1938981" cy="1813641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4644008" y="4797152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Cm</a:t>
            </a:r>
            <a:r>
              <a:rPr lang="fr-CA" sz="1600" baseline="-25000" dirty="0" smtClean="0"/>
              <a:t>1</a:t>
            </a:r>
            <a:endParaRPr lang="fr-CA" sz="1600" baseline="-25000" dirty="0"/>
          </a:p>
        </p:txBody>
      </p:sp>
      <p:grpSp>
        <p:nvGrpSpPr>
          <p:cNvPr id="82" name="Groupe 81"/>
          <p:cNvGrpSpPr/>
          <p:nvPr/>
        </p:nvGrpSpPr>
        <p:grpSpPr>
          <a:xfrm>
            <a:off x="3995935" y="4293096"/>
            <a:ext cx="1152129" cy="1368152"/>
            <a:chOff x="3995936" y="1340768"/>
            <a:chExt cx="2592289" cy="1728192"/>
          </a:xfrm>
        </p:grpSpPr>
        <p:sp>
          <p:nvSpPr>
            <p:cNvPr id="80" name="Arc 79"/>
            <p:cNvSpPr/>
            <p:nvPr/>
          </p:nvSpPr>
          <p:spPr>
            <a:xfrm rot="10800000" flipH="1">
              <a:off x="3995936" y="1340768"/>
              <a:ext cx="2592288" cy="1728192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 sz="160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81" name="Arc 80"/>
            <p:cNvSpPr/>
            <p:nvPr/>
          </p:nvSpPr>
          <p:spPr>
            <a:xfrm rot="10800000">
              <a:off x="3995937" y="1340768"/>
              <a:ext cx="2592288" cy="1728192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 sz="1600">
                <a:ln>
                  <a:solidFill>
                    <a:schemeClr val="tx1"/>
                  </a:solidFill>
                </a:ln>
              </a:endParaRPr>
            </a:p>
          </p:txBody>
        </p:sp>
      </p:grpSp>
      <p:sp>
        <p:nvSpPr>
          <p:cNvPr id="83" name="ZoneTexte 82"/>
          <p:cNvSpPr txBox="1"/>
          <p:nvPr/>
        </p:nvSpPr>
        <p:spPr>
          <a:xfrm>
            <a:off x="5076056" y="4797152"/>
            <a:ext cx="7778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CTM</a:t>
            </a:r>
            <a:r>
              <a:rPr lang="fr-CA" sz="1600" baseline="-25000" dirty="0" smtClean="0"/>
              <a:t>CT1</a:t>
            </a:r>
            <a:endParaRPr lang="fr-CA" sz="1600" baseline="-25000" dirty="0"/>
          </a:p>
        </p:txBody>
      </p:sp>
      <p:sp>
        <p:nvSpPr>
          <p:cNvPr id="90" name="ZoneTexte 89"/>
          <p:cNvSpPr txBox="1"/>
          <p:nvPr/>
        </p:nvSpPr>
        <p:spPr>
          <a:xfrm>
            <a:off x="4932040" y="2564904"/>
            <a:ext cx="4630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</a:t>
            </a:r>
            <a:r>
              <a:rPr lang="fr-CA" sz="1600" baseline="-25000" dirty="0" smtClean="0"/>
              <a:t>1</a:t>
            </a:r>
            <a:endParaRPr lang="fr-CA" sz="1600" baseline="-25000" dirty="0"/>
          </a:p>
        </p:txBody>
      </p:sp>
      <p:sp>
        <p:nvSpPr>
          <p:cNvPr id="95" name="ZoneTexte 94"/>
          <p:cNvSpPr txBox="1"/>
          <p:nvPr/>
        </p:nvSpPr>
        <p:spPr>
          <a:xfrm>
            <a:off x="3419872" y="-273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 err="1" smtClean="0"/>
              <a:t>Rmdts</a:t>
            </a:r>
            <a:r>
              <a:rPr lang="fr-CA" dirty="0" smtClean="0"/>
              <a:t> factoriels décroissants</a:t>
            </a:r>
            <a:endParaRPr lang="fr-CA" dirty="0"/>
          </a:p>
        </p:txBody>
      </p:sp>
      <p:sp>
        <p:nvSpPr>
          <p:cNvPr id="96" name="ZoneTexte 95"/>
          <p:cNvSpPr txBox="1"/>
          <p:nvPr/>
        </p:nvSpPr>
        <p:spPr>
          <a:xfrm>
            <a:off x="6372200" y="-2738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 err="1" smtClean="0"/>
              <a:t>Rmdts</a:t>
            </a:r>
            <a:r>
              <a:rPr lang="fr-CA" dirty="0" smtClean="0"/>
              <a:t> factoriels constants</a:t>
            </a:r>
            <a:endParaRPr lang="fr-CA" dirty="0"/>
          </a:p>
        </p:txBody>
      </p:sp>
      <p:sp>
        <p:nvSpPr>
          <p:cNvPr id="138" name="ZoneTexte 137"/>
          <p:cNvSpPr txBox="1"/>
          <p:nvPr/>
        </p:nvSpPr>
        <p:spPr>
          <a:xfrm>
            <a:off x="3923928" y="2267580"/>
            <a:ext cx="1373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Coûts totaux</a:t>
            </a:r>
            <a:endParaRPr lang="fr-CA" dirty="0"/>
          </a:p>
        </p:txBody>
      </p:sp>
      <p:sp>
        <p:nvSpPr>
          <p:cNvPr id="139" name="ZoneTexte 138"/>
          <p:cNvSpPr txBox="1"/>
          <p:nvPr/>
        </p:nvSpPr>
        <p:spPr>
          <a:xfrm>
            <a:off x="6798562" y="2276872"/>
            <a:ext cx="1373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Coûts totaux</a:t>
            </a:r>
            <a:endParaRPr lang="fr-CA" dirty="0"/>
          </a:p>
        </p:txBody>
      </p:sp>
      <p:sp>
        <p:nvSpPr>
          <p:cNvPr id="142" name="ZoneTexte 141"/>
          <p:cNvSpPr txBox="1"/>
          <p:nvPr/>
        </p:nvSpPr>
        <p:spPr>
          <a:xfrm>
            <a:off x="6588224" y="4437112"/>
            <a:ext cx="193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Coûts var. et </a:t>
            </a:r>
            <a:r>
              <a:rPr lang="fr-CA" dirty="0" err="1" smtClean="0"/>
              <a:t>marg</a:t>
            </a:r>
            <a:r>
              <a:rPr lang="fr-CA" dirty="0" smtClean="0"/>
              <a:t>.</a:t>
            </a:r>
            <a:endParaRPr lang="fr-CA" dirty="0"/>
          </a:p>
        </p:txBody>
      </p:sp>
      <p:sp>
        <p:nvSpPr>
          <p:cNvPr id="143" name="ZoneTexte 142"/>
          <p:cNvSpPr txBox="1"/>
          <p:nvPr/>
        </p:nvSpPr>
        <p:spPr>
          <a:xfrm>
            <a:off x="3707904" y="4437112"/>
            <a:ext cx="193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Coûts var. et </a:t>
            </a:r>
            <a:r>
              <a:rPr lang="fr-CA" dirty="0" err="1" smtClean="0"/>
              <a:t>marg</a:t>
            </a:r>
            <a:r>
              <a:rPr lang="fr-CA" dirty="0" smtClean="0"/>
              <a:t>.</a:t>
            </a:r>
            <a:endParaRPr lang="fr-CA" dirty="0"/>
          </a:p>
        </p:txBody>
      </p:sp>
      <p:sp>
        <p:nvSpPr>
          <p:cNvPr id="106" name="Arc 105"/>
          <p:cNvSpPr/>
          <p:nvPr/>
        </p:nvSpPr>
        <p:spPr>
          <a:xfrm flipH="1">
            <a:off x="3851920" y="960403"/>
            <a:ext cx="2306265" cy="2036549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0" name="ZoneTexte 109"/>
          <p:cNvSpPr txBox="1"/>
          <p:nvPr/>
        </p:nvSpPr>
        <p:spPr>
          <a:xfrm>
            <a:off x="5012432" y="764704"/>
            <a:ext cx="723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>
                <a:solidFill>
                  <a:srgbClr val="FF0000"/>
                </a:solidFill>
              </a:rPr>
              <a:t>y=f</a:t>
            </a:r>
            <a:r>
              <a:rPr lang="fr-CA" sz="1600" baseline="-25000" dirty="0" smtClean="0">
                <a:solidFill>
                  <a:srgbClr val="FF0000"/>
                </a:solidFill>
              </a:rPr>
              <a:t>2</a:t>
            </a:r>
            <a:r>
              <a:rPr lang="fr-CA" sz="1600" dirty="0" smtClean="0">
                <a:solidFill>
                  <a:srgbClr val="FF0000"/>
                </a:solidFill>
              </a:rPr>
              <a:t>(L)</a:t>
            </a:r>
          </a:p>
        </p:txBody>
      </p:sp>
      <p:sp>
        <p:nvSpPr>
          <p:cNvPr id="112" name="Arc 111"/>
          <p:cNvSpPr/>
          <p:nvPr/>
        </p:nvSpPr>
        <p:spPr>
          <a:xfrm rot="10800000" flipH="1">
            <a:off x="2483768" y="2021684"/>
            <a:ext cx="2799929" cy="1695347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4" name="ZoneTexte 113"/>
          <p:cNvSpPr txBox="1"/>
          <p:nvPr/>
        </p:nvSpPr>
        <p:spPr>
          <a:xfrm>
            <a:off x="5261116" y="2717304"/>
            <a:ext cx="4630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>
                <a:solidFill>
                  <a:srgbClr val="FF0000"/>
                </a:solidFill>
              </a:rPr>
              <a:t>CT</a:t>
            </a:r>
            <a:r>
              <a:rPr lang="fr-CA" sz="16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8" name="Arc 117"/>
          <p:cNvSpPr/>
          <p:nvPr/>
        </p:nvSpPr>
        <p:spPr>
          <a:xfrm rot="10800000" flipH="1">
            <a:off x="3275852" y="4309388"/>
            <a:ext cx="1980223" cy="1724093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 sz="16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9" name="ZoneTexte 118"/>
          <p:cNvSpPr txBox="1"/>
          <p:nvPr/>
        </p:nvSpPr>
        <p:spPr>
          <a:xfrm>
            <a:off x="5076056" y="4962654"/>
            <a:ext cx="52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Cm</a:t>
            </a:r>
            <a:r>
              <a:rPr lang="fr-CA" sz="1600" baseline="-25000" dirty="0"/>
              <a:t>2</a:t>
            </a:r>
          </a:p>
        </p:txBody>
      </p:sp>
      <p:grpSp>
        <p:nvGrpSpPr>
          <p:cNvPr id="121" name="Groupe 120"/>
          <p:cNvGrpSpPr/>
          <p:nvPr/>
        </p:nvGrpSpPr>
        <p:grpSpPr>
          <a:xfrm>
            <a:off x="4002890" y="4471960"/>
            <a:ext cx="1482922" cy="1490759"/>
            <a:chOff x="3995936" y="1340768"/>
            <a:chExt cx="2592289" cy="1728192"/>
          </a:xfrm>
        </p:grpSpPr>
        <p:sp>
          <p:nvSpPr>
            <p:cNvPr id="122" name="Arc 121"/>
            <p:cNvSpPr/>
            <p:nvPr/>
          </p:nvSpPr>
          <p:spPr>
            <a:xfrm rot="10800000" flipH="1">
              <a:off x="3995936" y="1340768"/>
              <a:ext cx="2592288" cy="1728192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 sz="160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24" name="Arc 123"/>
            <p:cNvSpPr/>
            <p:nvPr/>
          </p:nvSpPr>
          <p:spPr>
            <a:xfrm rot="10800000">
              <a:off x="3995937" y="1340768"/>
              <a:ext cx="2592288" cy="1728192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 sz="1600">
                <a:ln>
                  <a:solidFill>
                    <a:schemeClr val="tx1"/>
                  </a:solidFill>
                </a:ln>
              </a:endParaRPr>
            </a:p>
          </p:txBody>
        </p:sp>
      </p:grpSp>
      <p:sp>
        <p:nvSpPr>
          <p:cNvPr id="125" name="ZoneTexte 124"/>
          <p:cNvSpPr txBox="1"/>
          <p:nvPr/>
        </p:nvSpPr>
        <p:spPr>
          <a:xfrm>
            <a:off x="5446429" y="5106670"/>
            <a:ext cx="7778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CTM</a:t>
            </a:r>
            <a:r>
              <a:rPr lang="fr-CA" sz="1600" baseline="-25000" dirty="0" smtClean="0"/>
              <a:t>CT2</a:t>
            </a:r>
            <a:endParaRPr lang="fr-CA" sz="1600" baseline="-25000" dirty="0"/>
          </a:p>
        </p:txBody>
      </p:sp>
      <p:sp>
        <p:nvSpPr>
          <p:cNvPr id="2" name="Arc 1"/>
          <p:cNvSpPr/>
          <p:nvPr/>
        </p:nvSpPr>
        <p:spPr>
          <a:xfrm rot="10441497">
            <a:off x="4446317" y="4365174"/>
            <a:ext cx="1007446" cy="1788315"/>
          </a:xfrm>
          <a:prstGeom prst="arc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6" name="ZoneTexte 125"/>
          <p:cNvSpPr txBox="1"/>
          <p:nvPr/>
        </p:nvSpPr>
        <p:spPr>
          <a:xfrm>
            <a:off x="4917767" y="5863913"/>
            <a:ext cx="6838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600" dirty="0" smtClean="0"/>
              <a:t>CTM</a:t>
            </a:r>
            <a:r>
              <a:rPr lang="fr-CA" sz="1600" baseline="-25000" dirty="0" smtClean="0"/>
              <a:t>LT</a:t>
            </a:r>
            <a:endParaRPr lang="fr-CA" sz="1600" baseline="-25000" dirty="0"/>
          </a:p>
        </p:txBody>
      </p:sp>
    </p:spTree>
    <p:extLst>
      <p:ext uri="{BB962C8B-B14F-4D97-AF65-F5344CB8AC3E}">
        <p14:creationId xmlns:p14="http://schemas.microsoft.com/office/powerpoint/2010/main" xmlns="" val="5033034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184</Words>
  <Application>Microsoft Office PowerPoint</Application>
  <PresentationFormat>Affichage à l'écran (4:3)</PresentationFormat>
  <Paragraphs>92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Bureau</dc:creator>
  <cp:lastModifiedBy>Bureau</cp:lastModifiedBy>
  <cp:revision>26</cp:revision>
  <dcterms:created xsi:type="dcterms:W3CDTF">2018-10-04T13:36:50Z</dcterms:created>
  <dcterms:modified xsi:type="dcterms:W3CDTF">2019-10-11T13:16:47Z</dcterms:modified>
</cp:coreProperties>
</file>