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40"/>
  </p:notesMasterIdLst>
  <p:sldIdLst>
    <p:sldId id="256" r:id="rId2"/>
    <p:sldId id="355" r:id="rId3"/>
    <p:sldId id="357" r:id="rId4"/>
    <p:sldId id="257" r:id="rId5"/>
    <p:sldId id="323" r:id="rId6"/>
    <p:sldId id="324" r:id="rId7"/>
    <p:sldId id="296" r:id="rId8"/>
    <p:sldId id="297" r:id="rId9"/>
    <p:sldId id="291" r:id="rId10"/>
    <p:sldId id="346" r:id="rId11"/>
    <p:sldId id="347" r:id="rId12"/>
    <p:sldId id="348" r:id="rId13"/>
    <p:sldId id="299" r:id="rId14"/>
    <p:sldId id="311" r:id="rId15"/>
    <p:sldId id="312" r:id="rId16"/>
    <p:sldId id="300" r:id="rId17"/>
    <p:sldId id="301" r:id="rId18"/>
    <p:sldId id="302" r:id="rId19"/>
    <p:sldId id="352" r:id="rId20"/>
    <p:sldId id="313" r:id="rId21"/>
    <p:sldId id="350" r:id="rId22"/>
    <p:sldId id="353" r:id="rId23"/>
    <p:sldId id="356" r:id="rId24"/>
    <p:sldId id="306" r:id="rId25"/>
    <p:sldId id="341" r:id="rId26"/>
    <p:sldId id="337" r:id="rId27"/>
    <p:sldId id="343" r:id="rId28"/>
    <p:sldId id="310" r:id="rId29"/>
    <p:sldId id="329" r:id="rId30"/>
    <p:sldId id="330" r:id="rId31"/>
    <p:sldId id="354" r:id="rId32"/>
    <p:sldId id="333" r:id="rId33"/>
    <p:sldId id="336" r:id="rId34"/>
    <p:sldId id="335" r:id="rId35"/>
    <p:sldId id="338" r:id="rId36"/>
    <p:sldId id="332" r:id="rId37"/>
    <p:sldId id="331" r:id="rId38"/>
    <p:sldId id="334" r:id="rId3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20809" autoAdjust="0"/>
    <p:restoredTop sz="94624" autoAdjust="0"/>
  </p:normalViewPr>
  <p:slideViewPr>
    <p:cSldViewPr>
      <p:cViewPr varScale="1">
        <p:scale>
          <a:sx n="64" d="100"/>
          <a:sy n="64" d="100"/>
        </p:scale>
        <p:origin x="82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233D57-646B-420F-B0D8-896C6E595214}" type="datetimeFigureOut">
              <a:rPr lang="fr-CA" smtClean="0"/>
              <a:pPr/>
              <a:t>2024-02-06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6CD94E-77AF-45E7-93AA-8AC518389A43}" type="slidenum">
              <a:rPr lang="fr-CA" smtClean="0"/>
              <a:pPr/>
              <a:t>‹N°›</a:t>
            </a:fld>
            <a:endParaRPr lang="fr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5F681-813F-4F24-B7C8-79D4DC9D0017}" type="datetime1">
              <a:rPr lang="fr-CA" smtClean="0"/>
              <a:pPr/>
              <a:t>2024-02-06</a:t>
            </a:fld>
            <a:endParaRPr lang="fr-CA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9F344-DFE0-46A9-ADA6-43F827857911}" type="datetime1">
              <a:rPr lang="fr-CA" smtClean="0"/>
              <a:pPr/>
              <a:t>2024-02-06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0023B-4C22-440C-939C-9B1A4D4EB25F}" type="datetime1">
              <a:rPr lang="fr-CA" smtClean="0"/>
              <a:pPr/>
              <a:t>2024-02-06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DEE53-2085-46AA-AF18-98B5940FBC80}" type="datetime1">
              <a:rPr lang="fr-CA" smtClean="0"/>
              <a:pPr/>
              <a:t>2024-02-06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orme libre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B8CC0-3542-42BC-B5FF-5746752AB771}" type="datetime1">
              <a:rPr lang="fr-CA" smtClean="0"/>
              <a:pPr/>
              <a:t>2024-02-06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3BEB5-AA7F-4CC5-9397-B42C0A793188}" type="datetime1">
              <a:rPr lang="fr-CA" smtClean="0"/>
              <a:pPr/>
              <a:t>2024-02-06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9FD8B-F087-4D62-A34F-18B2702A7B55}" type="datetime1">
              <a:rPr lang="fr-CA" smtClean="0"/>
              <a:pPr/>
              <a:t>2024-02-06</a:t>
            </a:fld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E8519-EE40-47B0-A15B-A4C703FC9D25}" type="datetime1">
              <a:rPr lang="fr-CA" smtClean="0"/>
              <a:pPr/>
              <a:t>2024-02-06</a:t>
            </a:fld>
            <a:endParaRPr lang="fr-CA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6455A-C493-4F44-A62B-0109EEB1A585}" type="datetime1">
              <a:rPr lang="fr-CA" smtClean="0"/>
              <a:pPr/>
              <a:t>2024-02-06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71405-DA98-4B88-B325-AF2362C9EEDF}" type="datetime1">
              <a:rPr lang="fr-CA" smtClean="0"/>
              <a:pPr/>
              <a:t>2024-02-06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E18E11F2-4429-44B9-A795-0A9502DD0A52}" type="datetime1">
              <a:rPr lang="fr-CA" smtClean="0"/>
              <a:pPr/>
              <a:t>2024-02-06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rme libre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orme libre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/>
              <a:t>Cliquez pour modifier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CF78D77D-DF45-4F10-9DD4-88E83996A20C}" type="datetime1">
              <a:rPr lang="fr-CA" smtClean="0"/>
              <a:pPr/>
              <a:t>2024-02-06</a:t>
            </a:fld>
            <a:endParaRPr lang="fr-CA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A" dirty="0"/>
              <a:t>Le modèle HOS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CA" dirty="0"/>
              <a:t>ECO8041 Thème 2B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err="1"/>
              <a:t>Fcts</a:t>
            </a:r>
            <a:r>
              <a:rPr lang="fr-CA" dirty="0"/>
              <a:t> de </a:t>
            </a:r>
            <a:r>
              <a:rPr lang="fr-CA" dirty="0" err="1"/>
              <a:t>prod</a:t>
            </a:r>
            <a:r>
              <a:rPr lang="fr-CA" dirty="0"/>
              <a:t>. et CR croissants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7859216" cy="4525963"/>
          </a:xfrm>
        </p:spPr>
        <p:txBody>
          <a:bodyPr>
            <a:normAutofit/>
          </a:bodyPr>
          <a:lstStyle/>
          <a:p>
            <a:r>
              <a:rPr lang="fr-CA" dirty="0"/>
              <a:t>On a : </a:t>
            </a:r>
            <a:r>
              <a:rPr lang="fr-CA" dirty="0" err="1"/>
              <a:t>F</a:t>
            </a:r>
            <a:r>
              <a:rPr lang="fr-CA" baseline="-25000" dirty="0" err="1"/>
              <a:t>j</a:t>
            </a:r>
            <a:r>
              <a:rPr lang="fr-CA" dirty="0"/>
              <a:t>(K, L), la </a:t>
            </a:r>
            <a:r>
              <a:rPr lang="fr-CA" dirty="0" err="1"/>
              <a:t>prod</a:t>
            </a:r>
            <a:r>
              <a:rPr lang="fr-CA" dirty="0"/>
              <a:t>. du bien j (j=</a:t>
            </a:r>
            <a:r>
              <a:rPr lang="fr-CA" dirty="0" err="1"/>
              <a:t>x,y</a:t>
            </a:r>
            <a:r>
              <a:rPr lang="fr-CA" dirty="0"/>
              <a:t>) dans les pays 1 et 2 avec </a:t>
            </a:r>
            <a:r>
              <a:rPr lang="fr-CA" dirty="0" err="1"/>
              <a:t>F</a:t>
            </a:r>
            <a:r>
              <a:rPr lang="fr-CA" baseline="-25000" dirty="0" err="1"/>
              <a:t>j</a:t>
            </a:r>
            <a:r>
              <a:rPr lang="fr-CA" dirty="0"/>
              <a:t>’(L)&gt;0 et </a:t>
            </a:r>
            <a:r>
              <a:rPr lang="fr-CA" dirty="0" err="1"/>
              <a:t>F</a:t>
            </a:r>
            <a:r>
              <a:rPr lang="fr-CA" baseline="-25000" dirty="0" err="1"/>
              <a:t>j</a:t>
            </a:r>
            <a:r>
              <a:rPr lang="fr-CA" dirty="0"/>
              <a:t>’’(L)&lt;0 et </a:t>
            </a:r>
            <a:r>
              <a:rPr lang="fr-CA" dirty="0" err="1"/>
              <a:t>F</a:t>
            </a:r>
            <a:r>
              <a:rPr lang="fr-CA" baseline="-25000" dirty="0" err="1"/>
              <a:t>j</a:t>
            </a:r>
            <a:r>
              <a:rPr lang="fr-CA" dirty="0"/>
              <a:t>’(K)&gt;0 et </a:t>
            </a:r>
            <a:r>
              <a:rPr lang="fr-CA" dirty="0" err="1"/>
              <a:t>F</a:t>
            </a:r>
            <a:r>
              <a:rPr lang="fr-CA" baseline="-25000" dirty="0" err="1"/>
              <a:t>j</a:t>
            </a:r>
            <a:r>
              <a:rPr lang="fr-CA" dirty="0"/>
              <a:t>’’(K)</a:t>
            </a:r>
            <a:r>
              <a:rPr lang="fr-CA" baseline="-25000" dirty="0"/>
              <a:t> </a:t>
            </a:r>
            <a:r>
              <a:rPr lang="fr-CA" dirty="0"/>
              <a:t>&lt;0.</a:t>
            </a:r>
            <a:endParaRPr lang="fr-CA" baseline="-25000" dirty="0"/>
          </a:p>
          <a:p>
            <a:pPr>
              <a:buNone/>
            </a:pPr>
            <a:endParaRPr lang="fr-CA" dirty="0"/>
          </a:p>
          <a:p>
            <a:r>
              <a:rPr lang="fr-CA" dirty="0"/>
              <a:t>La productivité unitaire des 2 </a:t>
            </a:r>
            <a:r>
              <a:rPr lang="fr-CA" dirty="0" err="1"/>
              <a:t>fctrs</a:t>
            </a:r>
            <a:r>
              <a:rPr lang="fr-CA" dirty="0"/>
              <a:t> dans la </a:t>
            </a:r>
            <a:r>
              <a:rPr lang="fr-CA" dirty="0" err="1"/>
              <a:t>prod</a:t>
            </a:r>
            <a:r>
              <a:rPr lang="fr-CA" dirty="0"/>
              <a:t>. du bien j dans les 2 pays est une </a:t>
            </a:r>
            <a:r>
              <a:rPr lang="fr-CA" dirty="0" err="1"/>
              <a:t>fct</a:t>
            </a:r>
            <a:r>
              <a:rPr lang="fr-CA" dirty="0"/>
              <a:t> décroissante de leur utilisation lorsque l’autre est en Q fixe. (rendements marginaux ou factoriels décroissants)</a:t>
            </a:r>
            <a:endParaRPr lang="fr-CA" baseline="-25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10</a:t>
            </a:fld>
            <a:endParaRPr lang="fr-CA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1143000"/>
          </a:xfrm>
        </p:spPr>
        <p:txBody>
          <a:bodyPr>
            <a:noAutofit/>
          </a:bodyPr>
          <a:lstStyle/>
          <a:p>
            <a:r>
              <a:rPr lang="fr-CA" dirty="0" err="1"/>
              <a:t>Fcts</a:t>
            </a:r>
            <a:r>
              <a:rPr lang="fr-CA" dirty="0"/>
              <a:t> de </a:t>
            </a:r>
            <a:r>
              <a:rPr lang="fr-CA" dirty="0" err="1"/>
              <a:t>prod</a:t>
            </a:r>
            <a:r>
              <a:rPr lang="fr-CA" dirty="0"/>
              <a:t>. à rendements factoriels décroissants</a:t>
            </a:r>
          </a:p>
        </p:txBody>
      </p:sp>
      <p:sp>
        <p:nvSpPr>
          <p:cNvPr id="26" name="Line 2"/>
          <p:cNvSpPr>
            <a:spLocks noChangeShapeType="1"/>
          </p:cNvSpPr>
          <p:nvPr/>
        </p:nvSpPr>
        <p:spPr bwMode="auto">
          <a:xfrm>
            <a:off x="2843808" y="5445224"/>
            <a:ext cx="410445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27" name="Line 3"/>
          <p:cNvSpPr>
            <a:spLocks noChangeShapeType="1"/>
          </p:cNvSpPr>
          <p:nvPr/>
        </p:nvSpPr>
        <p:spPr bwMode="auto">
          <a:xfrm flipV="1">
            <a:off x="2843808" y="1772816"/>
            <a:ext cx="0" cy="367240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28" name="Text Box 10"/>
          <p:cNvSpPr txBox="1">
            <a:spLocks noChangeArrowheads="1"/>
          </p:cNvSpPr>
          <p:nvPr/>
        </p:nvSpPr>
        <p:spPr bwMode="auto">
          <a:xfrm>
            <a:off x="6856777" y="5517232"/>
            <a:ext cx="48282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Lij</a:t>
            </a:r>
            <a:endParaRPr lang="fr-FR" dirty="0">
              <a:latin typeface="Times"/>
            </a:endParaRPr>
          </a:p>
        </p:txBody>
      </p:sp>
      <p:sp>
        <p:nvSpPr>
          <p:cNvPr id="29" name="Text Box 12"/>
          <p:cNvSpPr txBox="1">
            <a:spLocks noChangeArrowheads="1"/>
          </p:cNvSpPr>
          <p:nvPr/>
        </p:nvSpPr>
        <p:spPr bwMode="auto">
          <a:xfrm>
            <a:off x="2195736" y="1700808"/>
            <a:ext cx="51167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Qij</a:t>
            </a:r>
            <a:endParaRPr lang="fr-FR" dirty="0">
              <a:latin typeface="Times"/>
            </a:endParaRPr>
          </a:p>
        </p:txBody>
      </p:sp>
      <p:sp>
        <p:nvSpPr>
          <p:cNvPr id="42" name="Text Box 18"/>
          <p:cNvSpPr txBox="1">
            <a:spLocks noChangeArrowheads="1"/>
          </p:cNvSpPr>
          <p:nvPr/>
        </p:nvSpPr>
        <p:spPr bwMode="auto">
          <a:xfrm>
            <a:off x="5148064" y="2426112"/>
            <a:ext cx="36004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err="1">
                <a:latin typeface="Times"/>
              </a:rPr>
              <a:t>F</a:t>
            </a:r>
            <a:r>
              <a:rPr lang="fr-FR" sz="2000" baseline="-25000" dirty="0" err="1">
                <a:latin typeface="Times"/>
              </a:rPr>
              <a:t>j</a:t>
            </a:r>
            <a:r>
              <a:rPr lang="fr-FR" sz="2000" dirty="0">
                <a:latin typeface="Times"/>
              </a:rPr>
              <a:t>(K,L)</a:t>
            </a:r>
          </a:p>
          <a:p>
            <a:r>
              <a:rPr lang="fr-FR" sz="2000" dirty="0" err="1">
                <a:latin typeface="Times"/>
              </a:rPr>
              <a:t>F’</a:t>
            </a:r>
            <a:r>
              <a:rPr lang="fr-FR" sz="2000" baseline="-25000" dirty="0" err="1">
                <a:latin typeface="Times"/>
              </a:rPr>
              <a:t>j</a:t>
            </a:r>
            <a:r>
              <a:rPr lang="fr-FR" sz="2000" dirty="0">
                <a:latin typeface="Times"/>
              </a:rPr>
              <a:t>(L) &gt; 0</a:t>
            </a:r>
          </a:p>
          <a:p>
            <a:r>
              <a:rPr lang="fr-FR" sz="2000" dirty="0" err="1">
                <a:latin typeface="Times"/>
              </a:rPr>
              <a:t>F’’</a:t>
            </a:r>
            <a:r>
              <a:rPr lang="fr-FR" sz="2000" baseline="-25000" dirty="0" err="1">
                <a:latin typeface="Times"/>
              </a:rPr>
              <a:t>j</a:t>
            </a:r>
            <a:r>
              <a:rPr lang="fr-FR" sz="2000" dirty="0">
                <a:latin typeface="Times"/>
              </a:rPr>
              <a:t>(L) &lt; 0</a:t>
            </a:r>
          </a:p>
          <a:p>
            <a:endParaRPr lang="fr-FR" sz="2000" dirty="0">
              <a:latin typeface="Times"/>
            </a:endParaRPr>
          </a:p>
          <a:p>
            <a:r>
              <a:rPr lang="fr-FR" sz="2000" dirty="0">
                <a:latin typeface="Times"/>
              </a:rPr>
              <a:t>(de même pour K avec L fixe) </a:t>
            </a:r>
          </a:p>
        </p:txBody>
      </p:sp>
      <p:cxnSp>
        <p:nvCxnSpPr>
          <p:cNvPr id="48" name="Connecteur droit 47"/>
          <p:cNvCxnSpPr/>
          <p:nvPr/>
        </p:nvCxnSpPr>
        <p:spPr>
          <a:xfrm>
            <a:off x="5436096" y="2714144"/>
            <a:ext cx="27695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orme libre 11"/>
          <p:cNvSpPr/>
          <p:nvPr/>
        </p:nvSpPr>
        <p:spPr>
          <a:xfrm>
            <a:off x="2844800" y="1988840"/>
            <a:ext cx="3743424" cy="3446760"/>
          </a:xfrm>
          <a:custGeom>
            <a:avLst/>
            <a:gdLst>
              <a:gd name="connsiteX0" fmla="*/ 0 w 3530600"/>
              <a:gd name="connsiteY0" fmla="*/ 3365500 h 3365500"/>
              <a:gd name="connsiteX1" fmla="*/ 622300 w 3530600"/>
              <a:gd name="connsiteY1" fmla="*/ 1968500 h 3365500"/>
              <a:gd name="connsiteX2" fmla="*/ 1536700 w 3530600"/>
              <a:gd name="connsiteY2" fmla="*/ 927100 h 3365500"/>
              <a:gd name="connsiteX3" fmla="*/ 2667000 w 3530600"/>
              <a:gd name="connsiteY3" fmla="*/ 228600 h 3365500"/>
              <a:gd name="connsiteX4" fmla="*/ 3530600 w 3530600"/>
              <a:gd name="connsiteY4" fmla="*/ 0 h 3365500"/>
              <a:gd name="connsiteX5" fmla="*/ 3530600 w 3530600"/>
              <a:gd name="connsiteY5" fmla="*/ 0 h 336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30600" h="3365500">
                <a:moveTo>
                  <a:pt x="0" y="3365500"/>
                </a:moveTo>
                <a:cubicBezTo>
                  <a:pt x="183091" y="2870200"/>
                  <a:pt x="366183" y="2374900"/>
                  <a:pt x="622300" y="1968500"/>
                </a:cubicBezTo>
                <a:cubicBezTo>
                  <a:pt x="878417" y="1562100"/>
                  <a:pt x="1195917" y="1217083"/>
                  <a:pt x="1536700" y="927100"/>
                </a:cubicBezTo>
                <a:cubicBezTo>
                  <a:pt x="1877483" y="637117"/>
                  <a:pt x="2334683" y="383117"/>
                  <a:pt x="2667000" y="228600"/>
                </a:cubicBezTo>
                <a:cubicBezTo>
                  <a:pt x="2999317" y="74083"/>
                  <a:pt x="3530600" y="0"/>
                  <a:pt x="3530600" y="0"/>
                </a:cubicBezTo>
                <a:lnTo>
                  <a:pt x="3530600" y="0"/>
                </a:ln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11" name="Connecteur droit 10"/>
          <p:cNvCxnSpPr/>
          <p:nvPr/>
        </p:nvCxnSpPr>
        <p:spPr>
          <a:xfrm>
            <a:off x="5508104" y="2498120"/>
            <a:ext cx="27695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u numéro de diapositive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11</a:t>
            </a:fld>
            <a:endParaRPr lang="fr-CA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fr-CA" dirty="0"/>
              <a:t>Rendements factoriels décroissants et CR croissants (K fixe et L variable)</a:t>
            </a: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1331641" y="5477162"/>
            <a:ext cx="266429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V="1">
            <a:off x="1331640" y="2740858"/>
            <a:ext cx="0" cy="273630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1835696" y="1948770"/>
            <a:ext cx="179632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>
                <a:latin typeface="Times"/>
              </a:rPr>
              <a:t>Production de X</a:t>
            </a:r>
          </a:p>
          <a:p>
            <a:pPr algn="ctr"/>
            <a:r>
              <a:rPr lang="fr-FR" b="1" dirty="0">
                <a:latin typeface="Times"/>
              </a:rPr>
              <a:t>dans le pays i</a:t>
            </a:r>
            <a:endParaRPr lang="fr-FR" dirty="0">
              <a:latin typeface="Times"/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3916305" y="5445224"/>
            <a:ext cx="47481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L</a:t>
            </a:r>
            <a:r>
              <a:rPr lang="fr-FR" sz="2000" baseline="-25000" dirty="0" err="1">
                <a:latin typeface="Times"/>
              </a:rPr>
              <a:t>ix</a:t>
            </a:r>
            <a:endParaRPr lang="fr-FR" baseline="-25000" dirty="0">
              <a:latin typeface="Times"/>
            </a:endParaRP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827584" y="2492896"/>
            <a:ext cx="50366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</a:t>
            </a:r>
            <a:r>
              <a:rPr lang="fr-FR" sz="2000" baseline="-25000" dirty="0" err="1">
                <a:latin typeface="Times"/>
              </a:rPr>
              <a:t>ix</a:t>
            </a:r>
            <a:endParaRPr lang="fr-FR" baseline="-25000" dirty="0">
              <a:latin typeface="Times"/>
            </a:endParaRPr>
          </a:p>
        </p:txBody>
      </p:sp>
      <p:sp>
        <p:nvSpPr>
          <p:cNvPr id="16" name="Text Box 16"/>
          <p:cNvSpPr txBox="1">
            <a:spLocks noChangeArrowheads="1"/>
          </p:cNvSpPr>
          <p:nvPr/>
        </p:nvSpPr>
        <p:spPr bwMode="auto">
          <a:xfrm>
            <a:off x="3569216" y="5445224"/>
            <a:ext cx="3898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L</a:t>
            </a:r>
            <a:r>
              <a:rPr lang="fr-FR" sz="2000" baseline="-25000" dirty="0">
                <a:latin typeface="Times"/>
              </a:rPr>
              <a:t>i</a:t>
            </a:r>
            <a:endParaRPr lang="fr-FR" baseline="-25000" dirty="0">
              <a:latin typeface="Times"/>
            </a:endParaRPr>
          </a:p>
        </p:txBody>
      </p:sp>
      <p:sp>
        <p:nvSpPr>
          <p:cNvPr id="36" name="Line 2"/>
          <p:cNvSpPr>
            <a:spLocks noChangeShapeType="1"/>
          </p:cNvSpPr>
          <p:nvPr/>
        </p:nvSpPr>
        <p:spPr bwMode="auto">
          <a:xfrm>
            <a:off x="5339185" y="5477162"/>
            <a:ext cx="266429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37" name="Line 3"/>
          <p:cNvSpPr>
            <a:spLocks noChangeShapeType="1"/>
          </p:cNvSpPr>
          <p:nvPr/>
        </p:nvSpPr>
        <p:spPr bwMode="auto">
          <a:xfrm flipV="1">
            <a:off x="5339184" y="2740858"/>
            <a:ext cx="0" cy="273630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39" name="Text Box 10"/>
          <p:cNvSpPr txBox="1">
            <a:spLocks noChangeArrowheads="1"/>
          </p:cNvSpPr>
          <p:nvPr/>
        </p:nvSpPr>
        <p:spPr bwMode="auto">
          <a:xfrm>
            <a:off x="7948753" y="5445224"/>
            <a:ext cx="47481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L</a:t>
            </a:r>
            <a:r>
              <a:rPr lang="fr-FR" sz="2000" baseline="-25000" dirty="0" err="1">
                <a:latin typeface="Times"/>
              </a:rPr>
              <a:t>iy</a:t>
            </a:r>
            <a:endParaRPr lang="fr-FR" baseline="-25000" dirty="0">
              <a:latin typeface="Times"/>
            </a:endParaRPr>
          </a:p>
        </p:txBody>
      </p:sp>
      <p:sp>
        <p:nvSpPr>
          <p:cNvPr id="25" name="Forme libre 24"/>
          <p:cNvSpPr/>
          <p:nvPr/>
        </p:nvSpPr>
        <p:spPr>
          <a:xfrm>
            <a:off x="1331640" y="3212976"/>
            <a:ext cx="2376264" cy="2294632"/>
          </a:xfrm>
          <a:custGeom>
            <a:avLst/>
            <a:gdLst>
              <a:gd name="connsiteX0" fmla="*/ 0 w 3530600"/>
              <a:gd name="connsiteY0" fmla="*/ 3365500 h 3365500"/>
              <a:gd name="connsiteX1" fmla="*/ 622300 w 3530600"/>
              <a:gd name="connsiteY1" fmla="*/ 1968500 h 3365500"/>
              <a:gd name="connsiteX2" fmla="*/ 1536700 w 3530600"/>
              <a:gd name="connsiteY2" fmla="*/ 927100 h 3365500"/>
              <a:gd name="connsiteX3" fmla="*/ 2667000 w 3530600"/>
              <a:gd name="connsiteY3" fmla="*/ 228600 h 3365500"/>
              <a:gd name="connsiteX4" fmla="*/ 3530600 w 3530600"/>
              <a:gd name="connsiteY4" fmla="*/ 0 h 3365500"/>
              <a:gd name="connsiteX5" fmla="*/ 3530600 w 3530600"/>
              <a:gd name="connsiteY5" fmla="*/ 0 h 336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30600" h="3365500">
                <a:moveTo>
                  <a:pt x="0" y="3365500"/>
                </a:moveTo>
                <a:cubicBezTo>
                  <a:pt x="183091" y="2870200"/>
                  <a:pt x="366183" y="2374900"/>
                  <a:pt x="622300" y="1968500"/>
                </a:cubicBezTo>
                <a:cubicBezTo>
                  <a:pt x="878417" y="1562100"/>
                  <a:pt x="1195917" y="1217083"/>
                  <a:pt x="1536700" y="927100"/>
                </a:cubicBezTo>
                <a:cubicBezTo>
                  <a:pt x="1877483" y="637117"/>
                  <a:pt x="2334683" y="383117"/>
                  <a:pt x="2667000" y="228600"/>
                </a:cubicBezTo>
                <a:cubicBezTo>
                  <a:pt x="2999317" y="74083"/>
                  <a:pt x="3530600" y="0"/>
                  <a:pt x="3530600" y="0"/>
                </a:cubicBezTo>
                <a:lnTo>
                  <a:pt x="3530600" y="0"/>
                </a:ln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7" name="Text Box 12"/>
          <p:cNvSpPr txBox="1">
            <a:spLocks noChangeArrowheads="1"/>
          </p:cNvSpPr>
          <p:nvPr/>
        </p:nvSpPr>
        <p:spPr bwMode="auto">
          <a:xfrm>
            <a:off x="4788024" y="2564904"/>
            <a:ext cx="50366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</a:t>
            </a:r>
            <a:r>
              <a:rPr lang="fr-FR" sz="2000" baseline="-25000" dirty="0" err="1">
                <a:latin typeface="Times"/>
              </a:rPr>
              <a:t>iy</a:t>
            </a:r>
            <a:endParaRPr lang="fr-FR" baseline="-25000" dirty="0">
              <a:latin typeface="Times"/>
            </a:endParaRPr>
          </a:p>
        </p:txBody>
      </p:sp>
      <p:sp>
        <p:nvSpPr>
          <p:cNvPr id="28" name="Forme libre 27"/>
          <p:cNvSpPr/>
          <p:nvPr/>
        </p:nvSpPr>
        <p:spPr>
          <a:xfrm>
            <a:off x="5364088" y="3222600"/>
            <a:ext cx="2232248" cy="2294632"/>
          </a:xfrm>
          <a:custGeom>
            <a:avLst/>
            <a:gdLst>
              <a:gd name="connsiteX0" fmla="*/ 0 w 3530600"/>
              <a:gd name="connsiteY0" fmla="*/ 3365500 h 3365500"/>
              <a:gd name="connsiteX1" fmla="*/ 622300 w 3530600"/>
              <a:gd name="connsiteY1" fmla="*/ 1968500 h 3365500"/>
              <a:gd name="connsiteX2" fmla="*/ 1536700 w 3530600"/>
              <a:gd name="connsiteY2" fmla="*/ 927100 h 3365500"/>
              <a:gd name="connsiteX3" fmla="*/ 2667000 w 3530600"/>
              <a:gd name="connsiteY3" fmla="*/ 228600 h 3365500"/>
              <a:gd name="connsiteX4" fmla="*/ 3530600 w 3530600"/>
              <a:gd name="connsiteY4" fmla="*/ 0 h 3365500"/>
              <a:gd name="connsiteX5" fmla="*/ 3530600 w 3530600"/>
              <a:gd name="connsiteY5" fmla="*/ 0 h 336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30600" h="3365500">
                <a:moveTo>
                  <a:pt x="0" y="3365500"/>
                </a:moveTo>
                <a:cubicBezTo>
                  <a:pt x="183091" y="2870200"/>
                  <a:pt x="366183" y="2374900"/>
                  <a:pt x="622300" y="1968500"/>
                </a:cubicBezTo>
                <a:cubicBezTo>
                  <a:pt x="878417" y="1562100"/>
                  <a:pt x="1195917" y="1217083"/>
                  <a:pt x="1536700" y="927100"/>
                </a:cubicBezTo>
                <a:cubicBezTo>
                  <a:pt x="1877483" y="637117"/>
                  <a:pt x="2334683" y="383117"/>
                  <a:pt x="2667000" y="228600"/>
                </a:cubicBezTo>
                <a:cubicBezTo>
                  <a:pt x="2999317" y="74083"/>
                  <a:pt x="3530600" y="0"/>
                  <a:pt x="3530600" y="0"/>
                </a:cubicBezTo>
                <a:lnTo>
                  <a:pt x="3530600" y="0"/>
                </a:ln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9" name="Text Box 6"/>
          <p:cNvSpPr txBox="1">
            <a:spLocks noChangeArrowheads="1"/>
          </p:cNvSpPr>
          <p:nvPr/>
        </p:nvSpPr>
        <p:spPr bwMode="auto">
          <a:xfrm>
            <a:off x="5944026" y="1990581"/>
            <a:ext cx="178773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>
                <a:latin typeface="Times"/>
              </a:rPr>
              <a:t>Production de Y</a:t>
            </a:r>
          </a:p>
          <a:p>
            <a:pPr algn="ctr"/>
            <a:r>
              <a:rPr lang="fr-FR" b="1" dirty="0">
                <a:latin typeface="Times"/>
              </a:rPr>
              <a:t>dans le pays i</a:t>
            </a:r>
            <a:endParaRPr lang="fr-FR" dirty="0">
              <a:latin typeface="Times"/>
            </a:endParaRPr>
          </a:p>
        </p:txBody>
      </p:sp>
      <p:sp>
        <p:nvSpPr>
          <p:cNvPr id="49" name="Text Box 16"/>
          <p:cNvSpPr txBox="1">
            <a:spLocks noChangeArrowheads="1"/>
          </p:cNvSpPr>
          <p:nvPr/>
        </p:nvSpPr>
        <p:spPr bwMode="auto">
          <a:xfrm>
            <a:off x="7457648" y="5445224"/>
            <a:ext cx="3898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L</a:t>
            </a:r>
            <a:r>
              <a:rPr lang="fr-FR" sz="2000" baseline="-25000" dirty="0">
                <a:latin typeface="Times"/>
              </a:rPr>
              <a:t>i</a:t>
            </a:r>
            <a:endParaRPr lang="fr-FR" baseline="-25000" dirty="0">
              <a:latin typeface="Times"/>
            </a:endParaRPr>
          </a:p>
        </p:txBody>
      </p:sp>
      <p:sp>
        <p:nvSpPr>
          <p:cNvPr id="33" name="Text Box 16"/>
          <p:cNvSpPr txBox="1">
            <a:spLocks noChangeArrowheads="1"/>
          </p:cNvSpPr>
          <p:nvPr/>
        </p:nvSpPr>
        <p:spPr bwMode="auto">
          <a:xfrm>
            <a:off x="4211960" y="3068960"/>
            <a:ext cx="113845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F</a:t>
            </a:r>
            <a:r>
              <a:rPr lang="fr-FR" sz="2000" baseline="-25000" dirty="0">
                <a:latin typeface="Times"/>
              </a:rPr>
              <a:t>y</a:t>
            </a:r>
            <a:r>
              <a:rPr lang="fr-FR" sz="2000" dirty="0">
                <a:latin typeface="Times"/>
              </a:rPr>
              <a:t>(K, L</a:t>
            </a:r>
            <a:r>
              <a:rPr lang="fr-FR" sz="2000" baseline="-25000" dirty="0">
                <a:latin typeface="Times"/>
              </a:rPr>
              <a:t>1</a:t>
            </a:r>
            <a:r>
              <a:rPr lang="fr-FR" sz="2000" dirty="0">
                <a:latin typeface="Times"/>
              </a:rPr>
              <a:t>)</a:t>
            </a:r>
            <a:endParaRPr lang="fr-FR" baseline="-25000" dirty="0">
              <a:latin typeface="Times"/>
            </a:endParaRPr>
          </a:p>
        </p:txBody>
      </p:sp>
      <p:sp>
        <p:nvSpPr>
          <p:cNvPr id="44" name="Ellipse 43"/>
          <p:cNvSpPr/>
          <p:nvPr/>
        </p:nvSpPr>
        <p:spPr>
          <a:xfrm>
            <a:off x="1259632" y="5373216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grpSp>
        <p:nvGrpSpPr>
          <p:cNvPr id="3" name="Groupe 44"/>
          <p:cNvGrpSpPr/>
          <p:nvPr/>
        </p:nvGrpSpPr>
        <p:grpSpPr>
          <a:xfrm>
            <a:off x="5337207" y="3140968"/>
            <a:ext cx="2331137" cy="2304256"/>
            <a:chOff x="5337207" y="3140968"/>
            <a:chExt cx="2331137" cy="2304256"/>
          </a:xfrm>
        </p:grpSpPr>
        <p:sp>
          <p:nvSpPr>
            <p:cNvPr id="30" name="Ellipse 29"/>
            <p:cNvSpPr/>
            <p:nvPr/>
          </p:nvSpPr>
          <p:spPr>
            <a:xfrm>
              <a:off x="7524328" y="3140968"/>
              <a:ext cx="144016" cy="14401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cxnSp>
          <p:nvCxnSpPr>
            <p:cNvPr id="32" name="Connecteur droit 31"/>
            <p:cNvCxnSpPr>
              <a:stCxn id="30" idx="4"/>
            </p:cNvCxnSpPr>
            <p:nvPr/>
          </p:nvCxnSpPr>
          <p:spPr>
            <a:xfrm>
              <a:off x="7596336" y="3284984"/>
              <a:ext cx="0" cy="216024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necteur droit 41"/>
            <p:cNvCxnSpPr/>
            <p:nvPr/>
          </p:nvCxnSpPr>
          <p:spPr>
            <a:xfrm flipH="1">
              <a:off x="5337207" y="3250036"/>
              <a:ext cx="2208212" cy="34948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ZoneTexte 45"/>
          <p:cNvSpPr txBox="1"/>
          <p:nvPr/>
        </p:nvSpPr>
        <p:spPr>
          <a:xfrm>
            <a:off x="7596336" y="2852936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A</a:t>
            </a:r>
          </a:p>
        </p:txBody>
      </p:sp>
      <p:cxnSp>
        <p:nvCxnSpPr>
          <p:cNvPr id="68" name="Connecteur droit avec flèche 67"/>
          <p:cNvCxnSpPr/>
          <p:nvPr/>
        </p:nvCxnSpPr>
        <p:spPr>
          <a:xfrm>
            <a:off x="1403648" y="5373216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ZoneTexte 70"/>
          <p:cNvSpPr txBox="1"/>
          <p:nvPr/>
        </p:nvSpPr>
        <p:spPr>
          <a:xfrm>
            <a:off x="2123728" y="4051695"/>
            <a:ext cx="126631" cy="2414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B</a:t>
            </a:r>
          </a:p>
        </p:txBody>
      </p:sp>
      <p:cxnSp>
        <p:nvCxnSpPr>
          <p:cNvPr id="76" name="Connecteur droit avec flèche 75"/>
          <p:cNvCxnSpPr/>
          <p:nvPr/>
        </p:nvCxnSpPr>
        <p:spPr>
          <a:xfrm flipV="1">
            <a:off x="2123728" y="4221088"/>
            <a:ext cx="0" cy="115212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e 51"/>
          <p:cNvGrpSpPr/>
          <p:nvPr/>
        </p:nvGrpSpPr>
        <p:grpSpPr>
          <a:xfrm>
            <a:off x="6833602" y="3419706"/>
            <a:ext cx="264068" cy="334846"/>
            <a:chOff x="7524339" y="3131676"/>
            <a:chExt cx="410551" cy="369332"/>
          </a:xfrm>
        </p:grpSpPr>
        <p:sp>
          <p:nvSpPr>
            <p:cNvPr id="58" name="Ellipse 57"/>
            <p:cNvSpPr/>
            <p:nvPr/>
          </p:nvSpPr>
          <p:spPr>
            <a:xfrm>
              <a:off x="7524339" y="3140970"/>
              <a:ext cx="144017" cy="14401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57" name="ZoneTexte 56"/>
            <p:cNvSpPr txBox="1"/>
            <p:nvPr/>
          </p:nvSpPr>
          <p:spPr>
            <a:xfrm>
              <a:off x="7596336" y="3131676"/>
              <a:ext cx="3385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dirty="0"/>
                <a:t>B</a:t>
              </a:r>
            </a:p>
          </p:txBody>
        </p:sp>
      </p:grpSp>
      <p:cxnSp>
        <p:nvCxnSpPr>
          <p:cNvPr id="66" name="Connecteur droit avec flèche 65"/>
          <p:cNvCxnSpPr/>
          <p:nvPr/>
        </p:nvCxnSpPr>
        <p:spPr>
          <a:xfrm flipH="1">
            <a:off x="6876256" y="3212976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necteur droit avec flèche 77"/>
          <p:cNvCxnSpPr/>
          <p:nvPr/>
        </p:nvCxnSpPr>
        <p:spPr>
          <a:xfrm>
            <a:off x="6876256" y="3212976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necteur droit 84"/>
          <p:cNvCxnSpPr/>
          <p:nvPr/>
        </p:nvCxnSpPr>
        <p:spPr>
          <a:xfrm>
            <a:off x="3707904" y="3284984"/>
            <a:ext cx="0" cy="216024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necteur droit 85"/>
          <p:cNvCxnSpPr/>
          <p:nvPr/>
        </p:nvCxnSpPr>
        <p:spPr>
          <a:xfrm flipH="1">
            <a:off x="1326245" y="3212976"/>
            <a:ext cx="2381659" cy="7200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 Box 16"/>
          <p:cNvSpPr txBox="1">
            <a:spLocks noChangeArrowheads="1"/>
          </p:cNvSpPr>
          <p:nvPr/>
        </p:nvSpPr>
        <p:spPr bwMode="auto">
          <a:xfrm>
            <a:off x="251520" y="3068960"/>
            <a:ext cx="14394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>
                <a:latin typeface="Times"/>
              </a:rPr>
              <a:t>F</a:t>
            </a:r>
            <a:r>
              <a:rPr lang="fr-FR" sz="2000" baseline="-25000" dirty="0">
                <a:latin typeface="Times"/>
              </a:rPr>
              <a:t>x</a:t>
            </a:r>
            <a:r>
              <a:rPr lang="fr-FR" sz="2000" dirty="0">
                <a:latin typeface="Times"/>
              </a:rPr>
              <a:t>(</a:t>
            </a:r>
            <a:r>
              <a:rPr lang="fr-FR" sz="2000" dirty="0" err="1">
                <a:latin typeface="Times"/>
              </a:rPr>
              <a:t>K,L</a:t>
            </a:r>
            <a:r>
              <a:rPr lang="fr-FR" sz="2000" baseline="-25000" dirty="0" err="1">
                <a:latin typeface="Times"/>
              </a:rPr>
              <a:t>i</a:t>
            </a:r>
            <a:r>
              <a:rPr lang="fr-FR" sz="2000" dirty="0">
                <a:latin typeface="Times"/>
              </a:rPr>
              <a:t>)</a:t>
            </a:r>
            <a:endParaRPr lang="fr-FR" baseline="-25000" dirty="0">
              <a:latin typeface="Times"/>
            </a:endParaRPr>
          </a:p>
        </p:txBody>
      </p:sp>
      <p:sp>
        <p:nvSpPr>
          <p:cNvPr id="88" name="ZoneTexte 87"/>
          <p:cNvSpPr txBox="1"/>
          <p:nvPr/>
        </p:nvSpPr>
        <p:spPr>
          <a:xfrm>
            <a:off x="1353126" y="5075892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A</a:t>
            </a:r>
          </a:p>
        </p:txBody>
      </p:sp>
      <p:cxnSp>
        <p:nvCxnSpPr>
          <p:cNvPr id="89" name="Connecteur droit avec flèche 88"/>
          <p:cNvCxnSpPr/>
          <p:nvPr/>
        </p:nvCxnSpPr>
        <p:spPr>
          <a:xfrm>
            <a:off x="2195736" y="4077072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e 51"/>
          <p:cNvGrpSpPr/>
          <p:nvPr/>
        </p:nvGrpSpPr>
        <p:grpSpPr>
          <a:xfrm>
            <a:off x="6113525" y="3861049"/>
            <a:ext cx="397693" cy="369332"/>
            <a:chOff x="7524330" y="3342164"/>
            <a:chExt cx="618299" cy="407370"/>
          </a:xfrm>
        </p:grpSpPr>
        <p:sp>
          <p:nvSpPr>
            <p:cNvPr id="94" name="Ellipse 93"/>
            <p:cNvSpPr/>
            <p:nvPr/>
          </p:nvSpPr>
          <p:spPr>
            <a:xfrm>
              <a:off x="7524330" y="3515843"/>
              <a:ext cx="144016" cy="14401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95" name="ZoneTexte 94"/>
            <p:cNvSpPr txBox="1"/>
            <p:nvPr/>
          </p:nvSpPr>
          <p:spPr>
            <a:xfrm>
              <a:off x="7596336" y="3342164"/>
              <a:ext cx="546293" cy="4073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dirty="0"/>
                <a:t>C</a:t>
              </a:r>
            </a:p>
          </p:txBody>
        </p:sp>
      </p:grpSp>
      <p:cxnSp>
        <p:nvCxnSpPr>
          <p:cNvPr id="92" name="Connecteur droit avec flèche 91"/>
          <p:cNvCxnSpPr/>
          <p:nvPr/>
        </p:nvCxnSpPr>
        <p:spPr>
          <a:xfrm flipH="1">
            <a:off x="6156176" y="3463488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Connecteur droit avec flèche 92"/>
          <p:cNvCxnSpPr>
            <a:endCxn id="95" idx="1"/>
          </p:cNvCxnSpPr>
          <p:nvPr/>
        </p:nvCxnSpPr>
        <p:spPr>
          <a:xfrm>
            <a:off x="6156176" y="3463488"/>
            <a:ext cx="3655" cy="58222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Connecteur droit avec flèche 98"/>
          <p:cNvCxnSpPr>
            <a:endCxn id="116" idx="4"/>
          </p:cNvCxnSpPr>
          <p:nvPr/>
        </p:nvCxnSpPr>
        <p:spPr>
          <a:xfrm flipV="1">
            <a:off x="2915816" y="3573016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Connecteur droit avec flèche 100"/>
          <p:cNvCxnSpPr/>
          <p:nvPr/>
        </p:nvCxnSpPr>
        <p:spPr>
          <a:xfrm>
            <a:off x="2987824" y="3501008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e 51"/>
          <p:cNvGrpSpPr/>
          <p:nvPr/>
        </p:nvGrpSpPr>
        <p:grpSpPr>
          <a:xfrm>
            <a:off x="5292078" y="5157184"/>
            <a:ext cx="397697" cy="369331"/>
            <a:chOff x="7524324" y="4067226"/>
            <a:chExt cx="618305" cy="407369"/>
          </a:xfrm>
        </p:grpSpPr>
        <p:sp>
          <p:nvSpPr>
            <p:cNvPr id="107" name="Ellipse 106"/>
            <p:cNvSpPr/>
            <p:nvPr/>
          </p:nvSpPr>
          <p:spPr>
            <a:xfrm>
              <a:off x="7524324" y="4320339"/>
              <a:ext cx="144016" cy="14401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108" name="ZoneTexte 107"/>
            <p:cNvSpPr txBox="1"/>
            <p:nvPr/>
          </p:nvSpPr>
          <p:spPr>
            <a:xfrm>
              <a:off x="7596337" y="4067226"/>
              <a:ext cx="546292" cy="4073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dirty="0"/>
                <a:t>D</a:t>
              </a:r>
            </a:p>
          </p:txBody>
        </p:sp>
      </p:grpSp>
      <p:cxnSp>
        <p:nvCxnSpPr>
          <p:cNvPr id="105" name="Connecteur droit avec flèche 104"/>
          <p:cNvCxnSpPr/>
          <p:nvPr/>
        </p:nvCxnSpPr>
        <p:spPr>
          <a:xfrm flipH="1">
            <a:off x="5334731" y="4102267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Connecteur droit avec flèche 105"/>
          <p:cNvCxnSpPr/>
          <p:nvPr/>
        </p:nvCxnSpPr>
        <p:spPr>
          <a:xfrm>
            <a:off x="5364088" y="4077072"/>
            <a:ext cx="3655" cy="12647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Ellipse 111"/>
          <p:cNvSpPr/>
          <p:nvPr/>
        </p:nvSpPr>
        <p:spPr>
          <a:xfrm>
            <a:off x="2051720" y="4005064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16" name="Ellipse 115"/>
          <p:cNvSpPr/>
          <p:nvPr/>
        </p:nvSpPr>
        <p:spPr>
          <a:xfrm>
            <a:off x="2843808" y="3429000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118" name="Connecteur droit avec flèche 117"/>
          <p:cNvCxnSpPr>
            <a:endCxn id="127" idx="4"/>
          </p:cNvCxnSpPr>
          <p:nvPr/>
        </p:nvCxnSpPr>
        <p:spPr>
          <a:xfrm flipV="1">
            <a:off x="3707904" y="3284984"/>
            <a:ext cx="0" cy="21602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Ellipse 126"/>
          <p:cNvSpPr/>
          <p:nvPr/>
        </p:nvSpPr>
        <p:spPr>
          <a:xfrm>
            <a:off x="3635896" y="3140968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29" name="ZoneTexte 128"/>
          <p:cNvSpPr txBox="1"/>
          <p:nvPr/>
        </p:nvSpPr>
        <p:spPr>
          <a:xfrm>
            <a:off x="2915816" y="3429000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C</a:t>
            </a:r>
          </a:p>
        </p:txBody>
      </p:sp>
      <p:sp>
        <p:nvSpPr>
          <p:cNvPr id="130" name="ZoneTexte 129"/>
          <p:cNvSpPr txBox="1"/>
          <p:nvPr/>
        </p:nvSpPr>
        <p:spPr>
          <a:xfrm>
            <a:off x="3707904" y="3212976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D</a:t>
            </a:r>
          </a:p>
        </p:txBody>
      </p:sp>
      <p:sp>
        <p:nvSpPr>
          <p:cNvPr id="55" name="ZoneTexte 54"/>
          <p:cNvSpPr txBox="1"/>
          <p:nvPr/>
        </p:nvSpPr>
        <p:spPr>
          <a:xfrm>
            <a:off x="827584" y="6093296"/>
            <a:ext cx="3792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N.B.: De même pour K avec L fixe</a:t>
            </a:r>
          </a:p>
        </p:txBody>
      </p:sp>
      <p:cxnSp>
        <p:nvCxnSpPr>
          <p:cNvPr id="56" name="Connecteur droit 55"/>
          <p:cNvCxnSpPr/>
          <p:nvPr/>
        </p:nvCxnSpPr>
        <p:spPr>
          <a:xfrm>
            <a:off x="4644008" y="3140968"/>
            <a:ext cx="27695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eur droit 58"/>
          <p:cNvCxnSpPr/>
          <p:nvPr/>
        </p:nvCxnSpPr>
        <p:spPr>
          <a:xfrm>
            <a:off x="611560" y="3140968"/>
            <a:ext cx="27695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Espace réservé du numéro de diapositive 5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12</a:t>
            </a:fld>
            <a:endParaRPr lang="fr-CA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fr-CA" dirty="0"/>
              <a:t>CPP et </a:t>
            </a:r>
            <a:r>
              <a:rPr lang="fr-CA" dirty="0" err="1"/>
              <a:t>prod</a:t>
            </a:r>
            <a:r>
              <a:rPr lang="fr-CA" dirty="0"/>
              <a:t>. optimale avec CR croissants</a:t>
            </a:r>
          </a:p>
        </p:txBody>
      </p:sp>
      <p:sp>
        <p:nvSpPr>
          <p:cNvPr id="5" name="Line 2"/>
          <p:cNvSpPr>
            <a:spLocks noChangeShapeType="1"/>
          </p:cNvSpPr>
          <p:nvPr/>
        </p:nvSpPr>
        <p:spPr bwMode="auto">
          <a:xfrm>
            <a:off x="3455369" y="5229200"/>
            <a:ext cx="266429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6" name="Line 3"/>
          <p:cNvSpPr>
            <a:spLocks noChangeShapeType="1"/>
          </p:cNvSpPr>
          <p:nvPr/>
        </p:nvSpPr>
        <p:spPr bwMode="auto">
          <a:xfrm flipV="1">
            <a:off x="3455368" y="2492896"/>
            <a:ext cx="0" cy="273630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3959424" y="1700808"/>
            <a:ext cx="156331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>
                <a:latin typeface="Times"/>
              </a:rPr>
              <a:t>CPP du pays i</a:t>
            </a:r>
            <a:endParaRPr lang="fr-FR" dirty="0">
              <a:latin typeface="Times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5975648" y="5197262"/>
            <a:ext cx="498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Qx</a:t>
            </a:r>
            <a:endParaRPr lang="fr-FR" dirty="0">
              <a:latin typeface="Times"/>
            </a:endParaRPr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2921017" y="2236802"/>
            <a:ext cx="498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Qy</a:t>
            </a:r>
            <a:endParaRPr lang="fr-FR" dirty="0">
              <a:latin typeface="Times"/>
            </a:endParaRPr>
          </a:p>
        </p:txBody>
      </p:sp>
      <p:sp>
        <p:nvSpPr>
          <p:cNvPr id="10" name="Forme libre 9"/>
          <p:cNvSpPr/>
          <p:nvPr/>
        </p:nvSpPr>
        <p:spPr>
          <a:xfrm>
            <a:off x="3444528" y="3181038"/>
            <a:ext cx="2171080" cy="2019300"/>
          </a:xfrm>
          <a:custGeom>
            <a:avLst/>
            <a:gdLst>
              <a:gd name="connsiteX0" fmla="*/ 0 w 2298700"/>
              <a:gd name="connsiteY0" fmla="*/ 0 h 1803400"/>
              <a:gd name="connsiteX1" fmla="*/ 1181100 w 2298700"/>
              <a:gd name="connsiteY1" fmla="*/ 215900 h 1803400"/>
              <a:gd name="connsiteX2" fmla="*/ 1981200 w 2298700"/>
              <a:gd name="connsiteY2" fmla="*/ 838200 h 1803400"/>
              <a:gd name="connsiteX3" fmla="*/ 2298700 w 2298700"/>
              <a:gd name="connsiteY3" fmla="*/ 1803400 h 180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98700" h="1803400">
                <a:moveTo>
                  <a:pt x="0" y="0"/>
                </a:moveTo>
                <a:cubicBezTo>
                  <a:pt x="425450" y="38100"/>
                  <a:pt x="850900" y="76200"/>
                  <a:pt x="1181100" y="215900"/>
                </a:cubicBezTo>
                <a:cubicBezTo>
                  <a:pt x="1511300" y="355600"/>
                  <a:pt x="1794933" y="573617"/>
                  <a:pt x="1981200" y="838200"/>
                </a:cubicBezTo>
                <a:cubicBezTo>
                  <a:pt x="2167467" y="1102783"/>
                  <a:pt x="2233083" y="1453091"/>
                  <a:pt x="2298700" y="1803400"/>
                </a:cubicBez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1" name="Text Box 18"/>
          <p:cNvSpPr txBox="1">
            <a:spLocks noChangeArrowheads="1"/>
          </p:cNvSpPr>
          <p:nvPr/>
        </p:nvSpPr>
        <p:spPr bwMode="auto">
          <a:xfrm>
            <a:off x="2376264" y="2965014"/>
            <a:ext cx="14756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>
                <a:latin typeface="Times"/>
              </a:rPr>
              <a:t>F</a:t>
            </a:r>
            <a:r>
              <a:rPr lang="fr-FR" sz="2000" baseline="-25000" dirty="0">
                <a:latin typeface="Times"/>
              </a:rPr>
              <a:t>y</a:t>
            </a:r>
            <a:r>
              <a:rPr lang="fr-FR" sz="2000" dirty="0">
                <a:latin typeface="Times"/>
              </a:rPr>
              <a:t>(</a:t>
            </a:r>
            <a:r>
              <a:rPr lang="fr-FR" sz="2000" dirty="0" err="1">
                <a:latin typeface="Times"/>
              </a:rPr>
              <a:t>K</a:t>
            </a:r>
            <a:r>
              <a:rPr lang="fr-FR" sz="2000" baseline="-25000" dirty="0" err="1">
                <a:latin typeface="Times"/>
              </a:rPr>
              <a:t>i</a:t>
            </a:r>
            <a:r>
              <a:rPr lang="fr-FR" sz="2000" dirty="0">
                <a:latin typeface="Times"/>
              </a:rPr>
              <a:t>, L</a:t>
            </a:r>
            <a:r>
              <a:rPr lang="fr-FR" sz="2000" baseline="-25000" dirty="0">
                <a:latin typeface="Times"/>
              </a:rPr>
              <a:t>i</a:t>
            </a:r>
            <a:r>
              <a:rPr lang="fr-FR" sz="2000" dirty="0">
                <a:latin typeface="Times"/>
              </a:rPr>
              <a:t>)</a:t>
            </a:r>
            <a:endParaRPr lang="fr-FR" baseline="-25000" dirty="0">
              <a:latin typeface="Times"/>
            </a:endParaRPr>
          </a:p>
        </p:txBody>
      </p:sp>
      <p:sp>
        <p:nvSpPr>
          <p:cNvPr id="12" name="Text Box 18"/>
          <p:cNvSpPr txBox="1">
            <a:spLocks noChangeArrowheads="1"/>
          </p:cNvSpPr>
          <p:nvPr/>
        </p:nvSpPr>
        <p:spPr bwMode="auto">
          <a:xfrm>
            <a:off x="5005064" y="5229200"/>
            <a:ext cx="158316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>
                <a:latin typeface="Times"/>
              </a:rPr>
              <a:t>F</a:t>
            </a:r>
            <a:r>
              <a:rPr lang="fr-FR" sz="2000" baseline="-25000" dirty="0">
                <a:latin typeface="Times"/>
              </a:rPr>
              <a:t>x</a:t>
            </a:r>
            <a:r>
              <a:rPr lang="fr-FR" sz="2000" dirty="0">
                <a:latin typeface="Times"/>
              </a:rPr>
              <a:t>(</a:t>
            </a:r>
            <a:r>
              <a:rPr lang="fr-FR" sz="2000" dirty="0" err="1">
                <a:latin typeface="Times"/>
              </a:rPr>
              <a:t>K</a:t>
            </a:r>
            <a:r>
              <a:rPr lang="fr-FR" sz="2000" baseline="-25000" dirty="0" err="1">
                <a:latin typeface="Times"/>
              </a:rPr>
              <a:t>i</a:t>
            </a:r>
            <a:r>
              <a:rPr lang="fr-FR" sz="2000" dirty="0">
                <a:latin typeface="Times"/>
              </a:rPr>
              <a:t>, L</a:t>
            </a:r>
            <a:r>
              <a:rPr lang="fr-FR" sz="2000" baseline="-25000" dirty="0">
                <a:latin typeface="Times"/>
              </a:rPr>
              <a:t>i</a:t>
            </a:r>
            <a:r>
              <a:rPr lang="fr-FR" sz="2000" dirty="0">
                <a:latin typeface="Times"/>
              </a:rPr>
              <a:t>)</a:t>
            </a:r>
            <a:endParaRPr lang="fr-FR" baseline="-25000" dirty="0">
              <a:latin typeface="Times"/>
            </a:endParaRPr>
          </a:p>
        </p:txBody>
      </p:sp>
      <p:cxnSp>
        <p:nvCxnSpPr>
          <p:cNvPr id="13" name="Connecteur droit 12"/>
          <p:cNvCxnSpPr/>
          <p:nvPr/>
        </p:nvCxnSpPr>
        <p:spPr>
          <a:xfrm>
            <a:off x="3851920" y="3109030"/>
            <a:ext cx="2592288" cy="108012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5148064" y="3325054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olidFill>
                  <a:srgbClr val="FF0000"/>
                </a:solidFill>
              </a:rPr>
              <a:t>P</a:t>
            </a:r>
            <a:r>
              <a:rPr lang="fr-CA" baseline="-25000" dirty="0">
                <a:solidFill>
                  <a:srgbClr val="FF0000"/>
                </a:solidFill>
              </a:rPr>
              <a:t>x</a:t>
            </a:r>
            <a:r>
              <a:rPr lang="fr-CA" dirty="0">
                <a:solidFill>
                  <a:srgbClr val="FF0000"/>
                </a:solidFill>
              </a:rPr>
              <a:t>/</a:t>
            </a:r>
            <a:r>
              <a:rPr lang="fr-CA" dirty="0" err="1">
                <a:solidFill>
                  <a:srgbClr val="FF0000"/>
                </a:solidFill>
              </a:rPr>
              <a:t>P</a:t>
            </a:r>
            <a:r>
              <a:rPr lang="fr-CA" baseline="-25000" dirty="0" err="1">
                <a:solidFill>
                  <a:srgbClr val="FF0000"/>
                </a:solidFill>
              </a:rPr>
              <a:t>y</a:t>
            </a:r>
            <a:endParaRPr lang="fr-CA" baseline="-25000" dirty="0">
              <a:solidFill>
                <a:srgbClr val="FF0000"/>
              </a:solidFill>
            </a:endParaRPr>
          </a:p>
        </p:txBody>
      </p:sp>
      <p:sp>
        <p:nvSpPr>
          <p:cNvPr id="15" name="Ellipse 14"/>
          <p:cNvSpPr/>
          <p:nvPr/>
        </p:nvSpPr>
        <p:spPr>
          <a:xfrm>
            <a:off x="4427984" y="3325054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6" name="ZoneTexte 15"/>
          <p:cNvSpPr txBox="1"/>
          <p:nvPr/>
        </p:nvSpPr>
        <p:spPr>
          <a:xfrm>
            <a:off x="827584" y="5733256"/>
            <a:ext cx="7776864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CA" dirty="0"/>
              <a:t>N.B.: on a maintenant des solutions intérieures, c.-à-d. que l’échange ne mènera plus à des spécialisations complètes, à moins que P</a:t>
            </a:r>
            <a:r>
              <a:rPr lang="fr-CA" baseline="-25000" dirty="0"/>
              <a:t>x</a:t>
            </a:r>
            <a:r>
              <a:rPr lang="fr-CA" dirty="0"/>
              <a:t>/</a:t>
            </a:r>
            <a:r>
              <a:rPr lang="fr-CA" dirty="0" err="1"/>
              <a:t>P</a:t>
            </a:r>
            <a:r>
              <a:rPr lang="fr-CA" baseline="-25000" dirty="0" err="1"/>
              <a:t>y</a:t>
            </a:r>
            <a:r>
              <a:rPr lang="fr-CA" baseline="-25000" dirty="0"/>
              <a:t> </a:t>
            </a:r>
            <a:r>
              <a:rPr lang="fr-CA" dirty="0"/>
              <a:t>tende vers 0 ou l’infini</a:t>
            </a:r>
            <a:endParaRPr lang="fr-CA" baseline="-25000" dirty="0"/>
          </a:p>
        </p:txBody>
      </p:sp>
      <p:sp>
        <p:nvSpPr>
          <p:cNvPr id="17" name="ZoneTexte 16"/>
          <p:cNvSpPr txBox="1"/>
          <p:nvPr/>
        </p:nvSpPr>
        <p:spPr>
          <a:xfrm>
            <a:off x="5724128" y="1484784"/>
            <a:ext cx="341987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À mesure que </a:t>
            </a:r>
            <a:r>
              <a:rPr lang="fr-CA" dirty="0" err="1"/>
              <a:t>Qx</a:t>
            </a:r>
            <a:r>
              <a:rPr lang="fr-CA" dirty="0"/>
              <a:t>, la Q du bien intensif en K,  </a:t>
            </a:r>
            <a:r>
              <a:rPr lang="fr-CA" dirty="0">
                <a:sym typeface="Symbol"/>
              </a:rPr>
              <a:t>augmente le long de la CPP, il faut utiliser de plus en plus d’unités de L par unité de K, ce qui fait augmenter </a:t>
            </a:r>
            <a:r>
              <a:rPr lang="fr-CA" dirty="0" err="1">
                <a:sym typeface="Symbol"/>
              </a:rPr>
              <a:t>CR</a:t>
            </a:r>
            <a:r>
              <a:rPr lang="fr-CA" baseline="-25000" dirty="0" err="1">
                <a:sym typeface="Symbol"/>
              </a:rPr>
              <a:t>x</a:t>
            </a:r>
            <a:r>
              <a:rPr lang="fr-CA" dirty="0">
                <a:sym typeface="Symbol"/>
              </a:rPr>
              <a:t> en Q du bien y, qui est lui intensif en L</a:t>
            </a:r>
            <a:endParaRPr lang="fr-CA" dirty="0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13</a:t>
            </a:fld>
            <a:endParaRPr lang="fr-CA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59216" cy="1143000"/>
          </a:xfrm>
        </p:spPr>
        <p:txBody>
          <a:bodyPr>
            <a:normAutofit/>
          </a:bodyPr>
          <a:lstStyle/>
          <a:p>
            <a:r>
              <a:rPr lang="fr-CA" dirty="0" err="1"/>
              <a:t>CPPs</a:t>
            </a:r>
            <a:r>
              <a:rPr lang="fr-CA" dirty="0"/>
              <a:t> avec dotations inégales</a:t>
            </a: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1331641" y="5085184"/>
            <a:ext cx="266429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V="1">
            <a:off x="1331640" y="2348880"/>
            <a:ext cx="0" cy="273630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1835696" y="1556792"/>
            <a:ext cx="161460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>
                <a:latin typeface="Times"/>
              </a:rPr>
              <a:t>CPP du pays 1</a:t>
            </a:r>
            <a:endParaRPr lang="fr-FR" dirty="0">
              <a:latin typeface="Times"/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3851920" y="5053246"/>
            <a:ext cx="498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Qx</a:t>
            </a:r>
            <a:endParaRPr lang="fr-FR" dirty="0">
              <a:latin typeface="Times"/>
            </a:endParaRP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760777" y="2060848"/>
            <a:ext cx="498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Qy</a:t>
            </a:r>
            <a:endParaRPr lang="fr-FR" dirty="0">
              <a:latin typeface="Times"/>
            </a:endParaRPr>
          </a:p>
        </p:txBody>
      </p:sp>
      <p:sp>
        <p:nvSpPr>
          <p:cNvPr id="36" name="Line 2"/>
          <p:cNvSpPr>
            <a:spLocks noChangeShapeType="1"/>
          </p:cNvSpPr>
          <p:nvPr/>
        </p:nvSpPr>
        <p:spPr bwMode="auto">
          <a:xfrm>
            <a:off x="5339185" y="5085184"/>
            <a:ext cx="266429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37" name="Line 3"/>
          <p:cNvSpPr>
            <a:spLocks noChangeShapeType="1"/>
          </p:cNvSpPr>
          <p:nvPr/>
        </p:nvSpPr>
        <p:spPr bwMode="auto">
          <a:xfrm flipV="1">
            <a:off x="5339184" y="2348880"/>
            <a:ext cx="0" cy="273630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38" name="Text Box 6"/>
          <p:cNvSpPr txBox="1">
            <a:spLocks noChangeArrowheads="1"/>
          </p:cNvSpPr>
          <p:nvPr/>
        </p:nvSpPr>
        <p:spPr bwMode="auto">
          <a:xfrm>
            <a:off x="5652120" y="1628800"/>
            <a:ext cx="161460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>
                <a:latin typeface="Times"/>
              </a:rPr>
              <a:t>CPP du pays 2</a:t>
            </a:r>
            <a:endParaRPr lang="fr-FR" dirty="0">
              <a:latin typeface="Times"/>
            </a:endParaRPr>
          </a:p>
        </p:txBody>
      </p:sp>
      <p:sp>
        <p:nvSpPr>
          <p:cNvPr id="39" name="Text Box 10"/>
          <p:cNvSpPr txBox="1">
            <a:spLocks noChangeArrowheads="1"/>
          </p:cNvSpPr>
          <p:nvPr/>
        </p:nvSpPr>
        <p:spPr bwMode="auto">
          <a:xfrm>
            <a:off x="7884368" y="5085184"/>
            <a:ext cx="498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Qx</a:t>
            </a:r>
            <a:endParaRPr lang="fr-FR" dirty="0">
              <a:latin typeface="Times"/>
            </a:endParaRPr>
          </a:p>
        </p:txBody>
      </p:sp>
      <p:sp>
        <p:nvSpPr>
          <p:cNvPr id="40" name="Text Box 12"/>
          <p:cNvSpPr txBox="1">
            <a:spLocks noChangeArrowheads="1"/>
          </p:cNvSpPr>
          <p:nvPr/>
        </p:nvSpPr>
        <p:spPr bwMode="auto">
          <a:xfrm>
            <a:off x="4788024" y="1988840"/>
            <a:ext cx="498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Qy</a:t>
            </a:r>
            <a:endParaRPr lang="fr-FR" dirty="0">
              <a:latin typeface="Times"/>
            </a:endParaRPr>
          </a:p>
        </p:txBody>
      </p:sp>
      <p:sp>
        <p:nvSpPr>
          <p:cNvPr id="25" name="Forme libre 24"/>
          <p:cNvSpPr/>
          <p:nvPr/>
        </p:nvSpPr>
        <p:spPr>
          <a:xfrm>
            <a:off x="1331640" y="3757102"/>
            <a:ext cx="2243088" cy="1299220"/>
          </a:xfrm>
          <a:custGeom>
            <a:avLst/>
            <a:gdLst>
              <a:gd name="connsiteX0" fmla="*/ 0 w 2298700"/>
              <a:gd name="connsiteY0" fmla="*/ 0 h 1803400"/>
              <a:gd name="connsiteX1" fmla="*/ 1181100 w 2298700"/>
              <a:gd name="connsiteY1" fmla="*/ 215900 h 1803400"/>
              <a:gd name="connsiteX2" fmla="*/ 1981200 w 2298700"/>
              <a:gd name="connsiteY2" fmla="*/ 838200 h 1803400"/>
              <a:gd name="connsiteX3" fmla="*/ 2298700 w 2298700"/>
              <a:gd name="connsiteY3" fmla="*/ 1803400 h 180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98700" h="1803400">
                <a:moveTo>
                  <a:pt x="0" y="0"/>
                </a:moveTo>
                <a:cubicBezTo>
                  <a:pt x="425450" y="38100"/>
                  <a:pt x="850900" y="76200"/>
                  <a:pt x="1181100" y="215900"/>
                </a:cubicBezTo>
                <a:cubicBezTo>
                  <a:pt x="1511300" y="355600"/>
                  <a:pt x="1794933" y="573617"/>
                  <a:pt x="1981200" y="838200"/>
                </a:cubicBezTo>
                <a:cubicBezTo>
                  <a:pt x="2167467" y="1102783"/>
                  <a:pt x="2233083" y="1453091"/>
                  <a:pt x="2298700" y="1803400"/>
                </a:cubicBez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1" name="Forme libre 30"/>
          <p:cNvSpPr/>
          <p:nvPr/>
        </p:nvSpPr>
        <p:spPr>
          <a:xfrm>
            <a:off x="5353248" y="2748990"/>
            <a:ext cx="1234976" cy="2307332"/>
          </a:xfrm>
          <a:custGeom>
            <a:avLst/>
            <a:gdLst>
              <a:gd name="connsiteX0" fmla="*/ 0 w 2298700"/>
              <a:gd name="connsiteY0" fmla="*/ 0 h 1803400"/>
              <a:gd name="connsiteX1" fmla="*/ 1181100 w 2298700"/>
              <a:gd name="connsiteY1" fmla="*/ 215900 h 1803400"/>
              <a:gd name="connsiteX2" fmla="*/ 1981200 w 2298700"/>
              <a:gd name="connsiteY2" fmla="*/ 838200 h 1803400"/>
              <a:gd name="connsiteX3" fmla="*/ 2298700 w 2298700"/>
              <a:gd name="connsiteY3" fmla="*/ 1803400 h 180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98700" h="1803400">
                <a:moveTo>
                  <a:pt x="0" y="0"/>
                </a:moveTo>
                <a:cubicBezTo>
                  <a:pt x="425450" y="38100"/>
                  <a:pt x="850900" y="76200"/>
                  <a:pt x="1181100" y="215900"/>
                </a:cubicBezTo>
                <a:cubicBezTo>
                  <a:pt x="1511300" y="355600"/>
                  <a:pt x="1794933" y="573617"/>
                  <a:pt x="1981200" y="838200"/>
                </a:cubicBezTo>
                <a:cubicBezTo>
                  <a:pt x="2167467" y="1102783"/>
                  <a:pt x="2233083" y="1453091"/>
                  <a:pt x="2298700" y="1803400"/>
                </a:cubicBez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26" name="Connecteur droit 25"/>
          <p:cNvCxnSpPr/>
          <p:nvPr/>
        </p:nvCxnSpPr>
        <p:spPr>
          <a:xfrm>
            <a:off x="1475656" y="2604974"/>
            <a:ext cx="2232248" cy="223224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oneTexte 26"/>
          <p:cNvSpPr txBox="1"/>
          <p:nvPr/>
        </p:nvSpPr>
        <p:spPr>
          <a:xfrm>
            <a:off x="2411760" y="3181038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olidFill>
                  <a:srgbClr val="FF0000"/>
                </a:solidFill>
              </a:rPr>
              <a:t>P</a:t>
            </a:r>
            <a:r>
              <a:rPr lang="fr-CA" baseline="-25000" dirty="0">
                <a:solidFill>
                  <a:srgbClr val="FF0000"/>
                </a:solidFill>
              </a:rPr>
              <a:t>x</a:t>
            </a:r>
            <a:r>
              <a:rPr lang="fr-CA" dirty="0">
                <a:solidFill>
                  <a:srgbClr val="FF0000"/>
                </a:solidFill>
              </a:rPr>
              <a:t>/</a:t>
            </a:r>
            <a:r>
              <a:rPr lang="fr-CA" dirty="0" err="1">
                <a:solidFill>
                  <a:srgbClr val="FF0000"/>
                </a:solidFill>
              </a:rPr>
              <a:t>P</a:t>
            </a:r>
            <a:r>
              <a:rPr lang="fr-CA" baseline="-25000" dirty="0" err="1">
                <a:solidFill>
                  <a:srgbClr val="FF0000"/>
                </a:solidFill>
              </a:rPr>
              <a:t>y</a:t>
            </a:r>
            <a:endParaRPr lang="fr-CA" baseline="-25000" dirty="0">
              <a:solidFill>
                <a:srgbClr val="FF0000"/>
              </a:solidFill>
            </a:endParaRPr>
          </a:p>
        </p:txBody>
      </p:sp>
      <p:sp>
        <p:nvSpPr>
          <p:cNvPr id="29" name="Ellipse 28"/>
          <p:cNvSpPr/>
          <p:nvPr/>
        </p:nvSpPr>
        <p:spPr>
          <a:xfrm>
            <a:off x="3059832" y="4189150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30" name="Connecteur droit 29"/>
          <p:cNvCxnSpPr/>
          <p:nvPr/>
        </p:nvCxnSpPr>
        <p:spPr>
          <a:xfrm>
            <a:off x="5580112" y="2604974"/>
            <a:ext cx="2232248" cy="223224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ZoneTexte 31"/>
          <p:cNvSpPr txBox="1"/>
          <p:nvPr/>
        </p:nvSpPr>
        <p:spPr>
          <a:xfrm>
            <a:off x="6516216" y="3181038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olidFill>
                  <a:srgbClr val="FF0000"/>
                </a:solidFill>
              </a:rPr>
              <a:t>P</a:t>
            </a:r>
            <a:r>
              <a:rPr lang="fr-CA" baseline="-25000" dirty="0">
                <a:solidFill>
                  <a:srgbClr val="FF0000"/>
                </a:solidFill>
              </a:rPr>
              <a:t>x</a:t>
            </a:r>
            <a:r>
              <a:rPr lang="fr-CA" dirty="0">
                <a:solidFill>
                  <a:srgbClr val="FF0000"/>
                </a:solidFill>
              </a:rPr>
              <a:t>/</a:t>
            </a:r>
            <a:r>
              <a:rPr lang="fr-CA" dirty="0" err="1">
                <a:solidFill>
                  <a:srgbClr val="FF0000"/>
                </a:solidFill>
              </a:rPr>
              <a:t>P</a:t>
            </a:r>
            <a:r>
              <a:rPr lang="fr-CA" baseline="-25000" dirty="0" err="1">
                <a:solidFill>
                  <a:srgbClr val="FF0000"/>
                </a:solidFill>
              </a:rPr>
              <a:t>y</a:t>
            </a:r>
            <a:endParaRPr lang="fr-CA" baseline="-25000" dirty="0">
              <a:solidFill>
                <a:srgbClr val="FF0000"/>
              </a:solidFill>
            </a:endParaRPr>
          </a:p>
        </p:txBody>
      </p:sp>
      <p:sp>
        <p:nvSpPr>
          <p:cNvPr id="33" name="Ellipse 32"/>
          <p:cNvSpPr/>
          <p:nvPr/>
        </p:nvSpPr>
        <p:spPr>
          <a:xfrm>
            <a:off x="5868144" y="2893006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1" name="ZoneTexte 20"/>
          <p:cNvSpPr txBox="1"/>
          <p:nvPr/>
        </p:nvSpPr>
        <p:spPr>
          <a:xfrm>
            <a:off x="827584" y="5733256"/>
            <a:ext cx="845616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N.B. : la dotation </a:t>
            </a:r>
            <a:r>
              <a:rPr lang="fr-CA" dirty="0" err="1"/>
              <a:t>rel</a:t>
            </a:r>
            <a:r>
              <a:rPr lang="fr-CA" dirty="0"/>
              <a:t>. en </a:t>
            </a:r>
            <a:r>
              <a:rPr lang="fr-CA" dirty="0" err="1"/>
              <a:t>fctrs</a:t>
            </a:r>
            <a:r>
              <a:rPr lang="fr-CA" dirty="0"/>
              <a:t> est l’unique </a:t>
            </a:r>
            <a:r>
              <a:rPr lang="fr-CA" dirty="0" err="1"/>
              <a:t>diff</a:t>
            </a:r>
            <a:r>
              <a:rPr lang="fr-CA" dirty="0"/>
              <a:t>. entre les 2 pays.</a:t>
            </a:r>
          </a:p>
          <a:p>
            <a:r>
              <a:rPr lang="fr-CA" dirty="0"/>
              <a:t>Ici, on a L</a:t>
            </a:r>
            <a:r>
              <a:rPr lang="fr-CA" baseline="-25000" dirty="0"/>
              <a:t>1</a:t>
            </a:r>
            <a:r>
              <a:rPr lang="fr-CA" dirty="0"/>
              <a:t>/K</a:t>
            </a:r>
            <a:r>
              <a:rPr lang="fr-CA" baseline="-25000" dirty="0"/>
              <a:t>1</a:t>
            </a:r>
            <a:r>
              <a:rPr lang="fr-CA" dirty="0"/>
              <a:t> &lt; L</a:t>
            </a:r>
            <a:r>
              <a:rPr lang="fr-CA" baseline="-25000" dirty="0"/>
              <a:t>2</a:t>
            </a:r>
            <a:r>
              <a:rPr lang="fr-CA" dirty="0"/>
              <a:t>/K</a:t>
            </a:r>
            <a:r>
              <a:rPr lang="fr-CA" baseline="-25000" dirty="0"/>
              <a:t>2</a:t>
            </a:r>
            <a:r>
              <a:rPr lang="fr-CA" dirty="0"/>
              <a:t> (n’oubliez pas que la </a:t>
            </a:r>
            <a:r>
              <a:rPr lang="fr-CA" dirty="0" err="1"/>
              <a:t>prod</a:t>
            </a:r>
            <a:r>
              <a:rPr lang="fr-CA" dirty="0"/>
              <a:t> de x est </a:t>
            </a:r>
            <a:r>
              <a:rPr lang="fr-CA" dirty="0" err="1"/>
              <a:t>rel</a:t>
            </a:r>
            <a:r>
              <a:rPr lang="fr-CA" dirty="0"/>
              <a:t>. plus intensive en K).</a:t>
            </a:r>
          </a:p>
          <a:p>
            <a:endParaRPr lang="fr-CA" dirty="0"/>
          </a:p>
        </p:txBody>
      </p:sp>
      <p:sp>
        <p:nvSpPr>
          <p:cNvPr id="22" name="Text Box 18"/>
          <p:cNvSpPr txBox="1">
            <a:spLocks noChangeArrowheads="1"/>
          </p:cNvSpPr>
          <p:nvPr/>
        </p:nvSpPr>
        <p:spPr bwMode="auto">
          <a:xfrm>
            <a:off x="179512" y="3532946"/>
            <a:ext cx="14756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>
                <a:latin typeface="Times"/>
              </a:rPr>
              <a:t>F</a:t>
            </a:r>
            <a:r>
              <a:rPr lang="fr-FR" sz="2000" baseline="-25000" dirty="0">
                <a:latin typeface="Times"/>
              </a:rPr>
              <a:t>y</a:t>
            </a:r>
            <a:r>
              <a:rPr lang="fr-FR" sz="2000" dirty="0">
                <a:latin typeface="Times"/>
              </a:rPr>
              <a:t>(K</a:t>
            </a:r>
            <a:r>
              <a:rPr lang="fr-FR" sz="2000" baseline="-25000" dirty="0">
                <a:latin typeface="Times"/>
              </a:rPr>
              <a:t>1</a:t>
            </a:r>
            <a:r>
              <a:rPr lang="fr-FR" sz="2000" dirty="0">
                <a:latin typeface="Times"/>
              </a:rPr>
              <a:t>, L</a:t>
            </a:r>
            <a:r>
              <a:rPr lang="fr-FR" sz="2000" baseline="-25000" dirty="0">
                <a:latin typeface="Times"/>
              </a:rPr>
              <a:t>1</a:t>
            </a:r>
            <a:r>
              <a:rPr lang="fr-FR" sz="2000" dirty="0">
                <a:latin typeface="Times"/>
              </a:rPr>
              <a:t>)</a:t>
            </a:r>
            <a:endParaRPr lang="fr-FR" baseline="-25000" dirty="0">
              <a:latin typeface="Times"/>
            </a:endParaRPr>
          </a:p>
        </p:txBody>
      </p:sp>
      <p:sp>
        <p:nvSpPr>
          <p:cNvPr id="23" name="Text Box 18"/>
          <p:cNvSpPr txBox="1">
            <a:spLocks noChangeArrowheads="1"/>
          </p:cNvSpPr>
          <p:nvPr/>
        </p:nvSpPr>
        <p:spPr bwMode="auto">
          <a:xfrm>
            <a:off x="4211960" y="2524834"/>
            <a:ext cx="14756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>
                <a:latin typeface="Times"/>
              </a:rPr>
              <a:t>F</a:t>
            </a:r>
            <a:r>
              <a:rPr lang="fr-FR" sz="2000" baseline="-25000" dirty="0">
                <a:latin typeface="Times"/>
              </a:rPr>
              <a:t>y</a:t>
            </a:r>
            <a:r>
              <a:rPr lang="fr-FR" sz="2000" dirty="0">
                <a:latin typeface="Times"/>
              </a:rPr>
              <a:t>(K</a:t>
            </a:r>
            <a:r>
              <a:rPr lang="fr-FR" sz="2000" baseline="-25000" dirty="0">
                <a:latin typeface="Times"/>
              </a:rPr>
              <a:t>2</a:t>
            </a:r>
            <a:r>
              <a:rPr lang="fr-FR" sz="2000" dirty="0">
                <a:latin typeface="Times"/>
              </a:rPr>
              <a:t>, L</a:t>
            </a:r>
            <a:r>
              <a:rPr lang="fr-FR" sz="2000" baseline="-25000" dirty="0">
                <a:latin typeface="Times"/>
              </a:rPr>
              <a:t>2</a:t>
            </a:r>
            <a:r>
              <a:rPr lang="fr-FR" sz="2000" dirty="0">
                <a:latin typeface="Times"/>
              </a:rPr>
              <a:t>)</a:t>
            </a:r>
            <a:endParaRPr lang="fr-FR" baseline="-25000" dirty="0">
              <a:latin typeface="Times"/>
            </a:endParaRPr>
          </a:p>
        </p:txBody>
      </p:sp>
      <p:sp>
        <p:nvSpPr>
          <p:cNvPr id="24" name="Text Box 18"/>
          <p:cNvSpPr txBox="1">
            <a:spLocks noChangeArrowheads="1"/>
          </p:cNvSpPr>
          <p:nvPr/>
        </p:nvSpPr>
        <p:spPr bwMode="auto">
          <a:xfrm>
            <a:off x="2771800" y="5085184"/>
            <a:ext cx="14756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>
                <a:latin typeface="Times"/>
              </a:rPr>
              <a:t>F</a:t>
            </a:r>
            <a:r>
              <a:rPr lang="fr-FR" sz="2000" baseline="-25000" dirty="0">
                <a:latin typeface="Times"/>
              </a:rPr>
              <a:t>x</a:t>
            </a:r>
            <a:r>
              <a:rPr lang="fr-FR" sz="2000" dirty="0">
                <a:latin typeface="Times"/>
              </a:rPr>
              <a:t>(K</a:t>
            </a:r>
            <a:r>
              <a:rPr lang="fr-FR" sz="2000" baseline="-25000" dirty="0">
                <a:latin typeface="Times"/>
              </a:rPr>
              <a:t>1</a:t>
            </a:r>
            <a:r>
              <a:rPr lang="fr-FR" sz="2000" dirty="0">
                <a:latin typeface="Times"/>
              </a:rPr>
              <a:t>, L</a:t>
            </a:r>
            <a:r>
              <a:rPr lang="fr-FR" sz="2000" baseline="-25000" dirty="0">
                <a:latin typeface="Times"/>
              </a:rPr>
              <a:t>1</a:t>
            </a:r>
            <a:r>
              <a:rPr lang="fr-FR" sz="2000" dirty="0">
                <a:latin typeface="Times"/>
              </a:rPr>
              <a:t>)</a:t>
            </a:r>
            <a:endParaRPr lang="fr-FR" baseline="-25000" dirty="0">
              <a:latin typeface="Times"/>
            </a:endParaRPr>
          </a:p>
        </p:txBody>
      </p:sp>
      <p:sp>
        <p:nvSpPr>
          <p:cNvPr id="28" name="Text Box 18"/>
          <p:cNvSpPr txBox="1">
            <a:spLocks noChangeArrowheads="1"/>
          </p:cNvSpPr>
          <p:nvPr/>
        </p:nvSpPr>
        <p:spPr bwMode="auto">
          <a:xfrm>
            <a:off x="5940152" y="5085184"/>
            <a:ext cx="14756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>
                <a:latin typeface="Times"/>
              </a:rPr>
              <a:t>F</a:t>
            </a:r>
            <a:r>
              <a:rPr lang="fr-FR" sz="2000" baseline="-25000">
                <a:latin typeface="Times"/>
              </a:rPr>
              <a:t>x</a:t>
            </a:r>
            <a:r>
              <a:rPr lang="fr-FR" sz="2000">
                <a:latin typeface="Times"/>
              </a:rPr>
              <a:t>(K</a:t>
            </a:r>
            <a:r>
              <a:rPr lang="fr-FR" sz="2000" baseline="-25000" dirty="0">
                <a:latin typeface="Times"/>
              </a:rPr>
              <a:t>2</a:t>
            </a:r>
            <a:r>
              <a:rPr lang="fr-FR" sz="2000">
                <a:latin typeface="Times"/>
              </a:rPr>
              <a:t>, L</a:t>
            </a:r>
            <a:r>
              <a:rPr lang="fr-FR" sz="2000" baseline="-25000" dirty="0">
                <a:latin typeface="Times"/>
              </a:rPr>
              <a:t>2</a:t>
            </a:r>
            <a:r>
              <a:rPr lang="fr-FR" sz="2000">
                <a:latin typeface="Times"/>
              </a:rPr>
              <a:t>)</a:t>
            </a:r>
            <a:endParaRPr lang="fr-FR" baseline="-25000" dirty="0">
              <a:latin typeface="Times"/>
            </a:endParaRPr>
          </a:p>
        </p:txBody>
      </p:sp>
      <p:sp>
        <p:nvSpPr>
          <p:cNvPr id="34" name="ZoneTexte 33"/>
          <p:cNvSpPr txBox="1"/>
          <p:nvPr/>
        </p:nvSpPr>
        <p:spPr>
          <a:xfrm>
            <a:off x="7343800" y="1988840"/>
            <a:ext cx="1800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N.B.: </a:t>
            </a:r>
            <a:r>
              <a:rPr lang="fr-CA" dirty="0">
                <a:sym typeface="Symbol"/>
              </a:rPr>
              <a:t></a:t>
            </a:r>
            <a:r>
              <a:rPr lang="fr-CA" baseline="-25000" dirty="0">
                <a:sym typeface="Symbol"/>
              </a:rPr>
              <a:t> </a:t>
            </a:r>
            <a:r>
              <a:rPr lang="fr-CA" dirty="0"/>
              <a:t>P</a:t>
            </a:r>
            <a:r>
              <a:rPr lang="fr-CA" baseline="-25000" dirty="0"/>
              <a:t>x</a:t>
            </a:r>
            <a:r>
              <a:rPr lang="fr-CA" dirty="0"/>
              <a:t>/</a:t>
            </a:r>
            <a:r>
              <a:rPr lang="fr-CA" dirty="0" err="1"/>
              <a:t>P</a:t>
            </a:r>
            <a:r>
              <a:rPr lang="fr-CA" baseline="-25000" dirty="0" err="1"/>
              <a:t>y</a:t>
            </a:r>
            <a:r>
              <a:rPr lang="fr-CA" baseline="-25000" dirty="0"/>
              <a:t> </a:t>
            </a:r>
            <a:r>
              <a:rPr lang="fr-CA" dirty="0"/>
              <a:t>le pays 1 produit </a:t>
            </a:r>
            <a:r>
              <a:rPr lang="fr-CA" dirty="0" err="1"/>
              <a:t>rel</a:t>
            </a:r>
            <a:r>
              <a:rPr lang="fr-CA" dirty="0"/>
              <a:t>. plus de x que de y que le pays 2</a:t>
            </a:r>
          </a:p>
        </p:txBody>
      </p:sp>
      <p:sp>
        <p:nvSpPr>
          <p:cNvPr id="35" name="Espace réservé du numéro de diapositive 3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14</a:t>
            </a:fld>
            <a:endParaRPr lang="fr-CA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31224" cy="1143000"/>
          </a:xfrm>
        </p:spPr>
        <p:txBody>
          <a:bodyPr>
            <a:noAutofit/>
          </a:bodyPr>
          <a:lstStyle/>
          <a:p>
            <a:r>
              <a:rPr lang="fr-CA" dirty="0" err="1"/>
              <a:t>Fctrs</a:t>
            </a:r>
            <a:r>
              <a:rPr lang="fr-CA" dirty="0"/>
              <a:t> de </a:t>
            </a:r>
            <a:r>
              <a:rPr lang="fr-CA" dirty="0" err="1"/>
              <a:t>prod</a:t>
            </a:r>
            <a:r>
              <a:rPr lang="fr-CA" dirty="0"/>
              <a:t>. substituables et prix </a:t>
            </a:r>
            <a:r>
              <a:rPr lang="fr-CA" dirty="0" err="1"/>
              <a:t>rel</a:t>
            </a:r>
            <a:r>
              <a:rPr lang="fr-CA" dirty="0"/>
              <a:t>. des </a:t>
            </a:r>
            <a:r>
              <a:rPr lang="fr-CA" dirty="0" err="1"/>
              <a:t>fctrs</a:t>
            </a:r>
            <a:r>
              <a:rPr lang="fr-CA" dirty="0"/>
              <a:t> de </a:t>
            </a:r>
            <a:r>
              <a:rPr lang="fr-CA" dirty="0" err="1"/>
              <a:t>prod</a:t>
            </a:r>
            <a:r>
              <a:rPr lang="fr-CA" dirty="0"/>
              <a:t>. (w/r)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55365"/>
            <a:ext cx="8686800" cy="4525963"/>
          </a:xfrm>
        </p:spPr>
        <p:txBody>
          <a:bodyPr>
            <a:normAutofit fontScale="92500" lnSpcReduction="10000"/>
          </a:bodyPr>
          <a:lstStyle/>
          <a:p>
            <a:r>
              <a:rPr lang="fr-CA" dirty="0"/>
              <a:t>Avec un seul </a:t>
            </a:r>
            <a:r>
              <a:rPr lang="fr-CA" dirty="0" err="1"/>
              <a:t>fctr</a:t>
            </a:r>
            <a:r>
              <a:rPr lang="fr-CA" dirty="0"/>
              <a:t>, les producteurs réagissent au P</a:t>
            </a:r>
            <a:r>
              <a:rPr lang="fr-CA" baseline="-25000" dirty="0"/>
              <a:t>x</a:t>
            </a:r>
            <a:r>
              <a:rPr lang="fr-CA" dirty="0"/>
              <a:t>/</a:t>
            </a:r>
            <a:r>
              <a:rPr lang="fr-CA" dirty="0" err="1"/>
              <a:t>P</a:t>
            </a:r>
            <a:r>
              <a:rPr lang="fr-CA" baseline="-25000" dirty="0" err="1"/>
              <a:t>y</a:t>
            </a:r>
            <a:r>
              <a:rPr lang="fr-CA" dirty="0"/>
              <a:t> et déterminent l’allocation de L dans la </a:t>
            </a:r>
            <a:r>
              <a:rPr lang="fr-CA" dirty="0" err="1"/>
              <a:t>prod</a:t>
            </a:r>
            <a:r>
              <a:rPr lang="fr-CA" dirty="0"/>
              <a:t>. des </a:t>
            </a:r>
            <a:r>
              <a:rPr lang="fr-CA" dirty="0" err="1"/>
              <a:t>diff</a:t>
            </a:r>
            <a:r>
              <a:rPr lang="fr-CA" dirty="0"/>
              <a:t>. biens (ils décident seul. </a:t>
            </a:r>
            <a:r>
              <a:rPr lang="fr-CA" i="1" dirty="0"/>
              <a:t>quoi</a:t>
            </a:r>
            <a:r>
              <a:rPr lang="fr-CA" dirty="0"/>
              <a:t> produire)</a:t>
            </a:r>
          </a:p>
          <a:p>
            <a:endParaRPr lang="fr-CA" dirty="0"/>
          </a:p>
          <a:p>
            <a:r>
              <a:rPr lang="fr-CA" dirty="0"/>
              <a:t>Avec 2 </a:t>
            </a:r>
            <a:r>
              <a:rPr lang="fr-CA" dirty="0" err="1"/>
              <a:t>fctrs</a:t>
            </a:r>
            <a:r>
              <a:rPr lang="fr-CA" dirty="0"/>
              <a:t> K et L substituables, les producteurs peuvent aussi réagir aux w/r afin de déterminer </a:t>
            </a:r>
            <a:r>
              <a:rPr lang="fr-CA" i="1" dirty="0"/>
              <a:t>comment </a:t>
            </a:r>
            <a:r>
              <a:rPr lang="fr-CA" dirty="0"/>
              <a:t>produire</a:t>
            </a:r>
          </a:p>
          <a:p>
            <a:endParaRPr lang="fr-CA" dirty="0"/>
          </a:p>
          <a:p>
            <a:r>
              <a:rPr lang="fr-CA" dirty="0"/>
              <a:t>Les producteurs doivent donc répondre à 2 questions : </a:t>
            </a:r>
            <a:r>
              <a:rPr lang="fr-CA" i="1" dirty="0"/>
              <a:t>quoi</a:t>
            </a:r>
            <a:r>
              <a:rPr lang="fr-CA" dirty="0"/>
              <a:t> produire et </a:t>
            </a:r>
            <a:r>
              <a:rPr lang="fr-CA" i="1" dirty="0"/>
              <a:t>comment</a:t>
            </a:r>
            <a:r>
              <a:rPr lang="fr-CA" dirty="0"/>
              <a:t> le produire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15</a:t>
            </a:fld>
            <a:endParaRPr lang="fr-CA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fr-CA" dirty="0"/>
              <a:t>Comment produire: </a:t>
            </a:r>
            <a:r>
              <a:rPr lang="fr-CA" dirty="0" err="1"/>
              <a:t>isoquantes</a:t>
            </a:r>
            <a:r>
              <a:rPr lang="fr-CA" dirty="0"/>
              <a:t> et minimisation du CT pour </a:t>
            </a:r>
            <a:r>
              <a:rPr lang="fr-CA" dirty="0" err="1"/>
              <a:t>Q</a:t>
            </a:r>
            <a:r>
              <a:rPr lang="fr-CA" baseline="-25000" dirty="0" err="1"/>
              <a:t>ij</a:t>
            </a:r>
            <a:r>
              <a:rPr lang="fr-CA" dirty="0"/>
              <a:t> donnée</a:t>
            </a: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3275857" y="4757082"/>
            <a:ext cx="266429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V="1">
            <a:off x="3275856" y="2020778"/>
            <a:ext cx="0" cy="273630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5796136" y="4725144"/>
            <a:ext cx="4379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L</a:t>
            </a:r>
            <a:r>
              <a:rPr lang="fr-FR" sz="2000" baseline="-25000" dirty="0" err="1">
                <a:latin typeface="Times"/>
              </a:rPr>
              <a:t>ij</a:t>
            </a:r>
            <a:endParaRPr lang="fr-FR" baseline="-25000" dirty="0">
              <a:latin typeface="Times"/>
            </a:endParaRPr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2736304" y="1700808"/>
            <a:ext cx="46679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K</a:t>
            </a:r>
            <a:r>
              <a:rPr lang="fr-FR" sz="2000" baseline="-25000" dirty="0" err="1">
                <a:latin typeface="Times"/>
              </a:rPr>
              <a:t>ij</a:t>
            </a:r>
            <a:endParaRPr lang="fr-FR" baseline="-25000" dirty="0">
              <a:latin typeface="Times"/>
            </a:endParaRPr>
          </a:p>
        </p:txBody>
      </p:sp>
      <p:sp>
        <p:nvSpPr>
          <p:cNvPr id="9" name="Forme libre 8"/>
          <p:cNvSpPr/>
          <p:nvPr/>
        </p:nvSpPr>
        <p:spPr>
          <a:xfrm rot="10800000">
            <a:off x="3589560" y="2057771"/>
            <a:ext cx="2171080" cy="2019300"/>
          </a:xfrm>
          <a:custGeom>
            <a:avLst/>
            <a:gdLst>
              <a:gd name="connsiteX0" fmla="*/ 0 w 2298700"/>
              <a:gd name="connsiteY0" fmla="*/ 0 h 1803400"/>
              <a:gd name="connsiteX1" fmla="*/ 1181100 w 2298700"/>
              <a:gd name="connsiteY1" fmla="*/ 215900 h 1803400"/>
              <a:gd name="connsiteX2" fmla="*/ 1981200 w 2298700"/>
              <a:gd name="connsiteY2" fmla="*/ 838200 h 1803400"/>
              <a:gd name="connsiteX3" fmla="*/ 2298700 w 2298700"/>
              <a:gd name="connsiteY3" fmla="*/ 1803400 h 180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98700" h="1803400">
                <a:moveTo>
                  <a:pt x="0" y="0"/>
                </a:moveTo>
                <a:cubicBezTo>
                  <a:pt x="425450" y="38100"/>
                  <a:pt x="850900" y="76200"/>
                  <a:pt x="1181100" y="215900"/>
                </a:cubicBezTo>
                <a:cubicBezTo>
                  <a:pt x="1511300" y="355600"/>
                  <a:pt x="1794933" y="573617"/>
                  <a:pt x="1981200" y="838200"/>
                </a:cubicBezTo>
                <a:cubicBezTo>
                  <a:pt x="2167467" y="1102783"/>
                  <a:pt x="2233083" y="1453091"/>
                  <a:pt x="2298700" y="1803400"/>
                </a:cubicBez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3" name="ZoneTexte 12"/>
          <p:cNvSpPr txBox="1"/>
          <p:nvPr/>
        </p:nvSpPr>
        <p:spPr>
          <a:xfrm>
            <a:off x="4176464" y="3212976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olidFill>
                  <a:srgbClr val="FF0000"/>
                </a:solidFill>
              </a:rPr>
              <a:t>w</a:t>
            </a:r>
            <a:r>
              <a:rPr lang="fr-FR" baseline="-25000" dirty="0">
                <a:solidFill>
                  <a:srgbClr val="FF0000"/>
                </a:solidFill>
                <a:latin typeface="Times"/>
              </a:rPr>
              <a:t>i</a:t>
            </a:r>
            <a:r>
              <a:rPr lang="fr-CA" dirty="0">
                <a:solidFill>
                  <a:srgbClr val="FF0000"/>
                </a:solidFill>
              </a:rPr>
              <a:t>/r</a:t>
            </a:r>
            <a:r>
              <a:rPr lang="fr-FR" baseline="-25000" dirty="0">
                <a:solidFill>
                  <a:srgbClr val="FF0000"/>
                </a:solidFill>
                <a:latin typeface="Times"/>
              </a:rPr>
              <a:t>i</a:t>
            </a:r>
            <a:endParaRPr lang="fr-CA" baseline="-25000" dirty="0">
              <a:solidFill>
                <a:srgbClr val="FF0000"/>
              </a:solidFill>
            </a:endParaRPr>
          </a:p>
        </p:txBody>
      </p:sp>
      <p:sp>
        <p:nvSpPr>
          <p:cNvPr id="14" name="Ellipse 13"/>
          <p:cNvSpPr/>
          <p:nvPr/>
        </p:nvSpPr>
        <p:spPr>
          <a:xfrm>
            <a:off x="4032448" y="3429000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5112568" y="1909281"/>
            <a:ext cx="313184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err="1">
                <a:latin typeface="Times" pitchFamily="18" charset="0"/>
                <a:cs typeface="Times" pitchFamily="18" charset="0"/>
              </a:rPr>
              <a:t>CT</a:t>
            </a:r>
            <a:r>
              <a:rPr lang="fr-FR" sz="2000" baseline="-25000" dirty="0" err="1">
                <a:latin typeface="Times" pitchFamily="18" charset="0"/>
                <a:cs typeface="Times" pitchFamily="18" charset="0"/>
              </a:rPr>
              <a:t>ij</a:t>
            </a:r>
            <a:r>
              <a:rPr lang="fr-FR" sz="2000" dirty="0">
                <a:latin typeface="Times" pitchFamily="18" charset="0"/>
                <a:cs typeface="Times" pitchFamily="18" charset="0"/>
              </a:rPr>
              <a:t> = </a:t>
            </a:r>
            <a:r>
              <a:rPr lang="fr-CA" sz="2000" dirty="0" err="1">
                <a:latin typeface="Times" pitchFamily="18" charset="0"/>
                <a:cs typeface="Times" pitchFamily="18" charset="0"/>
              </a:rPr>
              <a:t>w</a:t>
            </a:r>
            <a:r>
              <a:rPr lang="fr-CA" sz="2000" baseline="-25000" dirty="0" err="1">
                <a:latin typeface="Times" pitchFamily="18" charset="0"/>
                <a:cs typeface="Times" pitchFamily="18" charset="0"/>
              </a:rPr>
              <a:t>i</a:t>
            </a:r>
            <a:r>
              <a:rPr lang="fr-CA" sz="2000" dirty="0">
                <a:latin typeface="Times" pitchFamily="18" charset="0"/>
                <a:cs typeface="Times" pitchFamily="18" charset="0"/>
              </a:rPr>
              <a:t>*</a:t>
            </a:r>
            <a:r>
              <a:rPr lang="fr-CA" sz="2000" dirty="0" err="1">
                <a:latin typeface="Times" pitchFamily="18" charset="0"/>
                <a:cs typeface="Times" pitchFamily="18" charset="0"/>
              </a:rPr>
              <a:t>L</a:t>
            </a:r>
            <a:r>
              <a:rPr lang="fr-CA" sz="2000" baseline="-25000" dirty="0" err="1">
                <a:latin typeface="Times" pitchFamily="18" charset="0"/>
                <a:cs typeface="Times" pitchFamily="18" charset="0"/>
              </a:rPr>
              <a:t>ij</a:t>
            </a:r>
            <a:r>
              <a:rPr lang="fr-CA" sz="2000" dirty="0">
                <a:latin typeface="Times" pitchFamily="18" charset="0"/>
                <a:cs typeface="Times" pitchFamily="18" charset="0"/>
              </a:rPr>
              <a:t>+ r</a:t>
            </a:r>
            <a:r>
              <a:rPr lang="fr-CA" sz="2000" baseline="-25000" dirty="0">
                <a:latin typeface="Times" pitchFamily="18" charset="0"/>
                <a:cs typeface="Times" pitchFamily="18" charset="0"/>
              </a:rPr>
              <a:t>i</a:t>
            </a:r>
            <a:r>
              <a:rPr lang="fr-CA" sz="2000" dirty="0">
                <a:latin typeface="Times" pitchFamily="18" charset="0"/>
                <a:cs typeface="Times" pitchFamily="18" charset="0"/>
              </a:rPr>
              <a:t>*</a:t>
            </a:r>
            <a:r>
              <a:rPr lang="fr-CA" sz="2000" dirty="0" err="1">
                <a:latin typeface="Times" pitchFamily="18" charset="0"/>
                <a:cs typeface="Times" pitchFamily="18" charset="0"/>
              </a:rPr>
              <a:t>K</a:t>
            </a:r>
            <a:r>
              <a:rPr lang="fr-CA" sz="2000" baseline="-25000" dirty="0" err="1">
                <a:latin typeface="Times" pitchFamily="18" charset="0"/>
                <a:cs typeface="Times" pitchFamily="18" charset="0"/>
              </a:rPr>
              <a:t>ij</a:t>
            </a:r>
            <a:endParaRPr lang="fr-CA" sz="2000" baseline="-25000" dirty="0">
              <a:latin typeface="Times" pitchFamily="18" charset="0"/>
              <a:cs typeface="Times" pitchFamily="18" charset="0"/>
            </a:endParaRPr>
          </a:p>
          <a:p>
            <a:r>
              <a:rPr lang="fr-FR" sz="2000" dirty="0" err="1">
                <a:latin typeface="Times"/>
              </a:rPr>
              <a:t>K</a:t>
            </a:r>
            <a:r>
              <a:rPr lang="fr-FR" sz="2000" baseline="-25000" dirty="0" err="1">
                <a:latin typeface="Times"/>
              </a:rPr>
              <a:t>ij</a:t>
            </a:r>
            <a:r>
              <a:rPr lang="fr-FR" sz="2000" dirty="0">
                <a:latin typeface="Times"/>
              </a:rPr>
              <a:t> = </a:t>
            </a:r>
            <a:r>
              <a:rPr lang="fr-FR" sz="2000" dirty="0" err="1">
                <a:latin typeface="Times"/>
              </a:rPr>
              <a:t>CT</a:t>
            </a:r>
            <a:r>
              <a:rPr lang="fr-FR" sz="2000" baseline="-25000" dirty="0" err="1">
                <a:latin typeface="Times"/>
              </a:rPr>
              <a:t>ij</a:t>
            </a:r>
            <a:r>
              <a:rPr lang="fr-FR" sz="2000" dirty="0">
                <a:latin typeface="Times"/>
              </a:rPr>
              <a:t>/r</a:t>
            </a:r>
            <a:r>
              <a:rPr lang="fr-FR" sz="2000" baseline="-25000" dirty="0">
                <a:latin typeface="Times"/>
              </a:rPr>
              <a:t>i</a:t>
            </a:r>
            <a:r>
              <a:rPr lang="fr-FR" sz="2000" dirty="0">
                <a:latin typeface="Times"/>
              </a:rPr>
              <a:t> – </a:t>
            </a:r>
            <a:r>
              <a:rPr lang="fr-FR" sz="2000" dirty="0" err="1">
                <a:latin typeface="Times"/>
              </a:rPr>
              <a:t>w</a:t>
            </a:r>
            <a:r>
              <a:rPr lang="fr-FR" sz="2000" baseline="-25000" dirty="0" err="1">
                <a:latin typeface="Times"/>
              </a:rPr>
              <a:t>i</a:t>
            </a:r>
            <a:r>
              <a:rPr lang="fr-FR" sz="2000" dirty="0">
                <a:latin typeface="Times"/>
              </a:rPr>
              <a:t>/r</a:t>
            </a:r>
            <a:r>
              <a:rPr lang="fr-FR" sz="2000" baseline="-25000" dirty="0">
                <a:latin typeface="Times"/>
              </a:rPr>
              <a:t>i</a:t>
            </a:r>
            <a:r>
              <a:rPr lang="fr-FR" sz="2000" dirty="0">
                <a:latin typeface="Times"/>
              </a:rPr>
              <a:t> * </a:t>
            </a:r>
            <a:r>
              <a:rPr lang="fr-FR" sz="2000" dirty="0" err="1">
                <a:latin typeface="Times"/>
              </a:rPr>
              <a:t>L</a:t>
            </a:r>
            <a:r>
              <a:rPr lang="fr-FR" sz="2000" baseline="-25000" dirty="0" err="1">
                <a:latin typeface="Times"/>
              </a:rPr>
              <a:t>ij</a:t>
            </a:r>
            <a:endParaRPr lang="fr-FR" sz="2000" baseline="-25000" dirty="0">
              <a:latin typeface="Times"/>
            </a:endParaRPr>
          </a:p>
          <a:p>
            <a:r>
              <a:rPr lang="fr-FR" sz="2000" dirty="0">
                <a:latin typeface="Times"/>
              </a:rPr>
              <a:t> </a:t>
            </a:r>
            <a:endParaRPr lang="fr-FR" baseline="-25000" dirty="0">
              <a:latin typeface="Times"/>
            </a:endParaRPr>
          </a:p>
        </p:txBody>
      </p:sp>
      <p:sp>
        <p:nvSpPr>
          <p:cNvPr id="20" name="Line 14"/>
          <p:cNvSpPr>
            <a:spLocks noChangeShapeType="1"/>
          </p:cNvSpPr>
          <p:nvPr/>
        </p:nvSpPr>
        <p:spPr bwMode="auto">
          <a:xfrm>
            <a:off x="3312368" y="2708920"/>
            <a:ext cx="2088232" cy="2016224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fr-CA"/>
          </a:p>
        </p:txBody>
      </p:sp>
      <p:sp>
        <p:nvSpPr>
          <p:cNvPr id="21" name="Text Box 16"/>
          <p:cNvSpPr txBox="1">
            <a:spLocks noChangeArrowheads="1"/>
          </p:cNvSpPr>
          <p:nvPr/>
        </p:nvSpPr>
        <p:spPr bwMode="auto">
          <a:xfrm>
            <a:off x="4985448" y="4797152"/>
            <a:ext cx="8321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dirty="0" err="1">
                <a:latin typeface="Times"/>
              </a:rPr>
              <a:t>CT</a:t>
            </a:r>
            <a:r>
              <a:rPr lang="fr-FR" baseline="-25000" dirty="0" err="1">
                <a:latin typeface="Times"/>
              </a:rPr>
              <a:t>ij</a:t>
            </a:r>
            <a:r>
              <a:rPr lang="fr-FR" dirty="0">
                <a:latin typeface="Times"/>
              </a:rPr>
              <a:t>/</a:t>
            </a:r>
            <a:r>
              <a:rPr lang="fr-FR" dirty="0" err="1">
                <a:latin typeface="Times"/>
              </a:rPr>
              <a:t>w</a:t>
            </a:r>
            <a:r>
              <a:rPr lang="fr-FR" baseline="-25000" dirty="0" err="1">
                <a:latin typeface="Times"/>
              </a:rPr>
              <a:t>i</a:t>
            </a:r>
            <a:endParaRPr lang="fr-FR" dirty="0">
              <a:latin typeface="Times"/>
            </a:endParaRPr>
          </a:p>
        </p:txBody>
      </p:sp>
      <p:sp>
        <p:nvSpPr>
          <p:cNvPr id="22" name="Text Box 18"/>
          <p:cNvSpPr txBox="1">
            <a:spLocks noChangeArrowheads="1"/>
          </p:cNvSpPr>
          <p:nvPr/>
        </p:nvSpPr>
        <p:spPr bwMode="auto">
          <a:xfrm>
            <a:off x="2232248" y="2420888"/>
            <a:ext cx="104360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2000" dirty="0" err="1">
                <a:latin typeface="Times"/>
              </a:rPr>
              <a:t>CT</a:t>
            </a:r>
            <a:r>
              <a:rPr lang="fr-FR" sz="2000" baseline="-25000" dirty="0" err="1">
                <a:latin typeface="Times"/>
              </a:rPr>
              <a:t>ij</a:t>
            </a:r>
            <a:r>
              <a:rPr lang="fr-FR" sz="2000" dirty="0">
                <a:latin typeface="Times"/>
              </a:rPr>
              <a:t>/r</a:t>
            </a:r>
            <a:r>
              <a:rPr lang="fr-FR" sz="2000" baseline="-25000" dirty="0">
                <a:latin typeface="Times"/>
              </a:rPr>
              <a:t>i</a:t>
            </a:r>
            <a:endParaRPr lang="fr-FR" sz="2000" dirty="0">
              <a:latin typeface="Times"/>
            </a:endParaRPr>
          </a:p>
        </p:txBody>
      </p:sp>
      <p:sp>
        <p:nvSpPr>
          <p:cNvPr id="24" name="Text Box 10"/>
          <p:cNvSpPr txBox="1">
            <a:spLocks noChangeArrowheads="1"/>
          </p:cNvSpPr>
          <p:nvPr/>
        </p:nvSpPr>
        <p:spPr bwMode="auto">
          <a:xfrm>
            <a:off x="5760640" y="3861048"/>
            <a:ext cx="86409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err="1">
                <a:latin typeface="Times" pitchFamily="18" charset="0"/>
                <a:cs typeface="Times" pitchFamily="18" charset="0"/>
              </a:rPr>
              <a:t>Q</a:t>
            </a:r>
            <a:r>
              <a:rPr lang="fr-FR" sz="2000" baseline="-25000" dirty="0" err="1">
                <a:latin typeface="Times" pitchFamily="18" charset="0"/>
                <a:cs typeface="Times" pitchFamily="18" charset="0"/>
              </a:rPr>
              <a:t>ij</a:t>
            </a:r>
            <a:endParaRPr lang="fr-CA" sz="2000" baseline="-25000" dirty="0">
              <a:latin typeface="Times" pitchFamily="18" charset="0"/>
              <a:cs typeface="Times" pitchFamily="18" charset="0"/>
            </a:endParaRPr>
          </a:p>
        </p:txBody>
      </p:sp>
      <p:cxnSp>
        <p:nvCxnSpPr>
          <p:cNvPr id="17" name="Connecteur droit 16"/>
          <p:cNvCxnSpPr/>
          <p:nvPr/>
        </p:nvCxnSpPr>
        <p:spPr>
          <a:xfrm>
            <a:off x="3240360" y="3501008"/>
            <a:ext cx="864096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/>
          <p:cNvCxnSpPr/>
          <p:nvPr/>
        </p:nvCxnSpPr>
        <p:spPr>
          <a:xfrm>
            <a:off x="5832648" y="3933056"/>
            <a:ext cx="2160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/>
          <p:cNvCxnSpPr/>
          <p:nvPr/>
        </p:nvCxnSpPr>
        <p:spPr>
          <a:xfrm>
            <a:off x="4104456" y="3501008"/>
            <a:ext cx="0" cy="1224136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Box 12"/>
          <p:cNvSpPr txBox="1">
            <a:spLocks noChangeArrowheads="1"/>
          </p:cNvSpPr>
          <p:nvPr/>
        </p:nvSpPr>
        <p:spPr bwMode="auto">
          <a:xfrm>
            <a:off x="2736304" y="3284984"/>
            <a:ext cx="55175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K</a:t>
            </a:r>
            <a:r>
              <a:rPr lang="fr-FR" sz="2000" baseline="-25000" dirty="0">
                <a:latin typeface="Times"/>
              </a:rPr>
              <a:t>ij</a:t>
            </a:r>
            <a:r>
              <a:rPr lang="fr-FR" sz="2000" baseline="30000" dirty="0">
                <a:latin typeface="Times"/>
              </a:rPr>
              <a:t>1</a:t>
            </a:r>
            <a:endParaRPr lang="fr-FR" baseline="30000" dirty="0">
              <a:latin typeface="Times"/>
            </a:endParaRPr>
          </a:p>
        </p:txBody>
      </p:sp>
      <p:sp>
        <p:nvSpPr>
          <p:cNvPr id="28" name="Text Box 10"/>
          <p:cNvSpPr txBox="1">
            <a:spLocks noChangeArrowheads="1"/>
          </p:cNvSpPr>
          <p:nvPr/>
        </p:nvSpPr>
        <p:spPr bwMode="auto">
          <a:xfrm>
            <a:off x="3888432" y="4797152"/>
            <a:ext cx="5229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L</a:t>
            </a:r>
            <a:r>
              <a:rPr lang="fr-FR" sz="2000" baseline="-25000" dirty="0">
                <a:latin typeface="Times"/>
              </a:rPr>
              <a:t>ij</a:t>
            </a:r>
            <a:r>
              <a:rPr lang="fr-FR" sz="2000" baseline="30000" dirty="0">
                <a:latin typeface="Times"/>
              </a:rPr>
              <a:t>1</a:t>
            </a:r>
            <a:endParaRPr lang="fr-FR" baseline="30000" dirty="0">
              <a:latin typeface="Times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5328592" y="3491716"/>
            <a:ext cx="2185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Courbe d’</a:t>
            </a:r>
            <a:r>
              <a:rPr lang="fr-CA" dirty="0" err="1"/>
              <a:t>isoquante</a:t>
            </a:r>
            <a:endParaRPr lang="fr-CA" dirty="0"/>
          </a:p>
        </p:txBody>
      </p:sp>
      <p:sp>
        <p:nvSpPr>
          <p:cNvPr id="29" name="ZoneTexte 28"/>
          <p:cNvSpPr txBox="1"/>
          <p:nvPr/>
        </p:nvSpPr>
        <p:spPr>
          <a:xfrm>
            <a:off x="5328592" y="4293096"/>
            <a:ext cx="19159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Courbe d’</a:t>
            </a:r>
            <a:r>
              <a:rPr lang="fr-CA" dirty="0" err="1"/>
              <a:t>isocoût</a:t>
            </a:r>
            <a:endParaRPr lang="fr-CA" dirty="0"/>
          </a:p>
        </p:txBody>
      </p:sp>
      <p:sp>
        <p:nvSpPr>
          <p:cNvPr id="30" name="ZoneTexte 29"/>
          <p:cNvSpPr txBox="1"/>
          <p:nvPr/>
        </p:nvSpPr>
        <p:spPr>
          <a:xfrm>
            <a:off x="827584" y="5301208"/>
            <a:ext cx="80648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N.B.: Le long d’une </a:t>
            </a:r>
            <a:r>
              <a:rPr lang="fr-CA" dirty="0" err="1"/>
              <a:t>isoquante</a:t>
            </a:r>
            <a:r>
              <a:rPr lang="fr-CA" dirty="0"/>
              <a:t>, lorsque l’on produit </a:t>
            </a:r>
            <a:r>
              <a:rPr lang="fr-CA" dirty="0" err="1"/>
              <a:t>Qij</a:t>
            </a:r>
            <a:r>
              <a:rPr lang="fr-CA" dirty="0"/>
              <a:t> avec  </a:t>
            </a:r>
            <a:r>
              <a:rPr lang="fr-CA" dirty="0" err="1"/>
              <a:t>bcp</a:t>
            </a:r>
            <a:r>
              <a:rPr lang="fr-CA" dirty="0"/>
              <a:t> de K et peu de L, la productivité de K est faible et celle de L est grande. Il faut alors peu de L pour remplacer beaucoup de K. À mesure que L augmente et  K diminue,  la productivité de L diminue et celle de K augmente et il faut de plus en plus de L pour remplacer le K. Cela est dû au rendements factoriels </a:t>
            </a:r>
            <a:r>
              <a:rPr lang="fr-CA" dirty="0" err="1"/>
              <a:t>décr</a:t>
            </a:r>
            <a:r>
              <a:rPr lang="fr-CA" dirty="0"/>
              <a:t>.</a:t>
            </a:r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16</a:t>
            </a:fld>
            <a:endParaRPr lang="fr-CA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1143000"/>
          </a:xfrm>
        </p:spPr>
        <p:txBody>
          <a:bodyPr>
            <a:noAutofit/>
          </a:bodyPr>
          <a:lstStyle/>
          <a:p>
            <a:r>
              <a:rPr lang="fr-CA" dirty="0"/>
              <a:t>Modifications de w</a:t>
            </a:r>
            <a:r>
              <a:rPr lang="fr-FR" sz="4800" baseline="-25000" dirty="0">
                <a:latin typeface="Times"/>
              </a:rPr>
              <a:t>i</a:t>
            </a:r>
            <a:r>
              <a:rPr lang="fr-CA" dirty="0"/>
              <a:t>/r</a:t>
            </a:r>
            <a:r>
              <a:rPr lang="fr-FR" sz="4800" baseline="-25000" dirty="0">
                <a:latin typeface="Times"/>
              </a:rPr>
              <a:t>i</a:t>
            </a:r>
            <a:endParaRPr lang="fr-CA" dirty="0"/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3455369" y="5477162"/>
            <a:ext cx="266429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V="1">
            <a:off x="3455368" y="2740858"/>
            <a:ext cx="0" cy="273630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5975648" y="5445224"/>
            <a:ext cx="4379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L</a:t>
            </a:r>
            <a:r>
              <a:rPr lang="fr-FR" sz="2000" baseline="-25000" dirty="0" err="1">
                <a:latin typeface="Times"/>
              </a:rPr>
              <a:t>ij</a:t>
            </a:r>
            <a:endParaRPr lang="fr-FR" baseline="-25000" dirty="0">
              <a:latin typeface="Times"/>
            </a:endParaRPr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2987824" y="2564904"/>
            <a:ext cx="46679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K</a:t>
            </a:r>
            <a:r>
              <a:rPr lang="fr-FR" sz="2000" baseline="-25000" dirty="0" err="1">
                <a:latin typeface="Times"/>
              </a:rPr>
              <a:t>ij</a:t>
            </a:r>
            <a:endParaRPr lang="fr-FR" baseline="-25000" dirty="0">
              <a:latin typeface="Times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3707904" y="3645024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olidFill>
                  <a:srgbClr val="FF0000"/>
                </a:solidFill>
              </a:rPr>
              <a:t>(w</a:t>
            </a:r>
            <a:r>
              <a:rPr lang="fr-FR" baseline="-25000" dirty="0">
                <a:solidFill>
                  <a:srgbClr val="FF0000"/>
                </a:solidFill>
                <a:latin typeface="Times"/>
              </a:rPr>
              <a:t>i</a:t>
            </a:r>
            <a:r>
              <a:rPr lang="fr-CA" dirty="0">
                <a:solidFill>
                  <a:srgbClr val="FF0000"/>
                </a:solidFill>
              </a:rPr>
              <a:t>/r</a:t>
            </a:r>
            <a:r>
              <a:rPr lang="fr-FR" baseline="-25000" dirty="0">
                <a:solidFill>
                  <a:srgbClr val="FF0000"/>
                </a:solidFill>
                <a:latin typeface="Times"/>
              </a:rPr>
              <a:t>i</a:t>
            </a:r>
            <a:r>
              <a:rPr lang="fr-CA" dirty="0">
                <a:solidFill>
                  <a:srgbClr val="FF0000"/>
                </a:solidFill>
              </a:rPr>
              <a:t>)</a:t>
            </a:r>
            <a:r>
              <a:rPr lang="fr-CA" baseline="300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0" name="Line 14"/>
          <p:cNvSpPr>
            <a:spLocks noChangeShapeType="1"/>
          </p:cNvSpPr>
          <p:nvPr/>
        </p:nvSpPr>
        <p:spPr bwMode="auto">
          <a:xfrm>
            <a:off x="3491880" y="3429000"/>
            <a:ext cx="576064" cy="2016224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fr-CA"/>
          </a:p>
        </p:txBody>
      </p:sp>
      <p:sp>
        <p:nvSpPr>
          <p:cNvPr id="16" name="Forme libre 15"/>
          <p:cNvSpPr/>
          <p:nvPr/>
        </p:nvSpPr>
        <p:spPr>
          <a:xfrm rot="10800000">
            <a:off x="3481040" y="2993876"/>
            <a:ext cx="2171080" cy="2019300"/>
          </a:xfrm>
          <a:custGeom>
            <a:avLst/>
            <a:gdLst>
              <a:gd name="connsiteX0" fmla="*/ 0 w 2298700"/>
              <a:gd name="connsiteY0" fmla="*/ 0 h 1803400"/>
              <a:gd name="connsiteX1" fmla="*/ 1181100 w 2298700"/>
              <a:gd name="connsiteY1" fmla="*/ 215900 h 1803400"/>
              <a:gd name="connsiteX2" fmla="*/ 1981200 w 2298700"/>
              <a:gd name="connsiteY2" fmla="*/ 838200 h 1803400"/>
              <a:gd name="connsiteX3" fmla="*/ 2298700 w 2298700"/>
              <a:gd name="connsiteY3" fmla="*/ 1803400 h 180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98700" h="1803400">
                <a:moveTo>
                  <a:pt x="0" y="0"/>
                </a:moveTo>
                <a:cubicBezTo>
                  <a:pt x="425450" y="38100"/>
                  <a:pt x="850900" y="76200"/>
                  <a:pt x="1181100" y="215900"/>
                </a:cubicBezTo>
                <a:cubicBezTo>
                  <a:pt x="1511300" y="355600"/>
                  <a:pt x="1794933" y="573617"/>
                  <a:pt x="1981200" y="838200"/>
                </a:cubicBezTo>
                <a:cubicBezTo>
                  <a:pt x="2167467" y="1102783"/>
                  <a:pt x="2233083" y="1453091"/>
                  <a:pt x="2298700" y="1803400"/>
                </a:cubicBez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7" name="Ellipse 16"/>
          <p:cNvSpPr/>
          <p:nvPr/>
        </p:nvSpPr>
        <p:spPr>
          <a:xfrm>
            <a:off x="3563888" y="3645024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8" name="ZoneTexte 17"/>
          <p:cNvSpPr txBox="1"/>
          <p:nvPr/>
        </p:nvSpPr>
        <p:spPr>
          <a:xfrm>
            <a:off x="4427984" y="4365104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olidFill>
                  <a:srgbClr val="FF0000"/>
                </a:solidFill>
              </a:rPr>
              <a:t>(w</a:t>
            </a:r>
            <a:r>
              <a:rPr lang="fr-FR" baseline="-25000" dirty="0">
                <a:solidFill>
                  <a:srgbClr val="FF0000"/>
                </a:solidFill>
                <a:latin typeface="Times"/>
              </a:rPr>
              <a:t>i</a:t>
            </a:r>
            <a:r>
              <a:rPr lang="fr-CA" dirty="0">
                <a:solidFill>
                  <a:srgbClr val="FF0000"/>
                </a:solidFill>
              </a:rPr>
              <a:t>/r</a:t>
            </a:r>
            <a:r>
              <a:rPr lang="fr-FR" baseline="-25000" dirty="0">
                <a:solidFill>
                  <a:srgbClr val="FF0000"/>
                </a:solidFill>
                <a:latin typeface="Times"/>
              </a:rPr>
              <a:t>i</a:t>
            </a:r>
            <a:r>
              <a:rPr lang="fr-FR" dirty="0">
                <a:solidFill>
                  <a:srgbClr val="FF0000"/>
                </a:solidFill>
                <a:latin typeface="Times"/>
              </a:rPr>
              <a:t>)</a:t>
            </a:r>
            <a:r>
              <a:rPr lang="fr-FR" baseline="30000" dirty="0">
                <a:solidFill>
                  <a:srgbClr val="FF0000"/>
                </a:solidFill>
                <a:latin typeface="Times"/>
              </a:rPr>
              <a:t>2</a:t>
            </a:r>
            <a:endParaRPr lang="fr-CA" baseline="30000" dirty="0">
              <a:solidFill>
                <a:srgbClr val="FF0000"/>
              </a:solidFill>
            </a:endParaRPr>
          </a:p>
        </p:txBody>
      </p:sp>
      <p:sp>
        <p:nvSpPr>
          <p:cNvPr id="19" name="Line 14"/>
          <p:cNvSpPr>
            <a:spLocks noChangeShapeType="1"/>
          </p:cNvSpPr>
          <p:nvPr/>
        </p:nvSpPr>
        <p:spPr bwMode="auto">
          <a:xfrm>
            <a:off x="3491880" y="4149080"/>
            <a:ext cx="2160240" cy="1296144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fr-CA"/>
          </a:p>
        </p:txBody>
      </p:sp>
      <p:sp>
        <p:nvSpPr>
          <p:cNvPr id="23" name="Ellipse 22"/>
          <p:cNvSpPr/>
          <p:nvPr/>
        </p:nvSpPr>
        <p:spPr>
          <a:xfrm>
            <a:off x="4283968" y="4581128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5" name="Text Box 10"/>
          <p:cNvSpPr txBox="1">
            <a:spLocks noChangeArrowheads="1"/>
          </p:cNvSpPr>
          <p:nvPr/>
        </p:nvSpPr>
        <p:spPr bwMode="auto">
          <a:xfrm>
            <a:off x="4716016" y="2060848"/>
            <a:ext cx="370790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>
                <a:latin typeface="Times" pitchFamily="18" charset="0"/>
                <a:cs typeface="Times" pitchFamily="18" charset="0"/>
              </a:rPr>
              <a:t>C.p., une </a:t>
            </a:r>
            <a:r>
              <a:rPr lang="fr-FR" sz="2000" dirty="0">
                <a:latin typeface="Times" pitchFamily="18" charset="0"/>
                <a:cs typeface="Times" pitchFamily="18" charset="0"/>
                <a:sym typeface="Symbol"/>
              </a:rPr>
              <a:t></a:t>
            </a:r>
            <a:r>
              <a:rPr lang="fr-FR" sz="2000" dirty="0" err="1">
                <a:latin typeface="Times" pitchFamily="18" charset="0"/>
                <a:cs typeface="Times" pitchFamily="18" charset="0"/>
                <a:sym typeface="Symbol"/>
              </a:rPr>
              <a:t>w</a:t>
            </a:r>
            <a:r>
              <a:rPr lang="fr-FR" sz="2000" baseline="-25000" dirty="0" err="1">
                <a:latin typeface="Times"/>
              </a:rPr>
              <a:t>i</a:t>
            </a:r>
            <a:r>
              <a:rPr lang="fr-FR" sz="2000" dirty="0">
                <a:latin typeface="Times" pitchFamily="18" charset="0"/>
                <a:cs typeface="Times" pitchFamily="18" charset="0"/>
                <a:sym typeface="Symbol"/>
              </a:rPr>
              <a:t>/r</a:t>
            </a:r>
            <a:r>
              <a:rPr lang="fr-FR" sz="2000" baseline="-25000" dirty="0">
                <a:latin typeface="Times"/>
              </a:rPr>
              <a:t>i</a:t>
            </a:r>
            <a:r>
              <a:rPr lang="fr-FR" sz="2000" dirty="0">
                <a:latin typeface="Times" pitchFamily="18" charset="0"/>
                <a:cs typeface="Times" pitchFamily="18" charset="0"/>
                <a:sym typeface="Symbol"/>
              </a:rPr>
              <a:t>  </a:t>
            </a:r>
            <a:r>
              <a:rPr lang="fr-FR" sz="2000" dirty="0" err="1">
                <a:latin typeface="Times" pitchFamily="18" charset="0"/>
                <a:cs typeface="Times" pitchFamily="18" charset="0"/>
                <a:sym typeface="Symbol"/>
              </a:rPr>
              <a:t>K</a:t>
            </a:r>
            <a:r>
              <a:rPr lang="fr-FR" sz="2000" baseline="-25000" dirty="0" err="1">
                <a:latin typeface="Times" pitchFamily="18" charset="0"/>
                <a:cs typeface="Times" pitchFamily="18" charset="0"/>
                <a:sym typeface="Symbol"/>
              </a:rPr>
              <a:t>ij</a:t>
            </a:r>
            <a:r>
              <a:rPr lang="fr-FR" sz="2000" dirty="0">
                <a:latin typeface="Times" pitchFamily="18" charset="0"/>
                <a:cs typeface="Times" pitchFamily="18" charset="0"/>
                <a:sym typeface="Symbol"/>
              </a:rPr>
              <a:t>/</a:t>
            </a:r>
            <a:r>
              <a:rPr lang="fr-FR" sz="2000" dirty="0" err="1">
                <a:latin typeface="Times" pitchFamily="18" charset="0"/>
                <a:cs typeface="Times" pitchFamily="18" charset="0"/>
                <a:sym typeface="Symbol"/>
              </a:rPr>
              <a:t>L</a:t>
            </a:r>
            <a:r>
              <a:rPr lang="fr-FR" sz="2000" baseline="-25000" dirty="0" err="1">
                <a:latin typeface="Times" pitchFamily="18" charset="0"/>
                <a:cs typeface="Times" pitchFamily="18" charset="0"/>
                <a:sym typeface="Symbol"/>
              </a:rPr>
              <a:t>ij</a:t>
            </a:r>
            <a:endParaRPr lang="fr-FR" sz="2000" baseline="-25000" dirty="0">
              <a:latin typeface="Times" pitchFamily="18" charset="0"/>
              <a:cs typeface="Times" pitchFamily="18" charset="0"/>
              <a:sym typeface="Symbol"/>
            </a:endParaRPr>
          </a:p>
          <a:p>
            <a:r>
              <a:rPr lang="fr-FR" sz="2000" dirty="0">
                <a:latin typeface="Times" pitchFamily="18" charset="0"/>
                <a:cs typeface="Times" pitchFamily="18" charset="0"/>
                <a:sym typeface="Symbol"/>
              </a:rPr>
              <a:t>Si le prix </a:t>
            </a:r>
            <a:r>
              <a:rPr lang="fr-FR" sz="2000" dirty="0" err="1">
                <a:latin typeface="Times" pitchFamily="18" charset="0"/>
                <a:cs typeface="Times" pitchFamily="18" charset="0"/>
                <a:sym typeface="Symbol"/>
              </a:rPr>
              <a:t>rel</a:t>
            </a:r>
            <a:r>
              <a:rPr lang="fr-FR" sz="2000" dirty="0">
                <a:latin typeface="Times" pitchFamily="18" charset="0"/>
                <a:cs typeface="Times" pitchFamily="18" charset="0"/>
                <a:sym typeface="Symbol"/>
              </a:rPr>
              <a:t>. d’un </a:t>
            </a:r>
            <a:r>
              <a:rPr lang="fr-FR" sz="2000" dirty="0" err="1">
                <a:latin typeface="Times" pitchFamily="18" charset="0"/>
                <a:cs typeface="Times" pitchFamily="18" charset="0"/>
                <a:sym typeface="Symbol"/>
              </a:rPr>
              <a:t>fctr</a:t>
            </a:r>
            <a:r>
              <a:rPr lang="fr-FR" sz="2000" dirty="0">
                <a:latin typeface="Times" pitchFamily="18" charset="0"/>
                <a:cs typeface="Times" pitchFamily="18" charset="0"/>
                <a:sym typeface="Symbol"/>
              </a:rPr>
              <a:t> , les producteurs réagissent en utilisant </a:t>
            </a:r>
            <a:r>
              <a:rPr lang="fr-FR" sz="2000" dirty="0" err="1">
                <a:latin typeface="Times" pitchFamily="18" charset="0"/>
                <a:cs typeface="Times" pitchFamily="18" charset="0"/>
                <a:sym typeface="Symbol"/>
              </a:rPr>
              <a:t>rel</a:t>
            </a:r>
            <a:r>
              <a:rPr lang="fr-FR" sz="2000" dirty="0">
                <a:latin typeface="Times" pitchFamily="18" charset="0"/>
                <a:cs typeface="Times" pitchFamily="18" charset="0"/>
                <a:sym typeface="Symbol"/>
              </a:rPr>
              <a:t>. plus de l’autre </a:t>
            </a:r>
            <a:r>
              <a:rPr lang="fr-FR" sz="2000" dirty="0" err="1">
                <a:latin typeface="Times" pitchFamily="18" charset="0"/>
                <a:cs typeface="Times" pitchFamily="18" charset="0"/>
                <a:sym typeface="Symbol"/>
              </a:rPr>
              <a:t>fctr</a:t>
            </a:r>
            <a:r>
              <a:rPr lang="fr-FR" sz="2000" dirty="0">
                <a:latin typeface="Times" pitchFamily="18" charset="0"/>
                <a:cs typeface="Times" pitchFamily="18" charset="0"/>
                <a:sym typeface="Symbol"/>
              </a:rPr>
              <a:t>.</a:t>
            </a:r>
            <a:endParaRPr lang="fr-CA" sz="2000" baseline="-25000" dirty="0">
              <a:latin typeface="Times" pitchFamily="18" charset="0"/>
              <a:cs typeface="Times" pitchFamily="18" charset="0"/>
            </a:endParaRPr>
          </a:p>
        </p:txBody>
      </p:sp>
      <p:cxnSp>
        <p:nvCxnSpPr>
          <p:cNvPr id="26" name="Connecteur droit 25"/>
          <p:cNvCxnSpPr/>
          <p:nvPr/>
        </p:nvCxnSpPr>
        <p:spPr>
          <a:xfrm>
            <a:off x="3545044" y="4685074"/>
            <a:ext cx="864096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/>
          <p:cNvCxnSpPr/>
          <p:nvPr/>
        </p:nvCxnSpPr>
        <p:spPr>
          <a:xfrm flipH="1">
            <a:off x="4355976" y="4706165"/>
            <a:ext cx="5491" cy="811067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Box 12"/>
          <p:cNvSpPr txBox="1">
            <a:spLocks noChangeArrowheads="1"/>
          </p:cNvSpPr>
          <p:nvPr/>
        </p:nvSpPr>
        <p:spPr bwMode="auto">
          <a:xfrm>
            <a:off x="2940126" y="4469050"/>
            <a:ext cx="55175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K</a:t>
            </a:r>
            <a:r>
              <a:rPr lang="fr-FR" sz="2000" baseline="-25000" dirty="0">
                <a:latin typeface="Times"/>
              </a:rPr>
              <a:t>ij</a:t>
            </a:r>
            <a:r>
              <a:rPr lang="fr-FR" sz="2000" baseline="30000" dirty="0">
                <a:latin typeface="Times"/>
              </a:rPr>
              <a:t>2</a:t>
            </a:r>
            <a:endParaRPr lang="fr-FR" baseline="30000" dirty="0">
              <a:latin typeface="Times"/>
            </a:endParaRPr>
          </a:p>
        </p:txBody>
      </p:sp>
      <p:sp>
        <p:nvSpPr>
          <p:cNvPr id="29" name="Text Box 10"/>
          <p:cNvSpPr txBox="1">
            <a:spLocks noChangeArrowheads="1"/>
          </p:cNvSpPr>
          <p:nvPr/>
        </p:nvSpPr>
        <p:spPr bwMode="auto">
          <a:xfrm>
            <a:off x="4193116" y="5445224"/>
            <a:ext cx="5229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L</a:t>
            </a:r>
            <a:r>
              <a:rPr lang="fr-FR" sz="2000" baseline="-25000" dirty="0">
                <a:latin typeface="Times"/>
              </a:rPr>
              <a:t>ij</a:t>
            </a:r>
            <a:r>
              <a:rPr lang="fr-FR" sz="2000" baseline="30000" dirty="0">
                <a:latin typeface="Times"/>
              </a:rPr>
              <a:t>2</a:t>
            </a:r>
            <a:endParaRPr lang="fr-FR" baseline="30000" dirty="0">
              <a:latin typeface="Times"/>
            </a:endParaRPr>
          </a:p>
        </p:txBody>
      </p:sp>
      <p:cxnSp>
        <p:nvCxnSpPr>
          <p:cNvPr id="36" name="Connecteur droit 35"/>
          <p:cNvCxnSpPr/>
          <p:nvPr/>
        </p:nvCxnSpPr>
        <p:spPr>
          <a:xfrm>
            <a:off x="3419872" y="3717032"/>
            <a:ext cx="216024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/>
          <p:cNvCxnSpPr/>
          <p:nvPr/>
        </p:nvCxnSpPr>
        <p:spPr>
          <a:xfrm flipH="1">
            <a:off x="3635896" y="3666115"/>
            <a:ext cx="32072" cy="1811047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 Box 10"/>
          <p:cNvSpPr txBox="1">
            <a:spLocks noChangeArrowheads="1"/>
          </p:cNvSpPr>
          <p:nvPr/>
        </p:nvSpPr>
        <p:spPr bwMode="auto">
          <a:xfrm>
            <a:off x="3419872" y="5445224"/>
            <a:ext cx="5229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L</a:t>
            </a:r>
            <a:r>
              <a:rPr lang="fr-FR" sz="2000" baseline="-25000" dirty="0">
                <a:latin typeface="Times"/>
              </a:rPr>
              <a:t>ij</a:t>
            </a:r>
            <a:r>
              <a:rPr lang="fr-FR" sz="2000" baseline="30000" dirty="0">
                <a:latin typeface="Times"/>
              </a:rPr>
              <a:t>1</a:t>
            </a:r>
            <a:endParaRPr lang="fr-FR" baseline="30000" dirty="0">
              <a:latin typeface="Times"/>
            </a:endParaRPr>
          </a:p>
        </p:txBody>
      </p:sp>
      <p:sp>
        <p:nvSpPr>
          <p:cNvPr id="41" name="Text Box 12"/>
          <p:cNvSpPr txBox="1">
            <a:spLocks noChangeArrowheads="1"/>
          </p:cNvSpPr>
          <p:nvPr/>
        </p:nvSpPr>
        <p:spPr bwMode="auto">
          <a:xfrm>
            <a:off x="2940126" y="3532946"/>
            <a:ext cx="55175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K</a:t>
            </a:r>
            <a:r>
              <a:rPr lang="fr-FR" sz="2000" baseline="-25000" dirty="0">
                <a:latin typeface="Times"/>
              </a:rPr>
              <a:t>ij</a:t>
            </a:r>
            <a:r>
              <a:rPr lang="fr-FR" sz="2000" baseline="30000" dirty="0">
                <a:latin typeface="Times"/>
              </a:rPr>
              <a:t>1</a:t>
            </a:r>
            <a:endParaRPr lang="fr-FR" baseline="30000" dirty="0">
              <a:latin typeface="Times"/>
            </a:endParaRPr>
          </a:p>
        </p:txBody>
      </p:sp>
      <p:sp>
        <p:nvSpPr>
          <p:cNvPr id="24" name="Espace réservé du numéro de diapositive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17</a:t>
            </a:fld>
            <a:endParaRPr lang="fr-CA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939336" cy="1143000"/>
          </a:xfrm>
        </p:spPr>
        <p:txBody>
          <a:bodyPr>
            <a:noAutofit/>
          </a:bodyPr>
          <a:lstStyle/>
          <a:p>
            <a:r>
              <a:rPr lang="fr-CA" dirty="0"/>
              <a:t>w</a:t>
            </a:r>
            <a:r>
              <a:rPr lang="fr-FR" sz="4800" baseline="-25000" dirty="0">
                <a:latin typeface="Times"/>
              </a:rPr>
              <a:t>i</a:t>
            </a:r>
            <a:r>
              <a:rPr lang="fr-CA" dirty="0"/>
              <a:t>/r</a:t>
            </a:r>
            <a:r>
              <a:rPr lang="fr-FR" sz="4800" baseline="-25000" dirty="0">
                <a:latin typeface="Times"/>
              </a:rPr>
              <a:t>i</a:t>
            </a:r>
            <a:r>
              <a:rPr lang="fr-CA" dirty="0"/>
              <a:t>, </a:t>
            </a:r>
            <a:r>
              <a:rPr lang="fr-FR" sz="4800" dirty="0" err="1">
                <a:latin typeface="Times"/>
              </a:rPr>
              <a:t>K</a:t>
            </a:r>
            <a:r>
              <a:rPr lang="fr-FR" sz="4800" baseline="-25000" dirty="0" err="1">
                <a:latin typeface="Times"/>
              </a:rPr>
              <a:t>ij</a:t>
            </a:r>
            <a:r>
              <a:rPr lang="fr-FR" sz="4800" dirty="0">
                <a:latin typeface="Times"/>
              </a:rPr>
              <a:t>/</a:t>
            </a:r>
            <a:r>
              <a:rPr lang="fr-FR" sz="4800" dirty="0" err="1">
                <a:latin typeface="Times"/>
              </a:rPr>
              <a:t>L</a:t>
            </a:r>
            <a:r>
              <a:rPr lang="fr-FR" sz="4800" baseline="-25000" dirty="0" err="1">
                <a:latin typeface="Times"/>
              </a:rPr>
              <a:t>ij</a:t>
            </a:r>
            <a:r>
              <a:rPr lang="fr-CA" dirty="0"/>
              <a:t>,et les intensités factorielles de X et Y</a:t>
            </a: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3311353" y="4693206"/>
            <a:ext cx="266429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V="1">
            <a:off x="3311352" y="1956902"/>
            <a:ext cx="0" cy="273630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5831632" y="4661268"/>
            <a:ext cx="79060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K</a:t>
            </a:r>
            <a:r>
              <a:rPr lang="fr-FR" sz="2000" baseline="-25000" dirty="0" err="1">
                <a:latin typeface="Times"/>
              </a:rPr>
              <a:t>ij</a:t>
            </a:r>
            <a:r>
              <a:rPr lang="fr-FR" sz="2000" dirty="0">
                <a:latin typeface="Times"/>
              </a:rPr>
              <a:t>/</a:t>
            </a:r>
            <a:r>
              <a:rPr lang="fr-FR" sz="2000" dirty="0" err="1">
                <a:latin typeface="Times"/>
              </a:rPr>
              <a:t>L</a:t>
            </a:r>
            <a:r>
              <a:rPr lang="fr-FR" sz="2000" baseline="-25000" dirty="0" err="1">
                <a:latin typeface="Times"/>
              </a:rPr>
              <a:t>ij</a:t>
            </a:r>
            <a:endParaRPr lang="fr-FR" baseline="-25000" dirty="0">
              <a:latin typeface="Times"/>
            </a:endParaRP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2653570" y="1772816"/>
            <a:ext cx="62228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w</a:t>
            </a:r>
            <a:r>
              <a:rPr lang="fr-FR" sz="2000" baseline="-25000" dirty="0" err="1">
                <a:latin typeface="Times"/>
              </a:rPr>
              <a:t>i</a:t>
            </a:r>
            <a:r>
              <a:rPr lang="fr-FR" sz="2000" dirty="0">
                <a:latin typeface="Times"/>
              </a:rPr>
              <a:t>/r</a:t>
            </a:r>
            <a:r>
              <a:rPr lang="fr-FR" sz="2000" baseline="-25000" dirty="0">
                <a:latin typeface="Times"/>
              </a:rPr>
              <a:t>i</a:t>
            </a:r>
            <a:endParaRPr lang="fr-FR" baseline="-25000" dirty="0">
              <a:latin typeface="Times"/>
            </a:endParaRPr>
          </a:p>
        </p:txBody>
      </p:sp>
      <p:cxnSp>
        <p:nvCxnSpPr>
          <p:cNvPr id="18" name="Connecteur droit 17"/>
          <p:cNvCxnSpPr/>
          <p:nvPr/>
        </p:nvCxnSpPr>
        <p:spPr>
          <a:xfrm flipV="1">
            <a:off x="3707904" y="2357012"/>
            <a:ext cx="1152128" cy="172819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/>
          <p:cNvCxnSpPr/>
          <p:nvPr/>
        </p:nvCxnSpPr>
        <p:spPr>
          <a:xfrm flipV="1">
            <a:off x="4572000" y="2645044"/>
            <a:ext cx="1296144" cy="158417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/>
          <p:cNvSpPr txBox="1"/>
          <p:nvPr/>
        </p:nvSpPr>
        <p:spPr>
          <a:xfrm>
            <a:off x="4788024" y="2068980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Bien y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5868144" y="2645044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Bien x</a:t>
            </a:r>
          </a:p>
        </p:txBody>
      </p:sp>
      <p:sp>
        <p:nvSpPr>
          <p:cNvPr id="22" name="Text Box 10"/>
          <p:cNvSpPr txBox="1">
            <a:spLocks noChangeArrowheads="1"/>
          </p:cNvSpPr>
          <p:nvPr/>
        </p:nvSpPr>
        <p:spPr bwMode="auto">
          <a:xfrm>
            <a:off x="827584" y="5589240"/>
            <a:ext cx="7992888" cy="1220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>
                <a:latin typeface="Times" pitchFamily="18" charset="0"/>
                <a:cs typeface="Times" pitchFamily="18" charset="0"/>
              </a:rPr>
              <a:t>N.B. : c.p., pour w/r donné</a:t>
            </a:r>
            <a:r>
              <a:rPr lang="fr-CA" sz="2000" dirty="0">
                <a:latin typeface="Times" pitchFamily="18" charset="0"/>
                <a:cs typeface="Times" pitchFamily="18" charset="0"/>
              </a:rPr>
              <a:t> on utilise </a:t>
            </a:r>
            <a:r>
              <a:rPr lang="fr-CA" sz="2000" dirty="0" err="1">
                <a:latin typeface="Times" pitchFamily="18" charset="0"/>
                <a:cs typeface="Times" pitchFamily="18" charset="0"/>
              </a:rPr>
              <a:t>rel</a:t>
            </a:r>
            <a:r>
              <a:rPr lang="fr-CA" sz="2000" dirty="0">
                <a:latin typeface="Times" pitchFamily="18" charset="0"/>
                <a:cs typeface="Times" pitchFamily="18" charset="0"/>
              </a:rPr>
              <a:t>. plus de K dans  la </a:t>
            </a:r>
            <a:r>
              <a:rPr lang="fr-CA" sz="2000" dirty="0" err="1">
                <a:latin typeface="Times" pitchFamily="18" charset="0"/>
                <a:cs typeface="Times" pitchFamily="18" charset="0"/>
              </a:rPr>
              <a:t>prod</a:t>
            </a:r>
            <a:r>
              <a:rPr lang="fr-CA" sz="2000" dirty="0">
                <a:latin typeface="Times" pitchFamily="18" charset="0"/>
                <a:cs typeface="Times" pitchFamily="18" charset="0"/>
              </a:rPr>
              <a:t>. de x. Par ailleurs, le pays 2 utilise </a:t>
            </a:r>
            <a:r>
              <a:rPr lang="fr-CA" sz="2000" dirty="0" err="1">
                <a:latin typeface="Times" pitchFamily="18" charset="0"/>
                <a:cs typeface="Times" pitchFamily="18" charset="0"/>
              </a:rPr>
              <a:t>rel</a:t>
            </a:r>
            <a:r>
              <a:rPr lang="fr-CA" sz="2000" dirty="0">
                <a:latin typeface="Times" pitchFamily="18" charset="0"/>
                <a:cs typeface="Times" pitchFamily="18" charset="0"/>
              </a:rPr>
              <a:t>. plus de L dans chaque </a:t>
            </a:r>
            <a:r>
              <a:rPr lang="fr-CA" sz="2000" dirty="0" err="1">
                <a:latin typeface="Times" pitchFamily="18" charset="0"/>
                <a:cs typeface="Times" pitchFamily="18" charset="0"/>
              </a:rPr>
              <a:t>prod</a:t>
            </a:r>
            <a:r>
              <a:rPr lang="fr-CA" sz="2000" dirty="0">
                <a:latin typeface="Times" pitchFamily="18" charset="0"/>
                <a:cs typeface="Times" pitchFamily="18" charset="0"/>
              </a:rPr>
              <a:t>. </a:t>
            </a:r>
            <a:r>
              <a:rPr lang="fr-CA" sz="2000" dirty="0" err="1">
                <a:latin typeface="Times" pitchFamily="18" charset="0"/>
                <a:cs typeface="Times" pitchFamily="18" charset="0"/>
              </a:rPr>
              <a:t>pcq</a:t>
            </a:r>
            <a:r>
              <a:rPr lang="fr-CA" sz="2000" dirty="0">
                <a:latin typeface="Times" pitchFamily="18" charset="0"/>
                <a:cs typeface="Times" pitchFamily="18" charset="0"/>
              </a:rPr>
              <a:t> L y est </a:t>
            </a:r>
            <a:r>
              <a:rPr lang="fr-CA" sz="2000" dirty="0" err="1">
                <a:latin typeface="Times" pitchFamily="18" charset="0"/>
                <a:cs typeface="Times" pitchFamily="18" charset="0"/>
              </a:rPr>
              <a:t>rel</a:t>
            </a:r>
            <a:r>
              <a:rPr lang="fr-CA" sz="2000" dirty="0">
                <a:latin typeface="Times" pitchFamily="18" charset="0"/>
                <a:cs typeface="Times" pitchFamily="18" charset="0"/>
              </a:rPr>
              <a:t>. moins bien rémunéré. </a:t>
            </a:r>
          </a:p>
          <a:p>
            <a:endParaRPr lang="fr-FR" sz="2000" baseline="-25000" dirty="0">
              <a:latin typeface="Times"/>
            </a:endParaRPr>
          </a:p>
        </p:txBody>
      </p:sp>
      <p:cxnSp>
        <p:nvCxnSpPr>
          <p:cNvPr id="13" name="Connecteur droit 12"/>
          <p:cNvCxnSpPr/>
          <p:nvPr/>
        </p:nvCxnSpPr>
        <p:spPr>
          <a:xfrm>
            <a:off x="3347864" y="3356992"/>
            <a:ext cx="1944216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/>
        </p:nvCxnSpPr>
        <p:spPr>
          <a:xfrm>
            <a:off x="4211960" y="3356992"/>
            <a:ext cx="0" cy="1368152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>
            <a:off x="5292080" y="3429000"/>
            <a:ext cx="0" cy="1368152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3779912" y="4725144"/>
            <a:ext cx="10951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Times"/>
              </a:rPr>
              <a:t>(K</a:t>
            </a:r>
            <a:r>
              <a:rPr lang="fr-FR" baseline="-25000" dirty="0">
                <a:latin typeface="Times"/>
              </a:rPr>
              <a:t>2y</a:t>
            </a:r>
            <a:r>
              <a:rPr lang="fr-FR" dirty="0">
                <a:latin typeface="Times"/>
              </a:rPr>
              <a:t>/L</a:t>
            </a:r>
            <a:r>
              <a:rPr lang="fr-FR" baseline="-25000" dirty="0">
                <a:latin typeface="Times"/>
              </a:rPr>
              <a:t>2y</a:t>
            </a:r>
            <a:r>
              <a:rPr lang="fr-FR" dirty="0">
                <a:latin typeface="Times"/>
              </a:rPr>
              <a:t>)</a:t>
            </a:r>
            <a:r>
              <a:rPr lang="fr-FR" baseline="30000" dirty="0">
                <a:latin typeface="Times"/>
              </a:rPr>
              <a:t>1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788024" y="4725144"/>
            <a:ext cx="10951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Times"/>
              </a:rPr>
              <a:t>(K</a:t>
            </a:r>
            <a:r>
              <a:rPr lang="fr-FR" baseline="-25000" dirty="0">
                <a:latin typeface="Times"/>
              </a:rPr>
              <a:t>2x</a:t>
            </a:r>
            <a:r>
              <a:rPr lang="fr-FR" dirty="0">
                <a:latin typeface="Times"/>
              </a:rPr>
              <a:t>/L</a:t>
            </a:r>
            <a:r>
              <a:rPr lang="fr-FR" baseline="-25000" dirty="0">
                <a:latin typeface="Times"/>
              </a:rPr>
              <a:t>2x</a:t>
            </a:r>
            <a:r>
              <a:rPr lang="fr-FR" dirty="0">
                <a:latin typeface="Times"/>
              </a:rPr>
              <a:t>)</a:t>
            </a:r>
            <a:r>
              <a:rPr lang="fr-FR" baseline="30000" dirty="0">
                <a:latin typeface="Times"/>
              </a:rPr>
              <a:t>1</a:t>
            </a:r>
          </a:p>
        </p:txBody>
      </p:sp>
      <p:sp>
        <p:nvSpPr>
          <p:cNvPr id="27" name="Text Box 12"/>
          <p:cNvSpPr txBox="1">
            <a:spLocks noChangeArrowheads="1"/>
          </p:cNvSpPr>
          <p:nvPr/>
        </p:nvSpPr>
        <p:spPr bwMode="auto">
          <a:xfrm>
            <a:off x="2411760" y="3140968"/>
            <a:ext cx="95090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(w</a:t>
            </a:r>
            <a:r>
              <a:rPr lang="fr-FR" sz="2000" baseline="-25000" dirty="0">
                <a:latin typeface="Times"/>
              </a:rPr>
              <a:t>2</a:t>
            </a:r>
            <a:r>
              <a:rPr lang="fr-FR" sz="2000" dirty="0">
                <a:latin typeface="Times"/>
              </a:rPr>
              <a:t>/r</a:t>
            </a:r>
            <a:r>
              <a:rPr lang="fr-FR" sz="2000" baseline="-25000" dirty="0">
                <a:latin typeface="Times"/>
              </a:rPr>
              <a:t>2</a:t>
            </a:r>
            <a:r>
              <a:rPr lang="fr-FR" sz="2000" dirty="0">
                <a:latin typeface="Times"/>
              </a:rPr>
              <a:t>)</a:t>
            </a:r>
            <a:r>
              <a:rPr lang="fr-FR" sz="2000" baseline="30000" dirty="0">
                <a:latin typeface="Times"/>
              </a:rPr>
              <a:t>1</a:t>
            </a:r>
            <a:endParaRPr lang="fr-FR" baseline="30000" dirty="0">
              <a:latin typeface="Times"/>
            </a:endParaRPr>
          </a:p>
        </p:txBody>
      </p:sp>
      <p:sp>
        <p:nvSpPr>
          <p:cNvPr id="28" name="Text Box 12"/>
          <p:cNvSpPr txBox="1">
            <a:spLocks noChangeArrowheads="1"/>
          </p:cNvSpPr>
          <p:nvPr/>
        </p:nvSpPr>
        <p:spPr bwMode="auto">
          <a:xfrm>
            <a:off x="2411760" y="2708920"/>
            <a:ext cx="95090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(w</a:t>
            </a:r>
            <a:r>
              <a:rPr lang="fr-FR" sz="2000" baseline="-25000" dirty="0">
                <a:latin typeface="Times"/>
              </a:rPr>
              <a:t>1</a:t>
            </a:r>
            <a:r>
              <a:rPr lang="fr-FR" sz="2000" dirty="0">
                <a:latin typeface="Times"/>
              </a:rPr>
              <a:t>/r</a:t>
            </a:r>
            <a:r>
              <a:rPr lang="fr-FR" sz="2000" baseline="-25000" dirty="0">
                <a:latin typeface="Times"/>
              </a:rPr>
              <a:t>1</a:t>
            </a:r>
            <a:r>
              <a:rPr lang="fr-FR" sz="2000" dirty="0">
                <a:latin typeface="Times"/>
              </a:rPr>
              <a:t>)</a:t>
            </a:r>
            <a:r>
              <a:rPr lang="fr-FR" sz="2000" baseline="30000" dirty="0">
                <a:latin typeface="Times"/>
              </a:rPr>
              <a:t>1</a:t>
            </a:r>
            <a:endParaRPr lang="fr-FR" baseline="30000" dirty="0">
              <a:latin typeface="Times"/>
            </a:endParaRPr>
          </a:p>
        </p:txBody>
      </p:sp>
      <p:cxnSp>
        <p:nvCxnSpPr>
          <p:cNvPr id="29" name="Connecteur droit 28"/>
          <p:cNvCxnSpPr/>
          <p:nvPr/>
        </p:nvCxnSpPr>
        <p:spPr>
          <a:xfrm>
            <a:off x="3347864" y="2924944"/>
            <a:ext cx="2304256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30"/>
          <p:cNvCxnSpPr/>
          <p:nvPr/>
        </p:nvCxnSpPr>
        <p:spPr>
          <a:xfrm>
            <a:off x="5652120" y="2924944"/>
            <a:ext cx="0" cy="180020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/>
          <p:cNvCxnSpPr/>
          <p:nvPr/>
        </p:nvCxnSpPr>
        <p:spPr>
          <a:xfrm>
            <a:off x="4499992" y="2924944"/>
            <a:ext cx="0" cy="180020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4067944" y="5013176"/>
            <a:ext cx="10951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Times"/>
              </a:rPr>
              <a:t>(K</a:t>
            </a:r>
            <a:r>
              <a:rPr lang="fr-FR" baseline="-25000" dirty="0">
                <a:latin typeface="Times"/>
              </a:rPr>
              <a:t>1y</a:t>
            </a:r>
            <a:r>
              <a:rPr lang="fr-FR" dirty="0">
                <a:latin typeface="Times"/>
              </a:rPr>
              <a:t>/L</a:t>
            </a:r>
            <a:r>
              <a:rPr lang="fr-FR" baseline="-25000" dirty="0">
                <a:latin typeface="Times"/>
              </a:rPr>
              <a:t>1y</a:t>
            </a:r>
            <a:r>
              <a:rPr lang="fr-FR" dirty="0">
                <a:latin typeface="Times"/>
              </a:rPr>
              <a:t>)</a:t>
            </a:r>
            <a:r>
              <a:rPr lang="fr-FR" baseline="30000" dirty="0">
                <a:latin typeface="Times"/>
              </a:rPr>
              <a:t>1</a:t>
            </a:r>
          </a:p>
        </p:txBody>
      </p:sp>
      <p:sp>
        <p:nvSpPr>
          <p:cNvPr id="36" name="Rectangle 35"/>
          <p:cNvSpPr/>
          <p:nvPr/>
        </p:nvSpPr>
        <p:spPr>
          <a:xfrm>
            <a:off x="5205275" y="5013176"/>
            <a:ext cx="10951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>
                <a:latin typeface="Times"/>
              </a:rPr>
              <a:t>(K</a:t>
            </a:r>
            <a:r>
              <a:rPr lang="fr-FR" baseline="-25000">
                <a:latin typeface="Times"/>
              </a:rPr>
              <a:t>1x</a:t>
            </a:r>
            <a:r>
              <a:rPr lang="fr-FR">
                <a:latin typeface="Times"/>
              </a:rPr>
              <a:t>/L</a:t>
            </a:r>
            <a:r>
              <a:rPr lang="fr-FR" baseline="-25000">
                <a:latin typeface="Times"/>
              </a:rPr>
              <a:t>1x</a:t>
            </a:r>
            <a:r>
              <a:rPr lang="fr-FR">
                <a:latin typeface="Times"/>
              </a:rPr>
              <a:t>)</a:t>
            </a:r>
            <a:r>
              <a:rPr lang="fr-FR" baseline="30000" dirty="0">
                <a:latin typeface="Times"/>
              </a:rPr>
              <a:t>1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6732240" y="1772816"/>
            <a:ext cx="2411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err="1"/>
              <a:t>Pcq</a:t>
            </a:r>
            <a:r>
              <a:rPr lang="fr-CA" dirty="0"/>
              <a:t> w</a:t>
            </a:r>
            <a:r>
              <a:rPr lang="fr-CA" baseline="-25000" dirty="0"/>
              <a:t>1</a:t>
            </a:r>
            <a:r>
              <a:rPr lang="fr-CA" dirty="0"/>
              <a:t>/r</a:t>
            </a:r>
            <a:r>
              <a:rPr lang="fr-CA" baseline="-25000" dirty="0"/>
              <a:t>1</a:t>
            </a:r>
            <a:r>
              <a:rPr lang="fr-CA" dirty="0"/>
              <a:t> &gt; w</a:t>
            </a:r>
            <a:r>
              <a:rPr lang="fr-CA" baseline="-25000" dirty="0"/>
              <a:t>2</a:t>
            </a:r>
            <a:r>
              <a:rPr lang="fr-CA" dirty="0"/>
              <a:t>/r</a:t>
            </a:r>
            <a:r>
              <a:rPr lang="fr-CA" baseline="-25000" dirty="0"/>
              <a:t>2</a:t>
            </a:r>
            <a:r>
              <a:rPr lang="fr-CA" dirty="0"/>
              <a:t>, on a</a:t>
            </a:r>
            <a:r>
              <a:rPr lang="fr-FR" dirty="0">
                <a:latin typeface="Times"/>
              </a:rPr>
              <a:t> K</a:t>
            </a:r>
            <a:r>
              <a:rPr lang="fr-FR" baseline="-25000" dirty="0">
                <a:latin typeface="Times"/>
              </a:rPr>
              <a:t>1j</a:t>
            </a:r>
            <a:r>
              <a:rPr lang="fr-FR" dirty="0">
                <a:latin typeface="Times"/>
              </a:rPr>
              <a:t>/L</a:t>
            </a:r>
            <a:r>
              <a:rPr lang="fr-FR" baseline="-25000" dirty="0">
                <a:latin typeface="Times"/>
              </a:rPr>
              <a:t>1j</a:t>
            </a:r>
            <a:r>
              <a:rPr lang="fr-CA" dirty="0">
                <a:latin typeface="Times" pitchFamily="18" charset="0"/>
                <a:cs typeface="Times" pitchFamily="18" charset="0"/>
              </a:rPr>
              <a:t> &gt; </a:t>
            </a:r>
            <a:r>
              <a:rPr lang="fr-FR" dirty="0">
                <a:latin typeface="Times"/>
              </a:rPr>
              <a:t>K</a:t>
            </a:r>
            <a:r>
              <a:rPr lang="fr-FR" baseline="-25000" dirty="0">
                <a:latin typeface="Times"/>
              </a:rPr>
              <a:t>2j</a:t>
            </a:r>
            <a:r>
              <a:rPr lang="fr-FR" dirty="0">
                <a:latin typeface="Times"/>
              </a:rPr>
              <a:t>/L</a:t>
            </a:r>
            <a:r>
              <a:rPr lang="fr-FR" baseline="-25000" dirty="0">
                <a:latin typeface="Times"/>
              </a:rPr>
              <a:t>2j</a:t>
            </a:r>
            <a:r>
              <a:rPr lang="fr-CA" dirty="0"/>
              <a:t>  </a:t>
            </a:r>
          </a:p>
        </p:txBody>
      </p:sp>
      <p:sp>
        <p:nvSpPr>
          <p:cNvPr id="30" name="Espace réservé du numéro de diapositive 2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18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514893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Rémunération des </a:t>
            </a:r>
            <a:r>
              <a:rPr lang="fr-CA" dirty="0" err="1"/>
              <a:t>fctrs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997152"/>
          </a:xfrm>
        </p:spPr>
        <p:txBody>
          <a:bodyPr>
            <a:normAutofit/>
          </a:bodyPr>
          <a:lstStyle/>
          <a:p>
            <a:r>
              <a:rPr lang="fr-CA" dirty="0"/>
              <a:t>En ccp sur le marché des </a:t>
            </a:r>
            <a:r>
              <a:rPr lang="fr-CA" dirty="0" err="1"/>
              <a:t>fctrs</a:t>
            </a:r>
            <a:r>
              <a:rPr lang="fr-CA" dirty="0"/>
              <a:t>, on a: </a:t>
            </a:r>
          </a:p>
          <a:p>
            <a:pPr lvl="1"/>
            <a:r>
              <a:rPr lang="fr-CA" dirty="0" err="1"/>
              <a:t>w</a:t>
            </a:r>
            <a:r>
              <a:rPr lang="fr-CA" baseline="-25000" dirty="0" err="1"/>
              <a:t>ix</a:t>
            </a:r>
            <a:r>
              <a:rPr lang="fr-CA" dirty="0"/>
              <a:t> = </a:t>
            </a:r>
            <a:r>
              <a:rPr lang="fr-CA" dirty="0" err="1"/>
              <a:t>P</a:t>
            </a:r>
            <a:r>
              <a:rPr lang="fr-CA" baseline="-25000" dirty="0" err="1"/>
              <a:t>ix</a:t>
            </a:r>
            <a:r>
              <a:rPr lang="fr-CA" dirty="0"/>
              <a:t> * </a:t>
            </a:r>
            <a:r>
              <a:rPr lang="fr-CA" dirty="0" err="1"/>
              <a:t>F’</a:t>
            </a:r>
            <a:r>
              <a:rPr lang="fr-CA" baseline="-25000" dirty="0" err="1"/>
              <a:t>ix</a:t>
            </a:r>
            <a:r>
              <a:rPr lang="fr-CA" dirty="0"/>
              <a:t>(L)</a:t>
            </a:r>
          </a:p>
          <a:p>
            <a:pPr lvl="1"/>
            <a:r>
              <a:rPr lang="fr-CA" dirty="0" err="1"/>
              <a:t>w</a:t>
            </a:r>
            <a:r>
              <a:rPr lang="fr-CA" baseline="-25000" dirty="0" err="1"/>
              <a:t>iy</a:t>
            </a:r>
            <a:r>
              <a:rPr lang="fr-CA" baseline="-25000" dirty="0"/>
              <a:t> </a:t>
            </a:r>
            <a:r>
              <a:rPr lang="fr-CA" dirty="0"/>
              <a:t>= </a:t>
            </a:r>
            <a:r>
              <a:rPr lang="fr-CA" dirty="0" err="1"/>
              <a:t>P</a:t>
            </a:r>
            <a:r>
              <a:rPr lang="fr-CA" baseline="-25000" dirty="0" err="1"/>
              <a:t>iy</a:t>
            </a:r>
            <a:r>
              <a:rPr lang="fr-CA" dirty="0"/>
              <a:t> * </a:t>
            </a:r>
            <a:r>
              <a:rPr lang="fr-CA" dirty="0" err="1"/>
              <a:t>F’</a:t>
            </a:r>
            <a:r>
              <a:rPr lang="fr-CA" baseline="-25000" dirty="0" err="1"/>
              <a:t>iy</a:t>
            </a:r>
            <a:r>
              <a:rPr lang="fr-CA" dirty="0"/>
              <a:t>(L)</a:t>
            </a:r>
          </a:p>
          <a:p>
            <a:pPr lvl="1"/>
            <a:r>
              <a:rPr lang="fr-CA" dirty="0" err="1"/>
              <a:t>r</a:t>
            </a:r>
            <a:r>
              <a:rPr lang="fr-CA" baseline="-25000" dirty="0" err="1"/>
              <a:t>ix</a:t>
            </a:r>
            <a:r>
              <a:rPr lang="fr-CA" dirty="0"/>
              <a:t> = </a:t>
            </a:r>
            <a:r>
              <a:rPr lang="fr-CA" dirty="0" err="1"/>
              <a:t>P</a:t>
            </a:r>
            <a:r>
              <a:rPr lang="fr-CA" baseline="-25000" dirty="0" err="1"/>
              <a:t>ix</a:t>
            </a:r>
            <a:r>
              <a:rPr lang="fr-CA" dirty="0"/>
              <a:t> * </a:t>
            </a:r>
            <a:r>
              <a:rPr lang="fr-CA" dirty="0" err="1"/>
              <a:t>F’</a:t>
            </a:r>
            <a:r>
              <a:rPr lang="fr-CA" baseline="-25000" dirty="0" err="1"/>
              <a:t>ix</a:t>
            </a:r>
            <a:r>
              <a:rPr lang="fr-CA" dirty="0"/>
              <a:t>(K)</a:t>
            </a:r>
          </a:p>
          <a:p>
            <a:pPr lvl="1"/>
            <a:r>
              <a:rPr lang="fr-CA" dirty="0" err="1"/>
              <a:t>r</a:t>
            </a:r>
            <a:r>
              <a:rPr lang="fr-CA" baseline="-25000" dirty="0" err="1"/>
              <a:t>iy</a:t>
            </a:r>
            <a:r>
              <a:rPr lang="fr-CA" baseline="-25000" dirty="0"/>
              <a:t> </a:t>
            </a:r>
            <a:r>
              <a:rPr lang="fr-CA" dirty="0"/>
              <a:t>= </a:t>
            </a:r>
            <a:r>
              <a:rPr lang="fr-CA" dirty="0" err="1"/>
              <a:t>P</a:t>
            </a:r>
            <a:r>
              <a:rPr lang="fr-CA" baseline="-25000" dirty="0" err="1"/>
              <a:t>iy</a:t>
            </a:r>
            <a:r>
              <a:rPr lang="fr-CA" dirty="0"/>
              <a:t> * </a:t>
            </a:r>
            <a:r>
              <a:rPr lang="fr-CA" dirty="0" err="1"/>
              <a:t>F’</a:t>
            </a:r>
            <a:r>
              <a:rPr lang="fr-CA" baseline="-25000" dirty="0" err="1"/>
              <a:t>iy</a:t>
            </a:r>
            <a:r>
              <a:rPr lang="fr-CA" dirty="0"/>
              <a:t>(K)</a:t>
            </a:r>
          </a:p>
          <a:p>
            <a:pPr lvl="1"/>
            <a:endParaRPr lang="fr-CA" dirty="0"/>
          </a:p>
          <a:p>
            <a:r>
              <a:rPr lang="fr-CA" dirty="0"/>
              <a:t>Chaque </a:t>
            </a:r>
            <a:r>
              <a:rPr lang="fr-CA" dirty="0" err="1"/>
              <a:t>fctr</a:t>
            </a:r>
            <a:r>
              <a:rPr lang="fr-CA" dirty="0"/>
              <a:t> est rémunéré à la valeur de son produit marginal</a:t>
            </a:r>
          </a:p>
          <a:p>
            <a:pPr>
              <a:buNone/>
            </a:pPr>
            <a:endParaRPr lang="fr-CA" dirty="0"/>
          </a:p>
          <a:p>
            <a:pPr>
              <a:buNone/>
            </a:pPr>
            <a:r>
              <a:rPr lang="fr-CA" sz="2600" dirty="0"/>
              <a:t>N.B. : la mobilité des </a:t>
            </a:r>
            <a:r>
              <a:rPr lang="fr-CA" sz="2600" dirty="0" err="1"/>
              <a:t>fctrs</a:t>
            </a:r>
            <a:r>
              <a:rPr lang="fr-CA" sz="2600" dirty="0"/>
              <a:t> impliquerait ici </a:t>
            </a:r>
            <a:r>
              <a:rPr lang="fr-CA" sz="2600" dirty="0" err="1"/>
              <a:t>w</a:t>
            </a:r>
            <a:r>
              <a:rPr lang="fr-CA" sz="2600" baseline="-25000" dirty="0" err="1"/>
              <a:t>ix</a:t>
            </a:r>
            <a:r>
              <a:rPr lang="fr-CA" sz="2600" dirty="0"/>
              <a:t>=</a:t>
            </a:r>
            <a:r>
              <a:rPr lang="fr-CA" sz="2600" dirty="0" err="1"/>
              <a:t>w</a:t>
            </a:r>
            <a:r>
              <a:rPr lang="fr-CA" sz="2600" baseline="-25000" dirty="0" err="1"/>
              <a:t>iy</a:t>
            </a:r>
            <a:r>
              <a:rPr lang="fr-CA" sz="2600" baseline="-25000" dirty="0"/>
              <a:t> </a:t>
            </a:r>
            <a:r>
              <a:rPr lang="fr-CA" sz="2600" dirty="0"/>
              <a:t>et </a:t>
            </a:r>
            <a:r>
              <a:rPr lang="fr-CA" sz="2600" dirty="0" err="1"/>
              <a:t>r</a:t>
            </a:r>
            <a:r>
              <a:rPr lang="fr-CA" sz="2600" baseline="-25000" dirty="0" err="1"/>
              <a:t>ix</a:t>
            </a:r>
            <a:r>
              <a:rPr lang="fr-CA" sz="2600" dirty="0"/>
              <a:t>=</a:t>
            </a:r>
            <a:r>
              <a:rPr lang="fr-CA" sz="2600" dirty="0" err="1"/>
              <a:t>r</a:t>
            </a:r>
            <a:r>
              <a:rPr lang="fr-CA" sz="2600" baseline="-25000" dirty="0" err="1"/>
              <a:t>iy</a:t>
            </a:r>
            <a:endParaRPr lang="fr-CA" sz="2600" dirty="0"/>
          </a:p>
          <a:p>
            <a:pPr lvl="1"/>
            <a:endParaRPr lang="fr-CA" baseline="-25000" dirty="0"/>
          </a:p>
          <a:p>
            <a:pPr lvl="1">
              <a:buNone/>
            </a:pPr>
            <a:endParaRPr lang="fr-CA" baseline="-25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19</a:t>
            </a:fld>
            <a:endParaRPr lang="fr-CA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A" dirty="0"/>
              <a:t>La théorie néoclassique des avantages comparatifs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19256" cy="4781128"/>
          </a:xfrm>
        </p:spPr>
        <p:txBody>
          <a:bodyPr>
            <a:normAutofit/>
          </a:bodyPr>
          <a:lstStyle/>
          <a:p>
            <a:r>
              <a:rPr lang="fr-CA" dirty="0"/>
              <a:t>Les théories </a:t>
            </a:r>
            <a:r>
              <a:rPr lang="fr-CA" dirty="0" err="1"/>
              <a:t>néoclasiques</a:t>
            </a:r>
            <a:r>
              <a:rPr lang="fr-CA" dirty="0"/>
              <a:t> cherchent à expliquer (</a:t>
            </a:r>
            <a:r>
              <a:rPr lang="fr-CA" dirty="0" err="1"/>
              <a:t>endogénéïser</a:t>
            </a:r>
            <a:r>
              <a:rPr lang="fr-CA" dirty="0"/>
              <a:t>) les écarts de productivité à la base des av. </a:t>
            </a:r>
            <a:r>
              <a:rPr lang="fr-CA" dirty="0" err="1"/>
              <a:t>comp</a:t>
            </a:r>
            <a:r>
              <a:rPr lang="fr-CA" dirty="0"/>
              <a:t>.</a:t>
            </a:r>
          </a:p>
          <a:p>
            <a:endParaRPr lang="fr-CA" dirty="0"/>
          </a:p>
          <a:p>
            <a:r>
              <a:rPr lang="fr-CA" dirty="0"/>
              <a:t>La plus importante les fait reposer sur des écarts dans les dotations de </a:t>
            </a:r>
            <a:r>
              <a:rPr lang="fr-CA" dirty="0" err="1"/>
              <a:t>fctr</a:t>
            </a:r>
          </a:p>
          <a:p>
            <a:endParaRPr lang="fr-CA" dirty="0"/>
          </a:p>
          <a:p>
            <a:r>
              <a:rPr lang="fr-CA" dirty="0"/>
              <a:t>Elle a été développée par </a:t>
            </a:r>
            <a:r>
              <a:rPr lang="fr-CA" dirty="0" err="1"/>
              <a:t>Hecksher</a:t>
            </a:r>
            <a:r>
              <a:rPr lang="fr-CA" dirty="0"/>
              <a:t>, Ohlin et Samuelson dans les années 30 et 40 (HOS)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2</a:t>
            </a:fld>
            <a:endParaRPr lang="fr-CA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1143000"/>
          </a:xfrm>
        </p:spPr>
        <p:txBody>
          <a:bodyPr>
            <a:normAutofit/>
          </a:bodyPr>
          <a:lstStyle/>
          <a:p>
            <a:r>
              <a:rPr lang="fr-CA" dirty="0"/>
              <a:t>Dotations et w/r pour P</a:t>
            </a:r>
            <a:r>
              <a:rPr lang="fr-CA" baseline="-25000" dirty="0"/>
              <a:t>x</a:t>
            </a:r>
            <a:r>
              <a:rPr lang="fr-CA" dirty="0"/>
              <a:t>/</a:t>
            </a:r>
            <a:r>
              <a:rPr lang="fr-CA" dirty="0" err="1"/>
              <a:t>P</a:t>
            </a:r>
            <a:r>
              <a:rPr lang="fr-CA" baseline="-25000" dirty="0" err="1"/>
              <a:t>y</a:t>
            </a:r>
            <a:r>
              <a:rPr lang="fr-CA" dirty="0"/>
              <a:t> = 1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84784"/>
            <a:ext cx="9227368" cy="4752528"/>
          </a:xfrm>
        </p:spPr>
        <p:txBody>
          <a:bodyPr>
            <a:normAutofit/>
          </a:bodyPr>
          <a:lstStyle/>
          <a:p>
            <a:r>
              <a:rPr lang="fr-CA" dirty="0"/>
              <a:t>Si on a :</a:t>
            </a:r>
          </a:p>
          <a:p>
            <a:pPr lvl="1"/>
            <a:r>
              <a:rPr lang="fr-CA" dirty="0"/>
              <a:t>1) L</a:t>
            </a:r>
            <a:r>
              <a:rPr lang="fr-CA" baseline="-25000" dirty="0"/>
              <a:t>1</a:t>
            </a:r>
            <a:r>
              <a:rPr lang="fr-CA" dirty="0"/>
              <a:t>/K</a:t>
            </a:r>
            <a:r>
              <a:rPr lang="fr-CA" baseline="-25000" dirty="0"/>
              <a:t>1</a:t>
            </a:r>
            <a:r>
              <a:rPr lang="fr-CA" dirty="0"/>
              <a:t> &lt; L</a:t>
            </a:r>
            <a:r>
              <a:rPr lang="fr-CA" baseline="-25000" dirty="0"/>
              <a:t>2</a:t>
            </a:r>
            <a:r>
              <a:rPr lang="fr-CA" dirty="0"/>
              <a:t>/K</a:t>
            </a:r>
            <a:r>
              <a:rPr lang="fr-CA" baseline="-25000" dirty="0"/>
              <a:t>2</a:t>
            </a:r>
            <a:r>
              <a:rPr lang="fr-CA" dirty="0"/>
              <a:t>,</a:t>
            </a:r>
          </a:p>
          <a:p>
            <a:pPr lvl="1"/>
            <a:r>
              <a:rPr lang="fr-CA" dirty="0"/>
              <a:t>2) </a:t>
            </a:r>
            <a:r>
              <a:rPr lang="fr-CA" dirty="0" err="1"/>
              <a:t>F</a:t>
            </a:r>
            <a:r>
              <a:rPr lang="fr-CA" baseline="-25000" dirty="0" err="1"/>
              <a:t>j</a:t>
            </a:r>
            <a:r>
              <a:rPr lang="fr-CA" dirty="0"/>
              <a:t>(K,L) identique dans les 2 pays et</a:t>
            </a:r>
          </a:p>
          <a:p>
            <a:pPr lvl="1"/>
            <a:r>
              <a:rPr lang="fr-CA" dirty="0"/>
              <a:t>3) des rendements factoriels décroissants.</a:t>
            </a:r>
          </a:p>
          <a:p>
            <a:pPr lvl="1"/>
            <a:endParaRPr lang="fr-CA" dirty="0"/>
          </a:p>
          <a:p>
            <a:r>
              <a:rPr lang="fr-CA" dirty="0">
                <a:sym typeface="Symbol"/>
              </a:rPr>
              <a:t>On aura : </a:t>
            </a:r>
            <a:r>
              <a:rPr lang="fr-CA" dirty="0" err="1"/>
              <a:t>F’</a:t>
            </a:r>
            <a:r>
              <a:rPr lang="fr-CA" baseline="-25000" dirty="0" err="1"/>
              <a:t>j</a:t>
            </a:r>
            <a:r>
              <a:rPr lang="fr-CA" dirty="0"/>
              <a:t>(L</a:t>
            </a:r>
            <a:r>
              <a:rPr lang="fr-CA" baseline="-25000" dirty="0"/>
              <a:t>1j</a:t>
            </a:r>
            <a:r>
              <a:rPr lang="fr-CA" dirty="0"/>
              <a:t>) / </a:t>
            </a:r>
            <a:r>
              <a:rPr lang="fr-CA" dirty="0" err="1"/>
              <a:t>F’</a:t>
            </a:r>
            <a:r>
              <a:rPr lang="fr-CA" baseline="-25000" dirty="0" err="1"/>
              <a:t>j</a:t>
            </a:r>
            <a:r>
              <a:rPr lang="fr-CA" dirty="0"/>
              <a:t>(K</a:t>
            </a:r>
            <a:r>
              <a:rPr lang="fr-CA" baseline="-25000" dirty="0"/>
              <a:t>1j</a:t>
            </a:r>
            <a:r>
              <a:rPr lang="fr-CA" dirty="0"/>
              <a:t>) &gt; </a:t>
            </a:r>
            <a:r>
              <a:rPr lang="fr-CA" dirty="0" err="1"/>
              <a:t>F’</a:t>
            </a:r>
            <a:r>
              <a:rPr lang="fr-CA" baseline="-25000" dirty="0" err="1"/>
              <a:t>j</a:t>
            </a:r>
            <a:r>
              <a:rPr lang="fr-CA" dirty="0"/>
              <a:t>(L</a:t>
            </a:r>
            <a:r>
              <a:rPr lang="fr-CA" baseline="-25000" dirty="0"/>
              <a:t>2j</a:t>
            </a:r>
            <a:r>
              <a:rPr lang="fr-CA" dirty="0"/>
              <a:t>) / </a:t>
            </a:r>
            <a:r>
              <a:rPr lang="fr-CA" dirty="0" err="1"/>
              <a:t>F’</a:t>
            </a:r>
            <a:r>
              <a:rPr lang="fr-CA" baseline="-25000" dirty="0" err="1"/>
              <a:t>j</a:t>
            </a:r>
            <a:r>
              <a:rPr lang="fr-CA" dirty="0"/>
              <a:t>(K</a:t>
            </a:r>
            <a:r>
              <a:rPr lang="fr-CA" baseline="-25000" dirty="0"/>
              <a:t>2j</a:t>
            </a:r>
            <a:r>
              <a:rPr lang="fr-CA" dirty="0"/>
              <a:t>)</a:t>
            </a:r>
          </a:p>
          <a:p>
            <a:pPr>
              <a:buNone/>
            </a:pPr>
            <a:r>
              <a:rPr lang="fr-CA" dirty="0"/>
              <a:t>	(</a:t>
            </a:r>
            <a:r>
              <a:rPr lang="fr-CA" dirty="0" err="1"/>
              <a:t>rel</a:t>
            </a:r>
            <a:r>
              <a:rPr lang="fr-CA" dirty="0"/>
              <a:t>. + de L </a:t>
            </a:r>
            <a:r>
              <a:rPr lang="fr-CA" dirty="0">
                <a:sym typeface="Symbol"/>
              </a:rPr>
              <a:t></a:t>
            </a:r>
            <a:r>
              <a:rPr lang="fr-CA" dirty="0"/>
              <a:t> que L est </a:t>
            </a:r>
            <a:r>
              <a:rPr lang="fr-CA" dirty="0" err="1"/>
              <a:t>rel</a:t>
            </a:r>
            <a:r>
              <a:rPr lang="fr-CA" dirty="0"/>
              <a:t>. – productif),</a:t>
            </a:r>
          </a:p>
          <a:p>
            <a:pPr>
              <a:buNone/>
            </a:pPr>
            <a:endParaRPr lang="fr-CA" dirty="0"/>
          </a:p>
          <a:p>
            <a:r>
              <a:rPr lang="fr-CA" dirty="0"/>
              <a:t>et w</a:t>
            </a:r>
            <a:r>
              <a:rPr lang="fr-CA" baseline="-25000" dirty="0"/>
              <a:t>1</a:t>
            </a:r>
            <a:r>
              <a:rPr lang="fr-CA" dirty="0"/>
              <a:t>/r</a:t>
            </a:r>
            <a:r>
              <a:rPr lang="fr-CA" baseline="-25000" dirty="0"/>
              <a:t>1</a:t>
            </a:r>
            <a:r>
              <a:rPr lang="fr-CA" dirty="0"/>
              <a:t> &gt; w</a:t>
            </a:r>
            <a:r>
              <a:rPr lang="fr-CA" baseline="-25000" dirty="0"/>
              <a:t>2</a:t>
            </a:r>
            <a:r>
              <a:rPr lang="fr-CA" dirty="0"/>
              <a:t>/r</a:t>
            </a:r>
            <a:r>
              <a:rPr lang="fr-CA" baseline="-25000" dirty="0"/>
              <a:t>2.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20</a:t>
            </a:fld>
            <a:endParaRPr lang="fr-CA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err="1"/>
              <a:t>P</a:t>
            </a:r>
            <a:r>
              <a:rPr lang="fr-CA" baseline="-25000" dirty="0" err="1"/>
              <a:t>y</a:t>
            </a:r>
            <a:r>
              <a:rPr lang="fr-CA" dirty="0"/>
              <a:t>/P</a:t>
            </a:r>
            <a:r>
              <a:rPr lang="fr-CA" baseline="-25000" dirty="0"/>
              <a:t>x</a:t>
            </a:r>
            <a:r>
              <a:rPr lang="fr-CA" dirty="0"/>
              <a:t> et w/r</a:t>
            </a: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3455369" y="5869140"/>
            <a:ext cx="266429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V="1">
            <a:off x="3455368" y="3132836"/>
            <a:ext cx="0" cy="273630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55776" y="3028890"/>
            <a:ext cx="71045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P</a:t>
            </a:r>
            <a:r>
              <a:rPr lang="fr-FR" sz="2000" baseline="-25000" dirty="0" err="1">
                <a:latin typeface="Times"/>
              </a:rPr>
              <a:t>y</a:t>
            </a:r>
            <a:r>
              <a:rPr lang="fr-FR" sz="2000" dirty="0">
                <a:latin typeface="Times"/>
              </a:rPr>
              <a:t>/P</a:t>
            </a:r>
            <a:r>
              <a:rPr lang="fr-FR" sz="2000" baseline="-25000" dirty="0">
                <a:latin typeface="Times"/>
              </a:rPr>
              <a:t>x</a:t>
            </a:r>
            <a:endParaRPr lang="fr-FR" baseline="-25000" dirty="0">
              <a:latin typeface="Times"/>
            </a:endParaRP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5796136" y="5909210"/>
            <a:ext cx="62228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w</a:t>
            </a:r>
            <a:r>
              <a:rPr lang="fr-FR" sz="2000" baseline="-25000" dirty="0" err="1">
                <a:latin typeface="Times"/>
              </a:rPr>
              <a:t>i</a:t>
            </a:r>
            <a:r>
              <a:rPr lang="fr-FR" sz="2000" dirty="0">
                <a:latin typeface="Times"/>
              </a:rPr>
              <a:t>/r</a:t>
            </a:r>
            <a:r>
              <a:rPr lang="fr-FR" sz="2000" baseline="-25000" dirty="0">
                <a:latin typeface="Times"/>
              </a:rPr>
              <a:t>i</a:t>
            </a:r>
            <a:endParaRPr lang="fr-FR" baseline="-25000" dirty="0">
              <a:latin typeface="Times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5652120" y="3388930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SS</a:t>
            </a:r>
          </a:p>
        </p:txBody>
      </p:sp>
      <p:sp>
        <p:nvSpPr>
          <p:cNvPr id="14" name="Forme libre 13"/>
          <p:cNvSpPr/>
          <p:nvPr/>
        </p:nvSpPr>
        <p:spPr>
          <a:xfrm>
            <a:off x="3779912" y="3748970"/>
            <a:ext cx="1944216" cy="1719598"/>
          </a:xfrm>
          <a:custGeom>
            <a:avLst/>
            <a:gdLst>
              <a:gd name="connsiteX0" fmla="*/ 0 w 1814732"/>
              <a:gd name="connsiteY0" fmla="*/ 1575582 h 1575582"/>
              <a:gd name="connsiteX1" fmla="*/ 661181 w 1814732"/>
              <a:gd name="connsiteY1" fmla="*/ 759656 h 1575582"/>
              <a:gd name="connsiteX2" fmla="*/ 1814732 w 1814732"/>
              <a:gd name="connsiteY2" fmla="*/ 0 h 1575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14732" h="1575582">
                <a:moveTo>
                  <a:pt x="0" y="1575582"/>
                </a:moveTo>
                <a:cubicBezTo>
                  <a:pt x="179363" y="1298917"/>
                  <a:pt x="358726" y="1022253"/>
                  <a:pt x="661181" y="759656"/>
                </a:cubicBezTo>
                <a:cubicBezTo>
                  <a:pt x="963636" y="497059"/>
                  <a:pt x="1389184" y="248529"/>
                  <a:pt x="1814732" y="0"/>
                </a:cubicBez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539552" y="1340768"/>
            <a:ext cx="8604448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CA" sz="2600" dirty="0">
                <a:latin typeface="Times" pitchFamily="18" charset="0"/>
                <a:cs typeface="Times" pitchFamily="18" charset="0"/>
              </a:rPr>
              <a:t>En ccp, les sal. dépendent aussi des prix </a:t>
            </a:r>
            <a:r>
              <a:rPr lang="fr-CA" sz="2600" dirty="0" err="1">
                <a:latin typeface="Times" pitchFamily="18" charset="0"/>
                <a:cs typeface="Times" pitchFamily="18" charset="0"/>
              </a:rPr>
              <a:t>rel</a:t>
            </a:r>
            <a:r>
              <a:rPr lang="fr-CA" sz="2600" dirty="0">
                <a:latin typeface="Times" pitchFamily="18" charset="0"/>
                <a:cs typeface="Times" pitchFamily="18" charset="0"/>
              </a:rPr>
              <a:t>. Ici, puisque la production de y est + intensive en L, </a:t>
            </a:r>
            <a:r>
              <a:rPr lang="fr-CA" sz="2600" dirty="0" err="1">
                <a:latin typeface="Times" pitchFamily="18" charset="0"/>
                <a:cs typeface="Times" pitchFamily="18" charset="0"/>
              </a:rPr>
              <a:t>P</a:t>
            </a:r>
            <a:r>
              <a:rPr lang="fr-CA" sz="2600" baseline="-25000" dirty="0" err="1">
                <a:latin typeface="Times" pitchFamily="18" charset="0"/>
                <a:cs typeface="Times" pitchFamily="18" charset="0"/>
              </a:rPr>
              <a:t>y</a:t>
            </a:r>
            <a:r>
              <a:rPr lang="fr-CA" sz="2600" dirty="0">
                <a:latin typeface="Times" pitchFamily="18" charset="0"/>
                <a:cs typeface="Times" pitchFamily="18" charset="0"/>
              </a:rPr>
              <a:t>/P</a:t>
            </a:r>
            <a:r>
              <a:rPr lang="fr-CA" sz="2600" baseline="-25000" dirty="0">
                <a:latin typeface="Times" pitchFamily="18" charset="0"/>
                <a:cs typeface="Times" pitchFamily="18" charset="0"/>
              </a:rPr>
              <a:t>x</a:t>
            </a:r>
            <a:r>
              <a:rPr lang="fr-CA" sz="2600" dirty="0">
                <a:latin typeface="Times" pitchFamily="18" charset="0"/>
                <a:cs typeface="Times" pitchFamily="18" charset="0"/>
              </a:rPr>
              <a:t> est une </a:t>
            </a:r>
            <a:r>
              <a:rPr lang="fr-CA" sz="2600" dirty="0" err="1">
                <a:latin typeface="Times" pitchFamily="18" charset="0"/>
                <a:cs typeface="Times" pitchFamily="18" charset="0"/>
              </a:rPr>
              <a:t>fct</a:t>
            </a:r>
            <a:r>
              <a:rPr lang="fr-CA" sz="2600" dirty="0">
                <a:latin typeface="Times" pitchFamily="18" charset="0"/>
                <a:cs typeface="Times" pitchFamily="18" charset="0"/>
              </a:rPr>
              <a:t> croissante de w/r. </a:t>
            </a:r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21</a:t>
            </a:fld>
            <a:endParaRPr lang="fr-CA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Dotations, w/r et P</a:t>
            </a:r>
            <a:r>
              <a:rPr lang="fr-CA" baseline="-25000" dirty="0"/>
              <a:t>x</a:t>
            </a:r>
            <a:r>
              <a:rPr lang="fr-CA" dirty="0"/>
              <a:t>/</a:t>
            </a:r>
            <a:r>
              <a:rPr lang="fr-CA" dirty="0" err="1"/>
              <a:t>P</a:t>
            </a:r>
            <a:r>
              <a:rPr lang="fr-CA" baseline="-25000" dirty="0" err="1"/>
              <a:t>y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7931224" cy="4525963"/>
          </a:xfrm>
        </p:spPr>
        <p:txBody>
          <a:bodyPr/>
          <a:lstStyle/>
          <a:p>
            <a:r>
              <a:rPr lang="fr-CA" dirty="0"/>
              <a:t>En résumé, w/r est :</a:t>
            </a:r>
          </a:p>
          <a:p>
            <a:endParaRPr lang="fr-CA" dirty="0"/>
          </a:p>
          <a:p>
            <a:pPr lvl="1"/>
            <a:r>
              <a:rPr lang="fr-CA" dirty="0"/>
              <a:t>une </a:t>
            </a:r>
            <a:r>
              <a:rPr lang="fr-CA" dirty="0" err="1"/>
              <a:t>fct</a:t>
            </a:r>
            <a:r>
              <a:rPr lang="fr-CA" dirty="0"/>
              <a:t> décroissante de la dotation </a:t>
            </a:r>
            <a:r>
              <a:rPr lang="fr-CA" dirty="0" err="1"/>
              <a:t>rel</a:t>
            </a:r>
            <a:r>
              <a:rPr lang="fr-CA" dirty="0"/>
              <a:t>. en L</a:t>
            </a:r>
          </a:p>
          <a:p>
            <a:pPr lvl="1"/>
            <a:endParaRPr lang="fr-CA" dirty="0"/>
          </a:p>
          <a:p>
            <a:pPr lvl="1"/>
            <a:r>
              <a:rPr lang="fr-CA" dirty="0"/>
              <a:t>Une </a:t>
            </a:r>
            <a:r>
              <a:rPr lang="fr-CA" dirty="0" err="1"/>
              <a:t>fct</a:t>
            </a:r>
            <a:r>
              <a:rPr lang="fr-CA" dirty="0"/>
              <a:t> croissante du prix </a:t>
            </a:r>
            <a:r>
              <a:rPr lang="fr-CA" dirty="0" err="1"/>
              <a:t>rel</a:t>
            </a:r>
            <a:r>
              <a:rPr lang="fr-CA" dirty="0"/>
              <a:t>. du bien intensif en L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22</a:t>
            </a:fld>
            <a:endParaRPr lang="fr-CA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Connecteur droit 31"/>
          <p:cNvCxnSpPr/>
          <p:nvPr/>
        </p:nvCxnSpPr>
        <p:spPr>
          <a:xfrm flipH="1">
            <a:off x="3573293" y="4221088"/>
            <a:ext cx="3446979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necteur droit 72"/>
          <p:cNvCxnSpPr/>
          <p:nvPr/>
        </p:nvCxnSpPr>
        <p:spPr>
          <a:xfrm flipH="1" flipV="1">
            <a:off x="5131292" y="2940914"/>
            <a:ext cx="1063113" cy="156820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necteur droit 73"/>
          <p:cNvCxnSpPr/>
          <p:nvPr/>
        </p:nvCxnSpPr>
        <p:spPr>
          <a:xfrm flipH="1" flipV="1">
            <a:off x="6077180" y="2952443"/>
            <a:ext cx="1116989" cy="162424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Line 2"/>
          <p:cNvSpPr>
            <a:spLocks noChangeShapeType="1"/>
          </p:cNvSpPr>
          <p:nvPr/>
        </p:nvSpPr>
        <p:spPr bwMode="auto">
          <a:xfrm flipH="1" flipV="1">
            <a:off x="1835696" y="4941168"/>
            <a:ext cx="3096344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fr-CA" dirty="0"/>
              <a:t>Impacts de ↑P</a:t>
            </a:r>
            <a:r>
              <a:rPr lang="fr-CA" baseline="-25000" dirty="0"/>
              <a:t>x</a:t>
            </a:r>
            <a:r>
              <a:rPr lang="fr-CA" dirty="0"/>
              <a:t>/</a:t>
            </a:r>
            <a:r>
              <a:rPr lang="fr-CA" dirty="0" err="1"/>
              <a:t>P</a:t>
            </a:r>
            <a:r>
              <a:rPr lang="fr-CA" baseline="-25000" dirty="0" err="1"/>
              <a:t>y</a:t>
            </a:r>
            <a:r>
              <a:rPr lang="fr-CA" baseline="-25000" dirty="0"/>
              <a:t> </a:t>
            </a:r>
            <a:r>
              <a:rPr lang="fr-CA" dirty="0"/>
              <a:t> sur le marché des facteurs, pays 1 (P.D.)</a:t>
            </a: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4752886" y="4941168"/>
            <a:ext cx="266429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V="1">
            <a:off x="4752885" y="2164794"/>
            <a:ext cx="0" cy="273630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5327766" y="1700808"/>
            <a:ext cx="226857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>
                <a:latin typeface="Times"/>
              </a:rPr>
              <a:t>Intensités factorielles</a:t>
            </a:r>
            <a:endParaRPr lang="fr-FR" dirty="0">
              <a:latin typeface="Times"/>
            </a:endParaRPr>
          </a:p>
        </p:txBody>
      </p:sp>
      <p:sp>
        <p:nvSpPr>
          <p:cNvPr id="25" name="Forme libre 24"/>
          <p:cNvSpPr/>
          <p:nvPr/>
        </p:nvSpPr>
        <p:spPr>
          <a:xfrm rot="16200000">
            <a:off x="2373547" y="2507882"/>
            <a:ext cx="2399491" cy="2323066"/>
          </a:xfrm>
          <a:custGeom>
            <a:avLst/>
            <a:gdLst>
              <a:gd name="connsiteX0" fmla="*/ 0 w 3530600"/>
              <a:gd name="connsiteY0" fmla="*/ 3365500 h 3365500"/>
              <a:gd name="connsiteX1" fmla="*/ 622300 w 3530600"/>
              <a:gd name="connsiteY1" fmla="*/ 1968500 h 3365500"/>
              <a:gd name="connsiteX2" fmla="*/ 1536700 w 3530600"/>
              <a:gd name="connsiteY2" fmla="*/ 927100 h 3365500"/>
              <a:gd name="connsiteX3" fmla="*/ 2667000 w 3530600"/>
              <a:gd name="connsiteY3" fmla="*/ 228600 h 3365500"/>
              <a:gd name="connsiteX4" fmla="*/ 3530600 w 3530600"/>
              <a:gd name="connsiteY4" fmla="*/ 0 h 3365500"/>
              <a:gd name="connsiteX5" fmla="*/ 3530600 w 3530600"/>
              <a:gd name="connsiteY5" fmla="*/ 0 h 336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30600" h="3365500">
                <a:moveTo>
                  <a:pt x="0" y="3365500"/>
                </a:moveTo>
                <a:cubicBezTo>
                  <a:pt x="183091" y="2870200"/>
                  <a:pt x="366183" y="2374900"/>
                  <a:pt x="622300" y="1968500"/>
                </a:cubicBezTo>
                <a:cubicBezTo>
                  <a:pt x="878417" y="1562100"/>
                  <a:pt x="1195917" y="1217083"/>
                  <a:pt x="1536700" y="927100"/>
                </a:cubicBezTo>
                <a:cubicBezTo>
                  <a:pt x="1877483" y="637117"/>
                  <a:pt x="2334683" y="383117"/>
                  <a:pt x="2667000" y="228600"/>
                </a:cubicBezTo>
                <a:cubicBezTo>
                  <a:pt x="2999317" y="74083"/>
                  <a:pt x="3530600" y="0"/>
                  <a:pt x="3530600" y="0"/>
                </a:cubicBezTo>
                <a:lnTo>
                  <a:pt x="3530600" y="0"/>
                </a:ln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44" name="Ellipse 43"/>
          <p:cNvSpPr/>
          <p:nvPr/>
        </p:nvSpPr>
        <p:spPr>
          <a:xfrm>
            <a:off x="3438384" y="4149080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85" name="Connecteur droit 84"/>
          <p:cNvCxnSpPr/>
          <p:nvPr/>
        </p:nvCxnSpPr>
        <p:spPr>
          <a:xfrm>
            <a:off x="6228184" y="3100898"/>
            <a:ext cx="0" cy="18002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necteur droit 85"/>
          <p:cNvCxnSpPr>
            <a:stCxn id="127" idx="6"/>
            <a:endCxn id="43" idx="6"/>
          </p:cNvCxnSpPr>
          <p:nvPr/>
        </p:nvCxnSpPr>
        <p:spPr>
          <a:xfrm flipH="1">
            <a:off x="2699792" y="3140968"/>
            <a:ext cx="36004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Ellipse 111"/>
          <p:cNvSpPr/>
          <p:nvPr/>
        </p:nvSpPr>
        <p:spPr>
          <a:xfrm>
            <a:off x="5940152" y="4144042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16" name="Ellipse 115"/>
          <p:cNvSpPr/>
          <p:nvPr/>
        </p:nvSpPr>
        <p:spPr>
          <a:xfrm>
            <a:off x="6876256" y="4149080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27" name="Ellipse 126"/>
          <p:cNvSpPr/>
          <p:nvPr/>
        </p:nvSpPr>
        <p:spPr>
          <a:xfrm>
            <a:off x="6156176" y="3068960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55" name="ZoneTexte 54"/>
          <p:cNvSpPr txBox="1"/>
          <p:nvPr/>
        </p:nvSpPr>
        <p:spPr>
          <a:xfrm>
            <a:off x="827584" y="5879013"/>
            <a:ext cx="7488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↑P</a:t>
            </a:r>
            <a:r>
              <a:rPr lang="fr-CA" baseline="-25000" dirty="0"/>
              <a:t>x</a:t>
            </a:r>
            <a:r>
              <a:rPr lang="fr-CA" dirty="0"/>
              <a:t>/</a:t>
            </a:r>
            <a:r>
              <a:rPr lang="fr-CA" dirty="0" err="1"/>
              <a:t>P</a:t>
            </a:r>
            <a:r>
              <a:rPr lang="fr-CA" baseline="-25000" dirty="0" err="1"/>
              <a:t>y</a:t>
            </a:r>
            <a:r>
              <a:rPr lang="fr-CA" dirty="0"/>
              <a:t> </a:t>
            </a:r>
            <a:r>
              <a:rPr lang="fr-CA" dirty="0">
                <a:sym typeface="Symbol"/>
              </a:rPr>
              <a:t> </a:t>
            </a:r>
            <a:r>
              <a:rPr lang="fr-CA" dirty="0"/>
              <a:t>↑Q</a:t>
            </a:r>
            <a:r>
              <a:rPr lang="fr-CA" baseline="-25000" dirty="0"/>
              <a:t>1x</a:t>
            </a:r>
            <a:r>
              <a:rPr lang="fr-CA" dirty="0"/>
              <a:t>/Q</a:t>
            </a:r>
            <a:r>
              <a:rPr lang="fr-CA" baseline="-25000" dirty="0"/>
              <a:t>1y</a:t>
            </a:r>
            <a:r>
              <a:rPr lang="fr-CA" dirty="0">
                <a:sym typeface="Symbol"/>
              </a:rPr>
              <a:t> </a:t>
            </a:r>
            <a:r>
              <a:rPr lang="fr-CA" dirty="0"/>
              <a:t> ↑D</a:t>
            </a:r>
            <a:r>
              <a:rPr lang="fr-CA" baseline="30000" dirty="0"/>
              <a:t>K</a:t>
            </a:r>
            <a:r>
              <a:rPr lang="fr-CA" dirty="0"/>
              <a:t>/D</a:t>
            </a:r>
            <a:r>
              <a:rPr lang="fr-CA" baseline="30000" dirty="0"/>
              <a:t>L</a:t>
            </a:r>
            <a:r>
              <a:rPr lang="fr-CA" dirty="0"/>
              <a:t> </a:t>
            </a:r>
            <a:r>
              <a:rPr lang="fr-CA" dirty="0">
                <a:sym typeface="Symbol"/>
              </a:rPr>
              <a:t> </a:t>
            </a:r>
            <a:r>
              <a:rPr lang="fr-CA" dirty="0"/>
              <a:t>↑r/w </a:t>
            </a:r>
            <a:r>
              <a:rPr lang="fr-CA" dirty="0">
                <a:sym typeface="Symbol"/>
              </a:rPr>
              <a:t> ↓K</a:t>
            </a:r>
            <a:r>
              <a:rPr lang="fr-CA" baseline="-25000" dirty="0">
                <a:sym typeface="Symbol"/>
              </a:rPr>
              <a:t>1j</a:t>
            </a:r>
            <a:r>
              <a:rPr lang="fr-CA" dirty="0">
                <a:sym typeface="Symbol"/>
              </a:rPr>
              <a:t>/L</a:t>
            </a:r>
            <a:r>
              <a:rPr lang="fr-CA" baseline="-25000" dirty="0">
                <a:sym typeface="Symbol"/>
              </a:rPr>
              <a:t>1j </a:t>
            </a:r>
            <a:r>
              <a:rPr lang="fr-CA" dirty="0">
                <a:sym typeface="Symbol"/>
              </a:rPr>
              <a:t>ou </a:t>
            </a:r>
            <a:r>
              <a:rPr lang="fr-CA" dirty="0"/>
              <a:t>↑L</a:t>
            </a:r>
            <a:r>
              <a:rPr lang="fr-CA" baseline="-25000" dirty="0"/>
              <a:t>1j</a:t>
            </a:r>
            <a:r>
              <a:rPr lang="fr-CA" dirty="0"/>
              <a:t>/K</a:t>
            </a:r>
            <a:r>
              <a:rPr lang="fr-CA" baseline="-25000" dirty="0"/>
              <a:t>1j</a:t>
            </a:r>
            <a:r>
              <a:rPr lang="fr-CA" dirty="0"/>
              <a:t> </a:t>
            </a:r>
            <a:r>
              <a:rPr lang="fr-CA" dirty="0">
                <a:sym typeface="Symbol"/>
              </a:rPr>
              <a:t> </a:t>
            </a:r>
            <a:r>
              <a:rPr lang="fr-CA" dirty="0"/>
              <a:t>↑</a:t>
            </a:r>
            <a:r>
              <a:rPr lang="fr-CA" dirty="0" err="1"/>
              <a:t>Pm</a:t>
            </a:r>
            <a:r>
              <a:rPr lang="fr-CA" baseline="30000" dirty="0" err="1"/>
              <a:t>K</a:t>
            </a:r>
            <a:r>
              <a:rPr lang="fr-CA" dirty="0"/>
              <a:t>/</a:t>
            </a:r>
            <a:r>
              <a:rPr lang="fr-CA" dirty="0" err="1"/>
              <a:t>Pm</a:t>
            </a:r>
            <a:r>
              <a:rPr lang="fr-CA" baseline="30000" dirty="0" err="1"/>
              <a:t>L</a:t>
            </a:r>
            <a:endParaRPr lang="fr-CA" dirty="0"/>
          </a:p>
          <a:p>
            <a:endParaRPr lang="fr-CA" dirty="0"/>
          </a:p>
        </p:txBody>
      </p:sp>
      <p:sp>
        <p:nvSpPr>
          <p:cNvPr id="60" name="Espace réservé du numéro de diapositive 5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23</a:t>
            </a:fld>
            <a:endParaRPr lang="fr-CA"/>
          </a:p>
        </p:txBody>
      </p:sp>
      <p:sp>
        <p:nvSpPr>
          <p:cNvPr id="69" name="Text Box 10"/>
          <p:cNvSpPr txBox="1">
            <a:spLocks noChangeArrowheads="1"/>
          </p:cNvSpPr>
          <p:nvPr/>
        </p:nvSpPr>
        <p:spPr bwMode="auto">
          <a:xfrm>
            <a:off x="1475656" y="4941168"/>
            <a:ext cx="71045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P</a:t>
            </a:r>
            <a:r>
              <a:rPr lang="fr-FR" sz="2000" baseline="-25000" dirty="0">
                <a:latin typeface="Times"/>
              </a:rPr>
              <a:t>x</a:t>
            </a:r>
            <a:r>
              <a:rPr lang="fr-FR" sz="2000" dirty="0">
                <a:latin typeface="Times"/>
              </a:rPr>
              <a:t>/</a:t>
            </a:r>
            <a:r>
              <a:rPr lang="fr-FR" sz="2000" dirty="0" err="1">
                <a:latin typeface="Times"/>
              </a:rPr>
              <a:t>P</a:t>
            </a:r>
            <a:r>
              <a:rPr lang="fr-FR" sz="2000" baseline="-25000" dirty="0" err="1">
                <a:latin typeface="Times"/>
              </a:rPr>
              <a:t>y</a:t>
            </a:r>
            <a:endParaRPr lang="fr-FR" baseline="-25000" dirty="0">
              <a:latin typeface="Times"/>
            </a:endParaRPr>
          </a:p>
        </p:txBody>
      </p:sp>
      <p:sp>
        <p:nvSpPr>
          <p:cNvPr id="70" name="Text Box 10"/>
          <p:cNvSpPr txBox="1">
            <a:spLocks noChangeArrowheads="1"/>
          </p:cNvSpPr>
          <p:nvPr/>
        </p:nvSpPr>
        <p:spPr bwMode="auto">
          <a:xfrm>
            <a:off x="7238013" y="4877292"/>
            <a:ext cx="86433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K</a:t>
            </a:r>
            <a:r>
              <a:rPr lang="fr-FR" sz="2000" baseline="-25000" dirty="0">
                <a:latin typeface="Times"/>
              </a:rPr>
              <a:t>1j</a:t>
            </a:r>
            <a:r>
              <a:rPr lang="fr-FR" sz="2000" dirty="0">
                <a:latin typeface="Times"/>
              </a:rPr>
              <a:t>/L</a:t>
            </a:r>
            <a:r>
              <a:rPr lang="fr-FR" sz="2000" baseline="-25000" dirty="0">
                <a:latin typeface="Times"/>
              </a:rPr>
              <a:t>1j</a:t>
            </a:r>
            <a:endParaRPr lang="fr-FR" baseline="-25000" dirty="0">
              <a:latin typeface="Times"/>
            </a:endParaRPr>
          </a:p>
        </p:txBody>
      </p:sp>
      <p:sp>
        <p:nvSpPr>
          <p:cNvPr id="72" name="Text Box 12"/>
          <p:cNvSpPr txBox="1">
            <a:spLocks noChangeArrowheads="1"/>
          </p:cNvSpPr>
          <p:nvPr/>
        </p:nvSpPr>
        <p:spPr bwMode="auto">
          <a:xfrm>
            <a:off x="4084106" y="1884894"/>
            <a:ext cx="69602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r</a:t>
            </a:r>
            <a:r>
              <a:rPr lang="fr-FR" sz="2000" baseline="-25000" dirty="0">
                <a:latin typeface="Times"/>
              </a:rPr>
              <a:t>1</a:t>
            </a:r>
            <a:r>
              <a:rPr lang="fr-FR" sz="2000" dirty="0">
                <a:latin typeface="Times"/>
              </a:rPr>
              <a:t>/w</a:t>
            </a:r>
            <a:r>
              <a:rPr lang="fr-FR" sz="2000" baseline="-25000" dirty="0">
                <a:latin typeface="Times"/>
              </a:rPr>
              <a:t>1</a:t>
            </a:r>
            <a:endParaRPr lang="fr-FR" baseline="-25000" dirty="0">
              <a:latin typeface="Times"/>
            </a:endParaRPr>
          </a:p>
        </p:txBody>
      </p:sp>
      <p:sp>
        <p:nvSpPr>
          <p:cNvPr id="75" name="ZoneTexte 74"/>
          <p:cNvSpPr txBox="1"/>
          <p:nvPr/>
        </p:nvSpPr>
        <p:spPr>
          <a:xfrm>
            <a:off x="4788024" y="2627620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Bien y</a:t>
            </a:r>
          </a:p>
        </p:txBody>
      </p:sp>
      <p:sp>
        <p:nvSpPr>
          <p:cNvPr id="77" name="ZoneTexte 76"/>
          <p:cNvSpPr txBox="1"/>
          <p:nvPr/>
        </p:nvSpPr>
        <p:spPr>
          <a:xfrm>
            <a:off x="5724128" y="2627620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Bien x</a:t>
            </a:r>
          </a:p>
        </p:txBody>
      </p:sp>
      <p:sp>
        <p:nvSpPr>
          <p:cNvPr id="79" name="Rectangle 78"/>
          <p:cNvSpPr/>
          <p:nvPr/>
        </p:nvSpPr>
        <p:spPr>
          <a:xfrm>
            <a:off x="4772972" y="4941168"/>
            <a:ext cx="10951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Times"/>
              </a:rPr>
              <a:t>(K</a:t>
            </a:r>
            <a:r>
              <a:rPr lang="fr-FR" baseline="-25000" dirty="0">
                <a:latin typeface="Times"/>
              </a:rPr>
              <a:t>1y</a:t>
            </a:r>
            <a:r>
              <a:rPr lang="fr-FR" dirty="0">
                <a:latin typeface="Times"/>
              </a:rPr>
              <a:t>/L</a:t>
            </a:r>
            <a:r>
              <a:rPr lang="fr-FR" baseline="-25000" dirty="0">
                <a:latin typeface="Times"/>
              </a:rPr>
              <a:t>1y</a:t>
            </a:r>
            <a:r>
              <a:rPr lang="fr-FR" dirty="0">
                <a:latin typeface="Times"/>
              </a:rPr>
              <a:t>)</a:t>
            </a:r>
            <a:r>
              <a:rPr lang="fr-FR" baseline="30000" dirty="0">
                <a:latin typeface="Times"/>
              </a:rPr>
              <a:t>2</a:t>
            </a:r>
          </a:p>
        </p:txBody>
      </p:sp>
      <p:sp>
        <p:nvSpPr>
          <p:cNvPr id="80" name="Rectangle 79"/>
          <p:cNvSpPr/>
          <p:nvPr/>
        </p:nvSpPr>
        <p:spPr>
          <a:xfrm>
            <a:off x="5781084" y="4941168"/>
            <a:ext cx="10951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Times"/>
              </a:rPr>
              <a:t>(K</a:t>
            </a:r>
            <a:r>
              <a:rPr lang="fr-FR" baseline="-25000" dirty="0">
                <a:latin typeface="Times"/>
              </a:rPr>
              <a:t>1x</a:t>
            </a:r>
            <a:r>
              <a:rPr lang="fr-FR" dirty="0">
                <a:latin typeface="Times"/>
              </a:rPr>
              <a:t>/L</a:t>
            </a:r>
            <a:r>
              <a:rPr lang="fr-FR" baseline="-25000" dirty="0">
                <a:latin typeface="Times"/>
              </a:rPr>
              <a:t>1x</a:t>
            </a:r>
            <a:r>
              <a:rPr lang="fr-FR" dirty="0">
                <a:latin typeface="Times"/>
              </a:rPr>
              <a:t>)</a:t>
            </a:r>
            <a:r>
              <a:rPr lang="fr-FR" baseline="30000" dirty="0">
                <a:latin typeface="Times"/>
              </a:rPr>
              <a:t>2</a:t>
            </a:r>
          </a:p>
        </p:txBody>
      </p:sp>
      <p:sp>
        <p:nvSpPr>
          <p:cNvPr id="81" name="Text Box 12"/>
          <p:cNvSpPr txBox="1">
            <a:spLocks noChangeArrowheads="1"/>
          </p:cNvSpPr>
          <p:nvPr/>
        </p:nvSpPr>
        <p:spPr bwMode="auto">
          <a:xfrm>
            <a:off x="3851920" y="3861048"/>
            <a:ext cx="95090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(r</a:t>
            </a:r>
            <a:r>
              <a:rPr lang="fr-FR" sz="2000" baseline="-25000" dirty="0">
                <a:latin typeface="Times"/>
              </a:rPr>
              <a:t>1</a:t>
            </a:r>
            <a:r>
              <a:rPr lang="fr-FR" sz="2000" dirty="0">
                <a:latin typeface="Times"/>
              </a:rPr>
              <a:t>/w</a:t>
            </a:r>
            <a:r>
              <a:rPr lang="fr-FR" sz="2000" baseline="-25000" dirty="0">
                <a:latin typeface="Times"/>
              </a:rPr>
              <a:t>1</a:t>
            </a:r>
            <a:r>
              <a:rPr lang="fr-FR" sz="2000" dirty="0">
                <a:latin typeface="Times"/>
              </a:rPr>
              <a:t>)</a:t>
            </a:r>
            <a:r>
              <a:rPr lang="fr-FR" sz="2000" baseline="30000" dirty="0">
                <a:latin typeface="Times"/>
              </a:rPr>
              <a:t>1</a:t>
            </a:r>
            <a:endParaRPr lang="fr-FR" baseline="30000" dirty="0">
              <a:latin typeface="Times"/>
            </a:endParaRPr>
          </a:p>
        </p:txBody>
      </p:sp>
      <p:sp>
        <p:nvSpPr>
          <p:cNvPr id="82" name="Text Box 12"/>
          <p:cNvSpPr txBox="1">
            <a:spLocks noChangeArrowheads="1"/>
          </p:cNvSpPr>
          <p:nvPr/>
        </p:nvSpPr>
        <p:spPr bwMode="auto">
          <a:xfrm>
            <a:off x="3851920" y="2740858"/>
            <a:ext cx="95090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(r</a:t>
            </a:r>
            <a:r>
              <a:rPr lang="fr-FR" sz="2000" baseline="-25000" dirty="0">
                <a:latin typeface="Times"/>
              </a:rPr>
              <a:t>1</a:t>
            </a:r>
            <a:r>
              <a:rPr lang="fr-FR" sz="2000" dirty="0">
                <a:latin typeface="Times"/>
              </a:rPr>
              <a:t>/w</a:t>
            </a:r>
            <a:r>
              <a:rPr lang="fr-FR" sz="2000" baseline="-25000" dirty="0">
                <a:latin typeface="Times"/>
              </a:rPr>
              <a:t>1</a:t>
            </a:r>
            <a:r>
              <a:rPr lang="fr-FR" sz="2000" dirty="0">
                <a:latin typeface="Times"/>
              </a:rPr>
              <a:t>)</a:t>
            </a:r>
            <a:r>
              <a:rPr lang="fr-FR" sz="2000" baseline="30000" dirty="0">
                <a:latin typeface="Times"/>
              </a:rPr>
              <a:t>2</a:t>
            </a:r>
            <a:endParaRPr lang="fr-FR" baseline="30000" dirty="0">
              <a:latin typeface="Times"/>
            </a:endParaRPr>
          </a:p>
        </p:txBody>
      </p:sp>
      <p:sp>
        <p:nvSpPr>
          <p:cNvPr id="43" name="Ellipse 42"/>
          <p:cNvSpPr/>
          <p:nvPr/>
        </p:nvSpPr>
        <p:spPr>
          <a:xfrm>
            <a:off x="2555776" y="3068960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45" name="Connecteur droit 44"/>
          <p:cNvCxnSpPr/>
          <p:nvPr/>
        </p:nvCxnSpPr>
        <p:spPr>
          <a:xfrm>
            <a:off x="6012160" y="4288058"/>
            <a:ext cx="0" cy="581103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47"/>
          <p:cNvCxnSpPr>
            <a:stCxn id="116" idx="4"/>
          </p:cNvCxnSpPr>
          <p:nvPr/>
        </p:nvCxnSpPr>
        <p:spPr>
          <a:xfrm>
            <a:off x="6948264" y="4293096"/>
            <a:ext cx="0" cy="60800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48"/>
          <p:cNvCxnSpPr/>
          <p:nvPr/>
        </p:nvCxnSpPr>
        <p:spPr>
          <a:xfrm>
            <a:off x="3491880" y="4293096"/>
            <a:ext cx="0" cy="60800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49"/>
          <p:cNvCxnSpPr/>
          <p:nvPr/>
        </p:nvCxnSpPr>
        <p:spPr>
          <a:xfrm>
            <a:off x="5292080" y="3140968"/>
            <a:ext cx="0" cy="18002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eur droit 50"/>
          <p:cNvCxnSpPr/>
          <p:nvPr/>
        </p:nvCxnSpPr>
        <p:spPr>
          <a:xfrm>
            <a:off x="2627784" y="3140968"/>
            <a:ext cx="0" cy="18002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 Box 10"/>
          <p:cNvSpPr txBox="1">
            <a:spLocks noChangeArrowheads="1"/>
          </p:cNvSpPr>
          <p:nvPr/>
        </p:nvSpPr>
        <p:spPr bwMode="auto">
          <a:xfrm>
            <a:off x="3131840" y="4941168"/>
            <a:ext cx="96532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(P</a:t>
            </a:r>
            <a:r>
              <a:rPr lang="fr-FR" sz="2000" baseline="-25000" dirty="0">
                <a:latin typeface="Times"/>
              </a:rPr>
              <a:t>x</a:t>
            </a:r>
            <a:r>
              <a:rPr lang="fr-FR" sz="2000" dirty="0">
                <a:latin typeface="Times"/>
              </a:rPr>
              <a:t>/</a:t>
            </a:r>
            <a:r>
              <a:rPr lang="fr-FR" sz="2000" dirty="0" err="1">
                <a:latin typeface="Times"/>
              </a:rPr>
              <a:t>P</a:t>
            </a:r>
            <a:r>
              <a:rPr lang="fr-FR" sz="2000" baseline="-25000" dirty="0" err="1">
                <a:latin typeface="Times"/>
              </a:rPr>
              <a:t>y</a:t>
            </a:r>
            <a:r>
              <a:rPr lang="fr-FR" sz="2000" dirty="0">
                <a:latin typeface="Times"/>
              </a:rPr>
              <a:t>)</a:t>
            </a:r>
            <a:r>
              <a:rPr lang="fr-FR" sz="2000" baseline="30000" dirty="0">
                <a:latin typeface="Times"/>
              </a:rPr>
              <a:t>1</a:t>
            </a:r>
            <a:endParaRPr lang="fr-FR" baseline="30000" dirty="0">
              <a:latin typeface="Times"/>
            </a:endParaRPr>
          </a:p>
        </p:txBody>
      </p:sp>
      <p:sp>
        <p:nvSpPr>
          <p:cNvPr id="53" name="Text Box 10"/>
          <p:cNvSpPr txBox="1">
            <a:spLocks noChangeArrowheads="1"/>
          </p:cNvSpPr>
          <p:nvPr/>
        </p:nvSpPr>
        <p:spPr bwMode="auto">
          <a:xfrm>
            <a:off x="2267744" y="4941168"/>
            <a:ext cx="96532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(P</a:t>
            </a:r>
            <a:r>
              <a:rPr lang="fr-FR" sz="2000" baseline="-25000" dirty="0">
                <a:latin typeface="Times"/>
              </a:rPr>
              <a:t>x</a:t>
            </a:r>
            <a:r>
              <a:rPr lang="fr-FR" sz="2000" dirty="0">
                <a:latin typeface="Times"/>
              </a:rPr>
              <a:t>/</a:t>
            </a:r>
            <a:r>
              <a:rPr lang="fr-FR" sz="2000" dirty="0" err="1">
                <a:latin typeface="Times"/>
              </a:rPr>
              <a:t>P</a:t>
            </a:r>
            <a:r>
              <a:rPr lang="fr-FR" sz="2000" baseline="-25000" dirty="0" err="1">
                <a:latin typeface="Times"/>
              </a:rPr>
              <a:t>y</a:t>
            </a:r>
            <a:r>
              <a:rPr lang="fr-FR" sz="2000" dirty="0">
                <a:latin typeface="Times"/>
              </a:rPr>
              <a:t>)</a:t>
            </a:r>
            <a:r>
              <a:rPr lang="fr-FR" sz="2000" baseline="30000" dirty="0">
                <a:latin typeface="Times"/>
              </a:rPr>
              <a:t>2</a:t>
            </a:r>
            <a:endParaRPr lang="fr-FR" baseline="30000" dirty="0">
              <a:latin typeface="Times"/>
            </a:endParaRPr>
          </a:p>
        </p:txBody>
      </p:sp>
      <p:sp>
        <p:nvSpPr>
          <p:cNvPr id="54" name="Ellipse 53"/>
          <p:cNvSpPr/>
          <p:nvPr/>
        </p:nvSpPr>
        <p:spPr>
          <a:xfrm>
            <a:off x="5220072" y="3057295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56" name="Rectangle 55"/>
          <p:cNvSpPr/>
          <p:nvPr/>
        </p:nvSpPr>
        <p:spPr>
          <a:xfrm>
            <a:off x="5436096" y="5291916"/>
            <a:ext cx="10951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Times"/>
              </a:rPr>
              <a:t>(K</a:t>
            </a:r>
            <a:r>
              <a:rPr lang="fr-FR" baseline="-25000" dirty="0">
                <a:latin typeface="Times"/>
              </a:rPr>
              <a:t>1y</a:t>
            </a:r>
            <a:r>
              <a:rPr lang="fr-FR" dirty="0">
                <a:latin typeface="Times"/>
              </a:rPr>
              <a:t>/L</a:t>
            </a:r>
            <a:r>
              <a:rPr lang="fr-FR" baseline="-25000" dirty="0">
                <a:latin typeface="Times"/>
              </a:rPr>
              <a:t>1y</a:t>
            </a:r>
            <a:r>
              <a:rPr lang="fr-FR" dirty="0">
                <a:latin typeface="Times"/>
              </a:rPr>
              <a:t>)</a:t>
            </a:r>
            <a:r>
              <a:rPr lang="fr-FR" baseline="30000" dirty="0">
                <a:latin typeface="Times"/>
              </a:rPr>
              <a:t>1</a:t>
            </a:r>
          </a:p>
        </p:txBody>
      </p:sp>
      <p:sp>
        <p:nvSpPr>
          <p:cNvPr id="57" name="Rectangle 56"/>
          <p:cNvSpPr/>
          <p:nvPr/>
        </p:nvSpPr>
        <p:spPr>
          <a:xfrm>
            <a:off x="6444208" y="5291916"/>
            <a:ext cx="10951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Times"/>
              </a:rPr>
              <a:t>(K</a:t>
            </a:r>
            <a:r>
              <a:rPr lang="fr-FR" baseline="-25000" dirty="0">
                <a:latin typeface="Times"/>
              </a:rPr>
              <a:t>1x</a:t>
            </a:r>
            <a:r>
              <a:rPr lang="fr-FR" dirty="0">
                <a:latin typeface="Times"/>
              </a:rPr>
              <a:t>/L</a:t>
            </a:r>
            <a:r>
              <a:rPr lang="fr-FR" baseline="-25000" dirty="0">
                <a:latin typeface="Times"/>
              </a:rPr>
              <a:t>1x</a:t>
            </a:r>
            <a:r>
              <a:rPr lang="fr-FR" dirty="0">
                <a:latin typeface="Times"/>
              </a:rPr>
              <a:t>)</a:t>
            </a:r>
            <a:r>
              <a:rPr lang="fr-FR" baseline="30000" dirty="0">
                <a:latin typeface="Times"/>
              </a:rPr>
              <a:t>1</a:t>
            </a:r>
          </a:p>
        </p:txBody>
      </p:sp>
      <p:sp>
        <p:nvSpPr>
          <p:cNvPr id="59" name="Text Box 6"/>
          <p:cNvSpPr txBox="1">
            <a:spLocks noChangeArrowheads="1"/>
          </p:cNvSpPr>
          <p:nvPr/>
        </p:nvSpPr>
        <p:spPr bwMode="auto">
          <a:xfrm>
            <a:off x="2195736" y="1700808"/>
            <a:ext cx="124264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>
                <a:latin typeface="Times"/>
              </a:rPr>
              <a:t>Courbe SS</a:t>
            </a:r>
            <a:endParaRPr lang="fr-FR" dirty="0">
              <a:latin typeface="Times"/>
            </a:endParaRPr>
          </a:p>
        </p:txBody>
      </p:sp>
      <p:cxnSp>
        <p:nvCxnSpPr>
          <p:cNvPr id="28" name="Connecteur droit avec flèche 27"/>
          <p:cNvCxnSpPr/>
          <p:nvPr/>
        </p:nvCxnSpPr>
        <p:spPr>
          <a:xfrm flipV="1">
            <a:off x="4919822" y="3252972"/>
            <a:ext cx="0" cy="80007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eur droit avec flèche 64"/>
          <p:cNvCxnSpPr/>
          <p:nvPr/>
        </p:nvCxnSpPr>
        <p:spPr>
          <a:xfrm flipH="1" flipV="1">
            <a:off x="2625658" y="5373216"/>
            <a:ext cx="794214" cy="1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avec flèche 45"/>
          <p:cNvCxnSpPr/>
          <p:nvPr/>
        </p:nvCxnSpPr>
        <p:spPr>
          <a:xfrm flipH="1">
            <a:off x="5364088" y="5301208"/>
            <a:ext cx="592452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avec flèche 57"/>
          <p:cNvCxnSpPr/>
          <p:nvPr/>
        </p:nvCxnSpPr>
        <p:spPr>
          <a:xfrm flipH="1">
            <a:off x="6355812" y="5301208"/>
            <a:ext cx="592452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rmAutofit/>
          </a:bodyPr>
          <a:lstStyle/>
          <a:p>
            <a:r>
              <a:rPr lang="fr-CA" dirty="0"/>
              <a:t>Allocation optimale en autarcie</a:t>
            </a:r>
          </a:p>
        </p:txBody>
      </p:sp>
      <p:sp>
        <p:nvSpPr>
          <p:cNvPr id="4" name="Rectangle 3"/>
          <p:cNvSpPr/>
          <p:nvPr/>
        </p:nvSpPr>
        <p:spPr>
          <a:xfrm>
            <a:off x="1187624" y="2060848"/>
            <a:ext cx="6768752" cy="35283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/>
          </a:p>
        </p:txBody>
      </p:sp>
      <p:sp>
        <p:nvSpPr>
          <p:cNvPr id="5" name="ZoneTexte 4"/>
          <p:cNvSpPr txBox="1"/>
          <p:nvPr/>
        </p:nvSpPr>
        <p:spPr>
          <a:xfrm>
            <a:off x="827584" y="5661248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err="1"/>
              <a:t>Oy</a:t>
            </a:r>
            <a:endParaRPr lang="fr-CA" dirty="0"/>
          </a:p>
        </p:txBody>
      </p:sp>
      <p:sp>
        <p:nvSpPr>
          <p:cNvPr id="6" name="ZoneTexte 5"/>
          <p:cNvSpPr txBox="1"/>
          <p:nvPr/>
        </p:nvSpPr>
        <p:spPr>
          <a:xfrm>
            <a:off x="7812360" y="1700808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err="1"/>
              <a:t>Ox</a:t>
            </a:r>
            <a:endParaRPr lang="fr-CA" dirty="0"/>
          </a:p>
        </p:txBody>
      </p:sp>
      <p:cxnSp>
        <p:nvCxnSpPr>
          <p:cNvPr id="8" name="Connecteur droit avec flèche 7"/>
          <p:cNvCxnSpPr/>
          <p:nvPr/>
        </p:nvCxnSpPr>
        <p:spPr>
          <a:xfrm>
            <a:off x="3563888" y="6011996"/>
            <a:ext cx="18002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 flipH="1">
            <a:off x="3563888" y="1691516"/>
            <a:ext cx="18002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4211960" y="1331476"/>
            <a:ext cx="389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>
                <a:solidFill>
                  <a:schemeClr val="accent1"/>
                </a:solidFill>
              </a:rPr>
              <a:t>L</a:t>
            </a:r>
            <a:r>
              <a:rPr lang="fr-CA" baseline="-25000" dirty="0">
                <a:solidFill>
                  <a:schemeClr val="accent1"/>
                </a:solidFill>
              </a:rPr>
              <a:t>x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4292502" y="6011996"/>
            <a:ext cx="381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>
                <a:solidFill>
                  <a:schemeClr val="accent1"/>
                </a:solidFill>
              </a:rPr>
              <a:t>L</a:t>
            </a:r>
            <a:r>
              <a:rPr lang="fr-CA" baseline="-25000" dirty="0">
                <a:solidFill>
                  <a:schemeClr val="accent1"/>
                </a:solidFill>
              </a:rPr>
              <a:t>y</a:t>
            </a:r>
          </a:p>
        </p:txBody>
      </p:sp>
      <p:cxnSp>
        <p:nvCxnSpPr>
          <p:cNvPr id="12" name="Connecteur droit avec flèche 11"/>
          <p:cNvCxnSpPr/>
          <p:nvPr/>
        </p:nvCxnSpPr>
        <p:spPr>
          <a:xfrm rot="16200000" flipH="1">
            <a:off x="7560332" y="3681028"/>
            <a:ext cx="18002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 rot="5400000" flipH="1">
            <a:off x="-220834" y="3753036"/>
            <a:ext cx="18002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251520" y="3573016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>
                <a:solidFill>
                  <a:schemeClr val="accent1"/>
                </a:solidFill>
              </a:rPr>
              <a:t>K</a:t>
            </a:r>
            <a:r>
              <a:rPr lang="fr-CA" baseline="-25000" dirty="0">
                <a:solidFill>
                  <a:schemeClr val="accent1"/>
                </a:solidFill>
              </a:rPr>
              <a:t>y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8464734" y="3347700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err="1">
                <a:solidFill>
                  <a:schemeClr val="accent1"/>
                </a:solidFill>
              </a:rPr>
              <a:t>K</a:t>
            </a:r>
            <a:r>
              <a:rPr lang="fr-CA" baseline="-25000" dirty="0" err="1">
                <a:solidFill>
                  <a:schemeClr val="accent1"/>
                </a:solidFill>
              </a:rPr>
              <a:t>x</a:t>
            </a:r>
            <a:endParaRPr lang="fr-CA" baseline="-25000" dirty="0">
              <a:solidFill>
                <a:schemeClr val="accent1"/>
              </a:solidFill>
            </a:endParaRPr>
          </a:p>
        </p:txBody>
      </p:sp>
      <p:cxnSp>
        <p:nvCxnSpPr>
          <p:cNvPr id="17" name="Connecteur droit 16"/>
          <p:cNvCxnSpPr/>
          <p:nvPr/>
        </p:nvCxnSpPr>
        <p:spPr>
          <a:xfrm flipV="1">
            <a:off x="1187624" y="4437112"/>
            <a:ext cx="6264696" cy="115212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/>
          <p:cNvCxnSpPr/>
          <p:nvPr/>
        </p:nvCxnSpPr>
        <p:spPr>
          <a:xfrm flipH="1">
            <a:off x="4788024" y="2060848"/>
            <a:ext cx="3168354" cy="331236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/>
          <p:cNvSpPr txBox="1"/>
          <p:nvPr/>
        </p:nvSpPr>
        <p:spPr>
          <a:xfrm>
            <a:off x="7452320" y="436510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y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4860032" y="5157192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x</a:t>
            </a:r>
          </a:p>
        </p:txBody>
      </p:sp>
      <p:cxnSp>
        <p:nvCxnSpPr>
          <p:cNvPr id="26" name="Connecteur droit 25"/>
          <p:cNvCxnSpPr/>
          <p:nvPr/>
        </p:nvCxnSpPr>
        <p:spPr>
          <a:xfrm flipH="1">
            <a:off x="5364088" y="2060848"/>
            <a:ext cx="72008" cy="3528392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/>
          <p:cNvCxnSpPr/>
          <p:nvPr/>
        </p:nvCxnSpPr>
        <p:spPr>
          <a:xfrm>
            <a:off x="1187624" y="4787860"/>
            <a:ext cx="6768752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ZoneTexte 28"/>
          <p:cNvSpPr txBox="1"/>
          <p:nvPr/>
        </p:nvSpPr>
        <p:spPr>
          <a:xfrm>
            <a:off x="755576" y="4562544"/>
            <a:ext cx="5004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K</a:t>
            </a:r>
            <a:r>
              <a:rPr lang="fr-CA" baseline="-25000" dirty="0"/>
              <a:t>y</a:t>
            </a:r>
            <a:r>
              <a:rPr lang="fr-CA" baseline="30000" dirty="0"/>
              <a:t>1</a:t>
            </a:r>
          </a:p>
        </p:txBody>
      </p:sp>
      <p:sp>
        <p:nvSpPr>
          <p:cNvPr id="30" name="ZoneTexte 29"/>
          <p:cNvSpPr txBox="1"/>
          <p:nvPr/>
        </p:nvSpPr>
        <p:spPr>
          <a:xfrm>
            <a:off x="7956376" y="4571836"/>
            <a:ext cx="5004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K</a:t>
            </a:r>
            <a:r>
              <a:rPr lang="fr-CA" baseline="-25000" dirty="0"/>
              <a:t>x</a:t>
            </a:r>
            <a:r>
              <a:rPr lang="fr-CA" baseline="30000" dirty="0"/>
              <a:t>1</a:t>
            </a:r>
          </a:p>
        </p:txBody>
      </p:sp>
      <p:sp>
        <p:nvSpPr>
          <p:cNvPr id="31" name="ZoneTexte 30"/>
          <p:cNvSpPr txBox="1"/>
          <p:nvPr/>
        </p:nvSpPr>
        <p:spPr>
          <a:xfrm>
            <a:off x="5220072" y="1700808"/>
            <a:ext cx="559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L</a:t>
            </a:r>
            <a:r>
              <a:rPr lang="fr-CA" baseline="-25000" dirty="0"/>
              <a:t>2x</a:t>
            </a:r>
            <a:r>
              <a:rPr lang="fr-CA" baseline="30000" dirty="0"/>
              <a:t>1</a:t>
            </a:r>
            <a:endParaRPr lang="fr-CA" baseline="-25000" dirty="0"/>
          </a:p>
        </p:txBody>
      </p:sp>
      <p:sp>
        <p:nvSpPr>
          <p:cNvPr id="32" name="ZoneTexte 31"/>
          <p:cNvSpPr txBox="1"/>
          <p:nvPr/>
        </p:nvSpPr>
        <p:spPr>
          <a:xfrm>
            <a:off x="5148064" y="5589240"/>
            <a:ext cx="466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L</a:t>
            </a:r>
            <a:r>
              <a:rPr lang="fr-CA" baseline="-25000" dirty="0"/>
              <a:t>y</a:t>
            </a:r>
            <a:r>
              <a:rPr lang="fr-CA" baseline="30000" dirty="0"/>
              <a:t>1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3717279" y="5085184"/>
            <a:ext cx="915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(K</a:t>
            </a:r>
            <a:r>
              <a:rPr lang="fr-CA" baseline="-25000" dirty="0"/>
              <a:t>y</a:t>
            </a:r>
            <a:r>
              <a:rPr lang="fr-CA" dirty="0"/>
              <a:t>/L</a:t>
            </a:r>
            <a:r>
              <a:rPr lang="fr-CA" baseline="-25000" dirty="0"/>
              <a:t>y</a:t>
            </a:r>
            <a:r>
              <a:rPr lang="fr-CA" dirty="0"/>
              <a:t>)</a:t>
            </a:r>
            <a:r>
              <a:rPr lang="fr-CA" baseline="30000" dirty="0"/>
              <a:t>1</a:t>
            </a:r>
          </a:p>
        </p:txBody>
      </p:sp>
      <p:sp>
        <p:nvSpPr>
          <p:cNvPr id="27" name="ZoneTexte 26"/>
          <p:cNvSpPr txBox="1"/>
          <p:nvPr/>
        </p:nvSpPr>
        <p:spPr>
          <a:xfrm>
            <a:off x="6516216" y="2276872"/>
            <a:ext cx="923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(</a:t>
            </a:r>
            <a:r>
              <a:rPr lang="fr-CA" dirty="0" err="1"/>
              <a:t>K</a:t>
            </a:r>
            <a:r>
              <a:rPr lang="fr-CA" baseline="-25000" dirty="0" err="1"/>
              <a:t>x</a:t>
            </a:r>
            <a:r>
              <a:rPr lang="fr-CA" dirty="0"/>
              <a:t>/L</a:t>
            </a:r>
            <a:r>
              <a:rPr lang="fr-CA" baseline="-25000" dirty="0"/>
              <a:t>x</a:t>
            </a:r>
            <a:r>
              <a:rPr lang="fr-CA" dirty="0"/>
              <a:t>)</a:t>
            </a:r>
            <a:r>
              <a:rPr lang="fr-CA" baseline="30000" dirty="0"/>
              <a:t>1</a:t>
            </a:r>
          </a:p>
        </p:txBody>
      </p:sp>
      <p:sp>
        <p:nvSpPr>
          <p:cNvPr id="33" name="Espace réservé du numéro de diapositive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24</a:t>
            </a:fld>
            <a:endParaRPr lang="fr-CA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59216" cy="1143000"/>
          </a:xfrm>
        </p:spPr>
        <p:txBody>
          <a:bodyPr>
            <a:normAutofit/>
          </a:bodyPr>
          <a:lstStyle/>
          <a:p>
            <a:r>
              <a:rPr lang="fr-CA" dirty="0"/>
              <a:t>Allocation optimale en autarcie</a:t>
            </a: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1480858" y="4797152"/>
            <a:ext cx="266429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V="1">
            <a:off x="1480857" y="2060848"/>
            <a:ext cx="0" cy="273630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1984913" y="1268760"/>
            <a:ext cx="161460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>
                <a:latin typeface="Times"/>
              </a:rPr>
              <a:t>CPP du pays 1</a:t>
            </a:r>
            <a:endParaRPr lang="fr-FR" dirty="0">
              <a:latin typeface="Times"/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4001137" y="4765214"/>
            <a:ext cx="498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Qx</a:t>
            </a:r>
            <a:endParaRPr lang="fr-FR" dirty="0">
              <a:latin typeface="Times"/>
            </a:endParaRP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909994" y="1772816"/>
            <a:ext cx="498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Qy</a:t>
            </a:r>
            <a:endParaRPr lang="fr-FR" dirty="0">
              <a:latin typeface="Times"/>
            </a:endParaRPr>
          </a:p>
        </p:txBody>
      </p:sp>
      <p:sp>
        <p:nvSpPr>
          <p:cNvPr id="36" name="Line 2"/>
          <p:cNvSpPr>
            <a:spLocks noChangeShapeType="1"/>
          </p:cNvSpPr>
          <p:nvPr/>
        </p:nvSpPr>
        <p:spPr bwMode="auto">
          <a:xfrm>
            <a:off x="5488402" y="4797152"/>
            <a:ext cx="266429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37" name="Line 3"/>
          <p:cNvSpPr>
            <a:spLocks noChangeShapeType="1"/>
          </p:cNvSpPr>
          <p:nvPr/>
        </p:nvSpPr>
        <p:spPr bwMode="auto">
          <a:xfrm flipV="1">
            <a:off x="5488401" y="2060848"/>
            <a:ext cx="0" cy="273630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38" name="Text Box 6"/>
          <p:cNvSpPr txBox="1">
            <a:spLocks noChangeArrowheads="1"/>
          </p:cNvSpPr>
          <p:nvPr/>
        </p:nvSpPr>
        <p:spPr bwMode="auto">
          <a:xfrm>
            <a:off x="5801337" y="1340768"/>
            <a:ext cx="161460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>
                <a:latin typeface="Times"/>
              </a:rPr>
              <a:t>CPP du pays 2</a:t>
            </a:r>
            <a:endParaRPr lang="fr-FR" dirty="0">
              <a:latin typeface="Times"/>
            </a:endParaRPr>
          </a:p>
        </p:txBody>
      </p:sp>
      <p:sp>
        <p:nvSpPr>
          <p:cNvPr id="39" name="Text Box 10"/>
          <p:cNvSpPr txBox="1">
            <a:spLocks noChangeArrowheads="1"/>
          </p:cNvSpPr>
          <p:nvPr/>
        </p:nvSpPr>
        <p:spPr bwMode="auto">
          <a:xfrm>
            <a:off x="8033585" y="4797152"/>
            <a:ext cx="498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Qx</a:t>
            </a:r>
            <a:endParaRPr lang="fr-FR" dirty="0">
              <a:latin typeface="Times"/>
            </a:endParaRPr>
          </a:p>
        </p:txBody>
      </p:sp>
      <p:sp>
        <p:nvSpPr>
          <p:cNvPr id="40" name="Text Box 12"/>
          <p:cNvSpPr txBox="1">
            <a:spLocks noChangeArrowheads="1"/>
          </p:cNvSpPr>
          <p:nvPr/>
        </p:nvSpPr>
        <p:spPr bwMode="auto">
          <a:xfrm>
            <a:off x="4937241" y="1700808"/>
            <a:ext cx="498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Qy</a:t>
            </a:r>
            <a:endParaRPr lang="fr-FR" dirty="0">
              <a:latin typeface="Times"/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2987824" y="3356992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err="1">
                <a:solidFill>
                  <a:srgbClr val="FF0000"/>
                </a:solidFill>
              </a:rPr>
              <a:t>P</a:t>
            </a:r>
            <a:r>
              <a:rPr lang="fr-CA" baseline="-25000" dirty="0" err="1">
                <a:solidFill>
                  <a:srgbClr val="FF0000"/>
                </a:solidFill>
              </a:rPr>
              <a:t>ix</a:t>
            </a:r>
            <a:r>
              <a:rPr lang="fr-CA" dirty="0">
                <a:solidFill>
                  <a:srgbClr val="FF0000"/>
                </a:solidFill>
              </a:rPr>
              <a:t>/</a:t>
            </a:r>
            <a:r>
              <a:rPr lang="fr-CA" dirty="0" err="1">
                <a:solidFill>
                  <a:srgbClr val="FF0000"/>
                </a:solidFill>
              </a:rPr>
              <a:t>P</a:t>
            </a:r>
            <a:r>
              <a:rPr lang="fr-CA" baseline="-25000" dirty="0" err="1">
                <a:solidFill>
                  <a:srgbClr val="FF0000"/>
                </a:solidFill>
              </a:rPr>
              <a:t>iy</a:t>
            </a:r>
            <a:endParaRPr lang="fr-CA" baseline="-25000" dirty="0">
              <a:solidFill>
                <a:srgbClr val="FF0000"/>
              </a:solidFill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6948264" y="3995772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olidFill>
                  <a:srgbClr val="FF0000"/>
                </a:solidFill>
              </a:rPr>
              <a:t>P</a:t>
            </a:r>
            <a:r>
              <a:rPr lang="fr-CA" baseline="-25000" dirty="0">
                <a:solidFill>
                  <a:srgbClr val="FF0000"/>
                </a:solidFill>
              </a:rPr>
              <a:t>¸ix</a:t>
            </a:r>
            <a:r>
              <a:rPr lang="fr-CA" dirty="0">
                <a:solidFill>
                  <a:srgbClr val="FF0000"/>
                </a:solidFill>
              </a:rPr>
              <a:t>/</a:t>
            </a:r>
            <a:r>
              <a:rPr lang="fr-CA" dirty="0" err="1">
                <a:solidFill>
                  <a:srgbClr val="FF0000"/>
                </a:solidFill>
              </a:rPr>
              <a:t>P</a:t>
            </a:r>
            <a:r>
              <a:rPr lang="fr-CA" baseline="-25000" dirty="0" err="1">
                <a:solidFill>
                  <a:srgbClr val="FF0000"/>
                </a:solidFill>
              </a:rPr>
              <a:t>iy</a:t>
            </a:r>
            <a:endParaRPr lang="fr-CA" baseline="-25000" dirty="0">
              <a:solidFill>
                <a:srgbClr val="FF0000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323528" y="5445224"/>
            <a:ext cx="85689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On remarque que chaque pays produit </a:t>
            </a:r>
            <a:r>
              <a:rPr lang="fr-CA" dirty="0" err="1"/>
              <a:t>rel</a:t>
            </a:r>
            <a:r>
              <a:rPr lang="fr-CA" dirty="0"/>
              <a:t>. plus du bien intensif en </a:t>
            </a:r>
            <a:r>
              <a:rPr lang="fr-CA" dirty="0" err="1"/>
              <a:t>fctr</a:t>
            </a:r>
            <a:r>
              <a:rPr lang="fr-CA" dirty="0"/>
              <a:t> dont il est </a:t>
            </a:r>
            <a:r>
              <a:rPr lang="fr-CA" dirty="0" err="1"/>
              <a:t>rel</a:t>
            </a:r>
            <a:r>
              <a:rPr lang="fr-CA" dirty="0"/>
              <a:t>. bien doté. Par ailleurs, puisque le marché des biens est en CCP, </a:t>
            </a:r>
            <a:r>
              <a:rPr lang="fr-CA" dirty="0" err="1"/>
              <a:t>P</a:t>
            </a:r>
            <a:r>
              <a:rPr lang="fr-CA" baseline="-25000" dirty="0" err="1"/>
              <a:t>ix</a:t>
            </a:r>
            <a:r>
              <a:rPr lang="fr-CA" dirty="0"/>
              <a:t>/</a:t>
            </a:r>
            <a:r>
              <a:rPr lang="fr-CA" dirty="0" err="1"/>
              <a:t>P</a:t>
            </a:r>
            <a:r>
              <a:rPr lang="fr-CA" baseline="-25000" dirty="0" err="1"/>
              <a:t>iy</a:t>
            </a:r>
            <a:r>
              <a:rPr lang="fr-CA" dirty="0"/>
              <a:t> doit être égal au </a:t>
            </a:r>
            <a:r>
              <a:rPr lang="fr-CA" dirty="0" err="1"/>
              <a:t>CR</a:t>
            </a:r>
            <a:r>
              <a:rPr lang="fr-CA" baseline="-25000" dirty="0" err="1"/>
              <a:t>ix</a:t>
            </a:r>
            <a:r>
              <a:rPr lang="fr-CA" dirty="0"/>
              <a:t> au point de production optimal. Ici, il faut que P</a:t>
            </a:r>
            <a:r>
              <a:rPr lang="fr-CA" baseline="-25000" dirty="0"/>
              <a:t>1x</a:t>
            </a:r>
            <a:r>
              <a:rPr lang="fr-CA" dirty="0"/>
              <a:t>/P</a:t>
            </a:r>
            <a:r>
              <a:rPr lang="fr-CA" baseline="-25000" dirty="0"/>
              <a:t>1y</a:t>
            </a:r>
            <a:r>
              <a:rPr lang="fr-CA" dirty="0"/>
              <a:t>&lt;P</a:t>
            </a:r>
            <a:r>
              <a:rPr lang="fr-CA" baseline="-25000" dirty="0"/>
              <a:t>2x</a:t>
            </a:r>
            <a:r>
              <a:rPr lang="fr-CA" dirty="0"/>
              <a:t>/P</a:t>
            </a:r>
            <a:r>
              <a:rPr lang="fr-CA" baseline="-25000" dirty="0"/>
              <a:t>2y</a:t>
            </a:r>
            <a:r>
              <a:rPr lang="fr-CA" dirty="0"/>
              <a:t>.</a:t>
            </a:r>
          </a:p>
        </p:txBody>
      </p:sp>
      <p:sp>
        <p:nvSpPr>
          <p:cNvPr id="34" name="Text Box 18"/>
          <p:cNvSpPr txBox="1">
            <a:spLocks noChangeArrowheads="1"/>
          </p:cNvSpPr>
          <p:nvPr/>
        </p:nvSpPr>
        <p:spPr bwMode="auto">
          <a:xfrm>
            <a:off x="35496" y="3460938"/>
            <a:ext cx="169168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>
                <a:latin typeface="Times"/>
              </a:rPr>
              <a:t>F</a:t>
            </a:r>
            <a:r>
              <a:rPr lang="fr-FR" sz="2000" baseline="-25000" dirty="0">
                <a:latin typeface="Times"/>
              </a:rPr>
              <a:t>y</a:t>
            </a:r>
            <a:r>
              <a:rPr lang="fr-FR" sz="2000" dirty="0">
                <a:latin typeface="Times"/>
              </a:rPr>
              <a:t>(K</a:t>
            </a:r>
            <a:r>
              <a:rPr lang="fr-FR" sz="2000" baseline="-25000" dirty="0">
                <a:latin typeface="Times"/>
              </a:rPr>
              <a:t>1y</a:t>
            </a:r>
            <a:r>
              <a:rPr lang="fr-FR" sz="2000" baseline="30000" dirty="0">
                <a:latin typeface="Times"/>
              </a:rPr>
              <a:t>1</a:t>
            </a:r>
            <a:r>
              <a:rPr lang="fr-FR" sz="2000" dirty="0">
                <a:latin typeface="Times"/>
              </a:rPr>
              <a:t>, L</a:t>
            </a:r>
            <a:r>
              <a:rPr lang="fr-FR" sz="2000" baseline="-25000" dirty="0">
                <a:latin typeface="Times"/>
              </a:rPr>
              <a:t>1y</a:t>
            </a:r>
            <a:r>
              <a:rPr lang="fr-FR" sz="2000" baseline="30000" dirty="0">
                <a:latin typeface="Times"/>
              </a:rPr>
              <a:t>1</a:t>
            </a:r>
            <a:r>
              <a:rPr lang="fr-FR" sz="2000" dirty="0">
                <a:latin typeface="Times"/>
              </a:rPr>
              <a:t>)</a:t>
            </a:r>
            <a:endParaRPr lang="fr-FR" baseline="-25000" dirty="0">
              <a:latin typeface="Times"/>
            </a:endParaRPr>
          </a:p>
        </p:txBody>
      </p:sp>
      <p:sp>
        <p:nvSpPr>
          <p:cNvPr id="35" name="Text Box 18"/>
          <p:cNvSpPr txBox="1">
            <a:spLocks noChangeArrowheads="1"/>
          </p:cNvSpPr>
          <p:nvPr/>
        </p:nvSpPr>
        <p:spPr bwMode="auto">
          <a:xfrm>
            <a:off x="2123728" y="4797152"/>
            <a:ext cx="172819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>
                <a:latin typeface="Times"/>
              </a:rPr>
              <a:t>F</a:t>
            </a:r>
            <a:r>
              <a:rPr lang="fr-FR" sz="2000" baseline="-25000" dirty="0">
                <a:latin typeface="Times"/>
              </a:rPr>
              <a:t>x</a:t>
            </a:r>
            <a:r>
              <a:rPr lang="fr-FR" sz="2000" dirty="0">
                <a:latin typeface="Times"/>
              </a:rPr>
              <a:t>(K</a:t>
            </a:r>
            <a:r>
              <a:rPr lang="fr-FR" sz="2000" baseline="-25000" dirty="0">
                <a:latin typeface="Times"/>
              </a:rPr>
              <a:t>1x</a:t>
            </a:r>
            <a:r>
              <a:rPr lang="fr-FR" sz="2000" baseline="30000" dirty="0">
                <a:latin typeface="Times"/>
              </a:rPr>
              <a:t>1</a:t>
            </a:r>
            <a:r>
              <a:rPr lang="fr-FR" sz="2000" dirty="0">
                <a:latin typeface="Times"/>
              </a:rPr>
              <a:t>, L</a:t>
            </a:r>
            <a:r>
              <a:rPr lang="fr-FR" sz="2000" baseline="-25000" dirty="0">
                <a:latin typeface="Times"/>
              </a:rPr>
              <a:t>1x</a:t>
            </a:r>
            <a:r>
              <a:rPr lang="fr-FR" sz="2000" baseline="30000" dirty="0">
                <a:latin typeface="Times"/>
              </a:rPr>
              <a:t>1</a:t>
            </a:r>
            <a:r>
              <a:rPr lang="fr-FR" sz="2000" dirty="0">
                <a:latin typeface="Times"/>
              </a:rPr>
              <a:t>)</a:t>
            </a:r>
            <a:endParaRPr lang="fr-FR" baseline="-25000" dirty="0">
              <a:latin typeface="Times"/>
            </a:endParaRPr>
          </a:p>
        </p:txBody>
      </p:sp>
      <p:cxnSp>
        <p:nvCxnSpPr>
          <p:cNvPr id="41" name="Connecteur droit 40"/>
          <p:cNvCxnSpPr>
            <a:stCxn id="44" idx="2"/>
          </p:cNvCxnSpPr>
          <p:nvPr/>
        </p:nvCxnSpPr>
        <p:spPr>
          <a:xfrm flipH="1">
            <a:off x="1475656" y="3645024"/>
            <a:ext cx="1218935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/>
          <p:cNvCxnSpPr/>
          <p:nvPr/>
        </p:nvCxnSpPr>
        <p:spPr>
          <a:xfrm>
            <a:off x="2771800" y="3645024"/>
            <a:ext cx="0" cy="108012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 Box 18"/>
          <p:cNvSpPr txBox="1">
            <a:spLocks noChangeArrowheads="1"/>
          </p:cNvSpPr>
          <p:nvPr/>
        </p:nvSpPr>
        <p:spPr bwMode="auto">
          <a:xfrm>
            <a:off x="3923928" y="3140968"/>
            <a:ext cx="169168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>
                <a:latin typeface="Times"/>
              </a:rPr>
              <a:t>F</a:t>
            </a:r>
            <a:r>
              <a:rPr lang="fr-FR" sz="2000" baseline="-25000" dirty="0">
                <a:latin typeface="Times"/>
              </a:rPr>
              <a:t>y</a:t>
            </a:r>
            <a:r>
              <a:rPr lang="fr-FR" sz="2000" dirty="0">
                <a:latin typeface="Times"/>
              </a:rPr>
              <a:t>(K</a:t>
            </a:r>
            <a:r>
              <a:rPr lang="fr-FR" sz="2000" baseline="-25000" dirty="0">
                <a:latin typeface="Times"/>
              </a:rPr>
              <a:t>2y</a:t>
            </a:r>
            <a:r>
              <a:rPr lang="fr-FR" sz="2000" baseline="30000" dirty="0">
                <a:latin typeface="Times"/>
              </a:rPr>
              <a:t>1</a:t>
            </a:r>
            <a:r>
              <a:rPr lang="fr-FR" sz="2000" dirty="0">
                <a:latin typeface="Times"/>
              </a:rPr>
              <a:t>, L</a:t>
            </a:r>
            <a:r>
              <a:rPr lang="fr-FR" sz="2000" baseline="-25000" dirty="0">
                <a:latin typeface="Times"/>
              </a:rPr>
              <a:t>2y</a:t>
            </a:r>
            <a:r>
              <a:rPr lang="fr-FR" sz="2000" baseline="30000" dirty="0">
                <a:latin typeface="Times"/>
              </a:rPr>
              <a:t>1</a:t>
            </a:r>
            <a:r>
              <a:rPr lang="fr-FR" sz="2000" dirty="0">
                <a:latin typeface="Times"/>
              </a:rPr>
              <a:t>)</a:t>
            </a:r>
            <a:endParaRPr lang="fr-FR" baseline="-25000" dirty="0">
              <a:latin typeface="Times"/>
            </a:endParaRPr>
          </a:p>
        </p:txBody>
      </p:sp>
      <p:cxnSp>
        <p:nvCxnSpPr>
          <p:cNvPr id="63" name="Connecteur droit 62"/>
          <p:cNvCxnSpPr>
            <a:stCxn id="48" idx="2"/>
          </p:cNvCxnSpPr>
          <p:nvPr/>
        </p:nvCxnSpPr>
        <p:spPr>
          <a:xfrm flipH="1">
            <a:off x="5508105" y="3356992"/>
            <a:ext cx="941742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 Box 18"/>
          <p:cNvSpPr txBox="1">
            <a:spLocks noChangeArrowheads="1"/>
          </p:cNvSpPr>
          <p:nvPr/>
        </p:nvSpPr>
        <p:spPr bwMode="auto">
          <a:xfrm>
            <a:off x="5652120" y="4869160"/>
            <a:ext cx="172819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>
                <a:latin typeface="Times"/>
              </a:rPr>
              <a:t>F</a:t>
            </a:r>
            <a:r>
              <a:rPr lang="fr-FR" sz="2000" baseline="-25000" dirty="0">
                <a:latin typeface="Times"/>
              </a:rPr>
              <a:t>x</a:t>
            </a:r>
            <a:r>
              <a:rPr lang="fr-FR" sz="2000" dirty="0">
                <a:latin typeface="Times"/>
              </a:rPr>
              <a:t>(K</a:t>
            </a:r>
            <a:r>
              <a:rPr lang="fr-FR" sz="2000" baseline="-25000" dirty="0">
                <a:latin typeface="Times"/>
              </a:rPr>
              <a:t>2x</a:t>
            </a:r>
            <a:r>
              <a:rPr lang="fr-FR" sz="2000" baseline="30000" dirty="0">
                <a:latin typeface="Times"/>
              </a:rPr>
              <a:t>1</a:t>
            </a:r>
            <a:r>
              <a:rPr lang="fr-FR" sz="2000" dirty="0">
                <a:latin typeface="Times"/>
              </a:rPr>
              <a:t>, L</a:t>
            </a:r>
            <a:r>
              <a:rPr lang="fr-FR" sz="2000" baseline="-25000" dirty="0">
                <a:latin typeface="Times"/>
              </a:rPr>
              <a:t>2x</a:t>
            </a:r>
            <a:r>
              <a:rPr lang="fr-FR" sz="2000" baseline="30000" dirty="0">
                <a:latin typeface="Times"/>
              </a:rPr>
              <a:t>1</a:t>
            </a:r>
            <a:r>
              <a:rPr lang="fr-FR" sz="2000" dirty="0">
                <a:latin typeface="Times"/>
              </a:rPr>
              <a:t>)</a:t>
            </a:r>
            <a:endParaRPr lang="fr-FR" baseline="-25000" dirty="0">
              <a:latin typeface="Times"/>
            </a:endParaRPr>
          </a:p>
        </p:txBody>
      </p:sp>
      <p:cxnSp>
        <p:nvCxnSpPr>
          <p:cNvPr id="66" name="Connecteur droit 65"/>
          <p:cNvCxnSpPr/>
          <p:nvPr/>
        </p:nvCxnSpPr>
        <p:spPr>
          <a:xfrm flipH="1">
            <a:off x="6516216" y="3356992"/>
            <a:ext cx="21092" cy="1368152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Forme libre 42"/>
          <p:cNvSpPr/>
          <p:nvPr/>
        </p:nvSpPr>
        <p:spPr>
          <a:xfrm>
            <a:off x="1475656" y="3425924"/>
            <a:ext cx="2243088" cy="1299220"/>
          </a:xfrm>
          <a:custGeom>
            <a:avLst/>
            <a:gdLst>
              <a:gd name="connsiteX0" fmla="*/ 0 w 2298700"/>
              <a:gd name="connsiteY0" fmla="*/ 0 h 1803400"/>
              <a:gd name="connsiteX1" fmla="*/ 1181100 w 2298700"/>
              <a:gd name="connsiteY1" fmla="*/ 215900 h 1803400"/>
              <a:gd name="connsiteX2" fmla="*/ 1981200 w 2298700"/>
              <a:gd name="connsiteY2" fmla="*/ 838200 h 1803400"/>
              <a:gd name="connsiteX3" fmla="*/ 2298700 w 2298700"/>
              <a:gd name="connsiteY3" fmla="*/ 1803400 h 180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98700" h="1803400">
                <a:moveTo>
                  <a:pt x="0" y="0"/>
                </a:moveTo>
                <a:cubicBezTo>
                  <a:pt x="425450" y="38100"/>
                  <a:pt x="850900" y="76200"/>
                  <a:pt x="1181100" y="215900"/>
                </a:cubicBezTo>
                <a:cubicBezTo>
                  <a:pt x="1511300" y="355600"/>
                  <a:pt x="1794933" y="573617"/>
                  <a:pt x="1981200" y="838200"/>
                </a:cubicBezTo>
                <a:cubicBezTo>
                  <a:pt x="2167467" y="1102783"/>
                  <a:pt x="2233083" y="1453091"/>
                  <a:pt x="2298700" y="1803400"/>
                </a:cubicBez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44" name="Ellipse 43"/>
          <p:cNvSpPr/>
          <p:nvPr/>
        </p:nvSpPr>
        <p:spPr>
          <a:xfrm>
            <a:off x="2694591" y="3573016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45" name="Connecteur droit 44"/>
          <p:cNvCxnSpPr/>
          <p:nvPr/>
        </p:nvCxnSpPr>
        <p:spPr>
          <a:xfrm>
            <a:off x="1763688" y="3284984"/>
            <a:ext cx="2664296" cy="100811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Forme libre 46"/>
          <p:cNvSpPr/>
          <p:nvPr/>
        </p:nvSpPr>
        <p:spPr>
          <a:xfrm>
            <a:off x="5508104" y="2492896"/>
            <a:ext cx="1234976" cy="2307332"/>
          </a:xfrm>
          <a:custGeom>
            <a:avLst/>
            <a:gdLst>
              <a:gd name="connsiteX0" fmla="*/ 0 w 2298700"/>
              <a:gd name="connsiteY0" fmla="*/ 0 h 1803400"/>
              <a:gd name="connsiteX1" fmla="*/ 1181100 w 2298700"/>
              <a:gd name="connsiteY1" fmla="*/ 215900 h 1803400"/>
              <a:gd name="connsiteX2" fmla="*/ 1981200 w 2298700"/>
              <a:gd name="connsiteY2" fmla="*/ 838200 h 1803400"/>
              <a:gd name="connsiteX3" fmla="*/ 2298700 w 2298700"/>
              <a:gd name="connsiteY3" fmla="*/ 1803400 h 180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98700" h="1803400">
                <a:moveTo>
                  <a:pt x="0" y="0"/>
                </a:moveTo>
                <a:cubicBezTo>
                  <a:pt x="425450" y="38100"/>
                  <a:pt x="850900" y="76200"/>
                  <a:pt x="1181100" y="215900"/>
                </a:cubicBezTo>
                <a:cubicBezTo>
                  <a:pt x="1511300" y="355600"/>
                  <a:pt x="1794933" y="573617"/>
                  <a:pt x="1981200" y="838200"/>
                </a:cubicBezTo>
                <a:cubicBezTo>
                  <a:pt x="2167467" y="1102783"/>
                  <a:pt x="2233083" y="1453091"/>
                  <a:pt x="2298700" y="1803400"/>
                </a:cubicBez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48" name="Ellipse 47"/>
          <p:cNvSpPr/>
          <p:nvPr/>
        </p:nvSpPr>
        <p:spPr>
          <a:xfrm>
            <a:off x="6449847" y="3284984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49" name="Connecteur droit 48"/>
          <p:cNvCxnSpPr/>
          <p:nvPr/>
        </p:nvCxnSpPr>
        <p:spPr>
          <a:xfrm>
            <a:off x="5940152" y="1988840"/>
            <a:ext cx="1152128" cy="266429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Espace réservé du numéro de diapositive 2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25</a:t>
            </a:fld>
            <a:endParaRPr lang="fr-CA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Production, échange et P</a:t>
            </a:r>
            <a:r>
              <a:rPr lang="fr-CA" baseline="-25000" dirty="0"/>
              <a:t>x</a:t>
            </a:r>
            <a:r>
              <a:rPr lang="fr-CA" dirty="0"/>
              <a:t>/</a:t>
            </a:r>
            <a:r>
              <a:rPr lang="fr-CA" dirty="0" err="1"/>
              <a:t>P</a:t>
            </a:r>
            <a:r>
              <a:rPr lang="fr-CA" baseline="-25000" dirty="0" err="1"/>
              <a:t>y</a:t>
            </a:r>
            <a:r>
              <a:rPr lang="fr-CA" dirty="0"/>
              <a:t>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19256" cy="4525963"/>
          </a:xfrm>
        </p:spPr>
        <p:txBody>
          <a:bodyPr>
            <a:normAutofit/>
          </a:bodyPr>
          <a:lstStyle/>
          <a:p>
            <a:r>
              <a:rPr lang="fr-CA" dirty="0"/>
              <a:t>En autarcie, on a P</a:t>
            </a:r>
            <a:r>
              <a:rPr lang="fr-CA" baseline="-25000" dirty="0"/>
              <a:t>1x</a:t>
            </a:r>
            <a:r>
              <a:rPr lang="fr-CA" dirty="0"/>
              <a:t>/P</a:t>
            </a:r>
            <a:r>
              <a:rPr lang="fr-CA" baseline="-25000" dirty="0"/>
              <a:t>1y</a:t>
            </a:r>
            <a:r>
              <a:rPr lang="fr-CA" dirty="0"/>
              <a:t>&lt;P</a:t>
            </a:r>
            <a:r>
              <a:rPr lang="fr-CA" baseline="-25000" dirty="0"/>
              <a:t>2x</a:t>
            </a:r>
            <a:r>
              <a:rPr lang="fr-CA" dirty="0"/>
              <a:t>/P</a:t>
            </a:r>
            <a:r>
              <a:rPr lang="fr-CA" baseline="-25000" dirty="0"/>
              <a:t>2y </a:t>
            </a:r>
            <a:r>
              <a:rPr lang="fr-CA" dirty="0" err="1"/>
              <a:t>pcq</a:t>
            </a:r>
            <a:r>
              <a:rPr lang="fr-CA" dirty="0"/>
              <a:t> w</a:t>
            </a:r>
            <a:r>
              <a:rPr lang="fr-CA" baseline="-25000" dirty="0"/>
              <a:t>1</a:t>
            </a:r>
            <a:r>
              <a:rPr lang="fr-CA" dirty="0"/>
              <a:t>/r</a:t>
            </a:r>
            <a:r>
              <a:rPr lang="fr-CA" baseline="-25000" dirty="0"/>
              <a:t>1</a:t>
            </a:r>
            <a:r>
              <a:rPr lang="fr-CA" dirty="0"/>
              <a:t>&gt;w</a:t>
            </a:r>
            <a:r>
              <a:rPr lang="fr-CA" baseline="-25000" dirty="0"/>
              <a:t>2</a:t>
            </a:r>
            <a:r>
              <a:rPr lang="fr-CA" dirty="0"/>
              <a:t>/r</a:t>
            </a:r>
            <a:r>
              <a:rPr lang="fr-CA" baseline="-25000" dirty="0"/>
              <a:t>2</a:t>
            </a:r>
            <a:r>
              <a:rPr lang="fr-CA" dirty="0"/>
              <a:t>, c.-à-d. que le bien intensif en K coûte </a:t>
            </a:r>
            <a:r>
              <a:rPr lang="fr-CA" dirty="0" err="1"/>
              <a:t>rel</a:t>
            </a:r>
            <a:r>
              <a:rPr lang="fr-CA" dirty="0"/>
              <a:t>. moins cher dans le pays où le K est </a:t>
            </a:r>
            <a:r>
              <a:rPr lang="fr-CA" dirty="0" err="1"/>
              <a:t>rel</a:t>
            </a:r>
            <a:r>
              <a:rPr lang="fr-CA" dirty="0"/>
              <a:t>. moins cher. </a:t>
            </a:r>
          </a:p>
          <a:p>
            <a:endParaRPr lang="fr-CA" dirty="0"/>
          </a:p>
          <a:p>
            <a:r>
              <a:rPr lang="fr-CA" dirty="0"/>
              <a:t>Après ouverture, un </a:t>
            </a:r>
            <a:r>
              <a:rPr lang="fr-CA" dirty="0" err="1"/>
              <a:t>P</a:t>
            </a:r>
            <a:r>
              <a:rPr lang="fr-CA" baseline="-25000" dirty="0" err="1"/>
              <a:t>y</a:t>
            </a:r>
            <a:r>
              <a:rPr lang="fr-CA" dirty="0"/>
              <a:t>/P</a:t>
            </a:r>
            <a:r>
              <a:rPr lang="fr-CA" baseline="-25000" dirty="0"/>
              <a:t>x</a:t>
            </a:r>
            <a:r>
              <a:rPr lang="fr-CA" dirty="0"/>
              <a:t> unique compris entre les 2 prix d’autarcie émerge auquel le pays 1 vendra des </a:t>
            </a:r>
            <a:r>
              <a:rPr lang="fr-CA" dirty="0" err="1"/>
              <a:t>Qx</a:t>
            </a:r>
            <a:r>
              <a:rPr lang="fr-CA" dirty="0"/>
              <a:t> au pays 2.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26</a:t>
            </a:fld>
            <a:endParaRPr lang="fr-CA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1143000"/>
          </a:xfrm>
        </p:spPr>
        <p:txBody>
          <a:bodyPr>
            <a:normAutofit fontScale="90000"/>
          </a:bodyPr>
          <a:lstStyle/>
          <a:p>
            <a:r>
              <a:rPr lang="fr-CA" dirty="0"/>
              <a:t>Production optimale avec échange</a:t>
            </a: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1480858" y="4797152"/>
            <a:ext cx="266429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V="1">
            <a:off x="1480857" y="2060848"/>
            <a:ext cx="0" cy="273630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1984913" y="1268760"/>
            <a:ext cx="161460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>
                <a:latin typeface="Times"/>
              </a:rPr>
              <a:t>CPP du pays 1</a:t>
            </a:r>
            <a:endParaRPr lang="fr-FR" dirty="0">
              <a:latin typeface="Times"/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4001137" y="4765214"/>
            <a:ext cx="498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Qx</a:t>
            </a:r>
            <a:endParaRPr lang="fr-FR" dirty="0">
              <a:latin typeface="Times"/>
            </a:endParaRP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909994" y="1772816"/>
            <a:ext cx="498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Qy</a:t>
            </a:r>
            <a:endParaRPr lang="fr-FR" dirty="0">
              <a:latin typeface="Times"/>
            </a:endParaRPr>
          </a:p>
        </p:txBody>
      </p:sp>
      <p:sp>
        <p:nvSpPr>
          <p:cNvPr id="36" name="Line 2"/>
          <p:cNvSpPr>
            <a:spLocks noChangeShapeType="1"/>
          </p:cNvSpPr>
          <p:nvPr/>
        </p:nvSpPr>
        <p:spPr bwMode="auto">
          <a:xfrm>
            <a:off x="5488402" y="4797152"/>
            <a:ext cx="266429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37" name="Line 3"/>
          <p:cNvSpPr>
            <a:spLocks noChangeShapeType="1"/>
          </p:cNvSpPr>
          <p:nvPr/>
        </p:nvSpPr>
        <p:spPr bwMode="auto">
          <a:xfrm flipV="1">
            <a:off x="5488401" y="2060848"/>
            <a:ext cx="0" cy="273630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38" name="Text Box 6"/>
          <p:cNvSpPr txBox="1">
            <a:spLocks noChangeArrowheads="1"/>
          </p:cNvSpPr>
          <p:nvPr/>
        </p:nvSpPr>
        <p:spPr bwMode="auto">
          <a:xfrm>
            <a:off x="5801337" y="1340768"/>
            <a:ext cx="161460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>
                <a:latin typeface="Times"/>
              </a:rPr>
              <a:t>CPP du pays 2</a:t>
            </a:r>
            <a:endParaRPr lang="fr-FR" dirty="0">
              <a:latin typeface="Times"/>
            </a:endParaRPr>
          </a:p>
        </p:txBody>
      </p:sp>
      <p:sp>
        <p:nvSpPr>
          <p:cNvPr id="39" name="Text Box 10"/>
          <p:cNvSpPr txBox="1">
            <a:spLocks noChangeArrowheads="1"/>
          </p:cNvSpPr>
          <p:nvPr/>
        </p:nvSpPr>
        <p:spPr bwMode="auto">
          <a:xfrm>
            <a:off x="8033585" y="4797152"/>
            <a:ext cx="498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Qx</a:t>
            </a:r>
            <a:endParaRPr lang="fr-FR" dirty="0">
              <a:latin typeface="Times"/>
            </a:endParaRPr>
          </a:p>
        </p:txBody>
      </p:sp>
      <p:sp>
        <p:nvSpPr>
          <p:cNvPr id="40" name="Text Box 12"/>
          <p:cNvSpPr txBox="1">
            <a:spLocks noChangeArrowheads="1"/>
          </p:cNvSpPr>
          <p:nvPr/>
        </p:nvSpPr>
        <p:spPr bwMode="auto">
          <a:xfrm>
            <a:off x="4937241" y="1700808"/>
            <a:ext cx="498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Qy</a:t>
            </a:r>
            <a:endParaRPr lang="fr-FR" dirty="0">
              <a:latin typeface="Times"/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7236296" y="3645024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olidFill>
                  <a:srgbClr val="FF0000"/>
                </a:solidFill>
              </a:rPr>
              <a:t>P</a:t>
            </a:r>
            <a:r>
              <a:rPr lang="fr-CA" baseline="-25000" dirty="0">
                <a:solidFill>
                  <a:srgbClr val="FF0000"/>
                </a:solidFill>
              </a:rPr>
              <a:t>¸x</a:t>
            </a:r>
            <a:r>
              <a:rPr lang="fr-CA" dirty="0">
                <a:solidFill>
                  <a:srgbClr val="FF0000"/>
                </a:solidFill>
              </a:rPr>
              <a:t>/</a:t>
            </a:r>
            <a:r>
              <a:rPr lang="fr-CA" dirty="0" err="1">
                <a:solidFill>
                  <a:srgbClr val="FF0000"/>
                </a:solidFill>
              </a:rPr>
              <a:t>P</a:t>
            </a:r>
            <a:r>
              <a:rPr lang="fr-CA" baseline="-25000" dirty="0" err="1">
                <a:solidFill>
                  <a:srgbClr val="FF0000"/>
                </a:solidFill>
              </a:rPr>
              <a:t>y</a:t>
            </a:r>
            <a:endParaRPr lang="fr-CA" baseline="-25000" dirty="0">
              <a:solidFill>
                <a:srgbClr val="FF0000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323528" y="5445224"/>
            <a:ext cx="8568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Le pays 1 se spécialise dans la </a:t>
            </a:r>
            <a:r>
              <a:rPr lang="fr-CA" dirty="0" err="1"/>
              <a:t>prod</a:t>
            </a:r>
            <a:r>
              <a:rPr lang="fr-CA" dirty="0"/>
              <a:t>. du bien x et les pays 2 dans la </a:t>
            </a:r>
            <a:r>
              <a:rPr lang="fr-CA" dirty="0" err="1"/>
              <a:t>prod</a:t>
            </a:r>
            <a:r>
              <a:rPr lang="fr-CA" dirty="0"/>
              <a:t>. du bien y. Chaque pays se spécialise dans la </a:t>
            </a:r>
            <a:r>
              <a:rPr lang="fr-CA" dirty="0" err="1"/>
              <a:t>prod</a:t>
            </a:r>
            <a:r>
              <a:rPr lang="fr-CA" dirty="0"/>
              <a:t>. </a:t>
            </a:r>
            <a:r>
              <a:rPr lang="fr-CA" dirty="0" err="1"/>
              <a:t>rel</a:t>
            </a:r>
            <a:r>
              <a:rPr lang="fr-CA" dirty="0"/>
              <a:t>. plus intensive en </a:t>
            </a:r>
            <a:r>
              <a:rPr lang="fr-CA" dirty="0" err="1"/>
              <a:t>fctr</a:t>
            </a:r>
            <a:r>
              <a:rPr lang="fr-CA" dirty="0"/>
              <a:t> dont le pays est </a:t>
            </a:r>
            <a:r>
              <a:rPr lang="fr-CA" dirty="0" err="1"/>
              <a:t>rel</a:t>
            </a:r>
            <a:r>
              <a:rPr lang="fr-CA" dirty="0"/>
              <a:t>. mieux doté. </a:t>
            </a:r>
            <a:endParaRPr lang="fr-FR" baseline="-25000" dirty="0">
              <a:latin typeface="Times"/>
            </a:endParaRPr>
          </a:p>
          <a:p>
            <a:endParaRPr lang="fr-CA" dirty="0"/>
          </a:p>
        </p:txBody>
      </p:sp>
      <p:cxnSp>
        <p:nvCxnSpPr>
          <p:cNvPr id="43" name="Connecteur droit 42"/>
          <p:cNvCxnSpPr/>
          <p:nvPr/>
        </p:nvCxnSpPr>
        <p:spPr>
          <a:xfrm>
            <a:off x="1835696" y="2492896"/>
            <a:ext cx="2232248" cy="223224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ZoneTexte 44"/>
          <p:cNvSpPr txBox="1"/>
          <p:nvPr/>
        </p:nvSpPr>
        <p:spPr>
          <a:xfrm>
            <a:off x="1907704" y="2204864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olidFill>
                  <a:srgbClr val="FF0000"/>
                </a:solidFill>
              </a:rPr>
              <a:t>P</a:t>
            </a:r>
            <a:r>
              <a:rPr lang="fr-CA" baseline="-25000" dirty="0">
                <a:solidFill>
                  <a:srgbClr val="FF0000"/>
                </a:solidFill>
              </a:rPr>
              <a:t>¸x</a:t>
            </a:r>
            <a:r>
              <a:rPr lang="fr-CA" dirty="0">
                <a:solidFill>
                  <a:srgbClr val="FF0000"/>
                </a:solidFill>
              </a:rPr>
              <a:t>/</a:t>
            </a:r>
            <a:r>
              <a:rPr lang="fr-CA" dirty="0" err="1">
                <a:solidFill>
                  <a:srgbClr val="FF0000"/>
                </a:solidFill>
              </a:rPr>
              <a:t>P</a:t>
            </a:r>
            <a:r>
              <a:rPr lang="fr-CA" baseline="-25000" dirty="0" err="1">
                <a:solidFill>
                  <a:srgbClr val="FF0000"/>
                </a:solidFill>
              </a:rPr>
              <a:t>y</a:t>
            </a:r>
            <a:endParaRPr lang="fr-CA" baseline="-25000" dirty="0">
              <a:solidFill>
                <a:srgbClr val="FF0000"/>
              </a:solidFill>
            </a:endParaRPr>
          </a:p>
        </p:txBody>
      </p:sp>
      <p:sp>
        <p:nvSpPr>
          <p:cNvPr id="48" name="ZoneTexte 47"/>
          <p:cNvSpPr txBox="1"/>
          <p:nvPr/>
        </p:nvSpPr>
        <p:spPr>
          <a:xfrm>
            <a:off x="2483768" y="3789040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A</a:t>
            </a:r>
          </a:p>
        </p:txBody>
      </p:sp>
      <p:sp>
        <p:nvSpPr>
          <p:cNvPr id="50" name="ZoneTexte 49"/>
          <p:cNvSpPr txBox="1"/>
          <p:nvPr/>
        </p:nvSpPr>
        <p:spPr>
          <a:xfrm>
            <a:off x="3131840" y="4077072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É</a:t>
            </a:r>
          </a:p>
        </p:txBody>
      </p:sp>
      <p:sp>
        <p:nvSpPr>
          <p:cNvPr id="51" name="ZoneTexte 50"/>
          <p:cNvSpPr txBox="1"/>
          <p:nvPr/>
        </p:nvSpPr>
        <p:spPr>
          <a:xfrm>
            <a:off x="6156176" y="2420888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É</a:t>
            </a:r>
          </a:p>
        </p:txBody>
      </p:sp>
      <p:sp>
        <p:nvSpPr>
          <p:cNvPr id="52" name="ZoneTexte 51"/>
          <p:cNvSpPr txBox="1"/>
          <p:nvPr/>
        </p:nvSpPr>
        <p:spPr>
          <a:xfrm>
            <a:off x="6177662" y="3347700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A</a:t>
            </a:r>
          </a:p>
        </p:txBody>
      </p:sp>
      <p:cxnSp>
        <p:nvCxnSpPr>
          <p:cNvPr id="54" name="Connecteur droit 53"/>
          <p:cNvCxnSpPr/>
          <p:nvPr/>
        </p:nvCxnSpPr>
        <p:spPr>
          <a:xfrm>
            <a:off x="5940152" y="1988840"/>
            <a:ext cx="1152128" cy="266429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ZoneTexte 55"/>
          <p:cNvSpPr txBox="1"/>
          <p:nvPr/>
        </p:nvSpPr>
        <p:spPr>
          <a:xfrm>
            <a:off x="6012160" y="1844824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olidFill>
                  <a:srgbClr val="FF0000"/>
                </a:solidFill>
              </a:rPr>
              <a:t>(P</a:t>
            </a:r>
            <a:r>
              <a:rPr lang="fr-CA" baseline="-25000" dirty="0">
                <a:solidFill>
                  <a:srgbClr val="FF0000"/>
                </a:solidFill>
              </a:rPr>
              <a:t>2x</a:t>
            </a:r>
            <a:r>
              <a:rPr lang="fr-CA" dirty="0">
                <a:solidFill>
                  <a:srgbClr val="FF0000"/>
                </a:solidFill>
              </a:rPr>
              <a:t>/P</a:t>
            </a:r>
            <a:r>
              <a:rPr lang="fr-CA" baseline="-25000" dirty="0">
                <a:solidFill>
                  <a:srgbClr val="FF0000"/>
                </a:solidFill>
              </a:rPr>
              <a:t>2y</a:t>
            </a:r>
            <a:r>
              <a:rPr lang="fr-CA" dirty="0">
                <a:solidFill>
                  <a:srgbClr val="FF0000"/>
                </a:solidFill>
              </a:rPr>
              <a:t>)</a:t>
            </a:r>
            <a:r>
              <a:rPr lang="fr-CA" baseline="30000" dirty="0">
                <a:solidFill>
                  <a:srgbClr val="FF0000"/>
                </a:solidFill>
              </a:rPr>
              <a:t>autarcie</a:t>
            </a:r>
          </a:p>
        </p:txBody>
      </p:sp>
      <p:sp>
        <p:nvSpPr>
          <p:cNvPr id="34" name="Forme libre 33"/>
          <p:cNvSpPr/>
          <p:nvPr/>
        </p:nvSpPr>
        <p:spPr>
          <a:xfrm>
            <a:off x="5508104" y="2492896"/>
            <a:ext cx="1234976" cy="2307332"/>
          </a:xfrm>
          <a:custGeom>
            <a:avLst/>
            <a:gdLst>
              <a:gd name="connsiteX0" fmla="*/ 0 w 2298700"/>
              <a:gd name="connsiteY0" fmla="*/ 0 h 1803400"/>
              <a:gd name="connsiteX1" fmla="*/ 1181100 w 2298700"/>
              <a:gd name="connsiteY1" fmla="*/ 215900 h 1803400"/>
              <a:gd name="connsiteX2" fmla="*/ 1981200 w 2298700"/>
              <a:gd name="connsiteY2" fmla="*/ 838200 h 1803400"/>
              <a:gd name="connsiteX3" fmla="*/ 2298700 w 2298700"/>
              <a:gd name="connsiteY3" fmla="*/ 1803400 h 180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98700" h="1803400">
                <a:moveTo>
                  <a:pt x="0" y="0"/>
                </a:moveTo>
                <a:cubicBezTo>
                  <a:pt x="425450" y="38100"/>
                  <a:pt x="850900" y="76200"/>
                  <a:pt x="1181100" y="215900"/>
                </a:cubicBezTo>
                <a:cubicBezTo>
                  <a:pt x="1511300" y="355600"/>
                  <a:pt x="1794933" y="573617"/>
                  <a:pt x="1981200" y="838200"/>
                </a:cubicBezTo>
                <a:cubicBezTo>
                  <a:pt x="2167467" y="1102783"/>
                  <a:pt x="2233083" y="1453091"/>
                  <a:pt x="2298700" y="1803400"/>
                </a:cubicBez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57" name="Connecteur droit 56"/>
          <p:cNvCxnSpPr/>
          <p:nvPr/>
        </p:nvCxnSpPr>
        <p:spPr>
          <a:xfrm>
            <a:off x="5652120" y="2276872"/>
            <a:ext cx="2232248" cy="223224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Forme libre 57"/>
          <p:cNvSpPr/>
          <p:nvPr/>
        </p:nvSpPr>
        <p:spPr>
          <a:xfrm>
            <a:off x="1475656" y="3501008"/>
            <a:ext cx="2243088" cy="1299220"/>
          </a:xfrm>
          <a:custGeom>
            <a:avLst/>
            <a:gdLst>
              <a:gd name="connsiteX0" fmla="*/ 0 w 2298700"/>
              <a:gd name="connsiteY0" fmla="*/ 0 h 1803400"/>
              <a:gd name="connsiteX1" fmla="*/ 1181100 w 2298700"/>
              <a:gd name="connsiteY1" fmla="*/ 215900 h 1803400"/>
              <a:gd name="connsiteX2" fmla="*/ 1981200 w 2298700"/>
              <a:gd name="connsiteY2" fmla="*/ 838200 h 1803400"/>
              <a:gd name="connsiteX3" fmla="*/ 2298700 w 2298700"/>
              <a:gd name="connsiteY3" fmla="*/ 1803400 h 180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98700" h="1803400">
                <a:moveTo>
                  <a:pt x="0" y="0"/>
                </a:moveTo>
                <a:cubicBezTo>
                  <a:pt x="425450" y="38100"/>
                  <a:pt x="850900" y="76200"/>
                  <a:pt x="1181100" y="215900"/>
                </a:cubicBezTo>
                <a:cubicBezTo>
                  <a:pt x="1511300" y="355600"/>
                  <a:pt x="1794933" y="573617"/>
                  <a:pt x="1981200" y="838200"/>
                </a:cubicBezTo>
                <a:cubicBezTo>
                  <a:pt x="2167467" y="1102783"/>
                  <a:pt x="2233083" y="1453091"/>
                  <a:pt x="2298700" y="1803400"/>
                </a:cubicBez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62" name="Connecteur droit 61"/>
          <p:cNvCxnSpPr/>
          <p:nvPr/>
        </p:nvCxnSpPr>
        <p:spPr>
          <a:xfrm>
            <a:off x="1835696" y="3356992"/>
            <a:ext cx="2664296" cy="100811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Ellipse 63"/>
          <p:cNvSpPr/>
          <p:nvPr/>
        </p:nvSpPr>
        <p:spPr>
          <a:xfrm>
            <a:off x="3347864" y="4005064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65" name="ZoneTexte 64"/>
          <p:cNvSpPr txBox="1"/>
          <p:nvPr/>
        </p:nvSpPr>
        <p:spPr>
          <a:xfrm>
            <a:off x="3923928" y="3779748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olidFill>
                  <a:srgbClr val="FF0000"/>
                </a:solidFill>
              </a:rPr>
              <a:t>(P</a:t>
            </a:r>
            <a:r>
              <a:rPr lang="fr-CA" baseline="-25000" dirty="0">
                <a:solidFill>
                  <a:srgbClr val="FF0000"/>
                </a:solidFill>
              </a:rPr>
              <a:t>1x</a:t>
            </a:r>
            <a:r>
              <a:rPr lang="fr-CA" dirty="0">
                <a:solidFill>
                  <a:srgbClr val="FF0000"/>
                </a:solidFill>
              </a:rPr>
              <a:t>/P</a:t>
            </a:r>
            <a:r>
              <a:rPr lang="fr-CA" baseline="-25000" dirty="0">
                <a:solidFill>
                  <a:srgbClr val="FF0000"/>
                </a:solidFill>
              </a:rPr>
              <a:t>1y</a:t>
            </a:r>
            <a:r>
              <a:rPr lang="fr-CA" dirty="0">
                <a:solidFill>
                  <a:srgbClr val="FF0000"/>
                </a:solidFill>
              </a:rPr>
              <a:t>)</a:t>
            </a:r>
            <a:r>
              <a:rPr lang="fr-CA" baseline="30000" dirty="0">
                <a:solidFill>
                  <a:srgbClr val="FF0000"/>
                </a:solidFill>
              </a:rPr>
              <a:t>autarcie</a:t>
            </a:r>
          </a:p>
        </p:txBody>
      </p:sp>
      <p:sp>
        <p:nvSpPr>
          <p:cNvPr id="44" name="Ellipse 43"/>
          <p:cNvSpPr/>
          <p:nvPr/>
        </p:nvSpPr>
        <p:spPr>
          <a:xfrm>
            <a:off x="6449847" y="3284984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46" name="Ellipse 45"/>
          <p:cNvSpPr/>
          <p:nvPr/>
        </p:nvSpPr>
        <p:spPr>
          <a:xfrm>
            <a:off x="6084168" y="2708920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47" name="Ellipse 46"/>
          <p:cNvSpPr/>
          <p:nvPr/>
        </p:nvSpPr>
        <p:spPr>
          <a:xfrm>
            <a:off x="2782640" y="3645024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3" name="Espace réservé du numéro de diapositive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27</a:t>
            </a:fld>
            <a:endParaRPr lang="fr-CA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1143000"/>
          </a:xfrm>
        </p:spPr>
        <p:txBody>
          <a:bodyPr>
            <a:normAutofit/>
          </a:bodyPr>
          <a:lstStyle/>
          <a:p>
            <a:r>
              <a:rPr lang="fr-CA" dirty="0"/>
              <a:t>Production, échange et P</a:t>
            </a:r>
            <a:r>
              <a:rPr lang="fr-CA" baseline="-25000" dirty="0"/>
              <a:t>x</a:t>
            </a:r>
            <a:r>
              <a:rPr lang="fr-CA" dirty="0"/>
              <a:t>/</a:t>
            </a:r>
            <a:r>
              <a:rPr lang="fr-CA" dirty="0" err="1"/>
              <a:t>P</a:t>
            </a:r>
            <a:r>
              <a:rPr lang="fr-CA" baseline="-25000" dirty="0" err="1"/>
              <a:t>y</a:t>
            </a:r>
            <a:endParaRPr lang="fr-CA" dirty="0"/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3616194" y="5477162"/>
            <a:ext cx="266429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V="1">
            <a:off x="3616193" y="2740858"/>
            <a:ext cx="0" cy="273630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3779046" y="2339588"/>
            <a:ext cx="20890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>
                <a:latin typeface="Times"/>
              </a:rPr>
              <a:t>CPP des pays 1 et 2</a:t>
            </a:r>
            <a:endParaRPr lang="fr-FR" dirty="0">
              <a:latin typeface="Times"/>
            </a:endParaRP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6161377" y="5477162"/>
            <a:ext cx="498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Qx</a:t>
            </a:r>
            <a:endParaRPr lang="fr-FR" dirty="0">
              <a:latin typeface="Times"/>
            </a:endParaRPr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3065033" y="2380818"/>
            <a:ext cx="498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Qy</a:t>
            </a:r>
            <a:endParaRPr lang="fr-FR" dirty="0">
              <a:latin typeface="Times"/>
            </a:endParaRPr>
          </a:p>
        </p:txBody>
      </p:sp>
      <p:sp>
        <p:nvSpPr>
          <p:cNvPr id="9" name="Forme libre 8"/>
          <p:cNvSpPr/>
          <p:nvPr/>
        </p:nvSpPr>
        <p:spPr>
          <a:xfrm>
            <a:off x="3630257" y="3140968"/>
            <a:ext cx="1234976" cy="2307332"/>
          </a:xfrm>
          <a:custGeom>
            <a:avLst/>
            <a:gdLst>
              <a:gd name="connsiteX0" fmla="*/ 0 w 2298700"/>
              <a:gd name="connsiteY0" fmla="*/ 0 h 1803400"/>
              <a:gd name="connsiteX1" fmla="*/ 1181100 w 2298700"/>
              <a:gd name="connsiteY1" fmla="*/ 215900 h 1803400"/>
              <a:gd name="connsiteX2" fmla="*/ 1981200 w 2298700"/>
              <a:gd name="connsiteY2" fmla="*/ 838200 h 1803400"/>
              <a:gd name="connsiteX3" fmla="*/ 2298700 w 2298700"/>
              <a:gd name="connsiteY3" fmla="*/ 1803400 h 180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98700" h="1803400">
                <a:moveTo>
                  <a:pt x="0" y="0"/>
                </a:moveTo>
                <a:cubicBezTo>
                  <a:pt x="425450" y="38100"/>
                  <a:pt x="850900" y="76200"/>
                  <a:pt x="1181100" y="215900"/>
                </a:cubicBezTo>
                <a:cubicBezTo>
                  <a:pt x="1511300" y="355600"/>
                  <a:pt x="1794933" y="573617"/>
                  <a:pt x="1981200" y="838200"/>
                </a:cubicBezTo>
                <a:cubicBezTo>
                  <a:pt x="2167467" y="1102783"/>
                  <a:pt x="2233083" y="1453091"/>
                  <a:pt x="2298700" y="1803400"/>
                </a:cubicBez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10" name="Connecteur droit 9"/>
          <p:cNvCxnSpPr/>
          <p:nvPr/>
        </p:nvCxnSpPr>
        <p:spPr>
          <a:xfrm>
            <a:off x="3851920" y="2996952"/>
            <a:ext cx="2232248" cy="223224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llipse 11"/>
          <p:cNvSpPr/>
          <p:nvPr/>
        </p:nvSpPr>
        <p:spPr>
          <a:xfrm>
            <a:off x="4139952" y="3284984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3" name="Forme libre 12"/>
          <p:cNvSpPr/>
          <p:nvPr/>
        </p:nvSpPr>
        <p:spPr>
          <a:xfrm>
            <a:off x="3625056" y="4149080"/>
            <a:ext cx="2243088" cy="1299220"/>
          </a:xfrm>
          <a:custGeom>
            <a:avLst/>
            <a:gdLst>
              <a:gd name="connsiteX0" fmla="*/ 0 w 2298700"/>
              <a:gd name="connsiteY0" fmla="*/ 0 h 1803400"/>
              <a:gd name="connsiteX1" fmla="*/ 1181100 w 2298700"/>
              <a:gd name="connsiteY1" fmla="*/ 215900 h 1803400"/>
              <a:gd name="connsiteX2" fmla="*/ 1981200 w 2298700"/>
              <a:gd name="connsiteY2" fmla="*/ 838200 h 1803400"/>
              <a:gd name="connsiteX3" fmla="*/ 2298700 w 2298700"/>
              <a:gd name="connsiteY3" fmla="*/ 1803400 h 180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98700" h="1803400">
                <a:moveTo>
                  <a:pt x="0" y="0"/>
                </a:moveTo>
                <a:cubicBezTo>
                  <a:pt x="425450" y="38100"/>
                  <a:pt x="850900" y="76200"/>
                  <a:pt x="1181100" y="215900"/>
                </a:cubicBezTo>
                <a:cubicBezTo>
                  <a:pt x="1511300" y="355600"/>
                  <a:pt x="1794933" y="573617"/>
                  <a:pt x="1981200" y="838200"/>
                </a:cubicBezTo>
                <a:cubicBezTo>
                  <a:pt x="2167467" y="1102783"/>
                  <a:pt x="2233083" y="1453091"/>
                  <a:pt x="2298700" y="1803400"/>
                </a:cubicBez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8" name="Ellipse 17"/>
          <p:cNvSpPr/>
          <p:nvPr/>
        </p:nvSpPr>
        <p:spPr>
          <a:xfrm>
            <a:off x="5436096" y="4581128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20" name="Connecteur droit 19"/>
          <p:cNvCxnSpPr>
            <a:endCxn id="22" idx="2"/>
          </p:cNvCxnSpPr>
          <p:nvPr/>
        </p:nvCxnSpPr>
        <p:spPr>
          <a:xfrm>
            <a:off x="3635896" y="4005064"/>
            <a:ext cx="1152128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Ellipse 21"/>
          <p:cNvSpPr/>
          <p:nvPr/>
        </p:nvSpPr>
        <p:spPr>
          <a:xfrm>
            <a:off x="4788024" y="3933056"/>
            <a:ext cx="144016" cy="144016"/>
          </a:xfrm>
          <a:prstGeom prst="ellipse">
            <a:avLst/>
          </a:prstGeom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29" name="Connecteur droit 28"/>
          <p:cNvCxnSpPr>
            <a:stCxn id="22" idx="5"/>
          </p:cNvCxnSpPr>
          <p:nvPr/>
        </p:nvCxnSpPr>
        <p:spPr>
          <a:xfrm>
            <a:off x="4910949" y="4055981"/>
            <a:ext cx="21091" cy="1389243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34"/>
          <p:cNvCxnSpPr/>
          <p:nvPr/>
        </p:nvCxnSpPr>
        <p:spPr>
          <a:xfrm>
            <a:off x="4211960" y="3429000"/>
            <a:ext cx="0" cy="201622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38"/>
          <p:cNvCxnSpPr/>
          <p:nvPr/>
        </p:nvCxnSpPr>
        <p:spPr>
          <a:xfrm>
            <a:off x="5508104" y="4725144"/>
            <a:ext cx="0" cy="792088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40"/>
          <p:cNvCxnSpPr>
            <a:endCxn id="12" idx="2"/>
          </p:cNvCxnSpPr>
          <p:nvPr/>
        </p:nvCxnSpPr>
        <p:spPr>
          <a:xfrm flipV="1">
            <a:off x="3635896" y="3356992"/>
            <a:ext cx="504056" cy="2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/>
          <p:cNvCxnSpPr/>
          <p:nvPr/>
        </p:nvCxnSpPr>
        <p:spPr>
          <a:xfrm>
            <a:off x="3635896" y="4653136"/>
            <a:ext cx="180020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Accolade ouvrante 46"/>
          <p:cNvSpPr/>
          <p:nvPr/>
        </p:nvSpPr>
        <p:spPr>
          <a:xfrm rot="16200000">
            <a:off x="5112060" y="5337212"/>
            <a:ext cx="216024" cy="576064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48" name="Text Box 10"/>
          <p:cNvSpPr txBox="1">
            <a:spLocks noChangeArrowheads="1"/>
          </p:cNvSpPr>
          <p:nvPr/>
        </p:nvSpPr>
        <p:spPr bwMode="auto">
          <a:xfrm>
            <a:off x="5004048" y="5693186"/>
            <a:ext cx="54053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X</a:t>
            </a:r>
            <a:r>
              <a:rPr lang="fr-FR" sz="2000" baseline="-25000" dirty="0">
                <a:latin typeface="Times"/>
              </a:rPr>
              <a:t>1x</a:t>
            </a:r>
            <a:endParaRPr lang="fr-FR" baseline="-25000" dirty="0">
              <a:latin typeface="Times"/>
            </a:endParaRPr>
          </a:p>
        </p:txBody>
      </p:sp>
      <p:sp>
        <p:nvSpPr>
          <p:cNvPr id="49" name="Accolade ouvrante 48"/>
          <p:cNvSpPr/>
          <p:nvPr/>
        </p:nvSpPr>
        <p:spPr>
          <a:xfrm rot="16200000">
            <a:off x="4463988" y="5265204"/>
            <a:ext cx="216024" cy="72008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50" name="Text Box 10"/>
          <p:cNvSpPr txBox="1">
            <a:spLocks noChangeArrowheads="1"/>
          </p:cNvSpPr>
          <p:nvPr/>
        </p:nvSpPr>
        <p:spPr bwMode="auto">
          <a:xfrm>
            <a:off x="2771800" y="3501008"/>
            <a:ext cx="54053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X</a:t>
            </a:r>
            <a:r>
              <a:rPr lang="fr-FR" sz="2000" baseline="-25000" dirty="0">
                <a:latin typeface="Times"/>
              </a:rPr>
              <a:t>2y</a:t>
            </a:r>
            <a:endParaRPr lang="fr-FR" baseline="-25000" dirty="0">
              <a:latin typeface="Times"/>
            </a:endParaRPr>
          </a:p>
        </p:txBody>
      </p:sp>
      <p:sp>
        <p:nvSpPr>
          <p:cNvPr id="51" name="Accolade ouvrante 50"/>
          <p:cNvSpPr/>
          <p:nvPr/>
        </p:nvSpPr>
        <p:spPr>
          <a:xfrm>
            <a:off x="3347864" y="3356992"/>
            <a:ext cx="288032" cy="64807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54" name="Text Box 10"/>
          <p:cNvSpPr txBox="1">
            <a:spLocks noChangeArrowheads="1"/>
          </p:cNvSpPr>
          <p:nvPr/>
        </p:nvSpPr>
        <p:spPr bwMode="auto">
          <a:xfrm>
            <a:off x="4349829" y="5693186"/>
            <a:ext cx="58221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M</a:t>
            </a:r>
            <a:r>
              <a:rPr lang="fr-FR" sz="2000" baseline="-25000" dirty="0">
                <a:latin typeface="Times"/>
              </a:rPr>
              <a:t>2x</a:t>
            </a:r>
            <a:endParaRPr lang="fr-FR" baseline="-25000" dirty="0">
              <a:latin typeface="Times"/>
            </a:endParaRPr>
          </a:p>
        </p:txBody>
      </p:sp>
      <p:sp>
        <p:nvSpPr>
          <p:cNvPr id="55" name="Text Box 10"/>
          <p:cNvSpPr txBox="1">
            <a:spLocks noChangeArrowheads="1"/>
          </p:cNvSpPr>
          <p:nvPr/>
        </p:nvSpPr>
        <p:spPr bwMode="auto">
          <a:xfrm>
            <a:off x="2771800" y="4077072"/>
            <a:ext cx="58221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M</a:t>
            </a:r>
            <a:r>
              <a:rPr lang="fr-FR" sz="2000" baseline="-25000" dirty="0">
                <a:latin typeface="Times"/>
              </a:rPr>
              <a:t>1y</a:t>
            </a:r>
            <a:endParaRPr lang="fr-FR" baseline="-25000" dirty="0">
              <a:latin typeface="Times"/>
            </a:endParaRPr>
          </a:p>
        </p:txBody>
      </p:sp>
      <p:sp>
        <p:nvSpPr>
          <p:cNvPr id="56" name="Accolade ouvrante 55"/>
          <p:cNvSpPr/>
          <p:nvPr/>
        </p:nvSpPr>
        <p:spPr>
          <a:xfrm>
            <a:off x="3347864" y="4005064"/>
            <a:ext cx="288032" cy="64807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8" name="ZoneTexte 27"/>
          <p:cNvSpPr txBox="1"/>
          <p:nvPr/>
        </p:nvSpPr>
        <p:spPr>
          <a:xfrm>
            <a:off x="5076056" y="4005064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olidFill>
                  <a:srgbClr val="FF0000"/>
                </a:solidFill>
              </a:rPr>
              <a:t>P</a:t>
            </a:r>
            <a:r>
              <a:rPr lang="fr-CA" baseline="-25000" dirty="0">
                <a:solidFill>
                  <a:srgbClr val="FF0000"/>
                </a:solidFill>
              </a:rPr>
              <a:t>x</a:t>
            </a:r>
            <a:r>
              <a:rPr lang="fr-CA" dirty="0">
                <a:solidFill>
                  <a:srgbClr val="FF0000"/>
                </a:solidFill>
              </a:rPr>
              <a:t>/</a:t>
            </a:r>
            <a:r>
              <a:rPr lang="fr-CA" dirty="0" err="1">
                <a:solidFill>
                  <a:srgbClr val="FF0000"/>
                </a:solidFill>
              </a:rPr>
              <a:t>P</a:t>
            </a:r>
            <a:r>
              <a:rPr lang="fr-CA" baseline="-25000" dirty="0" err="1">
                <a:solidFill>
                  <a:srgbClr val="FF0000"/>
                </a:solidFill>
              </a:rPr>
              <a:t>y</a:t>
            </a:r>
            <a:endParaRPr lang="fr-CA" baseline="-25000" dirty="0">
              <a:solidFill>
                <a:srgbClr val="FF0000"/>
              </a:solidFill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5868144" y="2060848"/>
            <a:ext cx="327585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N.B. : la valeur des M d’un pays est limitée par celle de ses X, et on a donc :</a:t>
            </a:r>
          </a:p>
          <a:p>
            <a:endParaRPr lang="fr-CA" dirty="0"/>
          </a:p>
          <a:p>
            <a:r>
              <a:rPr lang="fr-CA" dirty="0"/>
              <a:t>X</a:t>
            </a:r>
            <a:r>
              <a:rPr lang="fr-CA" baseline="-25000" dirty="0"/>
              <a:t>2</a:t>
            </a:r>
            <a:r>
              <a:rPr lang="fr-CA" dirty="0"/>
              <a:t>(</a:t>
            </a:r>
            <a:r>
              <a:rPr lang="fr-CA" dirty="0" err="1"/>
              <a:t>Qy</a:t>
            </a:r>
            <a:r>
              <a:rPr lang="fr-CA" dirty="0"/>
              <a:t>) * </a:t>
            </a:r>
            <a:r>
              <a:rPr lang="fr-CA" dirty="0" err="1"/>
              <a:t>P</a:t>
            </a:r>
            <a:r>
              <a:rPr lang="fr-CA" baseline="-25000" dirty="0" err="1"/>
              <a:t>y</a:t>
            </a:r>
            <a:r>
              <a:rPr lang="fr-CA" dirty="0"/>
              <a:t>/P</a:t>
            </a:r>
            <a:r>
              <a:rPr lang="fr-CA" baseline="-25000" dirty="0"/>
              <a:t>x</a:t>
            </a:r>
            <a:r>
              <a:rPr lang="fr-CA" dirty="0"/>
              <a:t> = M</a:t>
            </a:r>
            <a:r>
              <a:rPr lang="fr-CA" baseline="-25000" dirty="0"/>
              <a:t>2</a:t>
            </a:r>
            <a:r>
              <a:rPr lang="fr-CA" dirty="0"/>
              <a:t> (</a:t>
            </a:r>
            <a:r>
              <a:rPr lang="fr-CA" dirty="0" err="1"/>
              <a:t>Qx</a:t>
            </a:r>
            <a:r>
              <a:rPr lang="fr-CA" dirty="0"/>
              <a:t>)</a:t>
            </a:r>
          </a:p>
          <a:p>
            <a:r>
              <a:rPr lang="fr-CA" dirty="0"/>
              <a:t>et X</a:t>
            </a:r>
            <a:r>
              <a:rPr lang="fr-CA" baseline="-25000" dirty="0"/>
              <a:t>1</a:t>
            </a:r>
            <a:r>
              <a:rPr lang="fr-CA" dirty="0"/>
              <a:t>(</a:t>
            </a:r>
            <a:r>
              <a:rPr lang="fr-CA" dirty="0" err="1"/>
              <a:t>Qx</a:t>
            </a:r>
            <a:r>
              <a:rPr lang="fr-CA" dirty="0"/>
              <a:t>) * P</a:t>
            </a:r>
            <a:r>
              <a:rPr lang="fr-CA" baseline="-25000" dirty="0"/>
              <a:t>x</a:t>
            </a:r>
            <a:r>
              <a:rPr lang="fr-CA" dirty="0"/>
              <a:t>/</a:t>
            </a:r>
            <a:r>
              <a:rPr lang="fr-CA" dirty="0" err="1"/>
              <a:t>P</a:t>
            </a:r>
            <a:r>
              <a:rPr lang="fr-CA" baseline="-25000" dirty="0" err="1"/>
              <a:t>y</a:t>
            </a:r>
            <a:r>
              <a:rPr lang="fr-CA" dirty="0"/>
              <a:t> = M</a:t>
            </a:r>
            <a:r>
              <a:rPr lang="fr-CA" baseline="-25000" dirty="0"/>
              <a:t>1</a:t>
            </a:r>
            <a:r>
              <a:rPr lang="fr-CA" dirty="0"/>
              <a:t> (</a:t>
            </a:r>
            <a:r>
              <a:rPr lang="fr-CA" dirty="0" err="1"/>
              <a:t>Qy</a:t>
            </a:r>
            <a:r>
              <a:rPr lang="fr-CA" dirty="0"/>
              <a:t>)</a:t>
            </a:r>
          </a:p>
          <a:p>
            <a:endParaRPr lang="fr-CA" dirty="0"/>
          </a:p>
          <a:p>
            <a:endParaRPr lang="fr-CA" dirty="0"/>
          </a:p>
          <a:p>
            <a:endParaRPr lang="fr-CA" dirty="0"/>
          </a:p>
          <a:p>
            <a:endParaRPr lang="fr-CA" dirty="0"/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28</a:t>
            </a:fld>
            <a:endParaRPr lang="fr-CA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fr-CA" dirty="0"/>
              <a:t>Échange, prix et salaires relatifs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709120"/>
          </a:xfrm>
        </p:spPr>
        <p:txBody>
          <a:bodyPr>
            <a:normAutofit/>
          </a:bodyPr>
          <a:lstStyle/>
          <a:p>
            <a:r>
              <a:rPr lang="fr-CA" dirty="0"/>
              <a:t>Dans le pays 1, mieux doté en K, P</a:t>
            </a:r>
            <a:r>
              <a:rPr lang="fr-CA" baseline="-25000" dirty="0"/>
              <a:t>x</a:t>
            </a:r>
            <a:r>
              <a:rPr lang="fr-CA" dirty="0"/>
              <a:t>/</a:t>
            </a:r>
            <a:r>
              <a:rPr lang="fr-CA" dirty="0" err="1"/>
              <a:t>P</a:t>
            </a:r>
            <a:r>
              <a:rPr lang="fr-CA" baseline="-25000" dirty="0" err="1"/>
              <a:t>y</a:t>
            </a:r>
            <a:r>
              <a:rPr lang="fr-CA" dirty="0"/>
              <a:t>, le prix du bien intensif en K augmente et w/r diminue.</a:t>
            </a:r>
          </a:p>
          <a:p>
            <a:endParaRPr lang="fr-CA" dirty="0"/>
          </a:p>
          <a:p>
            <a:r>
              <a:rPr lang="fr-CA" dirty="0"/>
              <a:t>Dans le pays 2, mieux doté en L, P</a:t>
            </a:r>
            <a:r>
              <a:rPr lang="fr-CA" baseline="-25000" dirty="0"/>
              <a:t>x</a:t>
            </a:r>
            <a:r>
              <a:rPr lang="fr-CA" dirty="0"/>
              <a:t>/</a:t>
            </a:r>
            <a:r>
              <a:rPr lang="fr-CA" dirty="0" err="1"/>
              <a:t>P</a:t>
            </a:r>
            <a:r>
              <a:rPr lang="fr-CA" baseline="-25000" dirty="0" err="1"/>
              <a:t>y</a:t>
            </a:r>
            <a:r>
              <a:rPr lang="fr-CA" dirty="0"/>
              <a:t> diminue et w/r augmente</a:t>
            </a:r>
          </a:p>
          <a:p>
            <a:endParaRPr lang="fr-CA" dirty="0"/>
          </a:p>
          <a:p>
            <a:r>
              <a:rPr lang="fr-CA" dirty="0"/>
              <a:t>Le commerce profite aux propriétaires de la ressource dont le pays est </a:t>
            </a:r>
            <a:r>
              <a:rPr lang="fr-CA" dirty="0" err="1"/>
              <a:t>rel</a:t>
            </a:r>
            <a:r>
              <a:rPr lang="fr-CA" dirty="0"/>
              <a:t>. mieux doté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29</a:t>
            </a:fld>
            <a:endParaRPr lang="fr-CA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/>
              <a:t>Le modèle HOS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19256" cy="4781128"/>
          </a:xfrm>
        </p:spPr>
        <p:txBody>
          <a:bodyPr>
            <a:normAutofit lnSpcReduction="10000"/>
          </a:bodyPr>
          <a:lstStyle/>
          <a:p>
            <a:r>
              <a:rPr lang="fr-CA" dirty="0"/>
              <a:t>Réunion de deux théorèmes importants composant ensemble le cœur du modèle</a:t>
            </a:r>
          </a:p>
          <a:p>
            <a:endParaRPr lang="fr-CA" dirty="0"/>
          </a:p>
          <a:p>
            <a:r>
              <a:rPr lang="fr-CA" dirty="0"/>
              <a:t>Théorème </a:t>
            </a:r>
            <a:r>
              <a:rPr lang="fr-CA" dirty="0" err="1"/>
              <a:t>Heckscher</a:t>
            </a:r>
            <a:r>
              <a:rPr lang="fr-CA" dirty="0"/>
              <a:t>-Ohlin : chacun se spécialise dans la production intensive en facteur relativement abondant</a:t>
            </a:r>
          </a:p>
          <a:p>
            <a:endParaRPr lang="fr-CA" dirty="0"/>
          </a:p>
          <a:p>
            <a:r>
              <a:rPr lang="fr-CA" dirty="0"/>
              <a:t>Théorème </a:t>
            </a:r>
            <a:r>
              <a:rPr lang="fr-CA" dirty="0" err="1"/>
              <a:t>Stolper</a:t>
            </a:r>
            <a:r>
              <a:rPr lang="fr-CA" dirty="0"/>
              <a:t>-Samuelson : l’ouverture avantage les propriétaires du facteur relativement abondant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30766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/>
              <a:t>Égalisation des prix des </a:t>
            </a:r>
            <a:r>
              <a:rPr lang="fr-CA" dirty="0" err="1"/>
              <a:t>fctrs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075240" cy="4781128"/>
          </a:xfrm>
        </p:spPr>
        <p:txBody>
          <a:bodyPr>
            <a:normAutofit lnSpcReduction="10000"/>
          </a:bodyPr>
          <a:lstStyle/>
          <a:p>
            <a:r>
              <a:rPr lang="fr-CA" dirty="0"/>
              <a:t>Dans chaque pays, le commerce entraîne une augmentation du prix </a:t>
            </a:r>
            <a:r>
              <a:rPr lang="fr-CA" dirty="0" err="1"/>
              <a:t>rel</a:t>
            </a:r>
            <a:r>
              <a:rPr lang="fr-CA" dirty="0"/>
              <a:t>. du </a:t>
            </a:r>
            <a:r>
              <a:rPr lang="fr-CA" dirty="0" err="1"/>
              <a:t>fctr</a:t>
            </a:r>
            <a:r>
              <a:rPr lang="fr-CA" dirty="0"/>
              <a:t> plus abondant (qui était auparavant </a:t>
            </a:r>
            <a:r>
              <a:rPr lang="fr-CA" dirty="0" err="1"/>
              <a:t>rel</a:t>
            </a:r>
            <a:r>
              <a:rPr lang="fr-CA" dirty="0"/>
              <a:t>. – cher)</a:t>
            </a:r>
          </a:p>
          <a:p>
            <a:endParaRPr lang="fr-CA" dirty="0"/>
          </a:p>
          <a:p>
            <a:r>
              <a:rPr lang="fr-CA" dirty="0"/>
              <a:t>Il y a donc convergence des prix des </a:t>
            </a:r>
            <a:r>
              <a:rPr lang="fr-CA" dirty="0" err="1"/>
              <a:t>fctrs</a:t>
            </a:r>
            <a:r>
              <a:rPr lang="fr-CA" dirty="0"/>
              <a:t> de </a:t>
            </a:r>
            <a:r>
              <a:rPr lang="fr-CA" dirty="0" err="1"/>
              <a:t>prod</a:t>
            </a:r>
            <a:r>
              <a:rPr lang="fr-CA" dirty="0"/>
              <a:t>. dans les 2 pays et entre les 2 pays</a:t>
            </a:r>
          </a:p>
          <a:p>
            <a:endParaRPr lang="fr-CA" dirty="0"/>
          </a:p>
          <a:p>
            <a:r>
              <a:rPr lang="fr-CA" dirty="0"/>
              <a:t>En important le bien intensif en L, le pays 1 importe en quelque sorte le </a:t>
            </a:r>
            <a:r>
              <a:rPr lang="fr-CA" dirty="0" err="1"/>
              <a:t>fctr</a:t>
            </a:r>
            <a:r>
              <a:rPr lang="fr-CA" dirty="0"/>
              <a:t> L abondant du pays 2, et vice versa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30</a:t>
            </a:fld>
            <a:endParaRPr lang="fr-CA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Théorème de Samuelson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19256" cy="4525963"/>
          </a:xfrm>
        </p:spPr>
        <p:txBody>
          <a:bodyPr/>
          <a:lstStyle/>
          <a:p>
            <a:r>
              <a:rPr lang="fr-CA" dirty="0"/>
              <a:t>La ccp sur le marché mondial des biens entraîne simultanément un équilibre de ccp sur le marché mondial des </a:t>
            </a:r>
            <a:r>
              <a:rPr lang="fr-CA" dirty="0" err="1"/>
              <a:t>fctrs</a:t>
            </a:r>
            <a:endParaRPr lang="fr-CA" dirty="0"/>
          </a:p>
          <a:p>
            <a:endParaRPr lang="fr-CA" dirty="0"/>
          </a:p>
          <a:p>
            <a:r>
              <a:rPr lang="fr-CA" dirty="0"/>
              <a:t>Le commerce international est un substitut à la mobilité des </a:t>
            </a:r>
            <a:r>
              <a:rPr lang="fr-CA" dirty="0" err="1"/>
              <a:t>fctrs</a:t>
            </a:r>
            <a:r>
              <a:rPr lang="fr-CA" dirty="0"/>
              <a:t> de </a:t>
            </a:r>
            <a:r>
              <a:rPr lang="fr-CA" dirty="0" err="1"/>
              <a:t>prod</a:t>
            </a:r>
            <a:r>
              <a:rPr lang="fr-CA" dirty="0"/>
              <a:t>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31</a:t>
            </a:fld>
            <a:endParaRPr lang="fr-CA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/>
              <a:t>Forces du modèle HOS (1)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147248" cy="4709120"/>
          </a:xfrm>
        </p:spPr>
        <p:txBody>
          <a:bodyPr>
            <a:normAutofit lnSpcReduction="10000"/>
          </a:bodyPr>
          <a:lstStyle/>
          <a:p>
            <a:r>
              <a:rPr lang="fr-CA" dirty="0"/>
              <a:t>En montrant que les propriétaires du </a:t>
            </a:r>
            <a:r>
              <a:rPr lang="fr-CA" dirty="0" err="1"/>
              <a:t>fctr</a:t>
            </a:r>
            <a:r>
              <a:rPr lang="fr-CA" dirty="0"/>
              <a:t> dont le pays est moins bien doté sont pénalisés par l’ouverture, le modèle apporte du poids à l’argument du «dumping social»</a:t>
            </a:r>
          </a:p>
          <a:p>
            <a:endParaRPr lang="fr-CA" dirty="0"/>
          </a:p>
          <a:p>
            <a:r>
              <a:rPr lang="fr-CA" dirty="0"/>
              <a:t>Or, le modèle </a:t>
            </a:r>
            <a:r>
              <a:rPr lang="fr-CA" dirty="0" err="1"/>
              <a:t>ricardien</a:t>
            </a:r>
            <a:r>
              <a:rPr lang="fr-CA" dirty="0"/>
              <a:t> prédisait des gains pour les travailleurs des 2 pays.</a:t>
            </a:r>
          </a:p>
          <a:p>
            <a:endParaRPr lang="fr-CA" dirty="0"/>
          </a:p>
          <a:p>
            <a:r>
              <a:rPr lang="fr-CA" dirty="0"/>
              <a:t>Ce point est en partie responsable de la popularité du modèle</a:t>
            </a:r>
          </a:p>
          <a:p>
            <a:endParaRPr lang="fr-CA" dirty="0"/>
          </a:p>
          <a:p>
            <a:endParaRPr lang="fr-CA" dirty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32</a:t>
            </a:fld>
            <a:endParaRPr lang="fr-CA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346646"/>
            <a:ext cx="8686800" cy="1282154"/>
          </a:xfrm>
        </p:spPr>
        <p:txBody>
          <a:bodyPr>
            <a:noAutofit/>
          </a:bodyPr>
          <a:lstStyle/>
          <a:p>
            <a:r>
              <a:rPr lang="fr-CA" dirty="0"/>
              <a:t>Pertes des travailleurs du pays 1 et gains de bien-être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927373"/>
            <a:ext cx="8686800" cy="4525963"/>
          </a:xfrm>
        </p:spPr>
        <p:txBody>
          <a:bodyPr/>
          <a:lstStyle/>
          <a:p>
            <a:r>
              <a:rPr lang="fr-CA" dirty="0"/>
              <a:t>Même si le modèle prédit un appauvrissement </a:t>
            </a:r>
            <a:r>
              <a:rPr lang="fr-CA" dirty="0" err="1"/>
              <a:t>rel</a:t>
            </a:r>
            <a:r>
              <a:rPr lang="fr-CA" dirty="0"/>
              <a:t>. des travailleurs dans le pays 1, il prédit tout de même une augmentation du bien-être collectif</a:t>
            </a:r>
          </a:p>
          <a:p>
            <a:endParaRPr lang="fr-CA" dirty="0"/>
          </a:p>
          <a:p>
            <a:r>
              <a:rPr lang="fr-CA" dirty="0"/>
              <a:t>Il est aisé de montrer que les possibilités de consommation des 2 pays sont affectées positivement par le commerce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33</a:t>
            </a:fld>
            <a:endParaRPr lang="fr-CA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Échange et gains de bien-être</a:t>
            </a:r>
          </a:p>
        </p:txBody>
      </p:sp>
      <p:sp>
        <p:nvSpPr>
          <p:cNvPr id="41" name="ZoneTexte 40"/>
          <p:cNvSpPr txBox="1"/>
          <p:nvPr/>
        </p:nvSpPr>
        <p:spPr>
          <a:xfrm>
            <a:off x="899592" y="5805264"/>
            <a:ext cx="78488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N.B.: l’on sait que l’échange fera augmenter P</a:t>
            </a:r>
            <a:r>
              <a:rPr lang="fr-CA" baseline="-25000" dirty="0"/>
              <a:t>x</a:t>
            </a:r>
            <a:r>
              <a:rPr lang="fr-CA" dirty="0"/>
              <a:t>/</a:t>
            </a:r>
            <a:r>
              <a:rPr lang="fr-CA" dirty="0" err="1"/>
              <a:t>P</a:t>
            </a:r>
            <a:r>
              <a:rPr lang="fr-CA" baseline="-25000" dirty="0" err="1"/>
              <a:t>y</a:t>
            </a:r>
            <a:r>
              <a:rPr lang="fr-CA" dirty="0"/>
              <a:t> dans le pays 1 et le fera diminuer dans le pays 2, ce faisant il ouvre la possibilité de consommer plus des 2 biens</a:t>
            </a:r>
          </a:p>
        </p:txBody>
      </p:sp>
      <p:sp>
        <p:nvSpPr>
          <p:cNvPr id="46" name="Line 2"/>
          <p:cNvSpPr>
            <a:spLocks noChangeShapeType="1"/>
          </p:cNvSpPr>
          <p:nvPr/>
        </p:nvSpPr>
        <p:spPr bwMode="auto">
          <a:xfrm>
            <a:off x="1480858" y="4797152"/>
            <a:ext cx="266429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47" name="Line 3"/>
          <p:cNvSpPr>
            <a:spLocks noChangeShapeType="1"/>
          </p:cNvSpPr>
          <p:nvPr/>
        </p:nvSpPr>
        <p:spPr bwMode="auto">
          <a:xfrm flipV="1">
            <a:off x="1480857" y="2060848"/>
            <a:ext cx="0" cy="273630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48" name="Text Box 6"/>
          <p:cNvSpPr txBox="1">
            <a:spLocks noChangeArrowheads="1"/>
          </p:cNvSpPr>
          <p:nvPr/>
        </p:nvSpPr>
        <p:spPr bwMode="auto">
          <a:xfrm>
            <a:off x="1984913" y="1268760"/>
            <a:ext cx="161460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>
                <a:latin typeface="Times"/>
              </a:rPr>
              <a:t>CPP du pays 1</a:t>
            </a:r>
            <a:endParaRPr lang="fr-FR" dirty="0">
              <a:latin typeface="Times"/>
            </a:endParaRPr>
          </a:p>
        </p:txBody>
      </p:sp>
      <p:sp>
        <p:nvSpPr>
          <p:cNvPr id="49" name="Text Box 10"/>
          <p:cNvSpPr txBox="1">
            <a:spLocks noChangeArrowheads="1"/>
          </p:cNvSpPr>
          <p:nvPr/>
        </p:nvSpPr>
        <p:spPr bwMode="auto">
          <a:xfrm>
            <a:off x="4001137" y="4765214"/>
            <a:ext cx="498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Qx</a:t>
            </a:r>
            <a:endParaRPr lang="fr-FR" dirty="0">
              <a:latin typeface="Times"/>
            </a:endParaRPr>
          </a:p>
        </p:txBody>
      </p:sp>
      <p:sp>
        <p:nvSpPr>
          <p:cNvPr id="50" name="Text Box 12"/>
          <p:cNvSpPr txBox="1">
            <a:spLocks noChangeArrowheads="1"/>
          </p:cNvSpPr>
          <p:nvPr/>
        </p:nvSpPr>
        <p:spPr bwMode="auto">
          <a:xfrm>
            <a:off x="909994" y="1772816"/>
            <a:ext cx="498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Qy</a:t>
            </a:r>
            <a:endParaRPr lang="fr-FR" dirty="0">
              <a:latin typeface="Times"/>
            </a:endParaRPr>
          </a:p>
        </p:txBody>
      </p:sp>
      <p:sp>
        <p:nvSpPr>
          <p:cNvPr id="51" name="Line 2"/>
          <p:cNvSpPr>
            <a:spLocks noChangeShapeType="1"/>
          </p:cNvSpPr>
          <p:nvPr/>
        </p:nvSpPr>
        <p:spPr bwMode="auto">
          <a:xfrm>
            <a:off x="5488402" y="4797152"/>
            <a:ext cx="266429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52" name="Line 3"/>
          <p:cNvSpPr>
            <a:spLocks noChangeShapeType="1"/>
          </p:cNvSpPr>
          <p:nvPr/>
        </p:nvSpPr>
        <p:spPr bwMode="auto">
          <a:xfrm flipV="1">
            <a:off x="5488401" y="2060848"/>
            <a:ext cx="0" cy="273630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53" name="Text Box 6"/>
          <p:cNvSpPr txBox="1">
            <a:spLocks noChangeArrowheads="1"/>
          </p:cNvSpPr>
          <p:nvPr/>
        </p:nvSpPr>
        <p:spPr bwMode="auto">
          <a:xfrm>
            <a:off x="5801337" y="1340768"/>
            <a:ext cx="161460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>
                <a:latin typeface="Times"/>
              </a:rPr>
              <a:t>CPP du pays 2</a:t>
            </a:r>
            <a:endParaRPr lang="fr-FR" dirty="0">
              <a:latin typeface="Times"/>
            </a:endParaRPr>
          </a:p>
        </p:txBody>
      </p:sp>
      <p:sp>
        <p:nvSpPr>
          <p:cNvPr id="54" name="Text Box 10"/>
          <p:cNvSpPr txBox="1">
            <a:spLocks noChangeArrowheads="1"/>
          </p:cNvSpPr>
          <p:nvPr/>
        </p:nvSpPr>
        <p:spPr bwMode="auto">
          <a:xfrm>
            <a:off x="8033585" y="4797152"/>
            <a:ext cx="498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Qx</a:t>
            </a:r>
            <a:endParaRPr lang="fr-FR" dirty="0">
              <a:latin typeface="Times"/>
            </a:endParaRPr>
          </a:p>
        </p:txBody>
      </p:sp>
      <p:sp>
        <p:nvSpPr>
          <p:cNvPr id="55" name="Text Box 12"/>
          <p:cNvSpPr txBox="1">
            <a:spLocks noChangeArrowheads="1"/>
          </p:cNvSpPr>
          <p:nvPr/>
        </p:nvSpPr>
        <p:spPr bwMode="auto">
          <a:xfrm>
            <a:off x="4937241" y="1700808"/>
            <a:ext cx="498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Qy</a:t>
            </a:r>
            <a:endParaRPr lang="fr-FR" dirty="0">
              <a:latin typeface="Times"/>
            </a:endParaRPr>
          </a:p>
        </p:txBody>
      </p:sp>
      <p:sp>
        <p:nvSpPr>
          <p:cNvPr id="58" name="ZoneTexte 57"/>
          <p:cNvSpPr txBox="1"/>
          <p:nvPr/>
        </p:nvSpPr>
        <p:spPr>
          <a:xfrm>
            <a:off x="7236296" y="3645024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olidFill>
                  <a:srgbClr val="FF0000"/>
                </a:solidFill>
              </a:rPr>
              <a:t>P</a:t>
            </a:r>
            <a:r>
              <a:rPr lang="fr-CA" baseline="-25000" dirty="0">
                <a:solidFill>
                  <a:srgbClr val="FF0000"/>
                </a:solidFill>
              </a:rPr>
              <a:t>¸x</a:t>
            </a:r>
            <a:r>
              <a:rPr lang="fr-CA" dirty="0">
                <a:solidFill>
                  <a:srgbClr val="FF0000"/>
                </a:solidFill>
              </a:rPr>
              <a:t>/</a:t>
            </a:r>
            <a:r>
              <a:rPr lang="fr-CA" dirty="0" err="1">
                <a:solidFill>
                  <a:srgbClr val="FF0000"/>
                </a:solidFill>
              </a:rPr>
              <a:t>P</a:t>
            </a:r>
            <a:r>
              <a:rPr lang="fr-CA" baseline="-25000" dirty="0" err="1">
                <a:solidFill>
                  <a:srgbClr val="FF0000"/>
                </a:solidFill>
              </a:rPr>
              <a:t>y</a:t>
            </a:r>
            <a:endParaRPr lang="fr-CA" baseline="-25000" dirty="0">
              <a:solidFill>
                <a:srgbClr val="FF0000"/>
              </a:solidFill>
            </a:endParaRPr>
          </a:p>
        </p:txBody>
      </p:sp>
      <p:cxnSp>
        <p:nvCxnSpPr>
          <p:cNvPr id="61" name="Connecteur droit 60"/>
          <p:cNvCxnSpPr/>
          <p:nvPr/>
        </p:nvCxnSpPr>
        <p:spPr>
          <a:xfrm>
            <a:off x="1691680" y="2348880"/>
            <a:ext cx="2232248" cy="223224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cteur droit 61"/>
          <p:cNvCxnSpPr/>
          <p:nvPr/>
        </p:nvCxnSpPr>
        <p:spPr>
          <a:xfrm>
            <a:off x="5580112" y="2204864"/>
            <a:ext cx="2232248" cy="223224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ZoneTexte 62"/>
          <p:cNvSpPr txBox="1"/>
          <p:nvPr/>
        </p:nvSpPr>
        <p:spPr>
          <a:xfrm>
            <a:off x="1907704" y="2348880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olidFill>
                  <a:srgbClr val="FF0000"/>
                </a:solidFill>
              </a:rPr>
              <a:t>P</a:t>
            </a:r>
            <a:r>
              <a:rPr lang="fr-CA" baseline="-25000" dirty="0">
                <a:solidFill>
                  <a:srgbClr val="FF0000"/>
                </a:solidFill>
              </a:rPr>
              <a:t>¸x</a:t>
            </a:r>
            <a:r>
              <a:rPr lang="fr-CA" dirty="0">
                <a:solidFill>
                  <a:srgbClr val="FF0000"/>
                </a:solidFill>
              </a:rPr>
              <a:t>/</a:t>
            </a:r>
            <a:r>
              <a:rPr lang="fr-CA" dirty="0" err="1">
                <a:solidFill>
                  <a:srgbClr val="FF0000"/>
                </a:solidFill>
              </a:rPr>
              <a:t>P</a:t>
            </a:r>
            <a:r>
              <a:rPr lang="fr-CA" baseline="-25000" dirty="0" err="1">
                <a:solidFill>
                  <a:srgbClr val="FF0000"/>
                </a:solidFill>
              </a:rPr>
              <a:t>y</a:t>
            </a:r>
            <a:endParaRPr lang="fr-CA" baseline="-25000" dirty="0">
              <a:solidFill>
                <a:srgbClr val="FF0000"/>
              </a:solidFill>
            </a:endParaRPr>
          </a:p>
        </p:txBody>
      </p:sp>
      <p:sp>
        <p:nvSpPr>
          <p:cNvPr id="66" name="ZoneTexte 65"/>
          <p:cNvSpPr txBox="1"/>
          <p:nvPr/>
        </p:nvSpPr>
        <p:spPr>
          <a:xfrm>
            <a:off x="2649270" y="3779748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A</a:t>
            </a:r>
          </a:p>
        </p:txBody>
      </p:sp>
      <p:sp>
        <p:nvSpPr>
          <p:cNvPr id="67" name="ZoneTexte 66"/>
          <p:cNvSpPr txBox="1"/>
          <p:nvPr/>
        </p:nvSpPr>
        <p:spPr>
          <a:xfrm>
            <a:off x="3153326" y="4139788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É</a:t>
            </a:r>
          </a:p>
        </p:txBody>
      </p:sp>
      <p:sp>
        <p:nvSpPr>
          <p:cNvPr id="68" name="ZoneTexte 67"/>
          <p:cNvSpPr txBox="1"/>
          <p:nvPr/>
        </p:nvSpPr>
        <p:spPr>
          <a:xfrm>
            <a:off x="5817622" y="2771636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É</a:t>
            </a:r>
          </a:p>
        </p:txBody>
      </p:sp>
      <p:sp>
        <p:nvSpPr>
          <p:cNvPr id="69" name="ZoneTexte 68"/>
          <p:cNvSpPr txBox="1"/>
          <p:nvPr/>
        </p:nvSpPr>
        <p:spPr>
          <a:xfrm>
            <a:off x="6084168" y="3212976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A</a:t>
            </a:r>
          </a:p>
        </p:txBody>
      </p:sp>
      <p:sp>
        <p:nvSpPr>
          <p:cNvPr id="72" name="ZoneTexte 71"/>
          <p:cNvSpPr txBox="1"/>
          <p:nvPr/>
        </p:nvSpPr>
        <p:spPr>
          <a:xfrm>
            <a:off x="3851920" y="3717032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olidFill>
                  <a:srgbClr val="FF0000"/>
                </a:solidFill>
              </a:rPr>
              <a:t>(P</a:t>
            </a:r>
            <a:r>
              <a:rPr lang="fr-CA" baseline="-25000" dirty="0">
                <a:solidFill>
                  <a:srgbClr val="FF0000"/>
                </a:solidFill>
              </a:rPr>
              <a:t>1x</a:t>
            </a:r>
            <a:r>
              <a:rPr lang="fr-CA" dirty="0">
                <a:solidFill>
                  <a:srgbClr val="FF0000"/>
                </a:solidFill>
              </a:rPr>
              <a:t>/P</a:t>
            </a:r>
            <a:r>
              <a:rPr lang="fr-CA" baseline="-25000" dirty="0">
                <a:solidFill>
                  <a:srgbClr val="FF0000"/>
                </a:solidFill>
              </a:rPr>
              <a:t>1y</a:t>
            </a:r>
            <a:r>
              <a:rPr lang="fr-CA" dirty="0">
                <a:solidFill>
                  <a:srgbClr val="FF0000"/>
                </a:solidFill>
              </a:rPr>
              <a:t>)</a:t>
            </a:r>
            <a:r>
              <a:rPr lang="fr-CA" baseline="30000" dirty="0">
                <a:solidFill>
                  <a:srgbClr val="FF0000"/>
                </a:solidFill>
              </a:rPr>
              <a:t>autarcie</a:t>
            </a:r>
          </a:p>
        </p:txBody>
      </p:sp>
      <p:sp>
        <p:nvSpPr>
          <p:cNvPr id="73" name="ZoneTexte 72"/>
          <p:cNvSpPr txBox="1"/>
          <p:nvPr/>
        </p:nvSpPr>
        <p:spPr>
          <a:xfrm>
            <a:off x="5940152" y="1844824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olidFill>
                  <a:srgbClr val="FF0000"/>
                </a:solidFill>
              </a:rPr>
              <a:t>(P</a:t>
            </a:r>
            <a:r>
              <a:rPr lang="fr-CA" baseline="-25000" dirty="0">
                <a:solidFill>
                  <a:srgbClr val="FF0000"/>
                </a:solidFill>
              </a:rPr>
              <a:t>2x</a:t>
            </a:r>
            <a:r>
              <a:rPr lang="fr-CA" dirty="0">
                <a:solidFill>
                  <a:srgbClr val="FF0000"/>
                </a:solidFill>
              </a:rPr>
              <a:t>/P</a:t>
            </a:r>
            <a:r>
              <a:rPr lang="fr-CA" baseline="-25000" dirty="0">
                <a:solidFill>
                  <a:srgbClr val="FF0000"/>
                </a:solidFill>
              </a:rPr>
              <a:t>2y</a:t>
            </a:r>
            <a:r>
              <a:rPr lang="fr-CA" dirty="0">
                <a:solidFill>
                  <a:srgbClr val="FF0000"/>
                </a:solidFill>
              </a:rPr>
              <a:t>)</a:t>
            </a:r>
            <a:r>
              <a:rPr lang="fr-CA" baseline="30000" dirty="0">
                <a:solidFill>
                  <a:srgbClr val="FF0000"/>
                </a:solidFill>
              </a:rPr>
              <a:t>autarcie</a:t>
            </a:r>
          </a:p>
        </p:txBody>
      </p:sp>
      <p:cxnSp>
        <p:nvCxnSpPr>
          <p:cNvPr id="74" name="Connecteur droit 73"/>
          <p:cNvCxnSpPr/>
          <p:nvPr/>
        </p:nvCxnSpPr>
        <p:spPr>
          <a:xfrm>
            <a:off x="6495125" y="2564904"/>
            <a:ext cx="21091" cy="81317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necteur droit 74"/>
          <p:cNvCxnSpPr/>
          <p:nvPr/>
        </p:nvCxnSpPr>
        <p:spPr>
          <a:xfrm>
            <a:off x="6516216" y="3429000"/>
            <a:ext cx="100811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/>
          <p:cNvCxnSpPr/>
          <p:nvPr/>
        </p:nvCxnSpPr>
        <p:spPr>
          <a:xfrm>
            <a:off x="1691680" y="3212976"/>
            <a:ext cx="2664296" cy="100811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42"/>
          <p:cNvCxnSpPr/>
          <p:nvPr/>
        </p:nvCxnSpPr>
        <p:spPr>
          <a:xfrm>
            <a:off x="5940152" y="1988840"/>
            <a:ext cx="1152128" cy="266429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Forme libre 43"/>
          <p:cNvSpPr/>
          <p:nvPr/>
        </p:nvSpPr>
        <p:spPr>
          <a:xfrm>
            <a:off x="5497264" y="2492896"/>
            <a:ext cx="1234976" cy="2307332"/>
          </a:xfrm>
          <a:custGeom>
            <a:avLst/>
            <a:gdLst>
              <a:gd name="connsiteX0" fmla="*/ 0 w 2298700"/>
              <a:gd name="connsiteY0" fmla="*/ 0 h 1803400"/>
              <a:gd name="connsiteX1" fmla="*/ 1181100 w 2298700"/>
              <a:gd name="connsiteY1" fmla="*/ 215900 h 1803400"/>
              <a:gd name="connsiteX2" fmla="*/ 1981200 w 2298700"/>
              <a:gd name="connsiteY2" fmla="*/ 838200 h 1803400"/>
              <a:gd name="connsiteX3" fmla="*/ 2298700 w 2298700"/>
              <a:gd name="connsiteY3" fmla="*/ 1803400 h 180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98700" h="1803400">
                <a:moveTo>
                  <a:pt x="0" y="0"/>
                </a:moveTo>
                <a:cubicBezTo>
                  <a:pt x="425450" y="38100"/>
                  <a:pt x="850900" y="76200"/>
                  <a:pt x="1181100" y="215900"/>
                </a:cubicBezTo>
                <a:cubicBezTo>
                  <a:pt x="1511300" y="355600"/>
                  <a:pt x="1794933" y="573617"/>
                  <a:pt x="1981200" y="838200"/>
                </a:cubicBezTo>
                <a:cubicBezTo>
                  <a:pt x="2167467" y="1102783"/>
                  <a:pt x="2233083" y="1453091"/>
                  <a:pt x="2298700" y="1803400"/>
                </a:cubicBez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45" name="Ellipse 44"/>
          <p:cNvSpPr/>
          <p:nvPr/>
        </p:nvSpPr>
        <p:spPr>
          <a:xfrm>
            <a:off x="6439007" y="3360068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76" name="Ellipse 75"/>
          <p:cNvSpPr/>
          <p:nvPr/>
        </p:nvSpPr>
        <p:spPr>
          <a:xfrm>
            <a:off x="6084168" y="2708920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77" name="Forme libre 76"/>
          <p:cNvSpPr/>
          <p:nvPr/>
        </p:nvSpPr>
        <p:spPr>
          <a:xfrm>
            <a:off x="1475656" y="3501008"/>
            <a:ext cx="2243088" cy="1299220"/>
          </a:xfrm>
          <a:custGeom>
            <a:avLst/>
            <a:gdLst>
              <a:gd name="connsiteX0" fmla="*/ 0 w 2298700"/>
              <a:gd name="connsiteY0" fmla="*/ 0 h 1803400"/>
              <a:gd name="connsiteX1" fmla="*/ 1181100 w 2298700"/>
              <a:gd name="connsiteY1" fmla="*/ 215900 h 1803400"/>
              <a:gd name="connsiteX2" fmla="*/ 1981200 w 2298700"/>
              <a:gd name="connsiteY2" fmla="*/ 838200 h 1803400"/>
              <a:gd name="connsiteX3" fmla="*/ 2298700 w 2298700"/>
              <a:gd name="connsiteY3" fmla="*/ 1803400 h 180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98700" h="1803400">
                <a:moveTo>
                  <a:pt x="0" y="0"/>
                </a:moveTo>
                <a:cubicBezTo>
                  <a:pt x="425450" y="38100"/>
                  <a:pt x="850900" y="76200"/>
                  <a:pt x="1181100" y="215900"/>
                </a:cubicBezTo>
                <a:cubicBezTo>
                  <a:pt x="1511300" y="355600"/>
                  <a:pt x="1794933" y="573617"/>
                  <a:pt x="1981200" y="838200"/>
                </a:cubicBezTo>
                <a:cubicBezTo>
                  <a:pt x="2167467" y="1102783"/>
                  <a:pt x="2233083" y="1453091"/>
                  <a:pt x="2298700" y="1803400"/>
                </a:cubicBez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79" name="Ellipse 78"/>
          <p:cNvSpPr/>
          <p:nvPr/>
        </p:nvSpPr>
        <p:spPr>
          <a:xfrm>
            <a:off x="3347864" y="4005064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80" name="Connecteur droit 79"/>
          <p:cNvCxnSpPr/>
          <p:nvPr/>
        </p:nvCxnSpPr>
        <p:spPr>
          <a:xfrm>
            <a:off x="2750709" y="2903853"/>
            <a:ext cx="21091" cy="81317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necteur droit 80"/>
          <p:cNvCxnSpPr/>
          <p:nvPr/>
        </p:nvCxnSpPr>
        <p:spPr>
          <a:xfrm>
            <a:off x="2844206" y="3717032"/>
            <a:ext cx="107972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Ellipse 81"/>
          <p:cNvSpPr/>
          <p:nvPr/>
        </p:nvSpPr>
        <p:spPr>
          <a:xfrm>
            <a:off x="2694591" y="3648100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6" name="Espace réservé du numéro de diapositive 3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34</a:t>
            </a:fld>
            <a:endParaRPr lang="fr-CA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Échange et gains mutuels</a:t>
            </a: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3616194" y="5477162"/>
            <a:ext cx="266429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V="1">
            <a:off x="3616193" y="2740858"/>
            <a:ext cx="0" cy="273630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3779046" y="2339588"/>
            <a:ext cx="20890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>
                <a:latin typeface="Times"/>
              </a:rPr>
              <a:t>CPP des pays 1 et 2</a:t>
            </a:r>
            <a:endParaRPr lang="fr-FR" dirty="0">
              <a:latin typeface="Times"/>
            </a:endParaRP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6161377" y="5477162"/>
            <a:ext cx="498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Qx</a:t>
            </a:r>
            <a:endParaRPr lang="fr-FR" dirty="0">
              <a:latin typeface="Times"/>
            </a:endParaRPr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3065033" y="2380818"/>
            <a:ext cx="498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Qy</a:t>
            </a:r>
            <a:endParaRPr lang="fr-FR" dirty="0">
              <a:latin typeface="Times"/>
            </a:endParaRPr>
          </a:p>
        </p:txBody>
      </p:sp>
      <p:sp>
        <p:nvSpPr>
          <p:cNvPr id="33" name="ZoneTexte 32"/>
          <p:cNvSpPr txBox="1"/>
          <p:nvPr/>
        </p:nvSpPr>
        <p:spPr>
          <a:xfrm>
            <a:off x="5868144" y="4725144"/>
            <a:ext cx="1763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olidFill>
                  <a:srgbClr val="FF0000"/>
                </a:solidFill>
              </a:rPr>
              <a:t>(P</a:t>
            </a:r>
            <a:r>
              <a:rPr lang="fr-CA" baseline="-25000" dirty="0">
                <a:solidFill>
                  <a:srgbClr val="FF0000"/>
                </a:solidFill>
              </a:rPr>
              <a:t>x</a:t>
            </a:r>
            <a:r>
              <a:rPr lang="fr-CA" dirty="0">
                <a:solidFill>
                  <a:srgbClr val="FF0000"/>
                </a:solidFill>
              </a:rPr>
              <a:t>/</a:t>
            </a:r>
            <a:r>
              <a:rPr lang="fr-CA" dirty="0" err="1">
                <a:solidFill>
                  <a:srgbClr val="FF0000"/>
                </a:solidFill>
              </a:rPr>
              <a:t>P</a:t>
            </a:r>
            <a:r>
              <a:rPr lang="fr-CA" baseline="-25000" dirty="0" err="1">
                <a:solidFill>
                  <a:srgbClr val="FF0000"/>
                </a:solidFill>
              </a:rPr>
              <a:t>y</a:t>
            </a:r>
            <a:r>
              <a:rPr lang="fr-CA" dirty="0">
                <a:solidFill>
                  <a:srgbClr val="FF0000"/>
                </a:solidFill>
              </a:rPr>
              <a:t>)</a:t>
            </a:r>
            <a:r>
              <a:rPr lang="fr-CA" baseline="30000" dirty="0">
                <a:solidFill>
                  <a:srgbClr val="FF0000"/>
                </a:solidFill>
              </a:rPr>
              <a:t>échange</a:t>
            </a:r>
          </a:p>
        </p:txBody>
      </p:sp>
      <p:sp>
        <p:nvSpPr>
          <p:cNvPr id="45" name="ZoneTexte 44"/>
          <p:cNvSpPr txBox="1"/>
          <p:nvPr/>
        </p:nvSpPr>
        <p:spPr>
          <a:xfrm>
            <a:off x="6300192" y="1556792"/>
            <a:ext cx="273630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En superposant les 2 graphiques précédents, on isole la zone où les habitants des 2 pays consomment plus des 2 biens</a:t>
            </a:r>
          </a:p>
          <a:p>
            <a:endParaRPr lang="fr-CA" dirty="0"/>
          </a:p>
          <a:p>
            <a:endParaRPr lang="fr-CA" dirty="0"/>
          </a:p>
          <a:p>
            <a:endParaRPr lang="fr-CA" dirty="0"/>
          </a:p>
        </p:txBody>
      </p:sp>
      <p:cxnSp>
        <p:nvCxnSpPr>
          <p:cNvPr id="46" name="Connecteur droit 45"/>
          <p:cNvCxnSpPr/>
          <p:nvPr/>
        </p:nvCxnSpPr>
        <p:spPr>
          <a:xfrm>
            <a:off x="3779912" y="2924944"/>
            <a:ext cx="2232248" cy="223224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avec flèche 57"/>
          <p:cNvCxnSpPr/>
          <p:nvPr/>
        </p:nvCxnSpPr>
        <p:spPr>
          <a:xfrm flipH="1">
            <a:off x="5076056" y="2636912"/>
            <a:ext cx="1224136" cy="129614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>
            <a:off x="4910949" y="3580787"/>
            <a:ext cx="21091" cy="81317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/>
          <p:cNvCxnSpPr/>
          <p:nvPr/>
        </p:nvCxnSpPr>
        <p:spPr>
          <a:xfrm>
            <a:off x="4932040" y="4365104"/>
            <a:ext cx="107972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orme libre 21"/>
          <p:cNvSpPr/>
          <p:nvPr/>
        </p:nvSpPr>
        <p:spPr>
          <a:xfrm>
            <a:off x="3641097" y="4146004"/>
            <a:ext cx="2243088" cy="1299220"/>
          </a:xfrm>
          <a:custGeom>
            <a:avLst/>
            <a:gdLst>
              <a:gd name="connsiteX0" fmla="*/ 0 w 2298700"/>
              <a:gd name="connsiteY0" fmla="*/ 0 h 1803400"/>
              <a:gd name="connsiteX1" fmla="*/ 1181100 w 2298700"/>
              <a:gd name="connsiteY1" fmla="*/ 215900 h 1803400"/>
              <a:gd name="connsiteX2" fmla="*/ 1981200 w 2298700"/>
              <a:gd name="connsiteY2" fmla="*/ 838200 h 1803400"/>
              <a:gd name="connsiteX3" fmla="*/ 2298700 w 2298700"/>
              <a:gd name="connsiteY3" fmla="*/ 1803400 h 180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98700" h="1803400">
                <a:moveTo>
                  <a:pt x="0" y="0"/>
                </a:moveTo>
                <a:cubicBezTo>
                  <a:pt x="425450" y="38100"/>
                  <a:pt x="850900" y="76200"/>
                  <a:pt x="1181100" y="215900"/>
                </a:cubicBezTo>
                <a:cubicBezTo>
                  <a:pt x="1511300" y="355600"/>
                  <a:pt x="1794933" y="573617"/>
                  <a:pt x="1981200" y="838200"/>
                </a:cubicBezTo>
                <a:cubicBezTo>
                  <a:pt x="2167467" y="1102783"/>
                  <a:pt x="2233083" y="1453091"/>
                  <a:pt x="2298700" y="1803400"/>
                </a:cubicBez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3" name="Ellipse 22"/>
          <p:cNvSpPr/>
          <p:nvPr/>
        </p:nvSpPr>
        <p:spPr>
          <a:xfrm>
            <a:off x="4860032" y="4293096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4" name="Forme libre 23"/>
          <p:cNvSpPr/>
          <p:nvPr/>
        </p:nvSpPr>
        <p:spPr>
          <a:xfrm>
            <a:off x="3630257" y="3137892"/>
            <a:ext cx="1234976" cy="2307332"/>
          </a:xfrm>
          <a:custGeom>
            <a:avLst/>
            <a:gdLst>
              <a:gd name="connsiteX0" fmla="*/ 0 w 2298700"/>
              <a:gd name="connsiteY0" fmla="*/ 0 h 1803400"/>
              <a:gd name="connsiteX1" fmla="*/ 1181100 w 2298700"/>
              <a:gd name="connsiteY1" fmla="*/ 215900 h 1803400"/>
              <a:gd name="connsiteX2" fmla="*/ 1981200 w 2298700"/>
              <a:gd name="connsiteY2" fmla="*/ 838200 h 1803400"/>
              <a:gd name="connsiteX3" fmla="*/ 2298700 w 2298700"/>
              <a:gd name="connsiteY3" fmla="*/ 1803400 h 180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98700" h="1803400">
                <a:moveTo>
                  <a:pt x="0" y="0"/>
                </a:moveTo>
                <a:cubicBezTo>
                  <a:pt x="425450" y="38100"/>
                  <a:pt x="850900" y="76200"/>
                  <a:pt x="1181100" y="215900"/>
                </a:cubicBezTo>
                <a:cubicBezTo>
                  <a:pt x="1511300" y="355600"/>
                  <a:pt x="1794933" y="573617"/>
                  <a:pt x="1981200" y="838200"/>
                </a:cubicBezTo>
                <a:cubicBezTo>
                  <a:pt x="2167467" y="1102783"/>
                  <a:pt x="2233083" y="1453091"/>
                  <a:pt x="2298700" y="1803400"/>
                </a:cubicBez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26" name="Connecteur droit 25"/>
          <p:cNvCxnSpPr/>
          <p:nvPr/>
        </p:nvCxnSpPr>
        <p:spPr>
          <a:xfrm>
            <a:off x="4622917" y="3263893"/>
            <a:ext cx="21091" cy="81317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/>
          <p:cNvCxnSpPr/>
          <p:nvPr/>
        </p:nvCxnSpPr>
        <p:spPr>
          <a:xfrm>
            <a:off x="4644008" y="4077072"/>
            <a:ext cx="100811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Ellipse 27"/>
          <p:cNvSpPr/>
          <p:nvPr/>
        </p:nvSpPr>
        <p:spPr>
          <a:xfrm>
            <a:off x="4572000" y="4005064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5" name="Espace réservé du numéro de diapositive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35</a:t>
            </a:fld>
            <a:endParaRPr lang="fr-CA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Force du modèle HOS (2)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925144"/>
          </a:xfrm>
        </p:spPr>
        <p:txBody>
          <a:bodyPr>
            <a:normAutofit fontScale="92500" lnSpcReduction="10000"/>
          </a:bodyPr>
          <a:lstStyle/>
          <a:p>
            <a:r>
              <a:rPr lang="fr-CA" dirty="0"/>
              <a:t>Le modèle </a:t>
            </a:r>
            <a:r>
              <a:rPr lang="fr-CA" dirty="0" err="1"/>
              <a:t>ricardien</a:t>
            </a:r>
            <a:r>
              <a:rPr lang="fr-CA" dirty="0"/>
              <a:t> illustre les bénéfices du commerce entre des pays séparés par des écarts technologiques.</a:t>
            </a:r>
          </a:p>
          <a:p>
            <a:endParaRPr lang="fr-CA" dirty="0"/>
          </a:p>
          <a:p>
            <a:r>
              <a:rPr lang="fr-CA" dirty="0"/>
              <a:t>Le modèle HOS illustre les bénéfices du commerce entre des pays technologiquement similaires en plus d’</a:t>
            </a:r>
            <a:r>
              <a:rPr lang="fr-CA" dirty="0" err="1"/>
              <a:t>endogénéïser</a:t>
            </a:r>
            <a:r>
              <a:rPr lang="fr-CA" dirty="0"/>
              <a:t> la source des av. </a:t>
            </a:r>
            <a:r>
              <a:rPr lang="fr-CA" dirty="0" err="1"/>
              <a:t>comp</a:t>
            </a:r>
            <a:r>
              <a:rPr lang="fr-CA" dirty="0"/>
              <a:t>.</a:t>
            </a:r>
          </a:p>
          <a:p>
            <a:endParaRPr lang="fr-CA" dirty="0"/>
          </a:p>
          <a:p>
            <a:r>
              <a:rPr lang="fr-CA" dirty="0"/>
              <a:t>Or, la majorité des échanges se font entre pays </a:t>
            </a:r>
            <a:r>
              <a:rPr lang="fr-CA" dirty="0" err="1"/>
              <a:t>tech</a:t>
            </a:r>
            <a:r>
              <a:rPr lang="fr-CA" dirty="0"/>
              <a:t>. similaires (entre pays </a:t>
            </a:r>
            <a:r>
              <a:rPr lang="fr-CA" dirty="0" err="1"/>
              <a:t>dév</a:t>
            </a:r>
            <a:r>
              <a:rPr lang="fr-CA" dirty="0"/>
              <a:t>.).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36</a:t>
            </a:fld>
            <a:endParaRPr lang="fr-CA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Limite du modèle HOS (1)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003232" cy="5257800"/>
          </a:xfrm>
        </p:spPr>
        <p:txBody>
          <a:bodyPr>
            <a:normAutofit/>
          </a:bodyPr>
          <a:lstStyle/>
          <a:p>
            <a:r>
              <a:rPr lang="fr-CA" dirty="0"/>
              <a:t>Empiriquement, les prix des </a:t>
            </a:r>
            <a:r>
              <a:rPr lang="fr-CA" dirty="0" err="1"/>
              <a:t>fctrs</a:t>
            </a:r>
            <a:r>
              <a:rPr lang="fr-CA" dirty="0"/>
              <a:t> son très variables et tendent à </a:t>
            </a:r>
            <a:r>
              <a:rPr lang="fr-CA"/>
              <a:t>se rapprocher seul</a:t>
            </a:r>
            <a:r>
              <a:rPr lang="fr-CA" dirty="0"/>
              <a:t>. dans des pays ayant des dotations de </a:t>
            </a:r>
            <a:r>
              <a:rPr lang="fr-CA" dirty="0" err="1"/>
              <a:t>fctrs</a:t>
            </a:r>
            <a:r>
              <a:rPr lang="fr-CA" dirty="0"/>
              <a:t> similaires</a:t>
            </a:r>
          </a:p>
          <a:p>
            <a:endParaRPr lang="fr-CA" dirty="0"/>
          </a:p>
          <a:p>
            <a:r>
              <a:rPr lang="fr-CA" dirty="0"/>
              <a:t>Ce fait peut s’expliquer par la violation d’</a:t>
            </a:r>
            <a:r>
              <a:rPr lang="fr-CA" dirty="0" err="1"/>
              <a:t>hyp</a:t>
            </a:r>
            <a:r>
              <a:rPr lang="fr-CA" dirty="0"/>
              <a:t>.:</a:t>
            </a:r>
          </a:p>
          <a:p>
            <a:pPr lvl="1"/>
            <a:r>
              <a:rPr lang="fr-CA" dirty="0"/>
              <a:t>Même technologie de </a:t>
            </a:r>
            <a:r>
              <a:rPr lang="fr-CA" dirty="0" err="1"/>
              <a:t>prod</a:t>
            </a:r>
            <a:r>
              <a:rPr lang="fr-CA" dirty="0"/>
              <a:t>.</a:t>
            </a:r>
          </a:p>
          <a:p>
            <a:pPr lvl="1"/>
            <a:r>
              <a:rPr lang="fr-CA" dirty="0"/>
              <a:t>Loi du prix unique</a:t>
            </a:r>
          </a:p>
          <a:p>
            <a:pPr lvl="1"/>
            <a:r>
              <a:rPr lang="fr-CA" dirty="0"/>
              <a:t>Mobilité des </a:t>
            </a:r>
            <a:r>
              <a:rPr lang="fr-CA" dirty="0" err="1"/>
              <a:t>fctrs</a:t>
            </a:r>
            <a:endParaRPr lang="fr-CA" dirty="0"/>
          </a:p>
          <a:p>
            <a:pPr lvl="1"/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37</a:t>
            </a:fld>
            <a:endParaRPr lang="fr-CA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Paradoxe de Leontief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075240" cy="4525963"/>
          </a:xfrm>
        </p:spPr>
        <p:txBody>
          <a:bodyPr/>
          <a:lstStyle/>
          <a:p>
            <a:r>
              <a:rPr lang="fr-CA" dirty="0"/>
              <a:t>Les É-U sont </a:t>
            </a:r>
            <a:r>
              <a:rPr lang="fr-CA" dirty="0" err="1"/>
              <a:t>rel</a:t>
            </a:r>
            <a:r>
              <a:rPr lang="fr-CA" dirty="0"/>
              <a:t>. bien dotés en K, mais leurs M sont </a:t>
            </a:r>
            <a:r>
              <a:rPr lang="fr-CA" dirty="0" err="1"/>
              <a:t>rel</a:t>
            </a:r>
            <a:r>
              <a:rPr lang="fr-CA" dirty="0"/>
              <a:t>. plus intensives en utilisation de K que leurs X </a:t>
            </a:r>
          </a:p>
          <a:p>
            <a:endParaRPr lang="fr-CA" dirty="0"/>
          </a:p>
          <a:p>
            <a:r>
              <a:rPr lang="fr-CA" dirty="0"/>
              <a:t>Av. </a:t>
            </a:r>
            <a:r>
              <a:rPr lang="fr-CA" dirty="0" err="1"/>
              <a:t>comp</a:t>
            </a:r>
            <a:r>
              <a:rPr lang="fr-CA" dirty="0"/>
              <a:t>. dans la </a:t>
            </a:r>
            <a:r>
              <a:rPr lang="fr-CA" dirty="0" err="1"/>
              <a:t>prod</a:t>
            </a:r>
            <a:r>
              <a:rPr lang="fr-CA" dirty="0"/>
              <a:t>. de services requérant </a:t>
            </a:r>
            <a:r>
              <a:rPr lang="fr-CA" dirty="0" err="1"/>
              <a:t>bcp</a:t>
            </a:r>
            <a:r>
              <a:rPr lang="fr-CA" dirty="0"/>
              <a:t> de K humain</a:t>
            </a:r>
          </a:p>
          <a:p>
            <a:pPr lvl="1"/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38</a:t>
            </a:fld>
            <a:endParaRPr lang="fr-CA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Contexte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003232" cy="4997152"/>
          </a:xfrm>
        </p:spPr>
        <p:txBody>
          <a:bodyPr>
            <a:normAutofit/>
          </a:bodyPr>
          <a:lstStyle/>
          <a:p>
            <a:r>
              <a:rPr lang="fr-CA" dirty="0"/>
              <a:t>Soit 2 économies…</a:t>
            </a:r>
          </a:p>
          <a:p>
            <a:pPr lvl="1"/>
            <a:r>
              <a:rPr lang="fr-CA" dirty="0"/>
              <a:t>produisant 2 biens x et y</a:t>
            </a:r>
          </a:p>
          <a:p>
            <a:pPr lvl="1"/>
            <a:r>
              <a:rPr lang="fr-CA" dirty="0"/>
              <a:t>à l’aide 2 facteurs de production substituables: </a:t>
            </a:r>
          </a:p>
          <a:p>
            <a:pPr lvl="2"/>
            <a:r>
              <a:rPr lang="fr-CA" dirty="0"/>
              <a:t>L</a:t>
            </a:r>
          </a:p>
          <a:p>
            <a:pPr lvl="2"/>
            <a:r>
              <a:rPr lang="fr-CA" dirty="0"/>
              <a:t>et T ou K.</a:t>
            </a:r>
          </a:p>
          <a:p>
            <a:pPr>
              <a:buNone/>
            </a:pPr>
            <a:endParaRPr lang="fr-CA" dirty="0"/>
          </a:p>
          <a:p>
            <a:r>
              <a:rPr lang="fr-CA" dirty="0"/>
              <a:t>On dit de ce modèle qu’il est «2*2*2»</a:t>
            </a:r>
          </a:p>
          <a:p>
            <a:endParaRPr lang="fr-CA" dirty="0"/>
          </a:p>
          <a:p>
            <a:pPr lvl="1"/>
            <a:endParaRPr lang="fr-CA" dirty="0"/>
          </a:p>
          <a:p>
            <a:pPr lvl="2">
              <a:buNone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4</a:t>
            </a:fld>
            <a:endParaRPr lang="fr-CA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87208" cy="1143000"/>
          </a:xfrm>
        </p:spPr>
        <p:txBody>
          <a:bodyPr>
            <a:normAutofit/>
          </a:bodyPr>
          <a:lstStyle/>
          <a:p>
            <a:r>
              <a:rPr lang="fr-CA" dirty="0"/>
              <a:t>Autres hypothèses spécifiques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84784"/>
            <a:ext cx="8003232" cy="4896544"/>
          </a:xfrm>
        </p:spPr>
        <p:txBody>
          <a:bodyPr>
            <a:normAutofit/>
          </a:bodyPr>
          <a:lstStyle/>
          <a:p>
            <a:r>
              <a:rPr lang="fr-CA" dirty="0"/>
              <a:t>Les 2 pays ont les mêmes technologies de </a:t>
            </a:r>
            <a:r>
              <a:rPr lang="fr-CA" dirty="0" err="1"/>
              <a:t>prod</a:t>
            </a:r>
            <a:r>
              <a:rPr lang="fr-CA" dirty="0"/>
              <a:t>. (F</a:t>
            </a:r>
            <a:r>
              <a:rPr lang="fr-CA" baseline="-25000" dirty="0"/>
              <a:t>1j</a:t>
            </a:r>
            <a:r>
              <a:rPr lang="fr-CA" dirty="0"/>
              <a:t>(K,L) = F</a:t>
            </a:r>
            <a:r>
              <a:rPr lang="fr-CA" baseline="-25000" dirty="0"/>
              <a:t>2j</a:t>
            </a:r>
            <a:r>
              <a:rPr lang="fr-CA" dirty="0"/>
              <a:t>(K,L) = </a:t>
            </a:r>
            <a:r>
              <a:rPr lang="fr-CA" dirty="0" err="1"/>
              <a:t>F</a:t>
            </a:r>
            <a:r>
              <a:rPr lang="fr-CA" baseline="-25000" dirty="0" err="1"/>
              <a:t>j</a:t>
            </a:r>
            <a:r>
              <a:rPr lang="fr-CA" dirty="0"/>
              <a:t>(K,L))</a:t>
            </a:r>
          </a:p>
          <a:p>
            <a:endParaRPr lang="fr-CA" dirty="0"/>
          </a:p>
          <a:p>
            <a:r>
              <a:rPr lang="fr-CA" dirty="0"/>
              <a:t>La </a:t>
            </a:r>
            <a:r>
              <a:rPr lang="fr-CA" dirty="0" err="1"/>
              <a:t>prod</a:t>
            </a:r>
            <a:r>
              <a:rPr lang="fr-CA" dirty="0"/>
              <a:t>. d’un des 2 biens est plus intensive en utilisation de L</a:t>
            </a:r>
          </a:p>
          <a:p>
            <a:endParaRPr lang="fr-CA" dirty="0"/>
          </a:p>
          <a:p>
            <a:r>
              <a:rPr lang="fr-CA" dirty="0"/>
              <a:t>Les rendements d’échelle sont constants (</a:t>
            </a:r>
            <a:r>
              <a:rPr lang="fr-CA" dirty="0" err="1"/>
              <a:t>F</a:t>
            </a:r>
            <a:r>
              <a:rPr lang="fr-CA" baseline="-25000" dirty="0" err="1"/>
              <a:t>j</a:t>
            </a:r>
            <a:r>
              <a:rPr lang="fr-CA" dirty="0"/>
              <a:t>(</a:t>
            </a:r>
            <a:r>
              <a:rPr lang="fr-CA" dirty="0">
                <a:sym typeface="Symbol"/>
              </a:rPr>
              <a:t></a:t>
            </a:r>
            <a:r>
              <a:rPr lang="fr-CA" dirty="0"/>
              <a:t>K,</a:t>
            </a:r>
            <a:r>
              <a:rPr lang="fr-CA" dirty="0">
                <a:sym typeface="Symbol"/>
              </a:rPr>
              <a:t> </a:t>
            </a:r>
            <a:r>
              <a:rPr lang="fr-CA" dirty="0"/>
              <a:t>L) = </a:t>
            </a:r>
            <a:r>
              <a:rPr lang="fr-CA" dirty="0">
                <a:sym typeface="Symbol"/>
              </a:rPr>
              <a:t></a:t>
            </a:r>
            <a:r>
              <a:rPr lang="fr-CA" dirty="0" err="1"/>
              <a:t>F</a:t>
            </a:r>
            <a:r>
              <a:rPr lang="fr-CA" baseline="-25000" dirty="0" err="1"/>
              <a:t>j</a:t>
            </a:r>
            <a:r>
              <a:rPr lang="fr-CA" dirty="0"/>
              <a:t>(K,L))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5</a:t>
            </a:fld>
            <a:endParaRPr lang="fr-CA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59216" cy="1143000"/>
          </a:xfrm>
        </p:spPr>
        <p:txBody>
          <a:bodyPr>
            <a:normAutofit fontScale="90000"/>
          </a:bodyPr>
          <a:lstStyle/>
          <a:p>
            <a:r>
              <a:rPr lang="fr-CA" dirty="0"/>
              <a:t>Autres hypothèses périphériques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147248" cy="4525963"/>
          </a:xfrm>
        </p:spPr>
        <p:txBody>
          <a:bodyPr/>
          <a:lstStyle/>
          <a:p>
            <a:r>
              <a:rPr lang="fr-CA" dirty="0"/>
              <a:t>Ccp sur les marchés des </a:t>
            </a:r>
            <a:r>
              <a:rPr lang="fr-CA" dirty="0" err="1"/>
              <a:t>fctrs</a:t>
            </a:r>
            <a:r>
              <a:rPr lang="fr-CA" dirty="0"/>
              <a:t> et des biens</a:t>
            </a:r>
          </a:p>
          <a:p>
            <a:endParaRPr lang="fr-CA" dirty="0"/>
          </a:p>
          <a:p>
            <a:r>
              <a:rPr lang="fr-CA" dirty="0"/>
              <a:t>Mobilité parfaite des </a:t>
            </a:r>
            <a:r>
              <a:rPr lang="fr-CA" dirty="0" err="1"/>
              <a:t>fctrs</a:t>
            </a:r>
            <a:r>
              <a:rPr lang="fr-CA" dirty="0"/>
              <a:t> sur les marchés intérieurs et inexistante entre les pays</a:t>
            </a:r>
          </a:p>
          <a:p>
            <a:endParaRPr lang="fr-CA" dirty="0"/>
          </a:p>
          <a:p>
            <a:r>
              <a:rPr lang="fr-CA" dirty="0"/>
              <a:t>Absence d’entraves au commerce</a:t>
            </a:r>
          </a:p>
          <a:p>
            <a:endParaRPr lang="fr-CA" dirty="0"/>
          </a:p>
          <a:p>
            <a:r>
              <a:rPr lang="fr-CA" dirty="0"/>
              <a:t>Commerce équilibré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6</a:t>
            </a:fld>
            <a:endParaRPr lang="fr-CA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Les dotations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075240" cy="4925144"/>
          </a:xfrm>
        </p:spPr>
        <p:txBody>
          <a:bodyPr>
            <a:normAutofit/>
          </a:bodyPr>
          <a:lstStyle/>
          <a:p>
            <a:r>
              <a:rPr lang="fr-CA" dirty="0"/>
              <a:t>On a donc 2 pays se distinguant seul. par leur dotation </a:t>
            </a:r>
            <a:r>
              <a:rPr lang="fr-CA" dirty="0" err="1"/>
              <a:t>rel</a:t>
            </a:r>
            <a:r>
              <a:rPr lang="fr-CA" dirty="0"/>
              <a:t>. en L (L</a:t>
            </a:r>
            <a:r>
              <a:rPr lang="fr-CA" baseline="-25000" dirty="0"/>
              <a:t>i</a:t>
            </a:r>
            <a:r>
              <a:rPr lang="fr-CA" dirty="0"/>
              <a:t>/</a:t>
            </a:r>
            <a:r>
              <a:rPr lang="fr-CA" dirty="0" err="1"/>
              <a:t>K</a:t>
            </a:r>
            <a:r>
              <a:rPr lang="fr-CA" baseline="-25000" dirty="0" err="1"/>
              <a:t>i</a:t>
            </a:r>
            <a:r>
              <a:rPr lang="fr-CA" dirty="0"/>
              <a:t>).</a:t>
            </a:r>
          </a:p>
          <a:p>
            <a:endParaRPr lang="fr-CA" dirty="0"/>
          </a:p>
          <a:p>
            <a:pPr lvl="1"/>
            <a:r>
              <a:rPr lang="fr-CA" dirty="0"/>
              <a:t>Nous aurons ici : L</a:t>
            </a:r>
            <a:r>
              <a:rPr lang="fr-CA" baseline="-25000" dirty="0"/>
              <a:t>1</a:t>
            </a:r>
            <a:r>
              <a:rPr lang="fr-CA" dirty="0"/>
              <a:t>/K</a:t>
            </a:r>
            <a:r>
              <a:rPr lang="fr-CA" baseline="-25000" dirty="0"/>
              <a:t>1</a:t>
            </a:r>
            <a:r>
              <a:rPr lang="fr-CA" dirty="0"/>
              <a:t> &lt; L</a:t>
            </a:r>
            <a:r>
              <a:rPr lang="fr-CA" baseline="-25000" dirty="0"/>
              <a:t>2</a:t>
            </a:r>
            <a:r>
              <a:rPr lang="fr-CA" dirty="0"/>
              <a:t>/K</a:t>
            </a:r>
            <a:r>
              <a:rPr lang="fr-CA" baseline="-25000" dirty="0"/>
              <a:t>2</a:t>
            </a:r>
            <a:r>
              <a:rPr lang="fr-CA" dirty="0"/>
              <a:t>;</a:t>
            </a:r>
          </a:p>
          <a:p>
            <a:pPr lvl="1"/>
            <a:r>
              <a:rPr lang="fr-CA" dirty="0"/>
              <a:t>le pays 1 est donc un pays </a:t>
            </a:r>
            <a:r>
              <a:rPr lang="fr-CA" dirty="0" err="1"/>
              <a:t>dév</a:t>
            </a:r>
            <a:r>
              <a:rPr lang="fr-CA" dirty="0"/>
              <a:t>. </a:t>
            </a:r>
            <a:r>
              <a:rPr lang="fr-CA" dirty="0" err="1"/>
              <a:t>rel</a:t>
            </a:r>
            <a:r>
              <a:rPr lang="fr-CA" dirty="0"/>
              <a:t>. bien pourvu en K…</a:t>
            </a:r>
          </a:p>
          <a:p>
            <a:pPr lvl="1"/>
            <a:r>
              <a:rPr lang="fr-CA" dirty="0"/>
              <a:t>alors que le pays 2 est un PVD </a:t>
            </a:r>
            <a:r>
              <a:rPr lang="fr-CA" dirty="0" err="1"/>
              <a:t>rel</a:t>
            </a:r>
            <a:r>
              <a:rPr lang="fr-CA" dirty="0"/>
              <a:t>. bien pourvu en L.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7</a:t>
            </a:fld>
            <a:endParaRPr lang="fr-CA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31224" cy="1143000"/>
          </a:xfrm>
        </p:spPr>
        <p:txBody>
          <a:bodyPr>
            <a:normAutofit/>
          </a:bodyPr>
          <a:lstStyle/>
          <a:p>
            <a:r>
              <a:rPr lang="fr-CA" dirty="0"/>
              <a:t>L’intensité factorielle des </a:t>
            </a:r>
            <a:r>
              <a:rPr lang="fr-CA" dirty="0" err="1"/>
              <a:t>prod</a:t>
            </a:r>
            <a:r>
              <a:rPr lang="fr-CA" dirty="0"/>
              <a:t>.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CA" dirty="0"/>
              <a:t>Les </a:t>
            </a:r>
            <a:r>
              <a:rPr lang="fr-CA" dirty="0" err="1"/>
              <a:t>prod</a:t>
            </a:r>
            <a:r>
              <a:rPr lang="fr-CA" dirty="0"/>
              <a:t>. des biens x et y se distinguent par leur utilisation </a:t>
            </a:r>
            <a:r>
              <a:rPr lang="fr-CA" dirty="0" err="1"/>
              <a:t>rel</a:t>
            </a:r>
            <a:r>
              <a:rPr lang="fr-CA" dirty="0"/>
              <a:t>. des 2 </a:t>
            </a:r>
            <a:r>
              <a:rPr lang="fr-CA" dirty="0" err="1"/>
              <a:t>fctrs</a:t>
            </a:r>
            <a:r>
              <a:rPr lang="fr-CA" dirty="0"/>
              <a:t> (</a:t>
            </a:r>
            <a:r>
              <a:rPr lang="fr-CA" dirty="0" err="1"/>
              <a:t>K</a:t>
            </a:r>
            <a:r>
              <a:rPr lang="fr-CA" baseline="-25000" dirty="0" err="1"/>
              <a:t>ij</a:t>
            </a:r>
            <a:r>
              <a:rPr lang="fr-CA" dirty="0"/>
              <a:t>/</a:t>
            </a:r>
            <a:r>
              <a:rPr lang="fr-CA" dirty="0" err="1"/>
              <a:t>L</a:t>
            </a:r>
            <a:r>
              <a:rPr lang="fr-CA" baseline="-25000" dirty="0" err="1"/>
              <a:t>ij</a:t>
            </a:r>
            <a:r>
              <a:rPr lang="fr-CA" dirty="0"/>
              <a:t>) </a:t>
            </a:r>
          </a:p>
          <a:p>
            <a:endParaRPr lang="fr-CA" dirty="0"/>
          </a:p>
          <a:p>
            <a:pPr lvl="1"/>
            <a:r>
              <a:rPr lang="fr-CA" dirty="0"/>
              <a:t>Nous aurons : </a:t>
            </a:r>
            <a:r>
              <a:rPr lang="fr-CA" dirty="0" err="1"/>
              <a:t>K</a:t>
            </a:r>
            <a:r>
              <a:rPr lang="fr-CA" baseline="-25000" dirty="0" err="1"/>
              <a:t>ix</a:t>
            </a:r>
            <a:r>
              <a:rPr lang="fr-CA" dirty="0"/>
              <a:t>/</a:t>
            </a:r>
            <a:r>
              <a:rPr lang="fr-CA" dirty="0" err="1"/>
              <a:t>L</a:t>
            </a:r>
            <a:r>
              <a:rPr lang="fr-CA" baseline="-25000" dirty="0" err="1"/>
              <a:t>ix</a:t>
            </a:r>
            <a:r>
              <a:rPr lang="fr-CA" dirty="0"/>
              <a:t> &gt; </a:t>
            </a:r>
            <a:r>
              <a:rPr lang="fr-CA" dirty="0" err="1"/>
              <a:t>K</a:t>
            </a:r>
            <a:r>
              <a:rPr lang="fr-CA" baseline="-25000" dirty="0" err="1"/>
              <a:t>iy</a:t>
            </a:r>
            <a:r>
              <a:rPr lang="fr-CA" dirty="0"/>
              <a:t>/</a:t>
            </a:r>
            <a:r>
              <a:rPr lang="fr-CA" dirty="0" err="1"/>
              <a:t>L</a:t>
            </a:r>
            <a:r>
              <a:rPr lang="fr-CA" baseline="-25000" dirty="0" err="1"/>
              <a:t>iy</a:t>
            </a:r>
            <a:r>
              <a:rPr lang="fr-CA" dirty="0"/>
              <a:t>;</a:t>
            </a:r>
          </a:p>
          <a:p>
            <a:pPr lvl="1"/>
            <a:r>
              <a:rPr lang="fr-CA" dirty="0"/>
              <a:t>la </a:t>
            </a:r>
            <a:r>
              <a:rPr lang="fr-CA" dirty="0" err="1"/>
              <a:t>prod</a:t>
            </a:r>
            <a:r>
              <a:rPr lang="fr-CA" dirty="0"/>
              <a:t>. du bien x est </a:t>
            </a:r>
            <a:r>
              <a:rPr lang="fr-CA" dirty="0" err="1"/>
              <a:t>rel</a:t>
            </a:r>
            <a:r>
              <a:rPr lang="fr-CA" dirty="0"/>
              <a:t>. + intensive en utilisation de K…</a:t>
            </a:r>
          </a:p>
          <a:p>
            <a:pPr lvl="1"/>
            <a:r>
              <a:rPr lang="fr-CA" dirty="0"/>
              <a:t>alors que la </a:t>
            </a:r>
            <a:r>
              <a:rPr lang="fr-CA" dirty="0" err="1"/>
              <a:t>prod</a:t>
            </a:r>
            <a:r>
              <a:rPr lang="fr-CA" dirty="0"/>
              <a:t>. du bien y est </a:t>
            </a:r>
            <a:r>
              <a:rPr lang="fr-CA" dirty="0" err="1"/>
              <a:t>rel</a:t>
            </a:r>
            <a:r>
              <a:rPr lang="fr-CA" dirty="0"/>
              <a:t>. + intensive en utilisation de L.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8</a:t>
            </a:fld>
            <a:endParaRPr lang="fr-CA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CPP et CR croissants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 fontScale="92500" lnSpcReduction="10000"/>
          </a:bodyPr>
          <a:lstStyle/>
          <a:p>
            <a:r>
              <a:rPr lang="fr-CA" dirty="0"/>
              <a:t>Soit </a:t>
            </a:r>
            <a:r>
              <a:rPr lang="fr-CA" dirty="0" err="1"/>
              <a:t>L</a:t>
            </a:r>
            <a:r>
              <a:rPr lang="fr-CA" baseline="-25000" dirty="0" err="1"/>
              <a:t>ij</a:t>
            </a:r>
            <a:r>
              <a:rPr lang="fr-CA" dirty="0"/>
              <a:t> et </a:t>
            </a:r>
            <a:r>
              <a:rPr lang="fr-CA" dirty="0" err="1"/>
              <a:t>K</a:t>
            </a:r>
            <a:r>
              <a:rPr lang="fr-CA" baseline="-25000" dirty="0" err="1"/>
              <a:t>ij</a:t>
            </a:r>
            <a:r>
              <a:rPr lang="fr-CA" baseline="-25000" dirty="0"/>
              <a:t> </a:t>
            </a:r>
            <a:r>
              <a:rPr lang="fr-CA" dirty="0"/>
              <a:t>les unités de chaque </a:t>
            </a:r>
            <a:r>
              <a:rPr lang="fr-CA" dirty="0" err="1"/>
              <a:t>ress</a:t>
            </a:r>
            <a:r>
              <a:rPr lang="fr-CA" dirty="0"/>
              <a:t>. </a:t>
            </a:r>
            <a:r>
              <a:rPr lang="fr-CA" i="1" dirty="0"/>
              <a:t>allouées </a:t>
            </a:r>
            <a:r>
              <a:rPr lang="fr-CA" dirty="0"/>
              <a:t>à la production du bien j dans le pays i</a:t>
            </a:r>
          </a:p>
          <a:p>
            <a:endParaRPr lang="fr-CA" dirty="0"/>
          </a:p>
          <a:p>
            <a:r>
              <a:rPr lang="fr-CA" dirty="0"/>
              <a:t>On a maintenant 2 contraintes de </a:t>
            </a:r>
            <a:r>
              <a:rPr lang="fr-CA" dirty="0" err="1"/>
              <a:t>ress</a:t>
            </a:r>
            <a:r>
              <a:rPr lang="fr-CA" dirty="0"/>
              <a:t>. dans chaque pays :</a:t>
            </a:r>
          </a:p>
          <a:p>
            <a:pPr lvl="1"/>
            <a:r>
              <a:rPr lang="fr-CA" dirty="0" err="1"/>
              <a:t>L</a:t>
            </a:r>
            <a:r>
              <a:rPr lang="fr-CA" baseline="-25000" dirty="0" err="1"/>
              <a:t>ix</a:t>
            </a:r>
            <a:r>
              <a:rPr lang="fr-CA" baseline="-25000" dirty="0"/>
              <a:t> </a:t>
            </a:r>
            <a:r>
              <a:rPr lang="fr-CA" dirty="0"/>
              <a:t>+ </a:t>
            </a:r>
            <a:r>
              <a:rPr lang="fr-CA" dirty="0" err="1"/>
              <a:t>L</a:t>
            </a:r>
            <a:r>
              <a:rPr lang="fr-CA" baseline="-25000" dirty="0" err="1"/>
              <a:t>iy</a:t>
            </a:r>
            <a:r>
              <a:rPr lang="fr-CA" dirty="0"/>
              <a:t> ≤ L</a:t>
            </a:r>
            <a:r>
              <a:rPr lang="fr-CA" baseline="-25000" dirty="0"/>
              <a:t>i</a:t>
            </a:r>
          </a:p>
          <a:p>
            <a:pPr lvl="1"/>
            <a:r>
              <a:rPr lang="fr-CA" dirty="0" err="1"/>
              <a:t>K</a:t>
            </a:r>
            <a:r>
              <a:rPr lang="fr-CA" baseline="-25000" dirty="0" err="1"/>
              <a:t>ix</a:t>
            </a:r>
            <a:r>
              <a:rPr lang="fr-CA" baseline="-25000" dirty="0"/>
              <a:t> </a:t>
            </a:r>
            <a:r>
              <a:rPr lang="fr-CA" dirty="0"/>
              <a:t>+ </a:t>
            </a:r>
            <a:r>
              <a:rPr lang="fr-CA" dirty="0" err="1"/>
              <a:t>K</a:t>
            </a:r>
            <a:r>
              <a:rPr lang="fr-CA" baseline="-25000" dirty="0" err="1"/>
              <a:t>iy</a:t>
            </a:r>
            <a:r>
              <a:rPr lang="fr-CA" dirty="0"/>
              <a:t> ≤ </a:t>
            </a:r>
            <a:r>
              <a:rPr lang="fr-CA" dirty="0" err="1"/>
              <a:t>K</a:t>
            </a:r>
            <a:r>
              <a:rPr lang="fr-CA" baseline="-25000" dirty="0" err="1"/>
              <a:t>i</a:t>
            </a:r>
            <a:endParaRPr lang="fr-CA" dirty="0"/>
          </a:p>
          <a:p>
            <a:endParaRPr lang="fr-CA" dirty="0"/>
          </a:p>
          <a:p>
            <a:r>
              <a:rPr lang="fr-CA" dirty="0"/>
              <a:t>et des </a:t>
            </a:r>
            <a:r>
              <a:rPr lang="fr-CA" dirty="0" err="1"/>
              <a:t>CR</a:t>
            </a:r>
            <a:r>
              <a:rPr lang="fr-CA" baseline="-25000" dirty="0" err="1"/>
              <a:t>ij</a:t>
            </a:r>
            <a:r>
              <a:rPr lang="fr-CA" dirty="0"/>
              <a:t> croissants (c.-à-d. des </a:t>
            </a:r>
            <a:r>
              <a:rPr lang="fr-CA" dirty="0" err="1"/>
              <a:t>CPPs</a:t>
            </a:r>
            <a:r>
              <a:rPr lang="fr-CA" dirty="0"/>
              <a:t> concaves)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9</a:t>
            </a:fld>
            <a:endParaRPr lang="fr-CA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chnique">
  <a:themeElements>
    <a:clrScheme name="Technique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que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que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1746</TotalTime>
  <Words>2675</Words>
  <Application>Microsoft Office PowerPoint</Application>
  <PresentationFormat>Affichage à l'écran (4:3)</PresentationFormat>
  <Paragraphs>377</Paragraphs>
  <Slides>38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38</vt:i4>
      </vt:variant>
    </vt:vector>
  </HeadingPairs>
  <TitlesOfParts>
    <vt:vector size="45" baseType="lpstr">
      <vt:lpstr>Arial</vt:lpstr>
      <vt:lpstr>Calibri</vt:lpstr>
      <vt:lpstr>Franklin Gothic Book</vt:lpstr>
      <vt:lpstr>Symbol</vt:lpstr>
      <vt:lpstr>Times</vt:lpstr>
      <vt:lpstr>Wingdings 2</vt:lpstr>
      <vt:lpstr>Technique</vt:lpstr>
      <vt:lpstr>Le modèle HOS</vt:lpstr>
      <vt:lpstr>La théorie néoclassique des avantages comparatifs</vt:lpstr>
      <vt:lpstr>Le modèle HOS</vt:lpstr>
      <vt:lpstr>Contexte</vt:lpstr>
      <vt:lpstr>Autres hypothèses spécifiques</vt:lpstr>
      <vt:lpstr>Autres hypothèses périphériques</vt:lpstr>
      <vt:lpstr>Les dotations</vt:lpstr>
      <vt:lpstr>L’intensité factorielle des prod.</vt:lpstr>
      <vt:lpstr>CPP et CR croissants</vt:lpstr>
      <vt:lpstr>Fcts de prod. et CR croissants</vt:lpstr>
      <vt:lpstr>Fcts de prod. à rendements factoriels décroissants</vt:lpstr>
      <vt:lpstr>Rendements factoriels décroissants et CR croissants (K fixe et L variable)</vt:lpstr>
      <vt:lpstr>CPP et prod. optimale avec CR croissants</vt:lpstr>
      <vt:lpstr>CPPs avec dotations inégales</vt:lpstr>
      <vt:lpstr>Fctrs de prod. substituables et prix rel. des fctrs de prod. (w/r)</vt:lpstr>
      <vt:lpstr>Comment produire: isoquantes et minimisation du CT pour Qij donnée</vt:lpstr>
      <vt:lpstr>Modifications de wi/ri</vt:lpstr>
      <vt:lpstr>wi/ri, Kij/Lij,et les intensités factorielles de X et Y</vt:lpstr>
      <vt:lpstr>Rémunération des fctrs</vt:lpstr>
      <vt:lpstr>Dotations et w/r pour Px/Py = 1</vt:lpstr>
      <vt:lpstr>Py/Px et w/r</vt:lpstr>
      <vt:lpstr>Dotations, w/r et Px/Py</vt:lpstr>
      <vt:lpstr>Impacts de ↑Px/Py  sur le marché des facteurs, pays 1 (P.D.)</vt:lpstr>
      <vt:lpstr>Allocation optimale en autarcie</vt:lpstr>
      <vt:lpstr>Allocation optimale en autarcie</vt:lpstr>
      <vt:lpstr>Production, échange et Px/Py </vt:lpstr>
      <vt:lpstr>Production optimale avec échange</vt:lpstr>
      <vt:lpstr>Production, échange et Px/Py</vt:lpstr>
      <vt:lpstr>Échange, prix et salaires relatifs</vt:lpstr>
      <vt:lpstr>Égalisation des prix des fctrs</vt:lpstr>
      <vt:lpstr>Théorème de Samuelson</vt:lpstr>
      <vt:lpstr>Forces du modèle HOS (1)</vt:lpstr>
      <vt:lpstr>Pertes des travailleurs du pays 1 et gains de bien-être</vt:lpstr>
      <vt:lpstr>Échange et gains de bien-être</vt:lpstr>
      <vt:lpstr>Échange et gains mutuels</vt:lpstr>
      <vt:lpstr>Force du modèle HOS (2)</vt:lpstr>
      <vt:lpstr>Limite du modèle HOS (1)</vt:lpstr>
      <vt:lpstr>Paradoxe de Leontief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modèle HOS</dc:title>
  <dc:creator>HP Authorized Customer</dc:creator>
  <cp:lastModifiedBy>Yan-Olivier Charest</cp:lastModifiedBy>
  <cp:revision>284</cp:revision>
  <dcterms:created xsi:type="dcterms:W3CDTF">2011-08-30T14:17:19Z</dcterms:created>
  <dcterms:modified xsi:type="dcterms:W3CDTF">2024-02-06T17:46:17Z</dcterms:modified>
</cp:coreProperties>
</file>