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48"/>
  </p:notesMasterIdLst>
  <p:handoutMasterIdLst>
    <p:handoutMasterId r:id="rId49"/>
  </p:handoutMasterIdLst>
  <p:sldIdLst>
    <p:sldId id="256" r:id="rId2"/>
    <p:sldId id="325" r:id="rId3"/>
    <p:sldId id="326" r:id="rId4"/>
    <p:sldId id="377" r:id="rId5"/>
    <p:sldId id="378" r:id="rId6"/>
    <p:sldId id="456" r:id="rId7"/>
    <p:sldId id="350" r:id="rId8"/>
    <p:sldId id="348" r:id="rId9"/>
    <p:sldId id="351" r:id="rId10"/>
    <p:sldId id="370" r:id="rId11"/>
    <p:sldId id="338" r:id="rId12"/>
    <p:sldId id="355" r:id="rId13"/>
    <p:sldId id="379" r:id="rId14"/>
    <p:sldId id="286" r:id="rId15"/>
    <p:sldId id="457" r:id="rId16"/>
    <p:sldId id="257" r:id="rId17"/>
    <p:sldId id="258" r:id="rId18"/>
    <p:sldId id="273" r:id="rId19"/>
    <p:sldId id="260" r:id="rId20"/>
    <p:sldId id="259" r:id="rId21"/>
    <p:sldId id="261" r:id="rId22"/>
    <p:sldId id="262" r:id="rId23"/>
    <p:sldId id="263" r:id="rId24"/>
    <p:sldId id="264" r:id="rId25"/>
    <p:sldId id="284" r:id="rId26"/>
    <p:sldId id="274" r:id="rId27"/>
    <p:sldId id="268" r:id="rId28"/>
    <p:sldId id="265" r:id="rId29"/>
    <p:sldId id="266" r:id="rId30"/>
    <p:sldId id="271" r:id="rId31"/>
    <p:sldId id="269" r:id="rId32"/>
    <p:sldId id="270" r:id="rId33"/>
    <p:sldId id="275" r:id="rId34"/>
    <p:sldId id="272" r:id="rId35"/>
    <p:sldId id="276" r:id="rId36"/>
    <p:sldId id="277" r:id="rId37"/>
    <p:sldId id="287" r:id="rId38"/>
    <p:sldId id="289" r:id="rId39"/>
    <p:sldId id="352" r:id="rId40"/>
    <p:sldId id="353" r:id="rId41"/>
    <p:sldId id="354" r:id="rId42"/>
    <p:sldId id="290" r:id="rId43"/>
    <p:sldId id="291" r:id="rId44"/>
    <p:sldId id="292" r:id="rId45"/>
    <p:sldId id="293" r:id="rId46"/>
    <p:sldId id="282" r:id="rId47"/>
  </p:sldIdLst>
  <p:sldSz cx="9144000" cy="6858000" type="screen4x3"/>
  <p:notesSz cx="92964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03" autoAdjust="0"/>
    <p:restoredTop sz="94660"/>
  </p:normalViewPr>
  <p:slideViewPr>
    <p:cSldViewPr>
      <p:cViewPr varScale="1">
        <p:scale>
          <a:sx n="68" d="100"/>
          <a:sy n="68" d="100"/>
        </p:scale>
        <p:origin x="114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48BD8-FD36-479F-9538-E80F21FD34EE}" type="datetimeFigureOut">
              <a:rPr lang="fr-CA" smtClean="0"/>
              <a:pPr/>
              <a:t>2024-02-06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02844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265809" y="6513910"/>
            <a:ext cx="402844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C3DA8-A8F0-451F-BC56-48EA9BF8586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872221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18B1A1-BDC4-4033-B94A-C562D3DD6536}" type="datetimeFigureOut">
              <a:rPr lang="fr-CA" smtClean="0"/>
              <a:pPr/>
              <a:t>2024-02-06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9337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29640" y="3257550"/>
            <a:ext cx="743712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02844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265809" y="6513910"/>
            <a:ext cx="402844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75479-4830-4B6F-9127-77A29308FB4A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44821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6A09C-8EAD-46FC-8218-7D97D89FAA73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219F-DB1B-4470-B1FF-DA7E8798ACE0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F93D-652D-4388-8E70-735A1D1C00CE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A086C-AB69-4530-AF1C-014E5C9FA2D2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D5052-CA04-4B8C-B163-C291AF089A59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A7246-385F-4D55-81FB-9C6676D00337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47F2C-6CFB-4082-9C32-825F84857768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7A923-FC3A-4A46-9E4D-07C86EB7A442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C912-DC0B-47CB-94BA-709B4CB732B1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098B-2A60-4C07-8AA3-9CEA0315C2F1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39144FC-73BD-4A39-A8AF-DE9CA29054A2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6F20DA5-B6BE-4B00-B127-2A67AB423D47}" type="datetime1">
              <a:rPr lang="fr-CA" smtClean="0"/>
              <a:pPr/>
              <a:t>2024-02-06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classiques.uqac.ca/classiques/ricardo_david/principes_eco_pol/principes_eco_pol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Le modèle </a:t>
            </a:r>
            <a:r>
              <a:rPr lang="fr-CA" dirty="0" err="1"/>
              <a:t>ricardien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/>
              <a:t>ECO8041 Thème 2A</a:t>
            </a:r>
            <a:endParaRPr lang="fr-C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Les lois sur les céréales et l’HPÉ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Malthus et Ricardo seront les deux économistes qui sur le plan théorique étayeront ces positions aux antipodes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Ironiquement Ricardo devient lui-même propriétaire afin de les pourfendre au parlement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Alors que Malthus les défend, malgré le fait que lui-même n’en retire rien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10</a:t>
            </a:fld>
            <a:endParaRPr lang="fr-C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David Ricardo (1772-1823)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5157192"/>
          </a:xfrm>
        </p:spPr>
        <p:txBody>
          <a:bodyPr>
            <a:normAutofit fontScale="77500" lnSpcReduction="20000"/>
          </a:bodyPr>
          <a:lstStyle/>
          <a:p>
            <a:r>
              <a:rPr lang="fr-CA" dirty="0"/>
              <a:t>Comme Say, il portera les trois chapeaux d’homme d’affaire (dès 14 ans), d’économiste et de politicien</a:t>
            </a:r>
          </a:p>
          <a:p>
            <a:endParaRPr lang="fr-CA" dirty="0"/>
          </a:p>
          <a:p>
            <a:r>
              <a:rPr lang="fr-CA" dirty="0"/>
              <a:t>Son mariage en 1797 provoque une rupture avec le judaïsme et sa famille</a:t>
            </a:r>
          </a:p>
          <a:p>
            <a:endParaRPr lang="fr-CA" dirty="0"/>
          </a:p>
          <a:p>
            <a:r>
              <a:rPr lang="fr-CA" dirty="0"/>
              <a:t>Ses succès à la bourse lui permettent dès 1798 de s’intéresser à diverses disciplines : il découvre l’année suivante la </a:t>
            </a:r>
            <a:r>
              <a:rPr lang="fr-CA" i="1" dirty="0"/>
              <a:t>RDN</a:t>
            </a:r>
            <a:r>
              <a:rPr lang="fr-CA" dirty="0"/>
              <a:t>, ce qui déclenche une vocation</a:t>
            </a:r>
          </a:p>
          <a:p>
            <a:endParaRPr lang="fr-CA" dirty="0"/>
          </a:p>
          <a:p>
            <a:r>
              <a:rPr lang="fr-CA" dirty="0"/>
              <a:t>Se retire des affaires après y avoir fait fortune en 1814 et s’établit sur un domaine de </a:t>
            </a:r>
            <a:r>
              <a:rPr lang="fr-CA" dirty="0" err="1"/>
              <a:t>Gatcom</a:t>
            </a:r>
            <a:r>
              <a:rPr lang="fr-CA" dirty="0"/>
              <a:t> Park</a:t>
            </a:r>
          </a:p>
          <a:p>
            <a:endParaRPr lang="fr-CA" dirty="0"/>
          </a:p>
          <a:p>
            <a:r>
              <a:rPr lang="fr-CA" dirty="0"/>
              <a:t>Intègre le parlement en 1819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11</a:t>
            </a:fld>
            <a:endParaRPr lang="fr-C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Principaux écrits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A" i="1" dirty="0"/>
              <a:t>Le prix de l’or </a:t>
            </a:r>
            <a:r>
              <a:rPr lang="fr-CA" dirty="0"/>
              <a:t>(1809)</a:t>
            </a:r>
          </a:p>
          <a:p>
            <a:endParaRPr lang="fr-CA" dirty="0"/>
          </a:p>
          <a:p>
            <a:r>
              <a:rPr lang="fr-CA" i="1" dirty="0"/>
              <a:t>Le cours élevé du lingot, preuve de la dépréciation des billets de banque</a:t>
            </a:r>
            <a:r>
              <a:rPr lang="fr-CA" dirty="0"/>
              <a:t> (1810)</a:t>
            </a:r>
            <a:br>
              <a:rPr lang="fr-CA" dirty="0"/>
            </a:br>
            <a:endParaRPr lang="fr-CA" dirty="0"/>
          </a:p>
          <a:p>
            <a:r>
              <a:rPr lang="fr-CA" i="1" dirty="0">
                <a:hlinkClick r:id="rId2"/>
              </a:rPr>
              <a:t>Principes de l’économie politique et de l’impôt </a:t>
            </a:r>
            <a:r>
              <a:rPr lang="fr-CA" dirty="0"/>
              <a:t>(1817)</a:t>
            </a:r>
          </a:p>
          <a:p>
            <a:endParaRPr lang="fr-CA" dirty="0"/>
          </a:p>
          <a:p>
            <a:r>
              <a:rPr lang="fr-CA" dirty="0"/>
              <a:t>N.B. : Les œuvres et la correspondance complètes de Ricardo ont été éditées par Sraffa dans les années 1950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/>
          <a:lstStyle/>
          <a:p>
            <a:pPr marL="608076" indent="-571500" algn="ctr">
              <a:buFont typeface="+mj-lt"/>
              <a:buAutoNum type="romanUcPeriod"/>
            </a:pPr>
            <a:endParaRPr lang="fr-CA" dirty="0"/>
          </a:p>
          <a:p>
            <a:pPr marL="608076" indent="-571500" algn="ctr">
              <a:buFont typeface="+mj-lt"/>
              <a:buAutoNum type="romanUcPeriod"/>
            </a:pPr>
            <a:endParaRPr lang="fr-CA" dirty="0"/>
          </a:p>
          <a:p>
            <a:pPr marL="1065276" indent="-1028700" algn="ctr">
              <a:buClr>
                <a:schemeClr val="tx1"/>
              </a:buClr>
              <a:buSzPct val="100000"/>
              <a:buFont typeface="+mj-lt"/>
              <a:buAutoNum type="romanUcPeriod" startAt="2"/>
            </a:pPr>
            <a:r>
              <a:rPr lang="fr-CA" sz="4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 modèle ricardien des avantages comparatifs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Autofit/>
          </a:bodyPr>
          <a:lstStyle/>
          <a:p>
            <a:r>
              <a:rPr lang="fr-CA" dirty="0">
                <a:latin typeface="+mn-lt"/>
              </a:rPr>
              <a:t>La théorie classique des av. comparatifs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81128"/>
          </a:xfrm>
        </p:spPr>
        <p:txBody>
          <a:bodyPr>
            <a:normAutofit lnSpcReduction="10000"/>
          </a:bodyPr>
          <a:lstStyle/>
          <a:p>
            <a:r>
              <a:rPr lang="fr-CA" dirty="0"/>
              <a:t>Énoncée par Ricardo dans ses</a:t>
            </a:r>
            <a:r>
              <a:rPr lang="fr-CA" i="1" dirty="0"/>
              <a:t> Principes de l’économie politique et de l’impôt</a:t>
            </a:r>
            <a:r>
              <a:rPr lang="fr-CA" dirty="0"/>
              <a:t> en 1817</a:t>
            </a:r>
          </a:p>
          <a:p>
            <a:endParaRPr lang="fr-CA" dirty="0"/>
          </a:p>
          <a:p>
            <a:r>
              <a:rPr lang="fr-CA" dirty="0"/>
              <a:t>Explique les bénéfices que les nations retirent du commerce</a:t>
            </a:r>
          </a:p>
          <a:p>
            <a:endParaRPr lang="fr-CA" dirty="0"/>
          </a:p>
          <a:p>
            <a:r>
              <a:rPr lang="fr-CA"/>
              <a:t>Basée </a:t>
            </a:r>
            <a:r>
              <a:rPr lang="fr-CA" dirty="0"/>
              <a:t>sur des écarts donnés (exogènes) </a:t>
            </a:r>
            <a:r>
              <a:rPr lang="fr-CA"/>
              <a:t>de productivités </a:t>
            </a:r>
            <a:r>
              <a:rPr lang="fr-CA" dirty="0"/>
              <a:t>relatives</a:t>
            </a:r>
          </a:p>
          <a:p>
            <a:pPr lvl="1"/>
            <a:r>
              <a:rPr lang="fr-CA" dirty="0"/>
              <a:t>Les théories modernes cherchent à expliquer (</a:t>
            </a:r>
            <a:r>
              <a:rPr lang="fr-CA" dirty="0" err="1"/>
              <a:t>endogénéïser</a:t>
            </a:r>
            <a:r>
              <a:rPr lang="fr-CA" dirty="0"/>
              <a:t>) ces écarts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2075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Hypothèses communes avec HOS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 fontScale="85000" lnSpcReduction="20000"/>
          </a:bodyPr>
          <a:lstStyle/>
          <a:p>
            <a:r>
              <a:rPr lang="fr-CA" dirty="0"/>
              <a:t>CCP sur les marchés des </a:t>
            </a:r>
            <a:r>
              <a:rPr lang="fr-CA" dirty="0" err="1"/>
              <a:t>fctrs</a:t>
            </a:r>
            <a:r>
              <a:rPr lang="fr-CA" dirty="0"/>
              <a:t> et des biens</a:t>
            </a:r>
          </a:p>
          <a:p>
            <a:endParaRPr lang="fr-CA" dirty="0"/>
          </a:p>
          <a:p>
            <a:r>
              <a:rPr lang="fr-CA" dirty="0"/>
              <a:t>Mobilité parfaite des </a:t>
            </a:r>
            <a:r>
              <a:rPr lang="fr-CA" dirty="0" err="1"/>
              <a:t>fctrs</a:t>
            </a:r>
            <a:r>
              <a:rPr lang="fr-CA" dirty="0"/>
              <a:t> sur les marchés intérieurs et inexistante entre les pays</a:t>
            </a:r>
          </a:p>
          <a:p>
            <a:endParaRPr lang="fr-CA" dirty="0"/>
          </a:p>
          <a:p>
            <a:r>
              <a:rPr lang="fr-CA" dirty="0"/>
              <a:t>Absence d’entraves au commerce</a:t>
            </a:r>
          </a:p>
          <a:p>
            <a:endParaRPr lang="fr-CA" dirty="0"/>
          </a:p>
          <a:p>
            <a:r>
              <a:rPr lang="fr-CA" dirty="0"/>
              <a:t>Commerce équilibré</a:t>
            </a:r>
          </a:p>
          <a:p>
            <a:endParaRPr lang="en-CA" dirty="0"/>
          </a:p>
          <a:p>
            <a:r>
              <a:rPr lang="fr-CA" dirty="0"/>
              <a:t>Les rendements d’échelle sont constants (</a:t>
            </a:r>
            <a:r>
              <a:rPr lang="fr-CA" dirty="0" err="1"/>
              <a:t>F</a:t>
            </a:r>
            <a:r>
              <a:rPr lang="fr-CA" baseline="-25000" dirty="0" err="1"/>
              <a:t>j</a:t>
            </a:r>
            <a:r>
              <a:rPr lang="fr-CA" dirty="0"/>
              <a:t>(</a:t>
            </a:r>
            <a:r>
              <a:rPr lang="fr-CA" dirty="0">
                <a:sym typeface="Symbol"/>
              </a:rPr>
              <a:t></a:t>
            </a:r>
            <a:r>
              <a:rPr lang="fr-CA" dirty="0"/>
              <a:t>K,</a:t>
            </a:r>
            <a:r>
              <a:rPr lang="fr-CA" dirty="0">
                <a:sym typeface="Symbol"/>
              </a:rPr>
              <a:t> </a:t>
            </a:r>
            <a:r>
              <a:rPr lang="fr-CA" dirty="0"/>
              <a:t>L) = </a:t>
            </a:r>
            <a:r>
              <a:rPr lang="fr-CA" dirty="0">
                <a:sym typeface="Symbol"/>
              </a:rPr>
              <a:t></a:t>
            </a:r>
            <a:r>
              <a:rPr lang="fr-CA" dirty="0" err="1"/>
              <a:t>F</a:t>
            </a:r>
            <a:r>
              <a:rPr lang="fr-CA" baseline="-25000" dirty="0" err="1"/>
              <a:t>j</a:t>
            </a:r>
            <a:r>
              <a:rPr lang="fr-CA" dirty="0"/>
              <a:t>(K,L))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31746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+mn-lt"/>
              </a:rPr>
              <a:t>Contexte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997152"/>
          </a:xfrm>
        </p:spPr>
        <p:txBody>
          <a:bodyPr>
            <a:normAutofit/>
          </a:bodyPr>
          <a:lstStyle/>
          <a:p>
            <a:r>
              <a:rPr lang="fr-CA" dirty="0"/>
              <a:t>Soit 2 économies…</a:t>
            </a:r>
          </a:p>
          <a:p>
            <a:pPr lvl="1"/>
            <a:r>
              <a:rPr lang="fr-CA" dirty="0"/>
              <a:t>produisant 2 biens x et y…</a:t>
            </a:r>
          </a:p>
          <a:p>
            <a:pPr lvl="1"/>
            <a:r>
              <a:rPr lang="fr-CA" dirty="0"/>
              <a:t>à l’aide d’un facteur de production L</a:t>
            </a:r>
          </a:p>
          <a:p>
            <a:pPr lvl="1"/>
            <a:r>
              <a:rPr lang="fr-CA" dirty="0"/>
              <a:t>et avec des rendements constants (productivité de L constante)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On dit de ce modèle simple qu’il est «2*2*1»</a:t>
            </a:r>
          </a:p>
          <a:p>
            <a:pPr marL="36576" indent="0">
              <a:buNone/>
            </a:pPr>
            <a:endParaRPr lang="fr-CA" dirty="0"/>
          </a:p>
          <a:p>
            <a:pPr lvl="1"/>
            <a:endParaRPr lang="fr-CA" dirty="0"/>
          </a:p>
          <a:p>
            <a:pPr lvl="2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+mn-lt"/>
              </a:rPr>
              <a:t>Formellement…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 fontScale="92500"/>
          </a:bodyPr>
          <a:lstStyle/>
          <a:p>
            <a:r>
              <a:rPr lang="fr-CA" dirty="0"/>
              <a:t>Notons </a:t>
            </a:r>
            <a:r>
              <a:rPr lang="fr-CA" dirty="0" err="1"/>
              <a:t>a</a:t>
            </a:r>
            <a:r>
              <a:rPr lang="fr-CA" baseline="-25000" dirty="0" err="1"/>
              <a:t>ij</a:t>
            </a:r>
            <a:r>
              <a:rPr lang="fr-CA" dirty="0"/>
              <a:t> le coût de production unitaire du bien j dans le pays i en unités du </a:t>
            </a:r>
            <a:r>
              <a:rPr lang="fr-CA" dirty="0" err="1"/>
              <a:t>fctr</a:t>
            </a:r>
            <a:r>
              <a:rPr lang="fr-CA" dirty="0"/>
              <a:t> L (h.tr./</a:t>
            </a:r>
            <a:r>
              <a:rPr lang="fr-CA" dirty="0" err="1"/>
              <a:t>u</a:t>
            </a:r>
            <a:r>
              <a:rPr lang="fr-CA" baseline="-25000" dirty="0" err="1"/>
              <a:t>ij</a:t>
            </a:r>
            <a:r>
              <a:rPr lang="fr-CA" dirty="0"/>
              <a:t>)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1/</a:t>
            </a:r>
            <a:r>
              <a:rPr lang="fr-CA" dirty="0" err="1"/>
              <a:t>a</a:t>
            </a:r>
            <a:r>
              <a:rPr lang="fr-CA" baseline="-25000" dirty="0" err="1"/>
              <a:t>ij</a:t>
            </a:r>
            <a:r>
              <a:rPr lang="fr-CA" dirty="0"/>
              <a:t> est la productivité unitaire du </a:t>
            </a:r>
            <a:r>
              <a:rPr lang="fr-CA" dirty="0" err="1"/>
              <a:t>fctr</a:t>
            </a:r>
            <a:r>
              <a:rPr lang="fr-CA" dirty="0"/>
              <a:t> L dans la production du bien j dans le pays i (</a:t>
            </a:r>
            <a:r>
              <a:rPr lang="fr-CA" dirty="0" err="1"/>
              <a:t>u</a:t>
            </a:r>
            <a:r>
              <a:rPr lang="fr-CA" baseline="-25000" dirty="0" err="1"/>
              <a:t>ij</a:t>
            </a:r>
            <a:r>
              <a:rPr lang="fr-CA" dirty="0"/>
              <a:t>/h.tr.)</a:t>
            </a:r>
          </a:p>
          <a:p>
            <a:endParaRPr lang="fr-CA" dirty="0"/>
          </a:p>
          <a:p>
            <a:r>
              <a:rPr lang="fr-CA" dirty="0"/>
              <a:t>On a donc : </a:t>
            </a:r>
            <a:r>
              <a:rPr lang="fr-CA" dirty="0" err="1"/>
              <a:t>Q</a:t>
            </a:r>
            <a:r>
              <a:rPr lang="fr-CA" baseline="-25000" dirty="0" err="1"/>
              <a:t>ij</a:t>
            </a:r>
            <a:r>
              <a:rPr lang="fr-CA" dirty="0"/>
              <a:t> = </a:t>
            </a:r>
            <a:r>
              <a:rPr lang="fr-CA" dirty="0" err="1"/>
              <a:t>F</a:t>
            </a:r>
            <a:r>
              <a:rPr lang="fr-CA" baseline="-25000" dirty="0" err="1"/>
              <a:t>ij</a:t>
            </a:r>
            <a:r>
              <a:rPr lang="fr-CA" dirty="0"/>
              <a:t>(L) = </a:t>
            </a:r>
            <a:r>
              <a:rPr lang="fr-CA" dirty="0" err="1"/>
              <a:t>L</a:t>
            </a:r>
            <a:r>
              <a:rPr lang="fr-CA" baseline="-25000" dirty="0" err="1"/>
              <a:t>ij</a:t>
            </a:r>
            <a:r>
              <a:rPr lang="fr-CA" dirty="0"/>
              <a:t> * 1/</a:t>
            </a:r>
            <a:r>
              <a:rPr lang="fr-CA" dirty="0" err="1"/>
              <a:t>a</a:t>
            </a:r>
            <a:r>
              <a:rPr lang="fr-CA" baseline="-25000" dirty="0" err="1"/>
              <a:t>ij</a:t>
            </a:r>
            <a:r>
              <a:rPr lang="fr-CA" dirty="0"/>
              <a:t>, la production du bien j (j=</a:t>
            </a:r>
            <a:r>
              <a:rPr lang="fr-CA" dirty="0" err="1"/>
              <a:t>x,y</a:t>
            </a:r>
            <a:r>
              <a:rPr lang="fr-CA" dirty="0"/>
              <a:t>) dans le pays i (i =1,2)</a:t>
            </a:r>
            <a:endParaRPr lang="fr-CA" baseline="-25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143000"/>
          </a:xfrm>
        </p:spPr>
        <p:txBody>
          <a:bodyPr>
            <a:noAutofit/>
          </a:bodyPr>
          <a:lstStyle/>
          <a:p>
            <a:r>
              <a:rPr lang="fr-CA" dirty="0"/>
              <a:t>Les </a:t>
            </a:r>
            <a:r>
              <a:rPr lang="fr-CA" dirty="0" err="1"/>
              <a:t>fctrs</a:t>
            </a:r>
            <a:r>
              <a:rPr lang="fr-CA" dirty="0"/>
              <a:t> de production à rendements constants</a:t>
            </a:r>
          </a:p>
        </p:txBody>
      </p:sp>
      <p:sp>
        <p:nvSpPr>
          <p:cNvPr id="26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7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6856777" y="5517232"/>
            <a:ext cx="4828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Lij</a:t>
            </a:r>
            <a:endParaRPr lang="fr-FR" dirty="0">
              <a:latin typeface="Times"/>
            </a:endParaRP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2195736" y="1700808"/>
            <a:ext cx="5116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Qij</a:t>
            </a:r>
            <a:endParaRPr lang="fr-FR" dirty="0">
              <a:latin typeface="Times"/>
            </a:endParaRPr>
          </a:p>
        </p:txBody>
      </p:sp>
      <p:sp>
        <p:nvSpPr>
          <p:cNvPr id="42" name="Text Box 18"/>
          <p:cNvSpPr txBox="1">
            <a:spLocks noChangeArrowheads="1"/>
          </p:cNvSpPr>
          <p:nvPr/>
        </p:nvSpPr>
        <p:spPr bwMode="auto">
          <a:xfrm>
            <a:off x="5436096" y="2577098"/>
            <a:ext cx="16916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err="1">
                <a:latin typeface="Times"/>
              </a:rPr>
              <a:t>F</a:t>
            </a:r>
            <a:r>
              <a:rPr lang="fr-FR" sz="2000" baseline="-25000" dirty="0" err="1">
                <a:latin typeface="Times"/>
              </a:rPr>
              <a:t>ij</a:t>
            </a:r>
            <a:r>
              <a:rPr lang="fr-FR" sz="2000" dirty="0">
                <a:latin typeface="Times"/>
              </a:rPr>
              <a:t>(L)</a:t>
            </a:r>
          </a:p>
          <a:p>
            <a:r>
              <a:rPr lang="fr-FR" sz="2000" dirty="0" err="1">
                <a:latin typeface="Times"/>
              </a:rPr>
              <a:t>F’</a:t>
            </a:r>
            <a:r>
              <a:rPr lang="fr-FR" sz="2000" baseline="-25000" dirty="0" err="1">
                <a:latin typeface="Times"/>
              </a:rPr>
              <a:t>ij</a:t>
            </a:r>
            <a:r>
              <a:rPr lang="fr-FR" sz="2000" dirty="0">
                <a:latin typeface="Times"/>
              </a:rPr>
              <a:t> = 1/</a:t>
            </a:r>
            <a:r>
              <a:rPr lang="fr-FR" sz="2000" dirty="0" err="1">
                <a:latin typeface="Times"/>
              </a:rPr>
              <a:t>a</a:t>
            </a:r>
            <a:r>
              <a:rPr lang="fr-FR" sz="2000" baseline="-25000" dirty="0" err="1">
                <a:latin typeface="Times"/>
              </a:rPr>
              <a:t>ij</a:t>
            </a:r>
            <a:endParaRPr lang="fr-FR" sz="2000" baseline="-25000" dirty="0">
              <a:latin typeface="Times"/>
            </a:endParaRPr>
          </a:p>
        </p:txBody>
      </p:sp>
      <p:cxnSp>
        <p:nvCxnSpPr>
          <p:cNvPr id="46" name="Connecteur droit 45"/>
          <p:cNvCxnSpPr>
            <a:stCxn id="27" idx="0"/>
          </p:cNvCxnSpPr>
          <p:nvPr/>
        </p:nvCxnSpPr>
        <p:spPr>
          <a:xfrm rot="5400000" flipH="1" flipV="1">
            <a:off x="2663788" y="2384884"/>
            <a:ext cx="3240360" cy="288032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18</a:t>
            </a:fld>
            <a:endParaRPr lang="fr-CA"/>
          </a:p>
        </p:txBody>
      </p:sp>
      <p:sp>
        <p:nvSpPr>
          <p:cNvPr id="10" name="ZoneTexte 9"/>
          <p:cNvSpPr txBox="1"/>
          <p:nvPr/>
        </p:nvSpPr>
        <p:spPr>
          <a:xfrm>
            <a:off x="323528" y="5879013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Il y a au total 4 fonctions de production (une pour la </a:t>
            </a:r>
            <a:r>
              <a:rPr lang="fr-CA" dirty="0" err="1"/>
              <a:t>prod</a:t>
            </a:r>
            <a:r>
              <a:rPr lang="fr-CA" dirty="0"/>
              <a:t>. de chaque bien dans chaque pays) et chacune est caractérisée par une productivité du travail constante (1/</a:t>
            </a:r>
            <a:r>
              <a:rPr lang="fr-CA" dirty="0" err="1"/>
              <a:t>a</a:t>
            </a:r>
            <a:r>
              <a:rPr lang="fr-CA" baseline="-25000" dirty="0" err="1"/>
              <a:t>ij</a:t>
            </a:r>
            <a:r>
              <a:rPr lang="fr-CA" dirty="0"/>
              <a:t>) dans le secteur.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Autofit/>
          </a:bodyPr>
          <a:lstStyle/>
          <a:p>
            <a:r>
              <a:rPr lang="fr-CA" dirty="0"/>
              <a:t>Courbe des possibilités de production (CPP)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8840"/>
            <a:ext cx="8147248" cy="4525963"/>
          </a:xfrm>
        </p:spPr>
        <p:txBody>
          <a:bodyPr>
            <a:normAutofit/>
          </a:bodyPr>
          <a:lstStyle/>
          <a:p>
            <a:r>
              <a:rPr lang="fr-CA" dirty="0"/>
              <a:t>Étant donnée L</a:t>
            </a:r>
            <a:r>
              <a:rPr lang="fr-CA" baseline="-25000" dirty="0"/>
              <a:t>i</a:t>
            </a:r>
            <a:r>
              <a:rPr lang="fr-CA" dirty="0"/>
              <a:t>, la Q du </a:t>
            </a:r>
            <a:r>
              <a:rPr lang="fr-CA" dirty="0" err="1"/>
              <a:t>fctr</a:t>
            </a:r>
            <a:r>
              <a:rPr lang="fr-CA" dirty="0"/>
              <a:t> disponible dans le pays i… On a la contrainte de ressource :</a:t>
            </a:r>
          </a:p>
          <a:p>
            <a:pPr algn="ctr">
              <a:buNone/>
            </a:pPr>
            <a:r>
              <a:rPr lang="fr-CA" dirty="0" err="1"/>
              <a:t>a</a:t>
            </a:r>
            <a:r>
              <a:rPr lang="fr-CA" baseline="-25000" dirty="0" err="1"/>
              <a:t>iy</a:t>
            </a:r>
            <a:r>
              <a:rPr lang="fr-CA" dirty="0" err="1"/>
              <a:t>Q</a:t>
            </a:r>
            <a:r>
              <a:rPr lang="fr-CA" baseline="-25000" dirty="0" err="1"/>
              <a:t>iy</a:t>
            </a:r>
            <a:r>
              <a:rPr lang="fr-CA" dirty="0"/>
              <a:t> + </a:t>
            </a:r>
            <a:r>
              <a:rPr lang="fr-CA" dirty="0" err="1"/>
              <a:t>a</a:t>
            </a:r>
            <a:r>
              <a:rPr lang="fr-CA" baseline="-25000" dirty="0" err="1"/>
              <a:t>ix</a:t>
            </a:r>
            <a:r>
              <a:rPr lang="fr-CA" dirty="0" err="1"/>
              <a:t>Q</a:t>
            </a:r>
            <a:r>
              <a:rPr lang="fr-CA" baseline="-25000" dirty="0" err="1"/>
              <a:t>ix</a:t>
            </a:r>
            <a:r>
              <a:rPr lang="fr-CA" dirty="0"/>
              <a:t> ≤ L</a:t>
            </a:r>
            <a:r>
              <a:rPr lang="fr-CA" baseline="-25000" dirty="0"/>
              <a:t>i .</a:t>
            </a:r>
          </a:p>
          <a:p>
            <a:endParaRPr lang="fr-CA" dirty="0"/>
          </a:p>
          <a:p>
            <a:r>
              <a:rPr lang="fr-CA" dirty="0"/>
              <a:t>Pas de chômage </a:t>
            </a:r>
            <a:r>
              <a:rPr lang="fr-CA" dirty="0">
                <a:sym typeface="Symbol"/>
              </a:rPr>
              <a:t> </a:t>
            </a:r>
            <a:r>
              <a:rPr lang="fr-CA" dirty="0" err="1">
                <a:sym typeface="Symbol"/>
              </a:rPr>
              <a:t>Q</a:t>
            </a:r>
            <a:r>
              <a:rPr lang="fr-CA" baseline="-25000" dirty="0" err="1">
                <a:sym typeface="Symbol"/>
              </a:rPr>
              <a:t>iy</a:t>
            </a:r>
            <a:r>
              <a:rPr lang="fr-CA" dirty="0">
                <a:sym typeface="Symbol"/>
              </a:rPr>
              <a:t> = </a:t>
            </a:r>
            <a:r>
              <a:rPr lang="fr-CA" dirty="0"/>
              <a:t> L</a:t>
            </a:r>
            <a:r>
              <a:rPr lang="fr-CA" baseline="-25000" dirty="0"/>
              <a:t>i</a:t>
            </a:r>
            <a:r>
              <a:rPr lang="fr-CA" dirty="0"/>
              <a:t>/</a:t>
            </a:r>
            <a:r>
              <a:rPr lang="fr-CA" dirty="0" err="1"/>
              <a:t>a</a:t>
            </a:r>
            <a:r>
              <a:rPr lang="fr-CA" baseline="-25000" dirty="0" err="1"/>
              <a:t>iy</a:t>
            </a:r>
            <a:r>
              <a:rPr lang="fr-CA" dirty="0"/>
              <a:t> – (</a:t>
            </a:r>
            <a:r>
              <a:rPr lang="fr-CA" dirty="0" err="1"/>
              <a:t>a</a:t>
            </a:r>
            <a:r>
              <a:rPr lang="fr-CA" baseline="-25000" dirty="0" err="1"/>
              <a:t>ix</a:t>
            </a:r>
            <a:r>
              <a:rPr lang="fr-CA" dirty="0"/>
              <a:t>/</a:t>
            </a:r>
            <a:r>
              <a:rPr lang="fr-CA" dirty="0" err="1"/>
              <a:t>a</a:t>
            </a:r>
            <a:r>
              <a:rPr lang="fr-CA" baseline="-25000" dirty="0" err="1"/>
              <a:t>iy</a:t>
            </a:r>
            <a:r>
              <a:rPr lang="fr-CA" dirty="0"/>
              <a:t>) </a:t>
            </a:r>
            <a:r>
              <a:rPr lang="fr-CA" dirty="0" err="1"/>
              <a:t>Q</a:t>
            </a:r>
            <a:r>
              <a:rPr lang="fr-CA" baseline="-25000" dirty="0" err="1"/>
              <a:t>ix</a:t>
            </a:r>
            <a:endParaRPr lang="fr-CA" baseline="-25000" dirty="0"/>
          </a:p>
          <a:p>
            <a:endParaRPr lang="fr-CA" dirty="0"/>
          </a:p>
          <a:p>
            <a:pPr>
              <a:tabLst>
                <a:tab pos="4127500" algn="l"/>
              </a:tabLst>
            </a:pPr>
            <a:r>
              <a:rPr lang="fr-CA" dirty="0"/>
              <a:t>Où le </a:t>
            </a:r>
            <a:r>
              <a:rPr lang="fr-CA" dirty="0" err="1"/>
              <a:t>CR</a:t>
            </a:r>
            <a:r>
              <a:rPr lang="fr-CA" baseline="-25000" dirty="0" err="1"/>
              <a:t>ix</a:t>
            </a:r>
            <a:r>
              <a:rPr lang="fr-CA" baseline="-25000" dirty="0"/>
              <a:t> </a:t>
            </a:r>
            <a:r>
              <a:rPr lang="fr-CA" dirty="0"/>
              <a:t>= </a:t>
            </a:r>
            <a:r>
              <a:rPr lang="fr-CA" dirty="0" err="1"/>
              <a:t>a</a:t>
            </a:r>
            <a:r>
              <a:rPr lang="fr-CA" baseline="-25000" dirty="0" err="1"/>
              <a:t>ix</a:t>
            </a:r>
            <a:r>
              <a:rPr lang="fr-CA" dirty="0"/>
              <a:t> * 1/</a:t>
            </a:r>
            <a:r>
              <a:rPr lang="fr-CA" dirty="0" err="1"/>
              <a:t>a</a:t>
            </a:r>
            <a:r>
              <a:rPr lang="fr-CA" baseline="-25000" dirty="0" err="1"/>
              <a:t>iy</a:t>
            </a:r>
            <a:r>
              <a:rPr lang="fr-CA" dirty="0"/>
              <a:t> = </a:t>
            </a:r>
            <a:r>
              <a:rPr lang="fr-CA" dirty="0" err="1"/>
              <a:t>a</a:t>
            </a:r>
            <a:r>
              <a:rPr lang="fr-CA" baseline="-25000" dirty="0" err="1"/>
              <a:t>ix</a:t>
            </a:r>
            <a:r>
              <a:rPr lang="fr-CA" dirty="0"/>
              <a:t>/</a:t>
            </a:r>
            <a:r>
              <a:rPr lang="fr-CA" dirty="0" err="1"/>
              <a:t>a</a:t>
            </a:r>
            <a:r>
              <a:rPr lang="fr-CA" baseline="-25000" dirty="0" err="1"/>
              <a:t>iy</a:t>
            </a:r>
            <a:r>
              <a:rPr lang="fr-CA" dirty="0"/>
              <a:t> = </a:t>
            </a:r>
            <a:r>
              <a:rPr lang="fr-CA" dirty="0" err="1"/>
              <a:t>u</a:t>
            </a:r>
            <a:r>
              <a:rPr lang="fr-CA" baseline="-25000" dirty="0" err="1"/>
              <a:t>iy</a:t>
            </a:r>
            <a:r>
              <a:rPr lang="fr-CA" dirty="0"/>
              <a:t>/</a:t>
            </a:r>
            <a:r>
              <a:rPr lang="fr-CA" dirty="0" err="1"/>
              <a:t>u</a:t>
            </a:r>
            <a:r>
              <a:rPr lang="fr-CA" baseline="-25000" dirty="0" err="1"/>
              <a:t>ix</a:t>
            </a:r>
            <a:endParaRPr lang="fr-CA" baseline="-25000" dirty="0"/>
          </a:p>
          <a:p>
            <a:endParaRPr lang="fr-CA" baseline="-25000" dirty="0"/>
          </a:p>
          <a:p>
            <a:endParaRPr lang="fr-CA" baseline="-25000" dirty="0"/>
          </a:p>
          <a:p>
            <a:pPr>
              <a:buNone/>
            </a:pPr>
            <a:endParaRPr lang="fr-CA" baseline="-25000" dirty="0"/>
          </a:p>
          <a:p>
            <a:endParaRPr lang="fr-CA" baseline="-25000" dirty="0"/>
          </a:p>
          <a:p>
            <a:endParaRPr lang="fr-CA" baseline="-25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19</a:t>
            </a:fld>
            <a:endParaRPr lang="fr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Plan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8076" indent="-571500">
              <a:buFont typeface="+mj-lt"/>
              <a:buAutoNum type="romanUcPeriod"/>
            </a:pPr>
            <a:endParaRPr lang="fr-CA" dirty="0"/>
          </a:p>
          <a:p>
            <a:pPr marL="608076" indent="-571500">
              <a:buFont typeface="+mj-lt"/>
              <a:buAutoNum type="romanUcPeriod"/>
            </a:pPr>
            <a:r>
              <a:rPr lang="fr-CA" dirty="0"/>
              <a:t>Contexte historique</a:t>
            </a:r>
          </a:p>
          <a:p>
            <a:pPr marL="608076" indent="-571500">
              <a:buFont typeface="+mj-lt"/>
              <a:buAutoNum type="romanUcPeriod"/>
            </a:pPr>
            <a:r>
              <a:rPr lang="fr-CA" dirty="0"/>
              <a:t>Le modèle ricardien des avantages comparatifs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Graphiquement…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331641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331640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835696" y="1948770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1</a:t>
            </a:r>
            <a:endParaRPr lang="fr-FR" dirty="0">
              <a:latin typeface="Times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851920" y="5445224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683568" y="223680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1331640" y="3645024"/>
            <a:ext cx="2304256" cy="180020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3203848" y="5517232"/>
            <a:ext cx="7809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1x</a:t>
            </a:r>
            <a:endParaRPr lang="fr-FR" baseline="-25000" dirty="0">
              <a:latin typeface="Times"/>
            </a:endParaRP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467544" y="3501008"/>
            <a:ext cx="8995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1y</a:t>
            </a:r>
            <a:endParaRPr lang="fr-FR" baseline="-25000" dirty="0">
              <a:latin typeface="Times"/>
            </a:endParaRPr>
          </a:p>
        </p:txBody>
      </p:sp>
      <p:sp>
        <p:nvSpPr>
          <p:cNvPr id="35" name="Text Box 28"/>
          <p:cNvSpPr txBox="1">
            <a:spLocks noChangeArrowheads="1"/>
          </p:cNvSpPr>
          <p:nvPr/>
        </p:nvSpPr>
        <p:spPr bwMode="auto">
          <a:xfrm>
            <a:off x="2051720" y="4005064"/>
            <a:ext cx="28774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CR</a:t>
            </a:r>
            <a:r>
              <a:rPr lang="fr-FR" sz="2000" baseline="-25000" dirty="0">
                <a:latin typeface="Times"/>
              </a:rPr>
              <a:t>1x</a:t>
            </a:r>
            <a:r>
              <a:rPr lang="fr-FR" sz="2000" dirty="0">
                <a:latin typeface="Times"/>
              </a:rPr>
              <a:t> = a</a:t>
            </a:r>
            <a:r>
              <a:rPr lang="fr-FR" sz="2000" baseline="-25000" dirty="0">
                <a:latin typeface="Times"/>
              </a:rPr>
              <a:t>1x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1y</a:t>
            </a:r>
            <a:endParaRPr lang="fr-FR" sz="2000" dirty="0">
              <a:latin typeface="Times"/>
            </a:endParaRPr>
          </a:p>
        </p:txBody>
      </p:sp>
      <p:sp>
        <p:nvSpPr>
          <p:cNvPr id="36" name="Line 2"/>
          <p:cNvSpPr>
            <a:spLocks noChangeShapeType="1"/>
          </p:cNvSpPr>
          <p:nvPr/>
        </p:nvSpPr>
        <p:spPr bwMode="auto">
          <a:xfrm>
            <a:off x="5339185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7" name="Line 3"/>
          <p:cNvSpPr>
            <a:spLocks noChangeShapeType="1"/>
          </p:cNvSpPr>
          <p:nvPr/>
        </p:nvSpPr>
        <p:spPr bwMode="auto">
          <a:xfrm flipV="1">
            <a:off x="5339184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5652120" y="2020778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2</a:t>
            </a:r>
            <a:endParaRPr lang="fr-FR" dirty="0">
              <a:latin typeface="Times"/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7715448" y="547716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4860032" y="2308810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>
            <a:off x="5364088" y="3068960"/>
            <a:ext cx="1224136" cy="2448272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43" name="Text Box 18"/>
          <p:cNvSpPr txBox="1">
            <a:spLocks noChangeArrowheads="1"/>
          </p:cNvSpPr>
          <p:nvPr/>
        </p:nvSpPr>
        <p:spPr bwMode="auto">
          <a:xfrm>
            <a:off x="4427984" y="2852936"/>
            <a:ext cx="8995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2y</a:t>
            </a:r>
            <a:endParaRPr lang="fr-FR" baseline="-25000" dirty="0">
              <a:latin typeface="Times"/>
            </a:endParaRPr>
          </a:p>
        </p:txBody>
      </p:sp>
      <p:sp>
        <p:nvSpPr>
          <p:cNvPr id="49" name="Text Box 16"/>
          <p:cNvSpPr txBox="1">
            <a:spLocks noChangeArrowheads="1"/>
          </p:cNvSpPr>
          <p:nvPr/>
        </p:nvSpPr>
        <p:spPr bwMode="auto">
          <a:xfrm>
            <a:off x="6084168" y="5445224"/>
            <a:ext cx="7809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2x</a:t>
            </a:r>
            <a:endParaRPr lang="fr-FR" baseline="-25000" dirty="0">
              <a:latin typeface="Times"/>
            </a:endParaRPr>
          </a:p>
        </p:txBody>
      </p:sp>
      <p:cxnSp>
        <p:nvCxnSpPr>
          <p:cNvPr id="51" name="Connecteur droit avec flèche 50"/>
          <p:cNvCxnSpPr/>
          <p:nvPr/>
        </p:nvCxnSpPr>
        <p:spPr>
          <a:xfrm rot="5400000">
            <a:off x="1456812" y="4311940"/>
            <a:ext cx="61534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28"/>
          <p:cNvSpPr txBox="1">
            <a:spLocks noChangeArrowheads="1"/>
          </p:cNvSpPr>
          <p:nvPr/>
        </p:nvSpPr>
        <p:spPr bwMode="auto">
          <a:xfrm>
            <a:off x="5940152" y="3861048"/>
            <a:ext cx="26642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CR</a:t>
            </a:r>
            <a:r>
              <a:rPr lang="fr-FR" sz="2000" baseline="-25000" dirty="0">
                <a:latin typeface="Times"/>
              </a:rPr>
              <a:t>2x </a:t>
            </a:r>
            <a:r>
              <a:rPr lang="fr-FR" sz="2000" dirty="0">
                <a:latin typeface="Times"/>
              </a:rPr>
              <a:t>= a</a:t>
            </a:r>
            <a:r>
              <a:rPr lang="fr-FR" sz="2000" baseline="-25000" dirty="0">
                <a:latin typeface="Times"/>
              </a:rPr>
              <a:t>2x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2y</a:t>
            </a:r>
            <a:endParaRPr lang="fr-FR" baseline="-25000" dirty="0">
              <a:latin typeface="Times"/>
            </a:endParaRPr>
          </a:p>
        </p:txBody>
      </p:sp>
      <p:cxnSp>
        <p:nvCxnSpPr>
          <p:cNvPr id="55" name="Connecteur droit avec flèche 54"/>
          <p:cNvCxnSpPr/>
          <p:nvPr/>
        </p:nvCxnSpPr>
        <p:spPr>
          <a:xfrm rot="5400000">
            <a:off x="5364882" y="4292302"/>
            <a:ext cx="7200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/>
          <p:nvPr/>
        </p:nvCxnSpPr>
        <p:spPr>
          <a:xfrm>
            <a:off x="5724128" y="4653136"/>
            <a:ext cx="43204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/>
          <p:cNvCxnSpPr/>
          <p:nvPr/>
        </p:nvCxnSpPr>
        <p:spPr>
          <a:xfrm>
            <a:off x="1763688" y="4653136"/>
            <a:ext cx="7200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space réservé du numéro de diapositive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Avantages absolus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L’av. abs. dans la production d’un bien va au pays pouvant produire au moindre coût </a:t>
            </a:r>
          </a:p>
          <a:p>
            <a:endParaRPr lang="fr-CA" dirty="0"/>
          </a:p>
          <a:p>
            <a:r>
              <a:rPr lang="fr-CA" dirty="0"/>
              <a:t>Le pays 1 détient l’av. abs. dans la </a:t>
            </a:r>
            <a:r>
              <a:rPr lang="fr-CA" dirty="0" err="1"/>
              <a:t>prod</a:t>
            </a:r>
            <a:r>
              <a:rPr lang="fr-CA" dirty="0"/>
              <a:t>. du bien j si a</a:t>
            </a:r>
            <a:r>
              <a:rPr lang="fr-CA" baseline="-25000" dirty="0"/>
              <a:t>1j</a:t>
            </a:r>
            <a:r>
              <a:rPr lang="fr-CA" dirty="0"/>
              <a:t>&lt;a</a:t>
            </a:r>
            <a:r>
              <a:rPr lang="fr-CA" baseline="-25000" dirty="0"/>
              <a:t>2j</a:t>
            </a:r>
          </a:p>
          <a:p>
            <a:endParaRPr lang="fr-CA" baseline="-25000" dirty="0"/>
          </a:p>
          <a:p>
            <a:r>
              <a:rPr lang="fr-CA" dirty="0"/>
              <a:t>Le </a:t>
            </a:r>
            <a:r>
              <a:rPr lang="fr-CA" dirty="0" err="1"/>
              <a:t>fctr</a:t>
            </a:r>
            <a:r>
              <a:rPr lang="fr-CA" dirty="0"/>
              <a:t> L y offre donc une meilleure productivité pour le bien j (1/a</a:t>
            </a:r>
            <a:r>
              <a:rPr lang="fr-CA" baseline="-25000" dirty="0"/>
              <a:t>1j</a:t>
            </a:r>
            <a:r>
              <a:rPr lang="fr-CA" dirty="0"/>
              <a:t>&gt;1/a</a:t>
            </a:r>
            <a:r>
              <a:rPr lang="fr-CA" baseline="-25000" dirty="0"/>
              <a:t>2j</a:t>
            </a:r>
            <a:r>
              <a:rPr lang="fr-CA" dirty="0"/>
              <a:t>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21</a:t>
            </a:fld>
            <a:endParaRPr lang="fr-CA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Avantages relatifs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715200" cy="4525963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L’av. relatif dans la production d’un bien va au pays qui a le plus petit CR</a:t>
            </a:r>
          </a:p>
          <a:p>
            <a:endParaRPr lang="fr-CA" dirty="0"/>
          </a:p>
          <a:p>
            <a:r>
              <a:rPr lang="fr-CA" dirty="0"/>
              <a:t>Le pays 1 détient l’av. relatif dans la production du bien x…</a:t>
            </a:r>
          </a:p>
          <a:p>
            <a:pPr lvl="1"/>
            <a:r>
              <a:rPr lang="fr-CA" dirty="0"/>
              <a:t>CR</a:t>
            </a:r>
            <a:r>
              <a:rPr lang="fr-CA" baseline="-25000" dirty="0"/>
              <a:t>1x</a:t>
            </a:r>
            <a:r>
              <a:rPr lang="fr-CA" dirty="0"/>
              <a:t>&lt;CR</a:t>
            </a:r>
            <a:r>
              <a:rPr lang="fr-CA" baseline="-25000" dirty="0"/>
              <a:t>2x</a:t>
            </a:r>
            <a:r>
              <a:rPr lang="fr-CA" dirty="0"/>
              <a:t> (a</a:t>
            </a:r>
            <a:r>
              <a:rPr lang="fr-CA" baseline="-25000" dirty="0"/>
              <a:t>1x</a:t>
            </a:r>
            <a:r>
              <a:rPr lang="fr-CA" dirty="0"/>
              <a:t>/a</a:t>
            </a:r>
            <a:r>
              <a:rPr lang="fr-CA" baseline="-25000" dirty="0"/>
              <a:t>1y</a:t>
            </a:r>
            <a:r>
              <a:rPr lang="fr-CA" dirty="0"/>
              <a:t> &lt; a</a:t>
            </a:r>
            <a:r>
              <a:rPr lang="fr-CA" baseline="-25000" dirty="0"/>
              <a:t>2x</a:t>
            </a:r>
            <a:r>
              <a:rPr lang="fr-CA" dirty="0"/>
              <a:t>/a</a:t>
            </a:r>
            <a:r>
              <a:rPr lang="fr-CA" baseline="-25000" dirty="0"/>
              <a:t>2y</a:t>
            </a:r>
            <a:r>
              <a:rPr lang="fr-CA" dirty="0"/>
              <a:t>)</a:t>
            </a:r>
          </a:p>
          <a:p>
            <a:endParaRPr lang="fr-CA" dirty="0"/>
          </a:p>
          <a:p>
            <a:r>
              <a:rPr lang="fr-CA" dirty="0"/>
              <a:t>et le pays 2 détient donc nécessairement l’av. relatif dans la production du bien y</a:t>
            </a:r>
          </a:p>
          <a:p>
            <a:pPr lvl="1"/>
            <a:r>
              <a:rPr lang="fr-FR" sz="2800" dirty="0">
                <a:latin typeface="Times"/>
              </a:rPr>
              <a:t>CR</a:t>
            </a:r>
            <a:r>
              <a:rPr lang="fr-FR" sz="2800" baseline="-25000" dirty="0">
                <a:latin typeface="Times"/>
              </a:rPr>
              <a:t>1y</a:t>
            </a:r>
            <a:r>
              <a:rPr lang="fr-FR" sz="2800" dirty="0">
                <a:latin typeface="Times"/>
              </a:rPr>
              <a:t>&gt;CR</a:t>
            </a:r>
            <a:r>
              <a:rPr lang="fr-FR" sz="2800" baseline="-25000" dirty="0">
                <a:latin typeface="Times"/>
              </a:rPr>
              <a:t>2y</a:t>
            </a:r>
            <a:r>
              <a:rPr lang="fr-FR" sz="2800" dirty="0">
                <a:latin typeface="Times"/>
              </a:rPr>
              <a:t> (a</a:t>
            </a:r>
            <a:r>
              <a:rPr lang="fr-FR" sz="2800" baseline="-25000" dirty="0">
                <a:latin typeface="Times"/>
              </a:rPr>
              <a:t>1y</a:t>
            </a:r>
            <a:r>
              <a:rPr lang="fr-FR" sz="2800" dirty="0">
                <a:latin typeface="Times"/>
              </a:rPr>
              <a:t>/a</a:t>
            </a:r>
            <a:r>
              <a:rPr lang="fr-FR" sz="2800" baseline="-25000" dirty="0">
                <a:latin typeface="Times"/>
              </a:rPr>
              <a:t>1x</a:t>
            </a:r>
            <a:r>
              <a:rPr lang="fr-FR" sz="2800" dirty="0">
                <a:latin typeface="Times"/>
              </a:rPr>
              <a:t> &gt; a</a:t>
            </a:r>
            <a:r>
              <a:rPr lang="fr-FR" sz="2800" baseline="-25000" dirty="0">
                <a:latin typeface="Times"/>
              </a:rPr>
              <a:t>2y</a:t>
            </a:r>
            <a:r>
              <a:rPr lang="fr-FR" sz="2800" dirty="0">
                <a:latin typeface="Times"/>
              </a:rPr>
              <a:t>/a</a:t>
            </a:r>
            <a:r>
              <a:rPr lang="fr-FR" sz="2800" baseline="-25000" dirty="0">
                <a:latin typeface="Times"/>
              </a:rPr>
              <a:t>2x</a:t>
            </a:r>
            <a:r>
              <a:rPr lang="fr-FR" sz="2800" dirty="0">
                <a:latin typeface="Times"/>
              </a:rPr>
              <a:t>)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22</a:t>
            </a:fld>
            <a:endParaRPr lang="fr-CA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Avantages absolus et relatifs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/>
              <a:t>Si un le pays 1 détient un double av. abs., cela n’empêche pas le pays 2 de détenir un av. </a:t>
            </a:r>
            <a:r>
              <a:rPr lang="fr-CA" dirty="0" err="1"/>
              <a:t>rel</a:t>
            </a:r>
            <a:r>
              <a:rPr lang="fr-CA" dirty="0"/>
              <a:t>. dans une des </a:t>
            </a:r>
            <a:r>
              <a:rPr lang="fr-CA" dirty="0" err="1"/>
              <a:t>prod</a:t>
            </a:r>
            <a:r>
              <a:rPr lang="fr-CA" dirty="0"/>
              <a:t>.</a:t>
            </a:r>
          </a:p>
          <a:p>
            <a:endParaRPr lang="fr-CA" dirty="0"/>
          </a:p>
          <a:p>
            <a:r>
              <a:rPr lang="fr-CA" dirty="0"/>
              <a:t>P.e., si on a : 	a</a:t>
            </a:r>
            <a:r>
              <a:rPr lang="fr-CA" baseline="-25000" dirty="0"/>
              <a:t>1x</a:t>
            </a:r>
            <a:r>
              <a:rPr lang="fr-CA" dirty="0"/>
              <a:t>&lt;a</a:t>
            </a:r>
            <a:r>
              <a:rPr lang="fr-CA" baseline="-25000" dirty="0"/>
              <a:t>2x</a:t>
            </a:r>
            <a:r>
              <a:rPr lang="fr-CA" dirty="0"/>
              <a:t>;						a</a:t>
            </a:r>
            <a:r>
              <a:rPr lang="fr-CA" baseline="-25000" dirty="0"/>
              <a:t>1y</a:t>
            </a:r>
            <a:r>
              <a:rPr lang="fr-CA" dirty="0"/>
              <a:t>&lt;a</a:t>
            </a:r>
            <a:r>
              <a:rPr lang="fr-CA" baseline="-25000" dirty="0"/>
              <a:t>2y</a:t>
            </a:r>
            <a:r>
              <a:rPr lang="fr-CA" dirty="0"/>
              <a:t>;</a:t>
            </a:r>
          </a:p>
          <a:p>
            <a:pPr>
              <a:buNone/>
            </a:pPr>
            <a:r>
              <a:rPr lang="fr-FR" dirty="0"/>
              <a:t>				</a:t>
            </a:r>
            <a:r>
              <a:rPr lang="fr-FR"/>
              <a:t>et a</a:t>
            </a:r>
            <a:r>
              <a:rPr lang="fr-FR" baseline="-25000"/>
              <a:t>1x</a:t>
            </a:r>
            <a:r>
              <a:rPr lang="fr-FR"/>
              <a:t>/a</a:t>
            </a:r>
            <a:r>
              <a:rPr lang="fr-FR" baseline="-25000"/>
              <a:t>1y</a:t>
            </a:r>
            <a:r>
              <a:rPr lang="fr-FR"/>
              <a:t> </a:t>
            </a:r>
            <a:r>
              <a:rPr lang="fr-FR" dirty="0"/>
              <a:t>&lt; a</a:t>
            </a:r>
            <a:r>
              <a:rPr lang="fr-FR" baseline="-25000" dirty="0"/>
              <a:t>2x</a:t>
            </a:r>
            <a:r>
              <a:rPr lang="fr-FR" dirty="0"/>
              <a:t>/a</a:t>
            </a:r>
            <a:r>
              <a:rPr lang="fr-FR" baseline="-25000" dirty="0"/>
              <a:t>2y</a:t>
            </a:r>
            <a:r>
              <a:rPr lang="fr-FR" dirty="0"/>
              <a:t>;</a:t>
            </a:r>
          </a:p>
          <a:p>
            <a:pPr>
              <a:buNone/>
            </a:pPr>
            <a:r>
              <a:rPr lang="fr-FR" dirty="0"/>
              <a:t>	on a aussi…	a</a:t>
            </a:r>
            <a:r>
              <a:rPr lang="fr-FR" baseline="-25000" dirty="0"/>
              <a:t>1y</a:t>
            </a:r>
            <a:r>
              <a:rPr lang="fr-FR" dirty="0"/>
              <a:t>/a</a:t>
            </a:r>
            <a:r>
              <a:rPr lang="fr-FR" baseline="-25000" dirty="0"/>
              <a:t>1x</a:t>
            </a:r>
            <a:r>
              <a:rPr lang="fr-FR" dirty="0"/>
              <a:t> &gt; a</a:t>
            </a:r>
            <a:r>
              <a:rPr lang="fr-FR" baseline="-25000" dirty="0"/>
              <a:t>2y</a:t>
            </a:r>
            <a:r>
              <a:rPr lang="fr-FR" dirty="0"/>
              <a:t>/a</a:t>
            </a:r>
            <a:r>
              <a:rPr lang="fr-FR" baseline="-25000" dirty="0"/>
              <a:t>2x</a:t>
            </a:r>
            <a:r>
              <a:rPr lang="fr-FR" dirty="0"/>
              <a:t>.</a:t>
            </a:r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23</a:t>
            </a:fld>
            <a:endParaRPr lang="fr-CA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Prix relatifs et production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81128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Soit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le prix relatif du bien x, le pays i…</a:t>
            </a:r>
          </a:p>
          <a:p>
            <a:pPr lvl="1"/>
            <a:r>
              <a:rPr lang="fr-CA" dirty="0"/>
              <a:t>produit seulement du bien X si  </a:t>
            </a:r>
            <a:r>
              <a:rPr lang="fr-CA" dirty="0" err="1"/>
              <a:t>CR</a:t>
            </a:r>
            <a:r>
              <a:rPr lang="fr-CA" baseline="-25000" dirty="0" err="1"/>
              <a:t>ix</a:t>
            </a:r>
            <a:r>
              <a:rPr lang="fr-CA" dirty="0"/>
              <a:t> &lt;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endParaRPr lang="fr-CA" dirty="0"/>
          </a:p>
          <a:p>
            <a:pPr lvl="1"/>
            <a:r>
              <a:rPr lang="fr-CA" dirty="0"/>
              <a:t>produit seulement du bien y si </a:t>
            </a:r>
            <a:r>
              <a:rPr lang="fr-CA" dirty="0" err="1"/>
              <a:t>CR</a:t>
            </a:r>
            <a:r>
              <a:rPr lang="fr-CA" baseline="-25000" dirty="0" err="1"/>
              <a:t>ix</a:t>
            </a:r>
            <a:r>
              <a:rPr lang="fr-CA" dirty="0"/>
              <a:t> &gt;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endParaRPr lang="fr-CA" dirty="0"/>
          </a:p>
          <a:p>
            <a:pPr lvl="1"/>
            <a:r>
              <a:rPr lang="fr-CA" dirty="0"/>
              <a:t>est indifférent entre x et y si </a:t>
            </a:r>
            <a:r>
              <a:rPr lang="fr-CA" dirty="0" err="1"/>
              <a:t>CR</a:t>
            </a:r>
            <a:r>
              <a:rPr lang="fr-CA" baseline="-25000" dirty="0" err="1"/>
              <a:t>ix</a:t>
            </a:r>
            <a:r>
              <a:rPr lang="fr-CA" dirty="0"/>
              <a:t> =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endParaRPr lang="fr-CA" baseline="-25000" dirty="0"/>
          </a:p>
          <a:p>
            <a:endParaRPr lang="fr-CA" dirty="0"/>
          </a:p>
          <a:p>
            <a:r>
              <a:rPr lang="fr-CA" dirty="0"/>
              <a:t>En autarcie, </a:t>
            </a:r>
            <a:r>
              <a:rPr lang="fr-CA" dirty="0" err="1"/>
              <a:t>P</a:t>
            </a:r>
            <a:r>
              <a:rPr lang="fr-CA" baseline="-25000" dirty="0" err="1"/>
              <a:t>ix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iy</a:t>
            </a:r>
            <a:r>
              <a:rPr lang="fr-CA" baseline="-25000" dirty="0"/>
              <a:t> </a:t>
            </a:r>
            <a:r>
              <a:rPr lang="fr-CA" dirty="0"/>
              <a:t>= </a:t>
            </a:r>
            <a:r>
              <a:rPr lang="fr-CA" dirty="0" err="1"/>
              <a:t>CR</a:t>
            </a:r>
            <a:r>
              <a:rPr lang="fr-CA" baseline="-25000" dirty="0" err="1"/>
              <a:t>ix</a:t>
            </a:r>
            <a:r>
              <a:rPr lang="fr-CA" dirty="0"/>
              <a:t> = a</a:t>
            </a:r>
            <a:r>
              <a:rPr lang="fr-CA" baseline="-25000" dirty="0"/>
              <a:t>1x</a:t>
            </a:r>
            <a:r>
              <a:rPr lang="fr-CA" dirty="0"/>
              <a:t>/a</a:t>
            </a:r>
            <a:r>
              <a:rPr lang="fr-CA" baseline="-25000" dirty="0"/>
              <a:t>1y</a:t>
            </a:r>
          </a:p>
          <a:p>
            <a:endParaRPr lang="fr-CA" baseline="-25000" dirty="0"/>
          </a:p>
          <a:p>
            <a:r>
              <a:rPr lang="fr-CA" dirty="0"/>
              <a:t>Avec échange,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, le prix international, sera compris entre CR</a:t>
            </a:r>
            <a:r>
              <a:rPr lang="fr-CA" baseline="-25000" dirty="0"/>
              <a:t>1x</a:t>
            </a:r>
            <a:r>
              <a:rPr lang="fr-CA" dirty="0"/>
              <a:t> et CR</a:t>
            </a:r>
            <a:r>
              <a:rPr lang="fr-CA" baseline="-25000" dirty="0"/>
              <a:t>2x</a:t>
            </a:r>
          </a:p>
          <a:p>
            <a:pPr lvl="1"/>
            <a:r>
              <a:rPr lang="fr-CA" dirty="0"/>
              <a:t>Le pays qui produit x ne vend pas en bas de son CR et celui qui achète ne paie pas plus que son CR!</a:t>
            </a:r>
          </a:p>
          <a:p>
            <a:pPr>
              <a:buNone/>
            </a:pPr>
            <a:endParaRPr lang="fr-CA" baseline="-25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24</a:t>
            </a:fld>
            <a:endParaRPr lang="fr-CA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droites d’</a:t>
            </a:r>
            <a:r>
              <a:rPr lang="fr-CA" dirty="0" err="1"/>
              <a:t>isovaleur</a:t>
            </a:r>
            <a:endParaRPr lang="fr-CA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3419873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/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3419872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/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940152" y="5445224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2849009" y="2380818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>
            <a:off x="3419872" y="3429000"/>
            <a:ext cx="2088232" cy="2016224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CA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5270694" y="5517232"/>
            <a:ext cx="6206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dirty="0">
                <a:latin typeface="Times"/>
              </a:rPr>
              <a:t>Y/P</a:t>
            </a:r>
            <a:r>
              <a:rPr lang="fr-FR" baseline="-25000" dirty="0">
                <a:latin typeface="Times"/>
              </a:rPr>
              <a:t>x</a:t>
            </a:r>
            <a:endParaRPr lang="fr-FR" dirty="0">
              <a:latin typeface="Times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2411760" y="3140968"/>
            <a:ext cx="10436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latin typeface="Times"/>
              </a:rPr>
              <a:t>Y/</a:t>
            </a:r>
            <a:r>
              <a:rPr lang="fr-FR" sz="2000" dirty="0" err="1">
                <a:latin typeface="Times"/>
              </a:rPr>
              <a:t>P</a:t>
            </a:r>
            <a:r>
              <a:rPr lang="fr-FR" sz="2000" baseline="-25000" dirty="0" err="1">
                <a:latin typeface="Times"/>
              </a:rPr>
              <a:t>y</a:t>
            </a:r>
            <a:endParaRPr lang="fr-FR" sz="2000" dirty="0">
              <a:latin typeface="Times"/>
            </a:endParaRPr>
          </a:p>
        </p:txBody>
      </p:sp>
      <p:sp>
        <p:nvSpPr>
          <p:cNvPr id="12" name="Text Box 28"/>
          <p:cNvSpPr txBox="1">
            <a:spLocks noChangeArrowheads="1"/>
          </p:cNvSpPr>
          <p:nvPr/>
        </p:nvSpPr>
        <p:spPr bwMode="auto">
          <a:xfrm>
            <a:off x="4211960" y="3861048"/>
            <a:ext cx="26642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dirty="0" err="1">
                <a:latin typeface="Times"/>
              </a:rPr>
              <a:t>Qy</a:t>
            </a:r>
            <a:r>
              <a:rPr lang="fr-FR" sz="2000" dirty="0">
                <a:latin typeface="Times"/>
              </a:rPr>
              <a:t> = Y/</a:t>
            </a:r>
            <a:r>
              <a:rPr lang="fr-FR" sz="2000" dirty="0" err="1">
                <a:latin typeface="Times"/>
              </a:rPr>
              <a:t>P</a:t>
            </a:r>
            <a:r>
              <a:rPr lang="fr-FR" sz="2000" baseline="-25000" dirty="0" err="1">
                <a:latin typeface="Times"/>
              </a:rPr>
              <a:t>y</a:t>
            </a:r>
            <a:r>
              <a:rPr lang="fr-FR" sz="2000" dirty="0">
                <a:latin typeface="Times"/>
              </a:rPr>
              <a:t> - P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/</a:t>
            </a:r>
            <a:r>
              <a:rPr lang="fr-FR" sz="2000" dirty="0" err="1">
                <a:latin typeface="Times"/>
              </a:rPr>
              <a:t>P</a:t>
            </a:r>
            <a:r>
              <a:rPr lang="fr-FR" sz="2000" baseline="-25000" dirty="0" err="1">
                <a:latin typeface="Times"/>
              </a:rPr>
              <a:t>y</a:t>
            </a:r>
            <a:r>
              <a:rPr lang="fr-FR" sz="2000" dirty="0">
                <a:latin typeface="Times"/>
              </a:rPr>
              <a:t> * </a:t>
            </a:r>
            <a:r>
              <a:rPr lang="fr-FR" sz="2000" dirty="0" err="1">
                <a:latin typeface="Times"/>
              </a:rPr>
              <a:t>Qx</a:t>
            </a:r>
            <a:endParaRPr lang="fr-FR" sz="2000" dirty="0">
              <a:latin typeface="Times"/>
            </a:endParaRPr>
          </a:p>
        </p:txBody>
      </p:sp>
      <p:sp>
        <p:nvSpPr>
          <p:cNvPr id="15" name="Text Box 28"/>
          <p:cNvSpPr txBox="1">
            <a:spLocks noChangeArrowheads="1"/>
          </p:cNvSpPr>
          <p:nvPr/>
        </p:nvSpPr>
        <p:spPr bwMode="auto">
          <a:xfrm>
            <a:off x="4355976" y="2420888"/>
            <a:ext cx="30963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latin typeface="Times"/>
              </a:rPr>
              <a:t>Soit : Y = P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* </a:t>
            </a:r>
            <a:r>
              <a:rPr lang="fr-FR" sz="2000" dirty="0" err="1">
                <a:latin typeface="Times"/>
              </a:rPr>
              <a:t>Qx</a:t>
            </a:r>
            <a:r>
              <a:rPr lang="fr-FR" sz="2000" dirty="0">
                <a:latin typeface="Times"/>
              </a:rPr>
              <a:t> + </a:t>
            </a:r>
            <a:r>
              <a:rPr lang="fr-FR" sz="2000" dirty="0" err="1">
                <a:latin typeface="Times"/>
              </a:rPr>
              <a:t>P</a:t>
            </a:r>
            <a:r>
              <a:rPr lang="fr-FR" sz="2000" baseline="-25000" dirty="0" err="1">
                <a:latin typeface="Times"/>
              </a:rPr>
              <a:t>y</a:t>
            </a:r>
            <a:r>
              <a:rPr lang="fr-FR" sz="2000" dirty="0">
                <a:latin typeface="Times"/>
              </a:rPr>
              <a:t> * </a:t>
            </a:r>
            <a:r>
              <a:rPr lang="fr-FR" sz="2000" dirty="0" err="1">
                <a:latin typeface="Times"/>
              </a:rPr>
              <a:t>Qy</a:t>
            </a:r>
            <a:endParaRPr lang="fr-FR" sz="2000" dirty="0">
              <a:latin typeface="Times"/>
            </a:endParaRPr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25</a:t>
            </a:fld>
            <a:endParaRPr lang="fr-CA"/>
          </a:p>
        </p:txBody>
      </p:sp>
      <p:sp>
        <p:nvSpPr>
          <p:cNvPr id="14" name="ZoneTexte 13"/>
          <p:cNvSpPr txBox="1"/>
          <p:nvPr/>
        </p:nvSpPr>
        <p:spPr>
          <a:xfrm>
            <a:off x="683568" y="6023029"/>
            <a:ext cx="8136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Il faut ici s’imaginer une infinité de droites parallèles correspondant à différents niveaux de revenus agrégés (Y) et caractérisées par un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donné.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Prix relatifs et production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643192" cy="4525963"/>
          </a:xfrm>
        </p:spPr>
        <p:txBody>
          <a:bodyPr/>
          <a:lstStyle/>
          <a:p>
            <a:r>
              <a:rPr lang="fr-CA" dirty="0"/>
              <a:t>Rappel : dans l’analyse graphique, les droites de prix relatifs représentent des droites d’</a:t>
            </a:r>
            <a:r>
              <a:rPr lang="fr-CA" dirty="0" err="1"/>
              <a:t>isovaleur</a:t>
            </a:r>
            <a:r>
              <a:rPr lang="fr-CA" dirty="0"/>
              <a:t> qui sont maximisées sous la contrainte que représente la CPP</a:t>
            </a:r>
          </a:p>
          <a:p>
            <a:endParaRPr lang="fr-CA" dirty="0"/>
          </a:p>
          <a:p>
            <a:r>
              <a:rPr lang="fr-CA" dirty="0"/>
              <a:t>Lorsque connu, le point de production optimal est indiqué par le point rouge 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26</a:t>
            </a:fld>
            <a:endParaRPr lang="fr-CA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Ex. graph. A (P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&lt;CR</a:t>
            </a:r>
            <a:r>
              <a:rPr lang="fr-CA" baseline="-25000" dirty="0"/>
              <a:t>1x</a:t>
            </a:r>
            <a:r>
              <a:rPr lang="fr-CA" dirty="0"/>
              <a:t>&lt;CR</a:t>
            </a:r>
            <a:r>
              <a:rPr lang="fr-CA" baseline="-25000" dirty="0"/>
              <a:t>2x</a:t>
            </a:r>
            <a:r>
              <a:rPr lang="fr-CA" dirty="0"/>
              <a:t>)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331641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331640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835696" y="2060848"/>
            <a:ext cx="17835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/>
              <a:t>CPP du pays 1</a:t>
            </a:r>
            <a:endParaRPr lang="fr-FR" dirty="0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994598" y="5477162"/>
            <a:ext cx="4796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err="1"/>
              <a:t>Qx</a:t>
            </a:r>
            <a:endParaRPr lang="fr-FR" dirty="0"/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755576" y="2492896"/>
            <a:ext cx="4796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err="1"/>
              <a:t>Qy</a:t>
            </a:r>
            <a:endParaRPr lang="fr-FR" dirty="0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1331640" y="4077072"/>
            <a:ext cx="2304256" cy="144016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3166863" y="5517232"/>
            <a:ext cx="7521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/>
              <a:t>L</a:t>
            </a:r>
            <a:r>
              <a:rPr lang="fr-FR" baseline="-25000" dirty="0"/>
              <a:t>1</a:t>
            </a:r>
            <a:r>
              <a:rPr lang="fr-FR" dirty="0"/>
              <a:t>/a</a:t>
            </a:r>
            <a:r>
              <a:rPr lang="fr-FR" baseline="-25000" dirty="0"/>
              <a:t>1x</a:t>
            </a: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251520" y="3861048"/>
            <a:ext cx="11156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L</a:t>
            </a:r>
            <a:r>
              <a:rPr lang="fr-FR" baseline="-25000" dirty="0"/>
              <a:t>1</a:t>
            </a:r>
            <a:r>
              <a:rPr lang="fr-FR" dirty="0"/>
              <a:t>/a</a:t>
            </a:r>
            <a:r>
              <a:rPr lang="fr-FR" baseline="-25000" dirty="0"/>
              <a:t>1y</a:t>
            </a:r>
          </a:p>
        </p:txBody>
      </p:sp>
      <p:sp>
        <p:nvSpPr>
          <p:cNvPr id="36" name="Line 2"/>
          <p:cNvSpPr>
            <a:spLocks noChangeShapeType="1"/>
          </p:cNvSpPr>
          <p:nvPr/>
        </p:nvSpPr>
        <p:spPr bwMode="auto">
          <a:xfrm>
            <a:off x="5339185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7" name="Line 3"/>
          <p:cNvSpPr>
            <a:spLocks noChangeShapeType="1"/>
          </p:cNvSpPr>
          <p:nvPr/>
        </p:nvSpPr>
        <p:spPr bwMode="auto">
          <a:xfrm flipV="1">
            <a:off x="5339184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5652120" y="2060848"/>
            <a:ext cx="17835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/>
              <a:t>CPP du pays 2</a:t>
            </a:r>
            <a:endParaRPr lang="fr-FR" dirty="0"/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7883030" y="5477162"/>
            <a:ext cx="4796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err="1"/>
              <a:t>Qx</a:t>
            </a:r>
            <a:endParaRPr lang="fr-FR" dirty="0"/>
          </a:p>
        </p:txBody>
      </p: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4860032" y="2308810"/>
            <a:ext cx="4796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err="1"/>
              <a:t>Qy</a:t>
            </a:r>
            <a:endParaRPr lang="fr-FR" dirty="0"/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>
            <a:off x="5364088" y="3068960"/>
            <a:ext cx="792088" cy="2376264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43" name="Text Box 18"/>
          <p:cNvSpPr txBox="1">
            <a:spLocks noChangeArrowheads="1"/>
          </p:cNvSpPr>
          <p:nvPr/>
        </p:nvSpPr>
        <p:spPr bwMode="auto">
          <a:xfrm>
            <a:off x="4211960" y="2852936"/>
            <a:ext cx="11156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L</a:t>
            </a:r>
            <a:r>
              <a:rPr lang="fr-FR" baseline="-25000" dirty="0"/>
              <a:t>2</a:t>
            </a:r>
            <a:r>
              <a:rPr lang="fr-FR" dirty="0"/>
              <a:t>/a</a:t>
            </a:r>
            <a:r>
              <a:rPr lang="fr-FR" baseline="-25000" dirty="0"/>
              <a:t>2y</a:t>
            </a:r>
          </a:p>
        </p:txBody>
      </p:sp>
      <p:sp>
        <p:nvSpPr>
          <p:cNvPr id="49" name="Text Box 16"/>
          <p:cNvSpPr txBox="1">
            <a:spLocks noChangeArrowheads="1"/>
          </p:cNvSpPr>
          <p:nvPr/>
        </p:nvSpPr>
        <p:spPr bwMode="auto">
          <a:xfrm>
            <a:off x="5724128" y="5517232"/>
            <a:ext cx="7521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/>
              <a:t>L</a:t>
            </a:r>
            <a:r>
              <a:rPr lang="fr-FR" baseline="-25000" dirty="0"/>
              <a:t>2</a:t>
            </a:r>
            <a:r>
              <a:rPr lang="fr-FR" dirty="0"/>
              <a:t>/a</a:t>
            </a:r>
            <a:r>
              <a:rPr lang="fr-FR" baseline="-25000" dirty="0"/>
              <a:t>2x</a:t>
            </a:r>
          </a:p>
        </p:txBody>
      </p:sp>
      <p:cxnSp>
        <p:nvCxnSpPr>
          <p:cNvPr id="26" name="Connecteur droit 25"/>
          <p:cNvCxnSpPr/>
          <p:nvPr/>
        </p:nvCxnSpPr>
        <p:spPr>
          <a:xfrm>
            <a:off x="1331640" y="4077072"/>
            <a:ext cx="2592288" cy="10801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2627784" y="429309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30" name="Ellipse 29"/>
          <p:cNvSpPr/>
          <p:nvPr/>
        </p:nvSpPr>
        <p:spPr>
          <a:xfrm>
            <a:off x="1259632" y="400506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3" name="Connecteur droit 32"/>
          <p:cNvCxnSpPr/>
          <p:nvPr/>
        </p:nvCxnSpPr>
        <p:spPr>
          <a:xfrm>
            <a:off x="5364088" y="3068960"/>
            <a:ext cx="2592288" cy="10801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6660232" y="328498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35" name="Ellipse 34"/>
          <p:cNvSpPr/>
          <p:nvPr/>
        </p:nvSpPr>
        <p:spPr>
          <a:xfrm>
            <a:off x="5292080" y="299695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5" name="Espace réservé du numéro de diapositive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27</a:t>
            </a:fld>
            <a:endParaRPr lang="fr-CA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Ex. graph. B (CR</a:t>
            </a:r>
            <a:r>
              <a:rPr lang="fr-CA" baseline="-25000" dirty="0"/>
              <a:t>1x</a:t>
            </a:r>
            <a:r>
              <a:rPr lang="fr-CA" dirty="0"/>
              <a:t>=P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&lt;CR</a:t>
            </a:r>
            <a:r>
              <a:rPr lang="fr-CA" baseline="-25000" dirty="0"/>
              <a:t>2x</a:t>
            </a:r>
            <a:r>
              <a:rPr lang="fr-CA" dirty="0"/>
              <a:t>)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331641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331640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835696" y="2060848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1</a:t>
            </a:r>
            <a:endParaRPr lang="fr-FR" dirty="0">
              <a:latin typeface="Times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857121" y="547716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755576" y="2492896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>
            <a:off x="1331640" y="4077072"/>
            <a:ext cx="2304256" cy="144016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3059832" y="5517232"/>
            <a:ext cx="7809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1x</a:t>
            </a:r>
            <a:endParaRPr lang="fr-FR" baseline="-25000" dirty="0">
              <a:latin typeface="Times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467544" y="3861048"/>
            <a:ext cx="8995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1y</a:t>
            </a:r>
            <a:endParaRPr lang="fr-FR" baseline="-25000" dirty="0">
              <a:latin typeface="Times"/>
            </a:endParaRPr>
          </a:p>
        </p:txBody>
      </p:sp>
      <p:sp>
        <p:nvSpPr>
          <p:cNvPr id="12" name="Line 2"/>
          <p:cNvSpPr>
            <a:spLocks noChangeShapeType="1"/>
          </p:cNvSpPr>
          <p:nvPr/>
        </p:nvSpPr>
        <p:spPr bwMode="auto">
          <a:xfrm>
            <a:off x="5339185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3" name="Line 3"/>
          <p:cNvSpPr>
            <a:spLocks noChangeShapeType="1"/>
          </p:cNvSpPr>
          <p:nvPr/>
        </p:nvSpPr>
        <p:spPr bwMode="auto">
          <a:xfrm flipV="1">
            <a:off x="5339184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5652120" y="2060848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2</a:t>
            </a:r>
            <a:endParaRPr lang="fr-FR" dirty="0">
              <a:latin typeface="Times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7812360" y="547716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4860032" y="2308810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5364088" y="3068960"/>
            <a:ext cx="792088" cy="2376264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4427984" y="2852936"/>
            <a:ext cx="8995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2y</a:t>
            </a:r>
            <a:endParaRPr lang="fr-FR" baseline="-25000" dirty="0">
              <a:latin typeface="Times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5724128" y="5517232"/>
            <a:ext cx="7809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2x</a:t>
            </a:r>
            <a:endParaRPr lang="fr-FR" baseline="-25000" dirty="0">
              <a:latin typeface="Times"/>
            </a:endParaRPr>
          </a:p>
        </p:txBody>
      </p:sp>
      <p:cxnSp>
        <p:nvCxnSpPr>
          <p:cNvPr id="20" name="Connecteur droit 19"/>
          <p:cNvCxnSpPr>
            <a:endCxn id="9" idx="1"/>
          </p:cNvCxnSpPr>
          <p:nvPr/>
        </p:nvCxnSpPr>
        <p:spPr>
          <a:xfrm>
            <a:off x="1331640" y="4077072"/>
            <a:ext cx="2304256" cy="14401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1907704" y="407707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24" name="Ellipse 23"/>
          <p:cNvSpPr/>
          <p:nvPr/>
        </p:nvSpPr>
        <p:spPr>
          <a:xfrm>
            <a:off x="5292080" y="299695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28" name="Connecteur droit 27"/>
          <p:cNvCxnSpPr/>
          <p:nvPr/>
        </p:nvCxnSpPr>
        <p:spPr>
          <a:xfrm>
            <a:off x="5364088" y="3068960"/>
            <a:ext cx="2304256" cy="14401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5940152" y="306896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25" name="Espace réservé du numéro de diapositive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28</a:t>
            </a:fld>
            <a:endParaRPr lang="fr-CA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Ex. graph. C (CR</a:t>
            </a:r>
            <a:r>
              <a:rPr lang="fr-CA" baseline="-25000" dirty="0"/>
              <a:t>1x</a:t>
            </a:r>
            <a:r>
              <a:rPr lang="fr-CA" dirty="0"/>
              <a:t>&lt;P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&lt;CR</a:t>
            </a:r>
            <a:r>
              <a:rPr lang="fr-CA" baseline="-25000" dirty="0"/>
              <a:t>2x</a:t>
            </a:r>
            <a:r>
              <a:rPr lang="fr-CA" dirty="0"/>
              <a:t>)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331641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331640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835696" y="2060848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1</a:t>
            </a:r>
            <a:endParaRPr lang="fr-FR" dirty="0">
              <a:latin typeface="Times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857121" y="547716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755576" y="2492896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1331640" y="4077072"/>
            <a:ext cx="2304256" cy="144016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3059832" y="5517232"/>
            <a:ext cx="7809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1x</a:t>
            </a:r>
            <a:endParaRPr lang="fr-FR" baseline="-25000" dirty="0">
              <a:latin typeface="Times"/>
            </a:endParaRP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467544" y="3861048"/>
            <a:ext cx="8995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1y</a:t>
            </a:r>
            <a:endParaRPr lang="fr-FR" baseline="-25000" dirty="0">
              <a:latin typeface="Times"/>
            </a:endParaRPr>
          </a:p>
        </p:txBody>
      </p:sp>
      <p:sp>
        <p:nvSpPr>
          <p:cNvPr id="36" name="Line 2"/>
          <p:cNvSpPr>
            <a:spLocks noChangeShapeType="1"/>
          </p:cNvSpPr>
          <p:nvPr/>
        </p:nvSpPr>
        <p:spPr bwMode="auto">
          <a:xfrm>
            <a:off x="5339185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7" name="Line 3"/>
          <p:cNvSpPr>
            <a:spLocks noChangeShapeType="1"/>
          </p:cNvSpPr>
          <p:nvPr/>
        </p:nvSpPr>
        <p:spPr bwMode="auto">
          <a:xfrm flipV="1">
            <a:off x="5339184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5652120" y="2060848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2</a:t>
            </a:r>
            <a:endParaRPr lang="fr-FR" dirty="0">
              <a:latin typeface="Times"/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7812360" y="547716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4860032" y="2308810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>
            <a:off x="5364088" y="3068960"/>
            <a:ext cx="792088" cy="2376264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43" name="Text Box 18"/>
          <p:cNvSpPr txBox="1">
            <a:spLocks noChangeArrowheads="1"/>
          </p:cNvSpPr>
          <p:nvPr/>
        </p:nvSpPr>
        <p:spPr bwMode="auto">
          <a:xfrm>
            <a:off x="4427984" y="2852936"/>
            <a:ext cx="8995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2y</a:t>
            </a:r>
            <a:endParaRPr lang="fr-FR" baseline="-25000" dirty="0">
              <a:latin typeface="Times"/>
            </a:endParaRPr>
          </a:p>
        </p:txBody>
      </p:sp>
      <p:sp>
        <p:nvSpPr>
          <p:cNvPr id="49" name="Text Box 16"/>
          <p:cNvSpPr txBox="1">
            <a:spLocks noChangeArrowheads="1"/>
          </p:cNvSpPr>
          <p:nvPr/>
        </p:nvSpPr>
        <p:spPr bwMode="auto">
          <a:xfrm>
            <a:off x="5724128" y="5517232"/>
            <a:ext cx="7809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2x</a:t>
            </a:r>
            <a:endParaRPr lang="fr-FR" baseline="-25000" dirty="0">
              <a:latin typeface="Times"/>
            </a:endParaRPr>
          </a:p>
        </p:txBody>
      </p:sp>
      <p:cxnSp>
        <p:nvCxnSpPr>
          <p:cNvPr id="26" name="Connecteur droit 25"/>
          <p:cNvCxnSpPr/>
          <p:nvPr/>
        </p:nvCxnSpPr>
        <p:spPr>
          <a:xfrm rot="16200000" flipH="1">
            <a:off x="1295636" y="3176972"/>
            <a:ext cx="2304256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1979712" y="350100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30" name="Ellipse 29"/>
          <p:cNvSpPr/>
          <p:nvPr/>
        </p:nvSpPr>
        <p:spPr>
          <a:xfrm>
            <a:off x="5292080" y="299695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1" name="Ellipse 30"/>
          <p:cNvSpPr/>
          <p:nvPr/>
        </p:nvSpPr>
        <p:spPr>
          <a:xfrm>
            <a:off x="3491880" y="537321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4" name="ZoneTexte 33"/>
          <p:cNvSpPr txBox="1"/>
          <p:nvPr/>
        </p:nvSpPr>
        <p:spPr>
          <a:xfrm>
            <a:off x="6012160" y="328498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cxnSp>
        <p:nvCxnSpPr>
          <p:cNvPr id="42" name="Connecteur droit 41"/>
          <p:cNvCxnSpPr/>
          <p:nvPr/>
        </p:nvCxnSpPr>
        <p:spPr>
          <a:xfrm rot="16200000" flipH="1">
            <a:off x="5328085" y="3104964"/>
            <a:ext cx="2448271" cy="23762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space réservé du numéro de diapositive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29</a:t>
            </a:fld>
            <a:endParaRPr lang="fr-C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/>
          <a:lstStyle/>
          <a:p>
            <a:pPr marL="608076" indent="-571500" algn="ctr">
              <a:buFont typeface="+mj-lt"/>
              <a:buAutoNum type="romanUcPeriod"/>
            </a:pPr>
            <a:endParaRPr lang="fr-CA" dirty="0"/>
          </a:p>
          <a:p>
            <a:pPr marL="608076" indent="-571500" algn="ctr">
              <a:buFont typeface="+mj-lt"/>
              <a:buAutoNum type="romanUcPeriod"/>
            </a:pPr>
            <a:endParaRPr lang="fr-CA" dirty="0"/>
          </a:p>
          <a:p>
            <a:pPr marL="608076" indent="-571500" algn="ctr">
              <a:buClr>
                <a:schemeClr val="tx1"/>
              </a:buClr>
              <a:buSzPct val="100000"/>
              <a:buFont typeface="+mj-lt"/>
              <a:buAutoNum type="romanUcPeriod"/>
            </a:pPr>
            <a:r>
              <a:rPr lang="fr-CA" sz="4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Contexte historique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Ex. graph. D (CR</a:t>
            </a:r>
            <a:r>
              <a:rPr lang="fr-CA" baseline="-25000" dirty="0"/>
              <a:t>1x</a:t>
            </a:r>
            <a:r>
              <a:rPr lang="fr-CA" dirty="0"/>
              <a:t>&lt;P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=CR</a:t>
            </a:r>
            <a:r>
              <a:rPr lang="fr-CA" baseline="-25000" dirty="0"/>
              <a:t>2x</a:t>
            </a:r>
            <a:r>
              <a:rPr lang="fr-CA" dirty="0"/>
              <a:t>)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331641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331640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835696" y="2060848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1</a:t>
            </a:r>
            <a:endParaRPr lang="fr-FR" dirty="0">
              <a:latin typeface="Times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857121" y="547716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755576" y="2492896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1331640" y="4077072"/>
            <a:ext cx="2304256" cy="144016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3059832" y="5517232"/>
            <a:ext cx="7809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1x</a:t>
            </a:r>
            <a:endParaRPr lang="fr-FR" baseline="-25000" dirty="0">
              <a:latin typeface="Times"/>
            </a:endParaRP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467544" y="3861048"/>
            <a:ext cx="8995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1y</a:t>
            </a:r>
            <a:endParaRPr lang="fr-FR" baseline="-25000" dirty="0">
              <a:latin typeface="Times"/>
            </a:endParaRPr>
          </a:p>
        </p:txBody>
      </p:sp>
      <p:sp>
        <p:nvSpPr>
          <p:cNvPr id="36" name="Line 2"/>
          <p:cNvSpPr>
            <a:spLocks noChangeShapeType="1"/>
          </p:cNvSpPr>
          <p:nvPr/>
        </p:nvSpPr>
        <p:spPr bwMode="auto">
          <a:xfrm>
            <a:off x="5339185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7" name="Line 3"/>
          <p:cNvSpPr>
            <a:spLocks noChangeShapeType="1"/>
          </p:cNvSpPr>
          <p:nvPr/>
        </p:nvSpPr>
        <p:spPr bwMode="auto">
          <a:xfrm flipV="1">
            <a:off x="5339184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5652120" y="2060848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2</a:t>
            </a:r>
            <a:endParaRPr lang="fr-FR" dirty="0">
              <a:latin typeface="Times"/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7812360" y="547716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4860032" y="2308810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>
            <a:off x="5364088" y="3068960"/>
            <a:ext cx="792088" cy="2376264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43" name="Text Box 18"/>
          <p:cNvSpPr txBox="1">
            <a:spLocks noChangeArrowheads="1"/>
          </p:cNvSpPr>
          <p:nvPr/>
        </p:nvSpPr>
        <p:spPr bwMode="auto">
          <a:xfrm>
            <a:off x="4427984" y="2852936"/>
            <a:ext cx="8995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2y</a:t>
            </a:r>
            <a:endParaRPr lang="fr-FR" baseline="-25000" dirty="0">
              <a:latin typeface="Times"/>
            </a:endParaRPr>
          </a:p>
        </p:txBody>
      </p:sp>
      <p:sp>
        <p:nvSpPr>
          <p:cNvPr id="49" name="Text Box 16"/>
          <p:cNvSpPr txBox="1">
            <a:spLocks noChangeArrowheads="1"/>
          </p:cNvSpPr>
          <p:nvPr/>
        </p:nvSpPr>
        <p:spPr bwMode="auto">
          <a:xfrm>
            <a:off x="5724128" y="5517232"/>
            <a:ext cx="7809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2x</a:t>
            </a:r>
            <a:endParaRPr lang="fr-FR" baseline="-25000" dirty="0">
              <a:latin typeface="Times"/>
            </a:endParaRPr>
          </a:p>
        </p:txBody>
      </p:sp>
      <p:cxnSp>
        <p:nvCxnSpPr>
          <p:cNvPr id="26" name="Connecteur droit 25"/>
          <p:cNvCxnSpPr/>
          <p:nvPr/>
        </p:nvCxnSpPr>
        <p:spPr>
          <a:xfrm rot="16200000" flipH="1">
            <a:off x="1691680" y="3573016"/>
            <a:ext cx="2376264" cy="13681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2555776" y="335699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cxnSp>
        <p:nvCxnSpPr>
          <p:cNvPr id="28" name="Connecteur droit 27"/>
          <p:cNvCxnSpPr>
            <a:endCxn id="41" idx="1"/>
          </p:cNvCxnSpPr>
          <p:nvPr/>
        </p:nvCxnSpPr>
        <p:spPr>
          <a:xfrm rot="16200000" flipH="1">
            <a:off x="4572001" y="3861048"/>
            <a:ext cx="2376263" cy="7920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5724128" y="3356993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31" name="Ellipse 30"/>
          <p:cNvSpPr/>
          <p:nvPr/>
        </p:nvSpPr>
        <p:spPr>
          <a:xfrm>
            <a:off x="3491880" y="537321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4" name="Espace réservé du numéro de diapositive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30</a:t>
            </a:fld>
            <a:endParaRPr lang="fr-CA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Ex. graph. E (CR</a:t>
            </a:r>
            <a:r>
              <a:rPr lang="fr-CA" baseline="-25000" dirty="0"/>
              <a:t>1x</a:t>
            </a:r>
            <a:r>
              <a:rPr lang="fr-CA" dirty="0"/>
              <a:t>&lt;CR</a:t>
            </a:r>
            <a:r>
              <a:rPr lang="fr-CA" baseline="-25000" dirty="0"/>
              <a:t>2x</a:t>
            </a:r>
            <a:r>
              <a:rPr lang="fr-CA" dirty="0"/>
              <a:t>&lt;P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)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331641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331640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835696" y="2060848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1</a:t>
            </a:r>
            <a:endParaRPr lang="fr-FR" dirty="0">
              <a:latin typeface="Times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857121" y="547716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755576" y="2492896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1331640" y="4077072"/>
            <a:ext cx="2304256" cy="144016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3059832" y="5517232"/>
            <a:ext cx="7809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1x</a:t>
            </a:r>
            <a:endParaRPr lang="fr-FR" baseline="-25000" dirty="0">
              <a:latin typeface="Times"/>
            </a:endParaRP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467544" y="3861048"/>
            <a:ext cx="8995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1y</a:t>
            </a:r>
            <a:endParaRPr lang="fr-FR" baseline="-25000" dirty="0">
              <a:latin typeface="Times"/>
            </a:endParaRPr>
          </a:p>
        </p:txBody>
      </p:sp>
      <p:sp>
        <p:nvSpPr>
          <p:cNvPr id="36" name="Line 2"/>
          <p:cNvSpPr>
            <a:spLocks noChangeShapeType="1"/>
          </p:cNvSpPr>
          <p:nvPr/>
        </p:nvSpPr>
        <p:spPr bwMode="auto">
          <a:xfrm>
            <a:off x="5339185" y="547716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7" name="Line 3"/>
          <p:cNvSpPr>
            <a:spLocks noChangeShapeType="1"/>
          </p:cNvSpPr>
          <p:nvPr/>
        </p:nvSpPr>
        <p:spPr bwMode="auto">
          <a:xfrm flipV="1">
            <a:off x="5339184" y="274085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5652120" y="2060848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2</a:t>
            </a:r>
            <a:endParaRPr lang="fr-FR" dirty="0">
              <a:latin typeface="Times"/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7812360" y="547716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4860032" y="2308810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>
            <a:off x="5364088" y="3068960"/>
            <a:ext cx="792088" cy="2376264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43" name="Text Box 18"/>
          <p:cNvSpPr txBox="1">
            <a:spLocks noChangeArrowheads="1"/>
          </p:cNvSpPr>
          <p:nvPr/>
        </p:nvSpPr>
        <p:spPr bwMode="auto">
          <a:xfrm>
            <a:off x="4427984" y="2852936"/>
            <a:ext cx="8995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2y</a:t>
            </a:r>
            <a:endParaRPr lang="fr-FR" baseline="-25000" dirty="0">
              <a:latin typeface="Times"/>
            </a:endParaRPr>
          </a:p>
        </p:txBody>
      </p:sp>
      <p:sp>
        <p:nvSpPr>
          <p:cNvPr id="49" name="Text Box 16"/>
          <p:cNvSpPr txBox="1">
            <a:spLocks noChangeArrowheads="1"/>
          </p:cNvSpPr>
          <p:nvPr/>
        </p:nvSpPr>
        <p:spPr bwMode="auto">
          <a:xfrm>
            <a:off x="5724128" y="5517232"/>
            <a:ext cx="7809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2x</a:t>
            </a:r>
            <a:endParaRPr lang="fr-FR" baseline="-25000" dirty="0">
              <a:latin typeface="Times"/>
            </a:endParaRPr>
          </a:p>
        </p:txBody>
      </p:sp>
      <p:cxnSp>
        <p:nvCxnSpPr>
          <p:cNvPr id="28" name="Connecteur droit 27"/>
          <p:cNvCxnSpPr/>
          <p:nvPr/>
        </p:nvCxnSpPr>
        <p:spPr>
          <a:xfrm rot="16200000" flipH="1">
            <a:off x="4644008" y="3933056"/>
            <a:ext cx="2736304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5940152" y="306896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30" name="Ellipse 29"/>
          <p:cNvSpPr/>
          <p:nvPr/>
        </p:nvSpPr>
        <p:spPr>
          <a:xfrm>
            <a:off x="6084168" y="537321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2" name="Connecteur droit 31"/>
          <p:cNvCxnSpPr/>
          <p:nvPr/>
        </p:nvCxnSpPr>
        <p:spPr>
          <a:xfrm rot="16200000" flipH="1">
            <a:off x="2051721" y="3933056"/>
            <a:ext cx="2736304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3347865" y="306896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34" name="Ellipse 33"/>
          <p:cNvSpPr/>
          <p:nvPr/>
        </p:nvSpPr>
        <p:spPr>
          <a:xfrm>
            <a:off x="3491881" y="537321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5" name="Espace réservé du numéro de diapositive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31</a:t>
            </a:fld>
            <a:endParaRPr lang="fr-CA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Offre sur le marché commun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856777" y="5517232"/>
            <a:ext cx="8835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r>
              <a:rPr lang="fr-FR" sz="2000" dirty="0">
                <a:latin typeface="Times"/>
              </a:rPr>
              <a:t>/</a:t>
            </a:r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979712" y="1628800"/>
            <a:ext cx="7104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P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/</a:t>
            </a:r>
            <a:r>
              <a:rPr lang="fr-FR" sz="2000" dirty="0" err="1">
                <a:latin typeface="Times"/>
              </a:rPr>
              <a:t>P</a:t>
            </a:r>
            <a:r>
              <a:rPr lang="fr-FR" sz="2000" baseline="-25000" dirty="0" err="1">
                <a:latin typeface="Times"/>
              </a:rPr>
              <a:t>y</a:t>
            </a:r>
            <a:endParaRPr lang="fr-FR" baseline="-25000" dirty="0">
              <a:latin typeface="Times"/>
            </a:endParaRPr>
          </a:p>
        </p:txBody>
      </p:sp>
      <p:sp>
        <p:nvSpPr>
          <p:cNvPr id="8" name="Line 14"/>
          <p:cNvSpPr>
            <a:spLocks noChangeShapeType="1"/>
          </p:cNvSpPr>
          <p:nvPr/>
        </p:nvSpPr>
        <p:spPr bwMode="auto">
          <a:xfrm>
            <a:off x="2843808" y="4653136"/>
            <a:ext cx="1656184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4067944" y="5517232"/>
            <a:ext cx="11521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(L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1x</a:t>
            </a:r>
            <a:r>
              <a:rPr lang="fr-FR" sz="2000" dirty="0">
                <a:latin typeface="Times"/>
              </a:rPr>
              <a:t>)</a:t>
            </a:r>
          </a:p>
          <a:p>
            <a:r>
              <a:rPr lang="fr-FR" sz="2000" dirty="0">
                <a:latin typeface="Times"/>
              </a:rPr>
              <a:t>(L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2y</a:t>
            </a:r>
            <a:r>
              <a:rPr lang="fr-FR" sz="2000" dirty="0">
                <a:latin typeface="Times"/>
              </a:rPr>
              <a:t>)</a:t>
            </a:r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971600" y="4437112"/>
            <a:ext cx="16916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CR</a:t>
            </a:r>
            <a:r>
              <a:rPr lang="fr-FR" sz="2000" baseline="-25000" dirty="0">
                <a:latin typeface="Times"/>
              </a:rPr>
              <a:t>1x</a:t>
            </a:r>
            <a:r>
              <a:rPr lang="fr-FR" sz="2000" dirty="0">
                <a:latin typeface="Times"/>
              </a:rPr>
              <a:t> = a</a:t>
            </a:r>
            <a:r>
              <a:rPr lang="fr-FR" sz="2000" baseline="-25000" dirty="0">
                <a:latin typeface="Times"/>
              </a:rPr>
              <a:t>1x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1y</a:t>
            </a:r>
            <a:endParaRPr lang="fr-FR" baseline="-25000" dirty="0">
              <a:latin typeface="Times"/>
            </a:endParaRP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4499992" y="3284984"/>
            <a:ext cx="1584176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4499992" y="3284984"/>
            <a:ext cx="0" cy="1368152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5137490" y="2812866"/>
            <a:ext cx="3706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D</a:t>
            </a:r>
            <a:endParaRPr lang="fr-FR" dirty="0">
              <a:latin typeface="Times"/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2843808" y="4869160"/>
            <a:ext cx="3706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A</a:t>
            </a:r>
            <a:endParaRPr lang="fr-FR" dirty="0">
              <a:latin typeface="Times"/>
            </a:endParaRP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3553314" y="4653136"/>
            <a:ext cx="3706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B</a:t>
            </a:r>
            <a:endParaRPr lang="fr-FR" dirty="0">
              <a:latin typeface="Times"/>
            </a:endParaRP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4575852" y="3748970"/>
            <a:ext cx="35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C</a:t>
            </a:r>
            <a:endParaRPr lang="fr-FR" dirty="0">
              <a:latin typeface="Times"/>
            </a:endParaRPr>
          </a:p>
        </p:txBody>
      </p:sp>
      <p:cxnSp>
        <p:nvCxnSpPr>
          <p:cNvPr id="30" name="Connecteur droit 29"/>
          <p:cNvCxnSpPr/>
          <p:nvPr/>
        </p:nvCxnSpPr>
        <p:spPr>
          <a:xfrm>
            <a:off x="4139952" y="5877272"/>
            <a:ext cx="9361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1115616" y="2996952"/>
            <a:ext cx="16916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CR</a:t>
            </a:r>
            <a:r>
              <a:rPr lang="fr-FR" sz="2000" baseline="-25000" dirty="0">
                <a:latin typeface="Times"/>
              </a:rPr>
              <a:t>2x</a:t>
            </a:r>
            <a:r>
              <a:rPr lang="fr-FR" sz="2000" dirty="0">
                <a:latin typeface="Times"/>
              </a:rPr>
              <a:t> = a</a:t>
            </a:r>
            <a:r>
              <a:rPr lang="fr-FR" sz="2000" baseline="-25000" dirty="0">
                <a:latin typeface="Times"/>
              </a:rPr>
              <a:t>2x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2y</a:t>
            </a:r>
            <a:endParaRPr lang="fr-FR" baseline="-25000" dirty="0">
              <a:latin typeface="Times"/>
            </a:endParaRP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32</a:t>
            </a:fld>
            <a:endParaRPr lang="fr-CA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Marché commun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856777" y="5517232"/>
            <a:ext cx="8835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r>
              <a:rPr lang="fr-FR" sz="2000" dirty="0">
                <a:latin typeface="Times"/>
              </a:rPr>
              <a:t>/</a:t>
            </a:r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8" name="Line 14"/>
          <p:cNvSpPr>
            <a:spLocks noChangeShapeType="1"/>
          </p:cNvSpPr>
          <p:nvPr/>
        </p:nvSpPr>
        <p:spPr bwMode="auto">
          <a:xfrm>
            <a:off x="2843808" y="4653136"/>
            <a:ext cx="1656184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4499992" y="3284984"/>
            <a:ext cx="1584176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4499992" y="3284984"/>
            <a:ext cx="0" cy="1368152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4" name="Forme libre 23"/>
          <p:cNvSpPr/>
          <p:nvPr/>
        </p:nvSpPr>
        <p:spPr>
          <a:xfrm>
            <a:off x="3779912" y="2060848"/>
            <a:ext cx="2609850" cy="2914650"/>
          </a:xfrm>
          <a:custGeom>
            <a:avLst/>
            <a:gdLst>
              <a:gd name="connsiteX0" fmla="*/ 0 w 2609850"/>
              <a:gd name="connsiteY0" fmla="*/ 0 h 2914650"/>
              <a:gd name="connsiteX1" fmla="*/ 304800 w 2609850"/>
              <a:gd name="connsiteY1" fmla="*/ 1409700 h 2914650"/>
              <a:gd name="connsiteX2" fmla="*/ 895350 w 2609850"/>
              <a:gd name="connsiteY2" fmla="*/ 2247900 h 2914650"/>
              <a:gd name="connsiteX3" fmla="*/ 2609850 w 2609850"/>
              <a:gd name="connsiteY3" fmla="*/ 2914650 h 291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9850" h="2914650">
                <a:moveTo>
                  <a:pt x="0" y="0"/>
                </a:moveTo>
                <a:cubicBezTo>
                  <a:pt x="77787" y="517525"/>
                  <a:pt x="155575" y="1035050"/>
                  <a:pt x="304800" y="1409700"/>
                </a:cubicBezTo>
                <a:cubicBezTo>
                  <a:pt x="454025" y="1784350"/>
                  <a:pt x="511175" y="1997075"/>
                  <a:pt x="895350" y="2247900"/>
                </a:cubicBezTo>
                <a:cubicBezTo>
                  <a:pt x="1279525" y="2498725"/>
                  <a:pt x="1944687" y="2706687"/>
                  <a:pt x="2609850" y="2914650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5" name="ZoneTexte 24"/>
          <p:cNvSpPr txBox="1"/>
          <p:nvPr/>
        </p:nvSpPr>
        <p:spPr>
          <a:xfrm>
            <a:off x="6372200" y="4581128"/>
            <a:ext cx="1435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D = F(P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)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6156176" y="2852936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O</a:t>
            </a: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1979712" y="1628800"/>
            <a:ext cx="7104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P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/</a:t>
            </a:r>
            <a:r>
              <a:rPr lang="fr-FR" sz="2000" dirty="0" err="1">
                <a:latin typeface="Times"/>
              </a:rPr>
              <a:t>P</a:t>
            </a:r>
            <a:r>
              <a:rPr lang="fr-FR" sz="2000" baseline="-25000" dirty="0" err="1">
                <a:latin typeface="Times"/>
              </a:rPr>
              <a:t>y</a:t>
            </a:r>
            <a:endParaRPr lang="fr-FR" baseline="-25000" dirty="0">
              <a:latin typeface="Times"/>
            </a:endParaRPr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33</a:t>
            </a:fld>
            <a:endParaRPr lang="fr-CA"/>
          </a:p>
        </p:txBody>
      </p:sp>
      <p:sp>
        <p:nvSpPr>
          <p:cNvPr id="20" name="ZoneTexte 19"/>
          <p:cNvSpPr txBox="1"/>
          <p:nvPr/>
        </p:nvSpPr>
        <p:spPr>
          <a:xfrm>
            <a:off x="7190710" y="4365104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-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Prix sur le marché commun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Sur les sections élastiques de l’O, la D fixe la quantité produite.</a:t>
            </a:r>
          </a:p>
          <a:p>
            <a:endParaRPr lang="fr-CA" dirty="0"/>
          </a:p>
          <a:p>
            <a:r>
              <a:rPr lang="fr-CA" dirty="0"/>
              <a:t>Sur la section inélastique de l’O, la D fixe le prix.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34</a:t>
            </a:fld>
            <a:endParaRPr lang="fr-CA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CA" dirty="0"/>
              <a:t>Les gains de l’échange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Dans le cas où il y a spécialisation complète (cas C) et échange…</a:t>
            </a:r>
          </a:p>
          <a:p>
            <a:endParaRPr lang="fr-CA" dirty="0"/>
          </a:p>
          <a:p>
            <a:r>
              <a:rPr lang="fr-CA" dirty="0"/>
              <a:t>Les droites de revenus agissent comme les nouvelles contraintes de consommation</a:t>
            </a:r>
          </a:p>
          <a:p>
            <a:endParaRPr lang="fr-CA" dirty="0"/>
          </a:p>
          <a:p>
            <a:r>
              <a:rPr lang="fr-CA" dirty="0"/>
              <a:t>Les gains de l’échange sont alors évidents: les contraintes de consommation sont plus éloignées de l’origine que les contraintes de production</a:t>
            </a:r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35</a:t>
            </a:fld>
            <a:endParaRPr lang="fr-CA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Les gains de l’échange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331641" y="5045114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331640" y="2308810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835696" y="1628800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1</a:t>
            </a:r>
            <a:endParaRPr lang="fr-FR" dirty="0">
              <a:latin typeface="Times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857121" y="5045114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755576" y="2060848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1331640" y="3645024"/>
            <a:ext cx="2304256" cy="144016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3059832" y="5085184"/>
            <a:ext cx="7809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1x</a:t>
            </a:r>
            <a:endParaRPr lang="fr-FR" baseline="-25000" dirty="0">
              <a:latin typeface="Times"/>
            </a:endParaRP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467544" y="3429000"/>
            <a:ext cx="8995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1y</a:t>
            </a:r>
            <a:endParaRPr lang="fr-FR" baseline="-25000" dirty="0">
              <a:latin typeface="Times"/>
            </a:endParaRPr>
          </a:p>
        </p:txBody>
      </p:sp>
      <p:sp>
        <p:nvSpPr>
          <p:cNvPr id="36" name="Line 2"/>
          <p:cNvSpPr>
            <a:spLocks noChangeShapeType="1"/>
          </p:cNvSpPr>
          <p:nvPr/>
        </p:nvSpPr>
        <p:spPr bwMode="auto">
          <a:xfrm>
            <a:off x="5339185" y="5045114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7" name="Line 3"/>
          <p:cNvSpPr>
            <a:spLocks noChangeShapeType="1"/>
          </p:cNvSpPr>
          <p:nvPr/>
        </p:nvSpPr>
        <p:spPr bwMode="auto">
          <a:xfrm flipV="1">
            <a:off x="5339184" y="2308810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5652120" y="1628800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2</a:t>
            </a:r>
            <a:endParaRPr lang="fr-FR" dirty="0">
              <a:latin typeface="Times"/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7884368" y="5085184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4860032" y="187676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>
            <a:off x="5364088" y="2636912"/>
            <a:ext cx="792088" cy="2376264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43" name="Text Box 18"/>
          <p:cNvSpPr txBox="1">
            <a:spLocks noChangeArrowheads="1"/>
          </p:cNvSpPr>
          <p:nvPr/>
        </p:nvSpPr>
        <p:spPr bwMode="auto">
          <a:xfrm>
            <a:off x="4427984" y="2420888"/>
            <a:ext cx="8995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2y</a:t>
            </a:r>
            <a:endParaRPr lang="fr-FR" baseline="-25000" dirty="0">
              <a:latin typeface="Times"/>
            </a:endParaRPr>
          </a:p>
        </p:txBody>
      </p:sp>
      <p:sp>
        <p:nvSpPr>
          <p:cNvPr id="49" name="Text Box 16"/>
          <p:cNvSpPr txBox="1">
            <a:spLocks noChangeArrowheads="1"/>
          </p:cNvSpPr>
          <p:nvPr/>
        </p:nvSpPr>
        <p:spPr bwMode="auto">
          <a:xfrm>
            <a:off x="5724128" y="5085184"/>
            <a:ext cx="7809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2x</a:t>
            </a:r>
            <a:endParaRPr lang="fr-FR" baseline="-25000" dirty="0">
              <a:latin typeface="Times"/>
            </a:endParaRPr>
          </a:p>
        </p:txBody>
      </p:sp>
      <p:cxnSp>
        <p:nvCxnSpPr>
          <p:cNvPr id="26" name="Connecteur droit 25"/>
          <p:cNvCxnSpPr/>
          <p:nvPr/>
        </p:nvCxnSpPr>
        <p:spPr>
          <a:xfrm rot="16200000" flipH="1">
            <a:off x="1295636" y="2744924"/>
            <a:ext cx="2304256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1613495" y="275973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30" name="Ellipse 29"/>
          <p:cNvSpPr/>
          <p:nvPr/>
        </p:nvSpPr>
        <p:spPr>
          <a:xfrm>
            <a:off x="5292080" y="256490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1" name="Ellipse 30"/>
          <p:cNvSpPr/>
          <p:nvPr/>
        </p:nvSpPr>
        <p:spPr>
          <a:xfrm>
            <a:off x="3491880" y="4941168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4" name="ZoneTexte 33"/>
          <p:cNvSpPr txBox="1"/>
          <p:nvPr/>
        </p:nvSpPr>
        <p:spPr>
          <a:xfrm>
            <a:off x="7236296" y="428380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cxnSp>
        <p:nvCxnSpPr>
          <p:cNvPr id="42" name="Connecteur droit 41"/>
          <p:cNvCxnSpPr/>
          <p:nvPr/>
        </p:nvCxnSpPr>
        <p:spPr>
          <a:xfrm rot="16200000" flipH="1">
            <a:off x="5328085" y="2672916"/>
            <a:ext cx="2448271" cy="23762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16"/>
          <p:cNvSpPr txBox="1">
            <a:spLocks noChangeArrowheads="1"/>
          </p:cNvSpPr>
          <p:nvPr/>
        </p:nvSpPr>
        <p:spPr bwMode="auto">
          <a:xfrm>
            <a:off x="7564612" y="3924125"/>
            <a:ext cx="20162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2y</a:t>
            </a:r>
            <a:r>
              <a:rPr lang="fr-FR" sz="2000" dirty="0">
                <a:latin typeface="Times"/>
              </a:rPr>
              <a:t>*</a:t>
            </a:r>
            <a:r>
              <a:rPr lang="fr-FR" sz="2000" dirty="0" err="1">
                <a:latin typeface="Times"/>
              </a:rPr>
              <a:t>P</a:t>
            </a:r>
            <a:r>
              <a:rPr lang="fr-FR" sz="2000" baseline="-25000" dirty="0" err="1">
                <a:latin typeface="Times"/>
              </a:rPr>
              <a:t>y</a:t>
            </a:r>
            <a:r>
              <a:rPr lang="fr-FR" sz="2000" dirty="0">
                <a:latin typeface="Times"/>
              </a:rPr>
              <a:t>/P</a:t>
            </a:r>
            <a:r>
              <a:rPr lang="fr-FR" sz="2000" baseline="-25000" dirty="0">
                <a:latin typeface="Times"/>
              </a:rPr>
              <a:t>x</a:t>
            </a:r>
            <a:endParaRPr lang="fr-FR" baseline="-25000" dirty="0">
              <a:latin typeface="Times"/>
            </a:endParaRPr>
          </a:p>
        </p:txBody>
      </p:sp>
      <p:cxnSp>
        <p:nvCxnSpPr>
          <p:cNvPr id="33" name="Connecteur droit avec flèche 32"/>
          <p:cNvCxnSpPr>
            <a:cxnSpLocks/>
          </p:cNvCxnSpPr>
          <p:nvPr/>
        </p:nvCxnSpPr>
        <p:spPr>
          <a:xfrm flipH="1">
            <a:off x="7740352" y="4345070"/>
            <a:ext cx="413048" cy="6681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1763688" y="2276872"/>
            <a:ext cx="20162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/a</a:t>
            </a:r>
            <a:r>
              <a:rPr lang="fr-FR" sz="2000" baseline="-25000" dirty="0">
                <a:latin typeface="Times"/>
              </a:rPr>
              <a:t>1x</a:t>
            </a:r>
            <a:r>
              <a:rPr lang="fr-FR" sz="2000" dirty="0">
                <a:latin typeface="Times"/>
              </a:rPr>
              <a:t>* P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/</a:t>
            </a:r>
            <a:r>
              <a:rPr lang="fr-FR" sz="2000" dirty="0" err="1">
                <a:latin typeface="Times"/>
              </a:rPr>
              <a:t>P</a:t>
            </a:r>
            <a:r>
              <a:rPr lang="fr-FR" sz="2000" baseline="-25000" dirty="0" err="1">
                <a:latin typeface="Times"/>
              </a:rPr>
              <a:t>y</a:t>
            </a:r>
            <a:endParaRPr lang="fr-FR" baseline="-25000" dirty="0">
              <a:latin typeface="Times"/>
            </a:endParaRPr>
          </a:p>
        </p:txBody>
      </p:sp>
      <p:cxnSp>
        <p:nvCxnSpPr>
          <p:cNvPr id="44" name="Connecteur droit avec flèche 43"/>
          <p:cNvCxnSpPr/>
          <p:nvPr/>
        </p:nvCxnSpPr>
        <p:spPr>
          <a:xfrm rot="10800000" flipV="1">
            <a:off x="1331640" y="2564904"/>
            <a:ext cx="50405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36</a:t>
            </a:fld>
            <a:endParaRPr lang="fr-CA"/>
          </a:p>
        </p:txBody>
      </p:sp>
      <p:sp>
        <p:nvSpPr>
          <p:cNvPr id="32" name="ZoneTexte 31"/>
          <p:cNvSpPr txBox="1"/>
          <p:nvPr/>
        </p:nvSpPr>
        <p:spPr>
          <a:xfrm>
            <a:off x="611560" y="5805264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Remarque : si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= </a:t>
            </a:r>
            <a:r>
              <a:rPr lang="fr-CA" dirty="0" err="1"/>
              <a:t>CR</a:t>
            </a:r>
            <a:r>
              <a:rPr lang="fr-CA" baseline="-25000" dirty="0" err="1"/>
              <a:t>i</a:t>
            </a:r>
            <a:r>
              <a:rPr lang="fr-CA" dirty="0"/>
              <a:t>, le pays i est alors indifférent à réaliser l’échange et il y a uniquement l’autre pays qui réalise un gain</a:t>
            </a:r>
          </a:p>
          <a:p>
            <a:endParaRPr lang="fr-CA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0C421695-3B97-CDC5-D5BD-61A12170575F}"/>
              </a:ext>
            </a:extLst>
          </p:cNvPr>
          <p:cNvCxnSpPr>
            <a:cxnSpLocks/>
          </p:cNvCxnSpPr>
          <p:nvPr/>
        </p:nvCxnSpPr>
        <p:spPr>
          <a:xfrm>
            <a:off x="2411760" y="4293096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A33130B-AEEB-D2B5-4394-201A91081F1A}"/>
              </a:ext>
            </a:extLst>
          </p:cNvPr>
          <p:cNvCxnSpPr>
            <a:cxnSpLocks/>
          </p:cNvCxnSpPr>
          <p:nvPr/>
        </p:nvCxnSpPr>
        <p:spPr>
          <a:xfrm flipV="1">
            <a:off x="2411760" y="3199338"/>
            <a:ext cx="0" cy="1093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llipse 18">
            <a:extLst>
              <a:ext uri="{FF2B5EF4-FFF2-40B4-BE49-F238E27FC236}">
                <a16:creationId xmlns:a16="http://schemas.microsoft.com/office/drawing/2014/main" id="{78C0D98E-4DE6-5BDB-91D3-79EBD581DEAE}"/>
              </a:ext>
            </a:extLst>
          </p:cNvPr>
          <p:cNvSpPr/>
          <p:nvPr/>
        </p:nvSpPr>
        <p:spPr>
          <a:xfrm>
            <a:off x="2339752" y="4221088"/>
            <a:ext cx="144016" cy="14401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rgbClr val="00B0F0"/>
              </a:solidFill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76D8F054-82D9-2AF6-89F6-54E63304D084}"/>
              </a:ext>
            </a:extLst>
          </p:cNvPr>
          <p:cNvCxnSpPr>
            <a:cxnSpLocks/>
          </p:cNvCxnSpPr>
          <p:nvPr/>
        </p:nvCxnSpPr>
        <p:spPr>
          <a:xfrm>
            <a:off x="5868144" y="4077072"/>
            <a:ext cx="13985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07DFA7BB-94EC-1352-598B-8273C5D6E34C}"/>
              </a:ext>
            </a:extLst>
          </p:cNvPr>
          <p:cNvCxnSpPr>
            <a:cxnSpLocks/>
          </p:cNvCxnSpPr>
          <p:nvPr/>
        </p:nvCxnSpPr>
        <p:spPr>
          <a:xfrm flipV="1">
            <a:off x="5868144" y="2564904"/>
            <a:ext cx="0" cy="1512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0826C828-81C2-237C-5AF3-AB6B756FE57E}"/>
              </a:ext>
            </a:extLst>
          </p:cNvPr>
          <p:cNvSpPr/>
          <p:nvPr/>
        </p:nvSpPr>
        <p:spPr>
          <a:xfrm>
            <a:off x="5796136" y="4005064"/>
            <a:ext cx="144016" cy="14401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rgbClr val="00B0F0"/>
              </a:solidFill>
            </a:endParaRPr>
          </a:p>
        </p:txBody>
      </p:sp>
      <p:sp>
        <p:nvSpPr>
          <p:cNvPr id="24" name="Text Box 18">
            <a:extLst>
              <a:ext uri="{FF2B5EF4-FFF2-40B4-BE49-F238E27FC236}">
                <a16:creationId xmlns:a16="http://schemas.microsoft.com/office/drawing/2014/main" id="{71C3F142-458B-75D2-7196-57A358411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8192" y="4253026"/>
            <a:ext cx="8995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AUT</a:t>
            </a:r>
            <a:endParaRPr lang="fr-FR" baseline="-25000" dirty="0">
              <a:latin typeface="Times"/>
            </a:endParaRPr>
          </a:p>
        </p:txBody>
      </p:sp>
      <p:sp>
        <p:nvSpPr>
          <p:cNvPr id="28" name="Text Box 18">
            <a:extLst>
              <a:ext uri="{FF2B5EF4-FFF2-40B4-BE49-F238E27FC236}">
                <a16:creationId xmlns:a16="http://schemas.microsoft.com/office/drawing/2014/main" id="{A659F4FB-2891-2EBC-D827-9214D49ED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080" y="4077072"/>
            <a:ext cx="8995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AUT</a:t>
            </a:r>
            <a:endParaRPr lang="fr-FR" baseline="-25000" dirty="0">
              <a:latin typeface="Times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EEAB31A5-47E4-27F4-6710-0BB23C579A30}"/>
              </a:ext>
            </a:extLst>
          </p:cNvPr>
          <p:cNvSpPr txBox="1"/>
          <p:nvPr/>
        </p:nvSpPr>
        <p:spPr>
          <a:xfrm>
            <a:off x="2580680" y="3199338"/>
            <a:ext cx="2207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Couples composés de plus des deux biens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84C1469D-972F-4CBB-D5A8-6368AB997BFE}"/>
              </a:ext>
            </a:extLst>
          </p:cNvPr>
          <p:cNvSpPr txBox="1"/>
          <p:nvPr/>
        </p:nvSpPr>
        <p:spPr>
          <a:xfrm>
            <a:off x="6228184" y="2693369"/>
            <a:ext cx="2207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Couples composés de plus des deux biens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salaires relatifs (w</a:t>
            </a:r>
            <a:r>
              <a:rPr lang="fr-CA" baseline="-25000" dirty="0"/>
              <a:t>1</a:t>
            </a:r>
            <a:r>
              <a:rPr lang="fr-CA" dirty="0"/>
              <a:t>/w</a:t>
            </a:r>
            <a:r>
              <a:rPr lang="fr-CA" baseline="-25000" dirty="0"/>
              <a:t>2</a:t>
            </a:r>
            <a:r>
              <a:rPr lang="fr-CA" dirty="0"/>
              <a:t>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97152"/>
          </a:xfrm>
        </p:spPr>
        <p:txBody>
          <a:bodyPr>
            <a:normAutofit/>
          </a:bodyPr>
          <a:lstStyle/>
          <a:p>
            <a:r>
              <a:rPr lang="fr-CA" dirty="0"/>
              <a:t>La ccp sur le marché du travail implique une rémunération à la valeur du produit marginal.</a:t>
            </a:r>
          </a:p>
          <a:p>
            <a:endParaRPr lang="fr-CA" dirty="0"/>
          </a:p>
          <a:p>
            <a:r>
              <a:rPr lang="fr-CA" dirty="0"/>
              <a:t>Dans notre ex. on a donc :</a:t>
            </a:r>
          </a:p>
          <a:p>
            <a:pPr lvl="1"/>
            <a:r>
              <a:rPr lang="fr-CA" dirty="0"/>
              <a:t>w</a:t>
            </a:r>
            <a:r>
              <a:rPr lang="fr-CA" baseline="-25000" dirty="0"/>
              <a:t>1x</a:t>
            </a:r>
            <a:r>
              <a:rPr lang="fr-CA" dirty="0"/>
              <a:t> = P</a:t>
            </a:r>
            <a:r>
              <a:rPr lang="fr-CA" baseline="-25000" dirty="0"/>
              <a:t>x</a:t>
            </a:r>
            <a:r>
              <a:rPr lang="fr-CA" dirty="0"/>
              <a:t> * F’</a:t>
            </a:r>
            <a:r>
              <a:rPr lang="fr-CA" baseline="-25000" dirty="0"/>
              <a:t>1x</a:t>
            </a:r>
            <a:r>
              <a:rPr lang="fr-CA" dirty="0"/>
              <a:t>(L) = P</a:t>
            </a:r>
            <a:r>
              <a:rPr lang="fr-CA" baseline="-25000" dirty="0"/>
              <a:t>x</a:t>
            </a:r>
            <a:r>
              <a:rPr lang="fr-CA" dirty="0"/>
              <a:t>/a</a:t>
            </a:r>
            <a:r>
              <a:rPr lang="fr-CA" baseline="-25000" dirty="0"/>
              <a:t>1x</a:t>
            </a:r>
          </a:p>
          <a:p>
            <a:pPr lvl="1"/>
            <a:r>
              <a:rPr lang="fr-CA" dirty="0"/>
              <a:t>w</a:t>
            </a:r>
            <a:r>
              <a:rPr lang="fr-CA" baseline="-25000" dirty="0"/>
              <a:t>2y </a:t>
            </a:r>
            <a:r>
              <a:rPr lang="fr-CA" dirty="0"/>
              <a:t>= 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* F’</a:t>
            </a:r>
            <a:r>
              <a:rPr lang="fr-CA" baseline="-25000" dirty="0"/>
              <a:t>2y</a:t>
            </a:r>
            <a:r>
              <a:rPr lang="fr-CA" dirty="0"/>
              <a:t>(L) = 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/a</a:t>
            </a:r>
            <a:r>
              <a:rPr lang="fr-CA" baseline="-25000" dirty="0"/>
              <a:t>2y</a:t>
            </a:r>
          </a:p>
          <a:p>
            <a:pPr lvl="1"/>
            <a:r>
              <a:rPr lang="fr-CA" sz="2600" dirty="0"/>
              <a:t>w</a:t>
            </a:r>
            <a:r>
              <a:rPr lang="fr-CA" sz="2600" baseline="-25000" dirty="0"/>
              <a:t>1x</a:t>
            </a:r>
            <a:r>
              <a:rPr lang="fr-CA" sz="2600" dirty="0"/>
              <a:t>/w</a:t>
            </a:r>
            <a:r>
              <a:rPr lang="fr-CA" sz="2600" baseline="-25000" dirty="0"/>
              <a:t>2y </a:t>
            </a:r>
            <a:r>
              <a:rPr lang="fr-CA" dirty="0"/>
              <a:t>=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(1/a</a:t>
            </a:r>
            <a:r>
              <a:rPr lang="fr-CA" baseline="-25000" dirty="0"/>
              <a:t>1x</a:t>
            </a:r>
            <a:r>
              <a:rPr lang="fr-CA" dirty="0"/>
              <a:t>) </a:t>
            </a:r>
            <a:r>
              <a:rPr lang="fr-CA" sz="2600" dirty="0"/>
              <a:t>= P</a:t>
            </a:r>
            <a:r>
              <a:rPr lang="fr-CA" sz="2600" baseline="-25000" dirty="0"/>
              <a:t>x</a:t>
            </a:r>
            <a:r>
              <a:rPr lang="fr-CA" sz="2600" dirty="0"/>
              <a:t>/</a:t>
            </a:r>
            <a:r>
              <a:rPr lang="fr-CA" sz="2600" dirty="0" err="1"/>
              <a:t>P</a:t>
            </a:r>
            <a:r>
              <a:rPr lang="fr-CA" sz="2600" baseline="-25000" dirty="0" err="1"/>
              <a:t>y</a:t>
            </a:r>
            <a:r>
              <a:rPr lang="fr-CA" sz="2600" dirty="0"/>
              <a:t> * a</a:t>
            </a:r>
            <a:r>
              <a:rPr lang="fr-CA" sz="2600" baseline="-25000" dirty="0"/>
              <a:t>2y</a:t>
            </a:r>
            <a:r>
              <a:rPr lang="fr-CA" sz="2600" dirty="0"/>
              <a:t>/a</a:t>
            </a:r>
            <a:r>
              <a:rPr lang="fr-CA" sz="2600" baseline="-25000" dirty="0"/>
              <a:t>1x</a:t>
            </a:r>
            <a:endParaRPr lang="fr-CA" baseline="-25000" dirty="0"/>
          </a:p>
          <a:p>
            <a:pPr lvl="1">
              <a:buNone/>
            </a:pPr>
            <a:endParaRPr lang="fr-CA" i="1" baseline="-25000" dirty="0"/>
          </a:p>
          <a:p>
            <a:pPr lvl="1">
              <a:buNone/>
            </a:pPr>
            <a:endParaRPr lang="fr-CA" dirty="0"/>
          </a:p>
          <a:p>
            <a:pPr lvl="1">
              <a:buNone/>
            </a:pPr>
            <a:r>
              <a:rPr lang="fr-CA" dirty="0"/>
              <a:t>w</a:t>
            </a:r>
            <a:r>
              <a:rPr lang="fr-CA" baseline="-25000" dirty="0"/>
              <a:t>1x</a:t>
            </a:r>
            <a:r>
              <a:rPr lang="fr-CA" dirty="0"/>
              <a:t>/w</a:t>
            </a:r>
            <a:r>
              <a:rPr lang="fr-CA" baseline="-25000" dirty="0"/>
              <a:t>2y</a:t>
            </a:r>
            <a:r>
              <a:rPr lang="fr-CA" dirty="0"/>
              <a:t> croît avec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et 1/a</a:t>
            </a:r>
            <a:r>
              <a:rPr lang="fr-CA" baseline="-25000" dirty="0"/>
              <a:t>1x</a:t>
            </a:r>
            <a:r>
              <a:rPr lang="fr-CA" dirty="0"/>
              <a:t> et diminue avec 1/a</a:t>
            </a:r>
            <a:r>
              <a:rPr lang="fr-CA" baseline="-25000" dirty="0"/>
              <a:t>2y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37</a:t>
            </a:fld>
            <a:endParaRPr lang="fr-CA"/>
          </a:p>
        </p:txBody>
      </p:sp>
      <p:cxnSp>
        <p:nvCxnSpPr>
          <p:cNvPr id="6" name="Connecteur droit 5"/>
          <p:cNvCxnSpPr/>
          <p:nvPr/>
        </p:nvCxnSpPr>
        <p:spPr>
          <a:xfrm>
            <a:off x="2627784" y="5157192"/>
            <a:ext cx="17281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2987824" y="5085184"/>
            <a:ext cx="110479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600" dirty="0"/>
              <a:t>(1/a</a:t>
            </a:r>
            <a:r>
              <a:rPr lang="fr-CA" sz="2600" baseline="-25000" dirty="0"/>
              <a:t>2y</a:t>
            </a:r>
            <a:r>
              <a:rPr lang="fr-CA" sz="2600" dirty="0"/>
              <a:t>)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Les salaires relatifs (w</a:t>
            </a:r>
            <a:r>
              <a:rPr lang="fr-CA" baseline="-25000" dirty="0"/>
              <a:t>1</a:t>
            </a:r>
            <a:r>
              <a:rPr lang="fr-CA" dirty="0"/>
              <a:t>/w</a:t>
            </a:r>
            <a:r>
              <a:rPr lang="fr-CA" baseline="-25000" dirty="0"/>
              <a:t>2</a:t>
            </a:r>
            <a:r>
              <a:rPr lang="fr-CA" dirty="0"/>
              <a:t>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85000" lnSpcReduction="20000"/>
          </a:bodyPr>
          <a:lstStyle/>
          <a:p>
            <a:pPr marL="420624" lvl="1" indent="-384048">
              <a:buSzPct val="80000"/>
              <a:buFont typeface="Wingdings 2"/>
              <a:buChar char=""/>
            </a:pPr>
            <a:r>
              <a:rPr lang="fr-CA" dirty="0"/>
              <a:t>Soit : w</a:t>
            </a:r>
            <a:r>
              <a:rPr lang="fr-CA" baseline="-25000" dirty="0"/>
              <a:t>1x</a:t>
            </a:r>
            <a:r>
              <a:rPr lang="fr-CA" dirty="0"/>
              <a:t>/w</a:t>
            </a:r>
            <a:r>
              <a:rPr lang="fr-CA" baseline="-25000" dirty="0"/>
              <a:t>2y </a:t>
            </a:r>
            <a:r>
              <a:rPr lang="fr-CA" dirty="0"/>
              <a:t>=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* a</a:t>
            </a:r>
            <a:r>
              <a:rPr lang="fr-CA" baseline="-25000" dirty="0"/>
              <a:t>2y</a:t>
            </a:r>
            <a:r>
              <a:rPr lang="fr-CA" dirty="0"/>
              <a:t>/a</a:t>
            </a:r>
            <a:r>
              <a:rPr lang="fr-CA" baseline="-25000" dirty="0"/>
              <a:t>1x</a:t>
            </a:r>
          </a:p>
          <a:p>
            <a:pPr marL="420624" lvl="1" indent="-384048">
              <a:buSzPct val="80000"/>
              <a:buNone/>
            </a:pPr>
            <a:r>
              <a:rPr lang="fr-CA" dirty="0"/>
              <a:t> </a:t>
            </a:r>
          </a:p>
          <a:p>
            <a:r>
              <a:rPr lang="fr-CA" dirty="0"/>
              <a:t>Puisque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</a:t>
            </a:r>
            <a:r>
              <a:rPr lang="el-GR" dirty="0"/>
              <a:t>Ε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</a:t>
            </a:r>
            <a:r>
              <a:rPr lang="fr-FR" sz="3200" dirty="0">
                <a:latin typeface="Times"/>
              </a:rPr>
              <a:t>a</a:t>
            </a:r>
            <a:r>
              <a:rPr lang="fr-FR" sz="3200" baseline="-25000" dirty="0">
                <a:latin typeface="Times"/>
              </a:rPr>
              <a:t>1x</a:t>
            </a:r>
            <a:r>
              <a:rPr lang="fr-FR" sz="3200" dirty="0">
                <a:latin typeface="Times"/>
              </a:rPr>
              <a:t>/a</a:t>
            </a:r>
            <a:r>
              <a:rPr lang="fr-FR" sz="3200" baseline="-25000" dirty="0">
                <a:latin typeface="Times"/>
              </a:rPr>
              <a:t>1y</a:t>
            </a:r>
            <a:r>
              <a:rPr lang="fr-FR" baseline="-25000" dirty="0">
                <a:latin typeface="Times"/>
              </a:rPr>
              <a:t> ;</a:t>
            </a:r>
            <a:r>
              <a:rPr lang="fr-FR" dirty="0">
                <a:latin typeface="Times"/>
              </a:rPr>
              <a:t> </a:t>
            </a:r>
            <a:r>
              <a:rPr lang="fr-FR" sz="3200" dirty="0">
                <a:latin typeface="Times"/>
              </a:rPr>
              <a:t>a</a:t>
            </a:r>
            <a:r>
              <a:rPr lang="fr-FR" sz="3200" baseline="-25000" dirty="0">
                <a:latin typeface="Times"/>
              </a:rPr>
              <a:t>2x</a:t>
            </a:r>
            <a:r>
              <a:rPr lang="fr-FR" sz="3200" dirty="0">
                <a:latin typeface="Times"/>
              </a:rPr>
              <a:t>/a</a:t>
            </a:r>
            <a:r>
              <a:rPr lang="fr-FR" sz="3200" baseline="-25000" dirty="0">
                <a:latin typeface="Times"/>
              </a:rPr>
              <a:t>2y</a:t>
            </a:r>
            <a:r>
              <a:rPr lang="fr-CA" dirty="0">
                <a:sym typeface="Symbol"/>
              </a:rPr>
              <a:t></a:t>
            </a:r>
          </a:p>
          <a:p>
            <a:endParaRPr lang="fr-CA" dirty="0">
              <a:sym typeface="Symbol"/>
            </a:endParaRPr>
          </a:p>
          <a:p>
            <a:r>
              <a:rPr lang="fr-CA" dirty="0"/>
              <a:t>w</a:t>
            </a:r>
            <a:r>
              <a:rPr lang="fr-CA" baseline="-25000" dirty="0"/>
              <a:t>1x</a:t>
            </a:r>
            <a:r>
              <a:rPr lang="fr-CA" dirty="0"/>
              <a:t>/w</a:t>
            </a:r>
            <a:r>
              <a:rPr lang="fr-CA" baseline="-25000" dirty="0"/>
              <a:t>2y </a:t>
            </a:r>
            <a:r>
              <a:rPr lang="fr-CA" dirty="0"/>
              <a:t>E </a:t>
            </a:r>
            <a:r>
              <a:rPr lang="fr-CA" dirty="0">
                <a:sym typeface="Symbol"/>
              </a:rPr>
              <a:t>(</a:t>
            </a:r>
            <a:r>
              <a:rPr lang="fr-FR" sz="2800" dirty="0">
                <a:latin typeface="Times"/>
              </a:rPr>
              <a:t>a</a:t>
            </a:r>
            <a:r>
              <a:rPr lang="fr-FR" sz="2800" baseline="-25000" dirty="0">
                <a:latin typeface="Times"/>
              </a:rPr>
              <a:t>1x</a:t>
            </a:r>
            <a:r>
              <a:rPr lang="fr-FR" sz="2800" dirty="0">
                <a:latin typeface="Times"/>
              </a:rPr>
              <a:t>/a</a:t>
            </a:r>
            <a:r>
              <a:rPr lang="fr-FR" sz="2800" baseline="-25000" dirty="0">
                <a:latin typeface="Times"/>
              </a:rPr>
              <a:t>1y</a:t>
            </a:r>
            <a:r>
              <a:rPr lang="fr-CA" dirty="0"/>
              <a:t>)*(a</a:t>
            </a:r>
            <a:r>
              <a:rPr lang="fr-CA" baseline="-25000" dirty="0"/>
              <a:t>2y</a:t>
            </a:r>
            <a:r>
              <a:rPr lang="fr-CA" dirty="0"/>
              <a:t>/a</a:t>
            </a:r>
            <a:r>
              <a:rPr lang="fr-CA" baseline="-25000" dirty="0"/>
              <a:t>1x</a:t>
            </a:r>
            <a:r>
              <a:rPr lang="fr-CA" dirty="0">
                <a:sym typeface="Symbol"/>
              </a:rPr>
              <a:t>)</a:t>
            </a:r>
            <a:r>
              <a:rPr lang="fr-FR" baseline="-25000" dirty="0">
                <a:latin typeface="Times"/>
              </a:rPr>
              <a:t>;</a:t>
            </a:r>
            <a:r>
              <a:rPr lang="fr-FR" dirty="0">
                <a:latin typeface="Times"/>
              </a:rPr>
              <a:t> (</a:t>
            </a:r>
            <a:r>
              <a:rPr lang="fr-FR" sz="2800" dirty="0">
                <a:latin typeface="Times"/>
              </a:rPr>
              <a:t>a</a:t>
            </a:r>
            <a:r>
              <a:rPr lang="fr-FR" sz="2800" baseline="-25000" dirty="0">
                <a:latin typeface="Times"/>
              </a:rPr>
              <a:t>2x</a:t>
            </a:r>
            <a:r>
              <a:rPr lang="fr-FR" sz="2800" dirty="0">
                <a:latin typeface="Times"/>
              </a:rPr>
              <a:t>/a</a:t>
            </a:r>
            <a:r>
              <a:rPr lang="fr-FR" sz="2800" baseline="-25000" dirty="0">
                <a:latin typeface="Times"/>
              </a:rPr>
              <a:t>2y</a:t>
            </a:r>
            <a:r>
              <a:rPr lang="fr-CA" dirty="0">
                <a:sym typeface="Symbol"/>
              </a:rPr>
              <a:t>)*(</a:t>
            </a:r>
            <a:r>
              <a:rPr lang="fr-CA" dirty="0"/>
              <a:t>a</a:t>
            </a:r>
            <a:r>
              <a:rPr lang="fr-CA" baseline="-25000" dirty="0"/>
              <a:t>2y</a:t>
            </a:r>
            <a:r>
              <a:rPr lang="fr-CA" dirty="0"/>
              <a:t>/a</a:t>
            </a:r>
            <a:r>
              <a:rPr lang="fr-CA" baseline="-25000" dirty="0"/>
              <a:t>1x</a:t>
            </a:r>
            <a:r>
              <a:rPr lang="fr-CA" dirty="0">
                <a:sym typeface="Symbol"/>
              </a:rPr>
              <a:t>)</a:t>
            </a:r>
          </a:p>
          <a:p>
            <a:pPr>
              <a:buNone/>
            </a:pPr>
            <a:r>
              <a:rPr lang="fr-CA" dirty="0"/>
              <a:t>	w</a:t>
            </a:r>
            <a:r>
              <a:rPr lang="fr-CA" baseline="-25000" dirty="0"/>
              <a:t>1x</a:t>
            </a:r>
            <a:r>
              <a:rPr lang="fr-CA" dirty="0"/>
              <a:t>/w</a:t>
            </a:r>
            <a:r>
              <a:rPr lang="fr-CA" baseline="-25000" dirty="0"/>
              <a:t>2y </a:t>
            </a:r>
            <a:r>
              <a:rPr lang="fr-CA" dirty="0"/>
              <a:t>E </a:t>
            </a:r>
            <a:r>
              <a:rPr lang="fr-CA" dirty="0">
                <a:sym typeface="Symbol"/>
              </a:rPr>
              <a:t>(</a:t>
            </a:r>
            <a:r>
              <a:rPr lang="fr-FR" sz="2800" dirty="0">
                <a:latin typeface="Times"/>
              </a:rPr>
              <a:t>a</a:t>
            </a:r>
            <a:r>
              <a:rPr lang="fr-FR" sz="2800" baseline="-25000" dirty="0">
                <a:latin typeface="Times"/>
              </a:rPr>
              <a:t>2y</a:t>
            </a:r>
            <a:r>
              <a:rPr lang="fr-FR" sz="2800" dirty="0">
                <a:latin typeface="Times"/>
              </a:rPr>
              <a:t>/a</a:t>
            </a:r>
            <a:r>
              <a:rPr lang="fr-FR" sz="2800" baseline="-25000" dirty="0">
                <a:latin typeface="Times"/>
              </a:rPr>
              <a:t>1y</a:t>
            </a:r>
            <a:r>
              <a:rPr lang="fr-CA" dirty="0"/>
              <a:t>)</a:t>
            </a:r>
            <a:r>
              <a:rPr lang="fr-FR" baseline="-25000" dirty="0">
                <a:latin typeface="Times"/>
              </a:rPr>
              <a:t>;</a:t>
            </a:r>
            <a:r>
              <a:rPr lang="fr-FR" dirty="0">
                <a:latin typeface="Times"/>
              </a:rPr>
              <a:t> (</a:t>
            </a:r>
            <a:r>
              <a:rPr lang="fr-FR" sz="2800" dirty="0">
                <a:latin typeface="Times"/>
              </a:rPr>
              <a:t>a</a:t>
            </a:r>
            <a:r>
              <a:rPr lang="fr-FR" sz="2800" baseline="-25000" dirty="0">
                <a:latin typeface="Times"/>
              </a:rPr>
              <a:t>2x</a:t>
            </a:r>
            <a:r>
              <a:rPr lang="fr-FR" sz="2800" dirty="0">
                <a:latin typeface="Times"/>
              </a:rPr>
              <a:t>/a</a:t>
            </a:r>
            <a:r>
              <a:rPr lang="fr-FR" sz="2800" baseline="-25000" dirty="0">
                <a:latin typeface="Times"/>
              </a:rPr>
              <a:t>1x</a:t>
            </a:r>
            <a:r>
              <a:rPr lang="fr-CA" dirty="0">
                <a:sym typeface="Symbol"/>
              </a:rPr>
              <a:t>) </a:t>
            </a:r>
          </a:p>
          <a:p>
            <a:pPr>
              <a:buNone/>
            </a:pPr>
            <a:endParaRPr lang="fr-CA" dirty="0">
              <a:sym typeface="Symbol"/>
            </a:endParaRPr>
          </a:p>
          <a:p>
            <a:r>
              <a:rPr lang="fr-CA" dirty="0">
                <a:sym typeface="Symbol"/>
              </a:rPr>
              <a:t>Les salaires relatifs sont compris entre les productivités relatives des deux pays dans la production des deux biens et chaque pays a un coût de production inférieur dans la production du bien dans lequel il est spécialisé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38</a:t>
            </a:fld>
            <a:endParaRPr lang="fr-CA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1143000"/>
          </a:xfrm>
        </p:spPr>
        <p:txBody>
          <a:bodyPr>
            <a:noAutofit/>
          </a:bodyPr>
          <a:lstStyle/>
          <a:p>
            <a:r>
              <a:rPr lang="fr-CA" dirty="0"/>
              <a:t>Ex. chiffré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997152"/>
          </a:xfrm>
        </p:spPr>
        <p:txBody>
          <a:bodyPr/>
          <a:lstStyle/>
          <a:p>
            <a:r>
              <a:rPr lang="fr-CA" dirty="0"/>
              <a:t>Soit 2 pays :</a:t>
            </a:r>
          </a:p>
          <a:p>
            <a:pPr lvl="1"/>
            <a:r>
              <a:rPr lang="fr-CA" dirty="0"/>
              <a:t>un pays riche (r) où </a:t>
            </a:r>
            <a:r>
              <a:rPr lang="fr-CA" dirty="0" err="1"/>
              <a:t>a</a:t>
            </a:r>
            <a:r>
              <a:rPr lang="fr-CA" baseline="-25000" dirty="0" err="1"/>
              <a:t>rx</a:t>
            </a:r>
            <a:r>
              <a:rPr lang="fr-CA" baseline="-25000" dirty="0"/>
              <a:t> </a:t>
            </a:r>
            <a:r>
              <a:rPr lang="fr-CA" dirty="0"/>
              <a:t>= 1h/u et </a:t>
            </a:r>
            <a:r>
              <a:rPr lang="fr-CA" dirty="0" err="1"/>
              <a:t>a</a:t>
            </a:r>
            <a:r>
              <a:rPr lang="fr-CA" baseline="-25000" dirty="0" err="1"/>
              <a:t>ry</a:t>
            </a:r>
            <a:r>
              <a:rPr lang="fr-CA" dirty="0"/>
              <a:t>=2h/u</a:t>
            </a:r>
            <a:endParaRPr lang="fr-CA" baseline="-25000" dirty="0"/>
          </a:p>
          <a:p>
            <a:pPr lvl="1"/>
            <a:r>
              <a:rPr lang="fr-CA" dirty="0"/>
              <a:t>un pays pauvre (p) où </a:t>
            </a:r>
            <a:r>
              <a:rPr lang="fr-CA" dirty="0" err="1"/>
              <a:t>a</a:t>
            </a:r>
            <a:r>
              <a:rPr lang="fr-CA" baseline="-25000" dirty="0" err="1"/>
              <a:t>px</a:t>
            </a:r>
            <a:r>
              <a:rPr lang="fr-CA" baseline="-25000" dirty="0"/>
              <a:t> </a:t>
            </a:r>
            <a:r>
              <a:rPr lang="fr-CA" dirty="0"/>
              <a:t>= 6h/u et </a:t>
            </a:r>
            <a:r>
              <a:rPr lang="fr-CA" dirty="0" err="1"/>
              <a:t>a</a:t>
            </a:r>
            <a:r>
              <a:rPr lang="fr-CA" baseline="-25000" dirty="0" err="1"/>
              <a:t>py</a:t>
            </a:r>
            <a:r>
              <a:rPr lang="fr-CA" dirty="0"/>
              <a:t>=3h/u</a:t>
            </a:r>
          </a:p>
          <a:p>
            <a:pPr lvl="1"/>
            <a:r>
              <a:rPr lang="fr-CA" dirty="0"/>
              <a:t>on a donc </a:t>
            </a:r>
            <a:r>
              <a:rPr lang="fr-CA" dirty="0" err="1"/>
              <a:t>CR</a:t>
            </a:r>
            <a:r>
              <a:rPr lang="fr-CA" baseline="-25000" dirty="0" err="1"/>
              <a:t>rx</a:t>
            </a:r>
            <a:r>
              <a:rPr lang="fr-CA" baseline="-25000" dirty="0"/>
              <a:t> </a:t>
            </a:r>
            <a:r>
              <a:rPr lang="fr-CA" dirty="0"/>
              <a:t>= ½ </a:t>
            </a:r>
            <a:r>
              <a:rPr lang="fr-CA" dirty="0" err="1"/>
              <a:t>u</a:t>
            </a:r>
            <a:r>
              <a:rPr lang="fr-CA" baseline="-25000" dirty="0" err="1"/>
              <a:t>y</a:t>
            </a:r>
            <a:r>
              <a:rPr lang="fr-CA" dirty="0"/>
              <a:t> et </a:t>
            </a:r>
            <a:r>
              <a:rPr lang="fr-CA" dirty="0" err="1"/>
              <a:t>CR</a:t>
            </a:r>
            <a:r>
              <a:rPr lang="fr-CA" baseline="-25000" dirty="0" err="1"/>
              <a:t>px</a:t>
            </a:r>
            <a:r>
              <a:rPr lang="fr-CA" dirty="0"/>
              <a:t> = 2 </a:t>
            </a:r>
            <a:r>
              <a:rPr lang="fr-CA" dirty="0" err="1"/>
              <a:t>u</a:t>
            </a:r>
            <a:r>
              <a:rPr lang="fr-CA" baseline="-25000" dirty="0" err="1"/>
              <a:t>y</a:t>
            </a:r>
            <a:endParaRPr lang="fr-CA" baseline="-25000" dirty="0"/>
          </a:p>
          <a:p>
            <a:endParaRPr lang="fr-CA" dirty="0"/>
          </a:p>
          <a:p>
            <a:r>
              <a:rPr lang="fr-CA" dirty="0"/>
              <a:t>Le pays riche a l’av. abs. pour x et y et l’av. relatif pour x</a:t>
            </a:r>
          </a:p>
          <a:p>
            <a:endParaRPr lang="fr-CA" dirty="0"/>
          </a:p>
          <a:p>
            <a:r>
              <a:rPr lang="fr-CA" dirty="0"/>
              <a:t>Le pays pauvre a l’av. relatif pour y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39</a:t>
            </a:fld>
            <a:endParaRPr lang="fr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Les guerres révolutionnaires et napoléoniennes (1793-1815)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A" dirty="0"/>
              <a:t>Les dépenses de guerre génèrent une forte inflation et la suppression en 1797 de la convertibilité de la livre sterling qui avait été fixée en 1717(Bank restriction </a:t>
            </a:r>
            <a:r>
              <a:rPr lang="fr-CA" dirty="0" err="1"/>
              <a:t>act</a:t>
            </a:r>
            <a:r>
              <a:rPr lang="fr-CA" dirty="0"/>
              <a:t>)</a:t>
            </a:r>
          </a:p>
          <a:p>
            <a:pPr lvl="1"/>
            <a:r>
              <a:rPr lang="fr-CA" dirty="0"/>
              <a:t>Création du </a:t>
            </a:r>
            <a:r>
              <a:rPr lang="fr-CA" i="1" dirty="0" err="1"/>
              <a:t>Bullion</a:t>
            </a:r>
            <a:r>
              <a:rPr lang="fr-CA" i="1" dirty="0"/>
              <a:t> </a:t>
            </a:r>
            <a:r>
              <a:rPr lang="fr-CA" i="1" dirty="0" err="1"/>
              <a:t>Commitee</a:t>
            </a:r>
            <a:r>
              <a:rPr lang="fr-CA" i="1" dirty="0"/>
              <a:t> </a:t>
            </a:r>
            <a:r>
              <a:rPr lang="fr-CA" dirty="0"/>
              <a:t>en 1810 chargé de paver la voie au retour à l’étalon-or</a:t>
            </a:r>
          </a:p>
          <a:p>
            <a:endParaRPr lang="fr-CA" dirty="0"/>
          </a:p>
          <a:p>
            <a:r>
              <a:rPr lang="fr-CA" dirty="0"/>
              <a:t>Le blocus continental (1806)</a:t>
            </a:r>
          </a:p>
          <a:p>
            <a:endParaRPr lang="fr-CA" dirty="0"/>
          </a:p>
          <a:p>
            <a:r>
              <a:rPr lang="fr-CA" dirty="0"/>
              <a:t>La défaite de Waterloo (1815) consolide par ailleurs la domination anglaise en Europe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Ex. chiffré (suite)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lnSpcReduction="10000"/>
          </a:bodyPr>
          <a:lstStyle/>
          <a:p>
            <a:r>
              <a:rPr lang="fr-CA" dirty="0"/>
              <a:t>Supposons que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= 1u</a:t>
            </a:r>
            <a:r>
              <a:rPr lang="fr-CA" baseline="-25000" dirty="0"/>
              <a:t>y</a:t>
            </a:r>
            <a:r>
              <a:rPr lang="fr-CA" dirty="0"/>
              <a:t>/</a:t>
            </a:r>
            <a:r>
              <a:rPr lang="fr-CA" dirty="0" err="1"/>
              <a:t>u</a:t>
            </a:r>
            <a:r>
              <a:rPr lang="fr-CA" baseline="-25000" dirty="0" err="1"/>
              <a:t>x</a:t>
            </a:r>
            <a:r>
              <a:rPr lang="fr-CA" dirty="0"/>
              <a:t> (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/P</a:t>
            </a:r>
            <a:r>
              <a:rPr lang="fr-CA" baseline="-25000" dirty="0"/>
              <a:t>x</a:t>
            </a:r>
            <a:r>
              <a:rPr lang="fr-CA" dirty="0"/>
              <a:t> = 1u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u</a:t>
            </a:r>
            <a:r>
              <a:rPr lang="fr-CA" baseline="-25000" dirty="0" err="1"/>
              <a:t>y</a:t>
            </a:r>
            <a:r>
              <a:rPr lang="fr-CA" dirty="0"/>
              <a:t>)</a:t>
            </a:r>
          </a:p>
          <a:p>
            <a:endParaRPr lang="fr-CA" dirty="0"/>
          </a:p>
          <a:p>
            <a:r>
              <a:rPr lang="fr-CA" dirty="0"/>
              <a:t>Si le marché de L est concurrentiel, et que l’on prend les </a:t>
            </a:r>
            <a:r>
              <a:rPr lang="fr-CA" dirty="0" err="1"/>
              <a:t>u</a:t>
            </a:r>
            <a:r>
              <a:rPr lang="fr-CA" baseline="-25000" dirty="0" err="1"/>
              <a:t>x</a:t>
            </a:r>
            <a:r>
              <a:rPr lang="fr-CA" dirty="0"/>
              <a:t> comme étalon :</a:t>
            </a:r>
          </a:p>
          <a:p>
            <a:pPr lvl="1"/>
            <a:r>
              <a:rPr lang="fr-CA" dirty="0" err="1"/>
              <a:t>w</a:t>
            </a:r>
            <a:r>
              <a:rPr lang="fr-CA" baseline="-25000" dirty="0" err="1"/>
              <a:t>rx</a:t>
            </a:r>
            <a:r>
              <a:rPr lang="fr-CA" dirty="0"/>
              <a:t> = 1/</a:t>
            </a:r>
            <a:r>
              <a:rPr lang="fr-CA" dirty="0" err="1"/>
              <a:t>a</a:t>
            </a:r>
            <a:r>
              <a:rPr lang="fr-CA" baseline="-25000" dirty="0" err="1"/>
              <a:t>rx</a:t>
            </a:r>
            <a:r>
              <a:rPr lang="fr-CA" dirty="0"/>
              <a:t> = 1u</a:t>
            </a:r>
            <a:r>
              <a:rPr lang="fr-CA" baseline="-25000" dirty="0"/>
              <a:t>x</a:t>
            </a:r>
            <a:r>
              <a:rPr lang="fr-CA" dirty="0"/>
              <a:t>/h</a:t>
            </a:r>
          </a:p>
          <a:p>
            <a:pPr lvl="1"/>
            <a:r>
              <a:rPr lang="fr-CA" dirty="0" err="1"/>
              <a:t>w</a:t>
            </a:r>
            <a:r>
              <a:rPr lang="fr-CA" baseline="-25000" dirty="0" err="1"/>
              <a:t>py</a:t>
            </a:r>
            <a:r>
              <a:rPr lang="fr-CA" dirty="0"/>
              <a:t> = 1/</a:t>
            </a:r>
            <a:r>
              <a:rPr lang="fr-CA" dirty="0" err="1"/>
              <a:t>a</a:t>
            </a:r>
            <a:r>
              <a:rPr lang="fr-CA" baseline="-25000" dirty="0" err="1"/>
              <a:t>py</a:t>
            </a:r>
            <a:r>
              <a:rPr lang="fr-CA" dirty="0"/>
              <a:t> * P</a:t>
            </a:r>
            <a:r>
              <a:rPr lang="fr-CA" baseline="-25000" dirty="0"/>
              <a:t>y</a:t>
            </a:r>
            <a:r>
              <a:rPr lang="fr-CA" dirty="0"/>
              <a:t>/P</a:t>
            </a:r>
            <a:r>
              <a:rPr lang="fr-CA" baseline="-25000" dirty="0"/>
              <a:t>x</a:t>
            </a:r>
            <a:r>
              <a:rPr lang="fr-CA" dirty="0"/>
              <a:t> = (1u</a:t>
            </a:r>
            <a:r>
              <a:rPr lang="fr-CA" baseline="-25000" dirty="0"/>
              <a:t>y</a:t>
            </a:r>
            <a:r>
              <a:rPr lang="fr-CA" dirty="0"/>
              <a:t>/3h)*1u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u</a:t>
            </a:r>
            <a:r>
              <a:rPr lang="fr-CA" baseline="-25000" dirty="0" err="1"/>
              <a:t>y</a:t>
            </a:r>
            <a:r>
              <a:rPr lang="fr-CA" dirty="0"/>
              <a:t> = 1u</a:t>
            </a:r>
            <a:r>
              <a:rPr lang="fr-CA" baseline="-25000" dirty="0"/>
              <a:t>x</a:t>
            </a:r>
            <a:r>
              <a:rPr lang="fr-CA" dirty="0"/>
              <a:t>/3h</a:t>
            </a:r>
          </a:p>
          <a:p>
            <a:pPr lvl="1"/>
            <a:r>
              <a:rPr lang="fr-CA" dirty="0" err="1"/>
              <a:t>w</a:t>
            </a:r>
            <a:r>
              <a:rPr lang="fr-CA" baseline="-25000" dirty="0" err="1"/>
              <a:t>rx</a:t>
            </a:r>
            <a:r>
              <a:rPr lang="fr-CA" dirty="0"/>
              <a:t>/</a:t>
            </a:r>
            <a:r>
              <a:rPr lang="fr-CA" dirty="0" err="1"/>
              <a:t>w</a:t>
            </a:r>
            <a:r>
              <a:rPr lang="fr-CA" baseline="-25000" dirty="0" err="1"/>
              <a:t>py</a:t>
            </a:r>
            <a:r>
              <a:rPr lang="fr-CA" dirty="0"/>
              <a:t> = (</a:t>
            </a:r>
            <a:r>
              <a:rPr lang="fr-CA" dirty="0" err="1"/>
              <a:t>u</a:t>
            </a:r>
            <a:r>
              <a:rPr lang="fr-CA" baseline="-25000" dirty="0" err="1"/>
              <a:t>x</a:t>
            </a:r>
            <a:r>
              <a:rPr lang="fr-CA" dirty="0"/>
              <a:t>/h) * (3h/</a:t>
            </a:r>
            <a:r>
              <a:rPr lang="fr-CA" dirty="0" err="1"/>
              <a:t>u</a:t>
            </a:r>
            <a:r>
              <a:rPr lang="fr-CA" baseline="-25000" dirty="0" err="1"/>
              <a:t>x</a:t>
            </a:r>
            <a:r>
              <a:rPr lang="fr-CA" dirty="0"/>
              <a:t>) = 3 </a:t>
            </a:r>
          </a:p>
          <a:p>
            <a:endParaRPr lang="fr-CA" dirty="0"/>
          </a:p>
          <a:p>
            <a:r>
              <a:rPr lang="fr-CA" dirty="0"/>
              <a:t>Les sal. sont 3x plus élevés dans le pays riche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40</a:t>
            </a:fld>
            <a:endParaRPr lang="fr-CA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Ex. chiffré (suite)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lang="fr-CA" dirty="0"/>
              <a:t>Soit les coûts absolus de production :</a:t>
            </a:r>
          </a:p>
          <a:p>
            <a:pPr lvl="1"/>
            <a:r>
              <a:rPr lang="fr-CA" dirty="0"/>
              <a:t>C</a:t>
            </a:r>
            <a:r>
              <a:rPr lang="fr-CA" baseline="-25000" dirty="0"/>
              <a:t>rx</a:t>
            </a:r>
            <a:r>
              <a:rPr lang="fr-CA" dirty="0"/>
              <a:t> = 1h * 1ux/h = 1ux </a:t>
            </a:r>
            <a:r>
              <a:rPr lang="fr-CA" dirty="0">
                <a:sym typeface="Symbol"/>
              </a:rPr>
              <a:t> Compétitif dans x</a:t>
            </a:r>
            <a:endParaRPr lang="fr-CA" dirty="0"/>
          </a:p>
          <a:p>
            <a:pPr lvl="1"/>
            <a:r>
              <a:rPr lang="en-CA" dirty="0" err="1"/>
              <a:t>C</a:t>
            </a:r>
            <a:r>
              <a:rPr lang="en-CA" baseline="-25000" dirty="0" err="1"/>
              <a:t>px</a:t>
            </a:r>
            <a:r>
              <a:rPr lang="en-CA" dirty="0"/>
              <a:t> = 6h *1ux/3h = 2ux</a:t>
            </a:r>
            <a:endParaRPr lang="fr-CA" dirty="0"/>
          </a:p>
          <a:p>
            <a:pPr lvl="1"/>
            <a:r>
              <a:rPr lang="fr-CA" dirty="0"/>
              <a:t>C</a:t>
            </a:r>
            <a:r>
              <a:rPr lang="fr-CA" baseline="-25000" dirty="0"/>
              <a:t>ry</a:t>
            </a:r>
            <a:r>
              <a:rPr lang="fr-CA" dirty="0"/>
              <a:t> = 2h* 1ux/h = 2ux</a:t>
            </a:r>
          </a:p>
          <a:p>
            <a:pPr lvl="1"/>
            <a:r>
              <a:rPr lang="en-CA" dirty="0" err="1"/>
              <a:t>C</a:t>
            </a:r>
            <a:r>
              <a:rPr lang="en-CA" baseline="-25000" dirty="0" err="1"/>
              <a:t>py</a:t>
            </a:r>
            <a:r>
              <a:rPr lang="en-CA" dirty="0"/>
              <a:t> = 3h 1ux/3h = 1ux </a:t>
            </a:r>
            <a:r>
              <a:rPr lang="fr-CA" dirty="0">
                <a:sym typeface="Symbol"/>
              </a:rPr>
              <a:t> Compétitif dans y</a:t>
            </a:r>
            <a:endParaRPr lang="fr-CA" dirty="0"/>
          </a:p>
          <a:p>
            <a:pPr lvl="1"/>
            <a:endParaRPr lang="fr-CA" dirty="0"/>
          </a:p>
          <a:p>
            <a:r>
              <a:rPr lang="fr-CA" dirty="0"/>
              <a:t>Le pays riche peu produire x pour la moitié du coût alors que le pays pauvre peu produire y pour la moitié du coût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41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33414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Un exemple chiffré (suite)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/>
          </a:bodyPr>
          <a:lstStyle/>
          <a:p>
            <a:r>
              <a:rPr lang="fr-CA" dirty="0"/>
              <a:t>Le pays riche peut produire x à meilleur coût </a:t>
            </a:r>
            <a:r>
              <a:rPr lang="fr-CA" dirty="0" err="1"/>
              <a:t>pcq</a:t>
            </a:r>
            <a:r>
              <a:rPr lang="fr-CA" dirty="0"/>
              <a:t> :</a:t>
            </a:r>
          </a:p>
          <a:p>
            <a:pPr lvl="1"/>
            <a:r>
              <a:rPr lang="fr-CA" dirty="0"/>
              <a:t>Les salaires sont 3 fois plus élevés dans le pays riche</a:t>
            </a:r>
          </a:p>
          <a:p>
            <a:pPr lvl="1"/>
            <a:r>
              <a:rPr lang="fr-CA" dirty="0"/>
              <a:t>Le pays riche est 6 fois plus productif dans la production de x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Le pays pauvre peut produire y à meilleur coût</a:t>
            </a:r>
          </a:p>
          <a:p>
            <a:pPr lvl="1"/>
            <a:r>
              <a:rPr lang="fr-CA" dirty="0"/>
              <a:t>Les salaires sont 3 fois moins élevés dans le pays pauvre</a:t>
            </a:r>
          </a:p>
          <a:p>
            <a:pPr lvl="1"/>
            <a:r>
              <a:rPr lang="fr-CA" dirty="0"/>
              <a:t>Le pays pauvre est seulement 1,5 fois mois moins productif dans la production  de y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42</a:t>
            </a:fld>
            <a:endParaRPr lang="fr-CA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w</a:t>
            </a:r>
            <a:r>
              <a:rPr lang="fr-CA" baseline="-25000" dirty="0"/>
              <a:t>1</a:t>
            </a:r>
            <a:r>
              <a:rPr lang="fr-CA" dirty="0"/>
              <a:t>/w</a:t>
            </a:r>
            <a:r>
              <a:rPr lang="fr-CA" baseline="-25000" dirty="0"/>
              <a:t>2</a:t>
            </a:r>
            <a:r>
              <a:rPr lang="fr-CA" dirty="0"/>
              <a:t> et échange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781128"/>
          </a:xfrm>
        </p:spPr>
        <p:txBody>
          <a:bodyPr>
            <a:normAutofit/>
          </a:bodyPr>
          <a:lstStyle/>
          <a:p>
            <a:r>
              <a:rPr lang="fr-CA" dirty="0" err="1"/>
              <a:t>Pcq</a:t>
            </a:r>
            <a:r>
              <a:rPr lang="fr-CA" dirty="0"/>
              <a:t> les travailleurs des 2 pays œuvrent dans l’industrie où ils sont relativement plus productifs, la spécialisation et l’échange impliquent une </a:t>
            </a:r>
            <a:r>
              <a:rPr lang="fr-CA" dirty="0">
                <a:sym typeface="Symbol"/>
              </a:rPr>
              <a:t></a:t>
            </a:r>
            <a:r>
              <a:rPr lang="fr-CA" dirty="0"/>
              <a:t> sal. moyen dans les 2 pays</a:t>
            </a:r>
          </a:p>
          <a:p>
            <a:pPr lvl="1"/>
            <a:endParaRPr lang="fr-CA" dirty="0"/>
          </a:p>
          <a:p>
            <a:r>
              <a:rPr lang="fr-CA" dirty="0"/>
              <a:t>Cela contredit à la fois l’argument du «dumping social» et celui de «l’exploitation des PVD»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43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535210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Et la compétitivité </a:t>
            </a:r>
            <a:r>
              <a:rPr lang="fr-CA" dirty="0" err="1"/>
              <a:t>int</a:t>
            </a:r>
            <a:r>
              <a:rPr lang="fr-CA" dirty="0"/>
              <a:t>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/>
          <a:lstStyle/>
          <a:p>
            <a:r>
              <a:rPr lang="fr-CA" dirty="0"/>
              <a:t>Le fait qu’un pays soit moins efficace dans toutes les productions n’empêche pas qu’il puisse profiter des gains de l’échange…</a:t>
            </a:r>
          </a:p>
          <a:p>
            <a:endParaRPr lang="fr-CA" dirty="0"/>
          </a:p>
          <a:p>
            <a:r>
              <a:rPr lang="fr-CA" dirty="0"/>
              <a:t>parce que les gains de l’échange proviennent plus précisément des écarts des productivités relatives des nations dans différentes productions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44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844124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Autofit/>
          </a:bodyPr>
          <a:lstStyle/>
          <a:p>
            <a:r>
              <a:rPr lang="fr-CA" dirty="0"/>
              <a:t>Le modèle </a:t>
            </a:r>
            <a:r>
              <a:rPr lang="fr-CA" dirty="0" err="1"/>
              <a:t>ricardien</a:t>
            </a:r>
            <a:r>
              <a:rPr lang="fr-CA" dirty="0"/>
              <a:t> : les pours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4781128"/>
          </a:xfrm>
        </p:spPr>
        <p:txBody>
          <a:bodyPr>
            <a:normAutofit fontScale="85000" lnSpcReduction="10000"/>
          </a:bodyPr>
          <a:lstStyle/>
          <a:p>
            <a:r>
              <a:rPr lang="en-CA" dirty="0"/>
              <a:t>La </a:t>
            </a:r>
            <a:r>
              <a:rPr lang="en-CA" dirty="0" err="1"/>
              <a:t>principale</a:t>
            </a:r>
            <a:r>
              <a:rPr lang="en-CA" dirty="0"/>
              <a:t> conclusion du </a:t>
            </a:r>
            <a:r>
              <a:rPr lang="en-CA" dirty="0" err="1"/>
              <a:t>modèle</a:t>
            </a:r>
            <a:r>
              <a:rPr lang="en-CA" dirty="0"/>
              <a:t>, </a:t>
            </a:r>
            <a:r>
              <a:rPr lang="en-CA" dirty="0" err="1"/>
              <a:t>selon</a:t>
            </a:r>
            <a:r>
              <a:rPr lang="en-CA" dirty="0"/>
              <a:t> </a:t>
            </a:r>
            <a:r>
              <a:rPr lang="en-CA" dirty="0" err="1"/>
              <a:t>laquelle</a:t>
            </a:r>
            <a:r>
              <a:rPr lang="en-CA" dirty="0"/>
              <a:t> on </a:t>
            </a:r>
            <a:r>
              <a:rPr lang="en-CA" dirty="0" err="1"/>
              <a:t>exporte</a:t>
            </a:r>
            <a:r>
              <a:rPr lang="en-CA" dirty="0"/>
              <a:t> les </a:t>
            </a:r>
            <a:r>
              <a:rPr lang="en-CA" dirty="0" err="1"/>
              <a:t>biens</a:t>
            </a:r>
            <a:r>
              <a:rPr lang="en-CA" dirty="0"/>
              <a:t> pour </a:t>
            </a:r>
            <a:r>
              <a:rPr lang="en-CA" dirty="0" err="1"/>
              <a:t>lesquels</a:t>
            </a:r>
            <a:r>
              <a:rPr lang="en-CA" dirty="0"/>
              <a:t> on </a:t>
            </a:r>
            <a:r>
              <a:rPr lang="en-CA" dirty="0" err="1"/>
              <a:t>détient</a:t>
            </a:r>
            <a:r>
              <a:rPr lang="en-CA" dirty="0"/>
              <a:t> un </a:t>
            </a:r>
            <a:r>
              <a:rPr lang="en-CA" dirty="0" err="1"/>
              <a:t>avantage</a:t>
            </a:r>
            <a:r>
              <a:rPr lang="en-CA" dirty="0"/>
              <a:t> </a:t>
            </a:r>
            <a:r>
              <a:rPr lang="en-CA" dirty="0" err="1"/>
              <a:t>comparatif</a:t>
            </a:r>
            <a:r>
              <a:rPr lang="en-CA" dirty="0"/>
              <a:t>, </a:t>
            </a:r>
            <a:r>
              <a:rPr lang="en-CA" dirty="0" err="1"/>
              <a:t>semble</a:t>
            </a:r>
            <a:r>
              <a:rPr lang="en-CA" dirty="0"/>
              <a:t> </a:t>
            </a:r>
            <a:r>
              <a:rPr lang="en-CA" dirty="0" err="1"/>
              <a:t>vérifiée</a:t>
            </a:r>
            <a:endParaRPr lang="fr-CA" dirty="0"/>
          </a:p>
          <a:p>
            <a:endParaRPr lang="fr-CA" dirty="0"/>
          </a:p>
          <a:p>
            <a:r>
              <a:rPr lang="fr-CA" dirty="0"/>
              <a:t>Un des postulats importants du modèle, selon lequel les salaires relatifs incarnent les productivités relatives du travail, semble aussi confirmé</a:t>
            </a:r>
          </a:p>
          <a:p>
            <a:endParaRPr lang="en-CA" dirty="0"/>
          </a:p>
          <a:p>
            <a:r>
              <a:rPr lang="en-CA" dirty="0"/>
              <a:t>Le </a:t>
            </a:r>
            <a:r>
              <a:rPr lang="en-CA" dirty="0" err="1"/>
              <a:t>modèle</a:t>
            </a:r>
            <a:r>
              <a:rPr lang="en-CA" dirty="0"/>
              <a:t> procure </a:t>
            </a:r>
            <a:r>
              <a:rPr lang="en-CA" dirty="0" err="1"/>
              <a:t>une</a:t>
            </a:r>
            <a:r>
              <a:rPr lang="en-CA" dirty="0"/>
              <a:t> bonne </a:t>
            </a:r>
            <a:r>
              <a:rPr lang="en-CA" dirty="0" err="1"/>
              <a:t>compréhension</a:t>
            </a:r>
            <a:r>
              <a:rPr lang="en-CA" dirty="0"/>
              <a:t> du commerce entre les pays </a:t>
            </a:r>
            <a:r>
              <a:rPr lang="en-CA" dirty="0" err="1"/>
              <a:t>où</a:t>
            </a:r>
            <a:r>
              <a:rPr lang="en-CA" dirty="0"/>
              <a:t> </a:t>
            </a:r>
            <a:r>
              <a:rPr lang="en-CA" dirty="0" err="1"/>
              <a:t>il</a:t>
            </a:r>
            <a:r>
              <a:rPr lang="en-CA" dirty="0"/>
              <a:t> y a </a:t>
            </a:r>
            <a:r>
              <a:rPr lang="en-CA" dirty="0" err="1"/>
              <a:t>d’importants</a:t>
            </a:r>
            <a:r>
              <a:rPr lang="en-CA" dirty="0"/>
              <a:t> </a:t>
            </a:r>
            <a:r>
              <a:rPr lang="en-CA" dirty="0" err="1"/>
              <a:t>écarts</a:t>
            </a:r>
            <a:r>
              <a:rPr lang="en-CA" dirty="0"/>
              <a:t> de </a:t>
            </a:r>
            <a:r>
              <a:rPr lang="en-CA" dirty="0" err="1"/>
              <a:t>productivité</a:t>
            </a:r>
            <a:r>
              <a:rPr lang="en-CA" dirty="0"/>
              <a:t> (le commerce Nord-</a:t>
            </a:r>
            <a:r>
              <a:rPr lang="en-CA" dirty="0" err="1"/>
              <a:t>Sud</a:t>
            </a:r>
            <a:r>
              <a:rPr lang="en-CA" dirty="0"/>
              <a:t>)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45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05876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Autofit/>
          </a:bodyPr>
          <a:lstStyle/>
          <a:p>
            <a:r>
              <a:rPr lang="fr-CA" dirty="0"/>
              <a:t>Le modèle </a:t>
            </a:r>
            <a:r>
              <a:rPr lang="fr-CA" dirty="0" err="1"/>
              <a:t>ricardien</a:t>
            </a:r>
            <a:r>
              <a:rPr lang="fr-CA" dirty="0"/>
              <a:t> : les contres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4781128"/>
          </a:xfrm>
        </p:spPr>
        <p:txBody>
          <a:bodyPr>
            <a:normAutofit fontScale="77500" lnSpcReduction="20000"/>
          </a:bodyPr>
          <a:lstStyle/>
          <a:p>
            <a:r>
              <a:rPr lang="fr-CA" dirty="0"/>
              <a:t>Le modèle a les défauts de ses qualités… plusieurs des </a:t>
            </a:r>
            <a:r>
              <a:rPr lang="fr-CA" dirty="0" err="1"/>
              <a:t>hyp</a:t>
            </a:r>
            <a:r>
              <a:rPr lang="fr-CA" dirty="0"/>
              <a:t>. sont violées</a:t>
            </a:r>
          </a:p>
          <a:p>
            <a:pPr lvl="1"/>
            <a:r>
              <a:rPr lang="fr-CA" dirty="0"/>
              <a:t>La présence de coût de transport et des biens non échangeables</a:t>
            </a:r>
          </a:p>
          <a:p>
            <a:pPr lvl="1"/>
            <a:r>
              <a:rPr lang="fr-CA" dirty="0"/>
              <a:t>Une main-d’œuvre non-homogène et non-mobile</a:t>
            </a:r>
          </a:p>
          <a:p>
            <a:pPr lvl="1"/>
            <a:r>
              <a:rPr lang="fr-CA" dirty="0"/>
              <a:t>La présence de plus d’un </a:t>
            </a:r>
            <a:r>
              <a:rPr lang="fr-CA" dirty="0" err="1"/>
              <a:t>fctr</a:t>
            </a:r>
            <a:r>
              <a:rPr lang="fr-CA" dirty="0"/>
              <a:t> (voir thème 3)</a:t>
            </a:r>
          </a:p>
          <a:p>
            <a:pPr lvl="1"/>
            <a:r>
              <a:rPr lang="fr-CA" dirty="0"/>
              <a:t>La CC imparfaite et la présence de rendements décroissants (voir thème 4)</a:t>
            </a:r>
          </a:p>
          <a:p>
            <a:endParaRPr lang="fr-CA" dirty="0"/>
          </a:p>
          <a:p>
            <a:r>
              <a:rPr lang="fr-CA" dirty="0"/>
              <a:t>Les thèmes 3 et 4 relâcherons certaines de ces hypothèses</a:t>
            </a:r>
          </a:p>
          <a:p>
            <a:endParaRPr lang="en-CA" dirty="0"/>
          </a:p>
          <a:p>
            <a:r>
              <a:rPr lang="en-CA" dirty="0"/>
              <a:t>Le </a:t>
            </a:r>
            <a:r>
              <a:rPr lang="en-CA" dirty="0" err="1"/>
              <a:t>modèle</a:t>
            </a:r>
            <a:r>
              <a:rPr lang="en-CA" dirty="0"/>
              <a:t>  </a:t>
            </a:r>
            <a:r>
              <a:rPr lang="en-CA" dirty="0" err="1"/>
              <a:t>explique</a:t>
            </a:r>
            <a:r>
              <a:rPr lang="en-CA" dirty="0"/>
              <a:t> </a:t>
            </a:r>
            <a:r>
              <a:rPr lang="en-CA" dirty="0" err="1"/>
              <a:t>moins</a:t>
            </a:r>
            <a:r>
              <a:rPr lang="en-CA" dirty="0"/>
              <a:t> </a:t>
            </a:r>
            <a:r>
              <a:rPr lang="en-CA" dirty="0" err="1"/>
              <a:t>bien</a:t>
            </a:r>
            <a:r>
              <a:rPr lang="en-CA" dirty="0"/>
              <a:t> </a:t>
            </a:r>
            <a:r>
              <a:rPr lang="en-CA" dirty="0" err="1"/>
              <a:t>l’existence</a:t>
            </a:r>
            <a:r>
              <a:rPr lang="en-CA" dirty="0"/>
              <a:t> </a:t>
            </a:r>
            <a:r>
              <a:rPr lang="en-CA" dirty="0" err="1"/>
              <a:t>d’importants</a:t>
            </a:r>
            <a:r>
              <a:rPr lang="en-CA" dirty="0"/>
              <a:t> flux </a:t>
            </a:r>
            <a:r>
              <a:rPr lang="en-CA" dirty="0" err="1"/>
              <a:t>commerciaux</a:t>
            </a:r>
            <a:r>
              <a:rPr lang="en-CA" dirty="0"/>
              <a:t> entre les pays aux </a:t>
            </a:r>
            <a:r>
              <a:rPr lang="en-CA" dirty="0" err="1"/>
              <a:t>productivités</a:t>
            </a:r>
            <a:r>
              <a:rPr lang="en-CA" dirty="0"/>
              <a:t> </a:t>
            </a:r>
            <a:r>
              <a:rPr lang="en-CA" dirty="0" err="1"/>
              <a:t>similaires</a:t>
            </a:r>
            <a:r>
              <a:rPr lang="en-CA" dirty="0"/>
              <a:t> (PD à PD)</a:t>
            </a:r>
            <a:endParaRPr lang="fr-CA" dirty="0"/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46</a:t>
            </a:fld>
            <a:endParaRPr lang="fr-C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Austérité et déflation 1815-1830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tabLst>
                <a:tab pos="1609725" algn="l"/>
              </a:tabLst>
            </a:pPr>
            <a:r>
              <a:rPr lang="fr-CA" dirty="0"/>
              <a:t>1816 :	adoption légale de l’étalon-or</a:t>
            </a:r>
          </a:p>
          <a:p>
            <a:pPr>
              <a:spcBef>
                <a:spcPts val="1200"/>
              </a:spcBef>
              <a:tabLst>
                <a:tab pos="1609725" algn="l"/>
              </a:tabLst>
            </a:pPr>
            <a:r>
              <a:rPr lang="fr-CA" dirty="0"/>
              <a:t>1819 :	retour des paiements en espèces 	à la parité d’avant guerre</a:t>
            </a:r>
          </a:p>
          <a:p>
            <a:pPr>
              <a:spcBef>
                <a:spcPts val="1200"/>
              </a:spcBef>
            </a:pPr>
            <a:r>
              <a:rPr lang="fr-CA" dirty="0"/>
              <a:t>En conséquence: période prolongée d’austérité </a:t>
            </a:r>
            <a:r>
              <a:rPr lang="fr-CA" dirty="0" err="1"/>
              <a:t>budg</a:t>
            </a:r>
            <a:r>
              <a:rPr lang="fr-CA" dirty="0"/>
              <a:t>. et mon. causant la diminution des prix, des taux d’intérêt, des profits conjuguée à une hausse du chômage (spirale déflationniste)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100" b="1" dirty="0" err="1"/>
              <a:t>Étalon</a:t>
            </a:r>
            <a:r>
              <a:rPr lang="en-CA" sz="4100" b="1" dirty="0"/>
              <a:t>-or : </a:t>
            </a:r>
            <a:r>
              <a:rPr lang="en-CA" sz="4100" b="1" dirty="0" err="1"/>
              <a:t>chronologie</a:t>
            </a:r>
            <a:endParaRPr lang="fr-CA" sz="41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ts val="1200"/>
              </a:spcBef>
              <a:buNone/>
              <a:tabLst>
                <a:tab pos="900113" algn="l"/>
              </a:tabLst>
            </a:pPr>
            <a:r>
              <a:rPr lang="fr-CA" dirty="0"/>
              <a:t>1711 :	fixation par Newton de la valeur-or de la livre 	sterling 	(1 once d’or = 3</a:t>
            </a:r>
            <a:r>
              <a:rPr lang="fr-CA" dirty="0">
                <a:cs typeface="Arial"/>
              </a:rPr>
              <a:t>₤17sh6p)</a:t>
            </a: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>
                <a:cs typeface="Arial"/>
              </a:rPr>
              <a:t>1797 : suspendu à cause des guerres napoléoniennes</a:t>
            </a: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>
                <a:cs typeface="Arial"/>
              </a:rPr>
              <a:t>1816</a:t>
            </a:r>
            <a:r>
              <a:rPr lang="fr-CA" dirty="0"/>
              <a:t> : retour </a:t>
            </a:r>
            <a:r>
              <a:rPr lang="fr-CA" i="1" dirty="0"/>
              <a:t>de jure </a:t>
            </a:r>
            <a:r>
              <a:rPr lang="fr-CA" dirty="0"/>
              <a:t>au système</a:t>
            </a: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>
                <a:cs typeface="Arial"/>
              </a:rPr>
              <a:t>1821 : retour effectif</a:t>
            </a: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>
                <a:cs typeface="Arial"/>
              </a:rPr>
              <a:t>1880 : système généralisé à travers le monde</a:t>
            </a: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>
                <a:cs typeface="Arial"/>
              </a:rPr>
              <a:t>1914 : suspendu sauf aux É.-U.</a:t>
            </a: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>
                <a:cs typeface="Arial"/>
              </a:rPr>
              <a:t>1925 : retour en Angleterre</a:t>
            </a: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>
                <a:cs typeface="Arial"/>
              </a:rPr>
              <a:t>1931 : écroulement en Angleterre, puis ailleurs</a:t>
            </a: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>
                <a:cs typeface="Arial"/>
              </a:rPr>
              <a:t>1944 : </a:t>
            </a:r>
            <a:r>
              <a:rPr lang="fr-CA" dirty="0" err="1">
                <a:cs typeface="Arial"/>
              </a:rPr>
              <a:t>Bretton</a:t>
            </a:r>
            <a:r>
              <a:rPr lang="fr-CA" dirty="0">
                <a:cs typeface="Arial"/>
              </a:rPr>
              <a:t> </a:t>
            </a:r>
            <a:r>
              <a:rPr lang="fr-CA" dirty="0" err="1">
                <a:cs typeface="Arial"/>
              </a:rPr>
              <a:t>Woods</a:t>
            </a:r>
            <a:r>
              <a:rPr lang="fr-CA" dirty="0">
                <a:cs typeface="Arial"/>
              </a:rPr>
              <a:t> (effectif en 1947)</a:t>
            </a: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>
                <a:cs typeface="Arial"/>
              </a:rPr>
              <a:t>1971 : écroulement de </a:t>
            </a:r>
            <a:r>
              <a:rPr lang="fr-CA" dirty="0" err="1">
                <a:cs typeface="Arial"/>
              </a:rPr>
              <a:t>Bretton</a:t>
            </a:r>
            <a:r>
              <a:rPr lang="fr-CA" dirty="0">
                <a:cs typeface="Arial"/>
              </a:rPr>
              <a:t> </a:t>
            </a:r>
            <a:r>
              <a:rPr lang="fr-CA" dirty="0" err="1">
                <a:cs typeface="Arial"/>
              </a:rPr>
              <a:t>Woods</a:t>
            </a:r>
            <a:endParaRPr lang="fr-CA" dirty="0">
              <a:cs typeface="Arial"/>
            </a:endParaRP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lois sur les blés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CA" dirty="0"/>
              <a:t>Ensemble de mesures protectionnistes visant à limiter l’entrée de céréales étrangères de manière à maintenir le prix de ces dernières élevé</a:t>
            </a:r>
          </a:p>
          <a:p>
            <a:endParaRPr lang="fr-CA" dirty="0"/>
          </a:p>
          <a:p>
            <a:r>
              <a:rPr lang="fr-CA" dirty="0"/>
              <a:t>Mises en place entre 1773 et 1815, leur effet est conjugué au blocus continental et parfois à celui de mauvaises récoltes (ex. 1813)</a:t>
            </a:r>
          </a:p>
          <a:p>
            <a:endParaRPr lang="fr-CA" dirty="0"/>
          </a:p>
          <a:p>
            <a:r>
              <a:rPr lang="fr-CA" dirty="0"/>
              <a:t>Culminent avec le </a:t>
            </a:r>
            <a:r>
              <a:rPr lang="fr-CA" i="1" dirty="0"/>
              <a:t>Corn Law </a:t>
            </a:r>
            <a:r>
              <a:rPr lang="fr-CA" i="1" dirty="0" err="1"/>
              <a:t>Act</a:t>
            </a:r>
            <a:r>
              <a:rPr lang="fr-CA" i="1" dirty="0"/>
              <a:t> </a:t>
            </a:r>
            <a:r>
              <a:rPr lang="fr-CA" dirty="0"/>
              <a:t>interdisant les importations de céréales lorsque les prix sont en deçà d’un seuil critique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Débat sur les lois sur les blés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CA" dirty="0"/>
              <a:t>Symbolisent en Angleterre la lutte entre les propriétaires, vieille aristocratie héréditaire, et les nouveaux capitalistes industriels dans le contrôle du parlement</a:t>
            </a:r>
          </a:p>
          <a:p>
            <a:endParaRPr lang="fr-CA" dirty="0"/>
          </a:p>
          <a:p>
            <a:r>
              <a:rPr lang="fr-CA" dirty="0"/>
              <a:t>Leur abrogation symbolise aussi avec celle des Actes de navigation en 1854 :</a:t>
            </a:r>
          </a:p>
          <a:p>
            <a:pPr lvl="1"/>
            <a:r>
              <a:rPr lang="fr-CA" dirty="0"/>
              <a:t>l’ultime coupure avec les politiques mercantilistes</a:t>
            </a:r>
          </a:p>
          <a:p>
            <a:pPr lvl="1"/>
            <a:r>
              <a:rPr lang="fr-CA" dirty="0"/>
              <a:t>le début de l’époque victorienne associé sur le plan économique au libre-échange, à l’apogée de la révolution industrielle et à la domination commerciale de l’Empire britannique 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Les lois sur les blés et la production agricole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Les défenseurs y voient un incitatif à favoriser l’investissement et à améliorer la productivité des terres</a:t>
            </a:r>
          </a:p>
          <a:p>
            <a:endParaRPr lang="fr-CA" dirty="0"/>
          </a:p>
          <a:p>
            <a:r>
              <a:rPr lang="fr-CA" dirty="0"/>
              <a:t>Les critiques croient plutôt que leur principal impact est le laisser-aller des terres et surtout l’augmentation du coût de production des biens industriels et la baisse des profits par l’augmentation des salaires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1140</TotalTime>
  <Words>2795</Words>
  <Application>Microsoft Office PowerPoint</Application>
  <PresentationFormat>Affichage à l'écran (4:3)</PresentationFormat>
  <Paragraphs>412</Paragraphs>
  <Slides>46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46</vt:i4>
      </vt:variant>
    </vt:vector>
  </HeadingPairs>
  <TitlesOfParts>
    <vt:vector size="53" baseType="lpstr">
      <vt:lpstr>Arial</vt:lpstr>
      <vt:lpstr>Calibri</vt:lpstr>
      <vt:lpstr>Franklin Gothic Book</vt:lpstr>
      <vt:lpstr>Symbol</vt:lpstr>
      <vt:lpstr>Times</vt:lpstr>
      <vt:lpstr>Wingdings 2</vt:lpstr>
      <vt:lpstr>Technique</vt:lpstr>
      <vt:lpstr>Le modèle ricardien</vt:lpstr>
      <vt:lpstr>Plan</vt:lpstr>
      <vt:lpstr>Présentation PowerPoint</vt:lpstr>
      <vt:lpstr>Les guerres révolutionnaires et napoléoniennes (1793-1815)</vt:lpstr>
      <vt:lpstr>Austérité et déflation 1815-1830</vt:lpstr>
      <vt:lpstr>Étalon-or : chronologie</vt:lpstr>
      <vt:lpstr>Les lois sur les blés</vt:lpstr>
      <vt:lpstr>Débat sur les lois sur les blés</vt:lpstr>
      <vt:lpstr>Les lois sur les blés et la production agricole</vt:lpstr>
      <vt:lpstr>Les lois sur les céréales et l’HPÉ</vt:lpstr>
      <vt:lpstr>David Ricardo (1772-1823)</vt:lpstr>
      <vt:lpstr>Principaux écrits</vt:lpstr>
      <vt:lpstr>Présentation PowerPoint</vt:lpstr>
      <vt:lpstr>La théorie classique des av. comparatifs</vt:lpstr>
      <vt:lpstr>Hypothèses communes avec HOS</vt:lpstr>
      <vt:lpstr>Contexte</vt:lpstr>
      <vt:lpstr>Formellement…</vt:lpstr>
      <vt:lpstr>Les fctrs de production à rendements constants</vt:lpstr>
      <vt:lpstr>Courbe des possibilités de production (CPP)</vt:lpstr>
      <vt:lpstr>Graphiquement…</vt:lpstr>
      <vt:lpstr>Avantages absolus</vt:lpstr>
      <vt:lpstr>Avantages relatifs</vt:lpstr>
      <vt:lpstr>Avantages absolus et relatifs</vt:lpstr>
      <vt:lpstr>Prix relatifs et production</vt:lpstr>
      <vt:lpstr>Les droites d’isovaleur</vt:lpstr>
      <vt:lpstr>Prix relatifs et production</vt:lpstr>
      <vt:lpstr>Ex. graph. A (Px/Py&lt;CR1x&lt;CR2x)</vt:lpstr>
      <vt:lpstr>Ex. graph. B (CR1x=Px/Py&lt;CR2x)</vt:lpstr>
      <vt:lpstr>Ex. graph. C (CR1x&lt;Px/Py&lt;CR2x)</vt:lpstr>
      <vt:lpstr>Ex. graph. D (CR1x&lt;Px/Py=CR2x)</vt:lpstr>
      <vt:lpstr>Ex. graph. E (CR1x&lt;CR2x&lt;Px/Py)</vt:lpstr>
      <vt:lpstr>Offre sur le marché commun</vt:lpstr>
      <vt:lpstr>Marché commun</vt:lpstr>
      <vt:lpstr>Prix sur le marché commun</vt:lpstr>
      <vt:lpstr>Les gains de l’échange</vt:lpstr>
      <vt:lpstr>Les gains de l’échange</vt:lpstr>
      <vt:lpstr>Les salaires relatifs (w1/w2)</vt:lpstr>
      <vt:lpstr>Les salaires relatifs (w1/w2)</vt:lpstr>
      <vt:lpstr>Ex. chiffré</vt:lpstr>
      <vt:lpstr>Ex. chiffré (suite)</vt:lpstr>
      <vt:lpstr>Ex. chiffré (suite)</vt:lpstr>
      <vt:lpstr>Un exemple chiffré (suite)</vt:lpstr>
      <vt:lpstr>w1/w2 et échange</vt:lpstr>
      <vt:lpstr>Et la compétitivité int…</vt:lpstr>
      <vt:lpstr>Le modèle ricardien : les pours</vt:lpstr>
      <vt:lpstr>Le modèle ricardien : les contres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modèle ricardien</dc:title>
  <dc:creator>HP Authorized Customer</dc:creator>
  <cp:lastModifiedBy>Yan-Olivier Charest</cp:lastModifiedBy>
  <cp:revision>147</cp:revision>
  <dcterms:created xsi:type="dcterms:W3CDTF">2011-08-30T14:17:19Z</dcterms:created>
  <dcterms:modified xsi:type="dcterms:W3CDTF">2024-02-06T17:46:36Z</dcterms:modified>
</cp:coreProperties>
</file>