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handoutMasterIdLst>
    <p:handoutMasterId r:id="rId37"/>
  </p:handoutMasterIdLst>
  <p:sldIdLst>
    <p:sldId id="256" r:id="rId2"/>
    <p:sldId id="370" r:id="rId3"/>
    <p:sldId id="393" r:id="rId4"/>
    <p:sldId id="368" r:id="rId5"/>
    <p:sldId id="404" r:id="rId6"/>
    <p:sldId id="406" r:id="rId7"/>
    <p:sldId id="394" r:id="rId8"/>
    <p:sldId id="395" r:id="rId9"/>
    <p:sldId id="398" r:id="rId10"/>
    <p:sldId id="373" r:id="rId11"/>
    <p:sldId id="372" r:id="rId12"/>
    <p:sldId id="382" r:id="rId13"/>
    <p:sldId id="374" r:id="rId14"/>
    <p:sldId id="375" r:id="rId15"/>
    <p:sldId id="379" r:id="rId16"/>
    <p:sldId id="407" r:id="rId17"/>
    <p:sldId id="384" r:id="rId18"/>
    <p:sldId id="402" r:id="rId19"/>
    <p:sldId id="405" r:id="rId20"/>
    <p:sldId id="385" r:id="rId21"/>
    <p:sldId id="386" r:id="rId22"/>
    <p:sldId id="400" r:id="rId23"/>
    <p:sldId id="387" r:id="rId24"/>
    <p:sldId id="409" r:id="rId25"/>
    <p:sldId id="376" r:id="rId26"/>
    <p:sldId id="391" r:id="rId27"/>
    <p:sldId id="388" r:id="rId28"/>
    <p:sldId id="390" r:id="rId29"/>
    <p:sldId id="389" r:id="rId30"/>
    <p:sldId id="396" r:id="rId31"/>
    <p:sldId id="399" r:id="rId32"/>
    <p:sldId id="401" r:id="rId33"/>
    <p:sldId id="397" r:id="rId34"/>
    <p:sldId id="378" r:id="rId3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56" autoAdjust="0"/>
    <p:restoredTop sz="95993" autoAdjust="0"/>
  </p:normalViewPr>
  <p:slideViewPr>
    <p:cSldViewPr>
      <p:cViewPr varScale="1">
        <p:scale>
          <a:sx n="65" d="100"/>
          <a:sy n="65" d="100"/>
        </p:scale>
        <p:origin x="1116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0F3676-92AC-4056-B250-8360D83DC159}" type="datetimeFigureOut">
              <a:rPr lang="fr-CA" smtClean="0"/>
              <a:pPr/>
              <a:t>2022-12-06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7535D9-8819-43F8-8AEB-51F360E2DC21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806557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051331-9DBE-48F8-8DCB-7A15FB3FA4B2}" type="datetimeFigureOut">
              <a:rPr lang="fr-CA" smtClean="0"/>
              <a:pPr/>
              <a:t>2022-12-06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9F4666-9C50-4508-8364-3AB951A53C66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96506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7C8AA-5532-42DE-8CB5-139003D96E3F}" type="datetime1">
              <a:rPr lang="fr-CA" smtClean="0"/>
              <a:pPr/>
              <a:t>2022-12-06</a:t>
            </a:fld>
            <a:endParaRPr lang="fr-CA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886B0-8524-44F9-896E-472F823AE4CC}" type="datetime1">
              <a:rPr lang="fr-CA" smtClean="0"/>
              <a:pPr/>
              <a:t>2022-12-06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223F6-1EE0-482B-B1EB-3516B87D55CA}" type="datetime1">
              <a:rPr lang="fr-CA" smtClean="0"/>
              <a:pPr/>
              <a:t>2022-12-06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EEA2E-8AFF-4640-BCE1-B5DDC52C69B8}" type="datetime1">
              <a:rPr lang="fr-CA" smtClean="0"/>
              <a:pPr/>
              <a:t>2022-12-06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orme libre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E64D3-375C-420B-8814-7B7391A5F8BE}" type="datetime1">
              <a:rPr lang="fr-CA" smtClean="0"/>
              <a:pPr/>
              <a:t>2022-12-06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A90FE-0DEF-47ED-B72F-B31FD3860620}" type="datetime1">
              <a:rPr lang="fr-CA" smtClean="0"/>
              <a:pPr/>
              <a:t>2022-12-06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7AAC2-AA94-4921-84BB-3645AE37D362}" type="datetime1">
              <a:rPr lang="fr-CA" smtClean="0"/>
              <a:pPr/>
              <a:t>2022-12-06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7A88-7CD0-4235-89E4-D58CD399F669}" type="datetime1">
              <a:rPr lang="fr-CA" smtClean="0"/>
              <a:pPr/>
              <a:t>2022-12-06</a:t>
            </a:fld>
            <a:endParaRPr lang="fr-CA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CE374-B150-4392-91A2-7EEB83CB6EE6}" type="datetime1">
              <a:rPr lang="fr-CA" smtClean="0"/>
              <a:pPr/>
              <a:t>2022-12-06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9B7D4-4BEF-4F6C-A72A-38C686A3EC80}" type="datetime1">
              <a:rPr lang="fr-CA" smtClean="0"/>
              <a:pPr/>
              <a:t>2022-12-06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DB848ED-1C2B-4F62-B6F6-9A9E31B7F86F}" type="datetime1">
              <a:rPr lang="fr-CA" smtClean="0"/>
              <a:pPr/>
              <a:t>2022-12-06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rme libre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orme libre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689349A8-025E-4FC7-9FED-DA1FCD67316F}" type="datetime1">
              <a:rPr lang="fr-CA" smtClean="0"/>
              <a:pPr/>
              <a:t>2022-12-06</a:t>
            </a:fld>
            <a:endParaRPr lang="fr-CA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3187784"/>
          </a:xfrm>
        </p:spPr>
        <p:txBody>
          <a:bodyPr>
            <a:normAutofit/>
          </a:bodyPr>
          <a:lstStyle/>
          <a:p>
            <a:r>
              <a:rPr lang="fr-CA" dirty="0" smtClean="0"/>
              <a:t>Évolution du Système monétaire international</a:t>
            </a:r>
            <a:endParaRPr lang="fr-CA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CA" dirty="0" smtClean="0"/>
              <a:t>ECO5550 Thème 4</a:t>
            </a:r>
            <a:endParaRPr lang="fr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dirty="0" smtClean="0"/>
              <a:t>Prix relatif de l’or (</a:t>
            </a:r>
            <a:r>
              <a:rPr lang="fr-CA" dirty="0" err="1" smtClean="0">
                <a:sym typeface="Symbol"/>
              </a:rPr>
              <a:t>P</a:t>
            </a:r>
            <a:r>
              <a:rPr lang="fr-CA" baseline="30000" dirty="0" err="1" smtClean="0">
                <a:sym typeface="Symbol"/>
              </a:rPr>
              <a:t>or</a:t>
            </a:r>
            <a:r>
              <a:rPr lang="fr-CA" dirty="0" smtClean="0">
                <a:sym typeface="Symbol"/>
              </a:rPr>
              <a:t>/</a:t>
            </a:r>
            <a:r>
              <a:rPr lang="fr-CA" dirty="0" err="1" smtClean="0">
                <a:sym typeface="Symbol"/>
              </a:rPr>
              <a:t>P</a:t>
            </a:r>
            <a:r>
              <a:rPr lang="fr-CA" baseline="30000" dirty="0" err="1" smtClean="0">
                <a:sym typeface="Symbol"/>
              </a:rPr>
              <a:t>b.ets</a:t>
            </a:r>
            <a:r>
              <a:rPr lang="fr-CA" dirty="0" smtClean="0"/>
              <a:t>) et </a:t>
            </a:r>
            <a:r>
              <a:rPr lang="fr-CA" dirty="0" smtClean="0">
                <a:sym typeface="Symbol"/>
              </a:rPr>
              <a:t>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r>
              <a:rPr lang="fr-CA" sz="2800" dirty="0" smtClean="0">
                <a:sym typeface="Symbol"/>
              </a:rPr>
              <a:t></a:t>
            </a:r>
            <a:r>
              <a:rPr lang="fr-CA" sz="2800" dirty="0" err="1" smtClean="0">
                <a:sym typeface="Symbol"/>
              </a:rPr>
              <a:t>Q</a:t>
            </a:r>
            <a:r>
              <a:rPr lang="fr-CA" sz="2800" baseline="30000" dirty="0" err="1" smtClean="0">
                <a:sym typeface="Symbol"/>
              </a:rPr>
              <a:t>or</a:t>
            </a:r>
            <a:r>
              <a:rPr lang="fr-CA" sz="2800" dirty="0" smtClean="0">
                <a:sym typeface="Symbol"/>
              </a:rPr>
              <a:t>/</a:t>
            </a:r>
            <a:r>
              <a:rPr lang="fr-CA" sz="2800" dirty="0" err="1" smtClean="0">
                <a:sym typeface="Symbol"/>
              </a:rPr>
              <a:t>Q</a:t>
            </a:r>
            <a:r>
              <a:rPr lang="fr-CA" sz="2800" baseline="30000" dirty="0" err="1" smtClean="0">
                <a:sym typeface="Symbol"/>
              </a:rPr>
              <a:t>b.ets</a:t>
            </a:r>
            <a:r>
              <a:rPr lang="fr-CA" sz="2800" baseline="30000" dirty="0" smtClean="0">
                <a:sym typeface="Symbol"/>
              </a:rPr>
              <a:t>. </a:t>
            </a:r>
            <a:r>
              <a:rPr lang="fr-CA" sz="2800" dirty="0">
                <a:sym typeface="Symbol"/>
              </a:rPr>
              <a:t> </a:t>
            </a:r>
            <a:r>
              <a:rPr lang="fr-CA" sz="2800" dirty="0" smtClean="0">
                <a:sym typeface="Symbol"/>
              </a:rPr>
              <a:t></a:t>
            </a:r>
            <a:r>
              <a:rPr lang="fr-CA" sz="2800" dirty="0" err="1" smtClean="0">
                <a:sym typeface="Symbol"/>
              </a:rPr>
              <a:t>P</a:t>
            </a:r>
            <a:r>
              <a:rPr lang="fr-CA" sz="2800" baseline="30000" dirty="0" err="1" smtClean="0">
                <a:sym typeface="Symbol"/>
              </a:rPr>
              <a:t>or</a:t>
            </a:r>
            <a:r>
              <a:rPr lang="fr-CA" sz="2800" dirty="0" smtClean="0">
                <a:sym typeface="Symbol"/>
              </a:rPr>
              <a:t>/</a:t>
            </a:r>
            <a:r>
              <a:rPr lang="fr-CA" sz="2800" dirty="0" err="1" smtClean="0">
                <a:sym typeface="Symbol"/>
              </a:rPr>
              <a:t>P</a:t>
            </a:r>
            <a:r>
              <a:rPr lang="fr-CA" sz="2800" baseline="30000" dirty="0" err="1" smtClean="0">
                <a:sym typeface="Symbol"/>
              </a:rPr>
              <a:t>b.ets</a:t>
            </a:r>
            <a:r>
              <a:rPr lang="fr-CA" sz="2800" dirty="0" smtClean="0">
                <a:sym typeface="Symbol"/>
              </a:rPr>
              <a:t> </a:t>
            </a:r>
            <a:r>
              <a:rPr lang="fr-CA" sz="2800" dirty="0">
                <a:sym typeface="Symbol"/>
              </a:rPr>
              <a:t> </a:t>
            </a:r>
            <a:r>
              <a:rPr lang="fr-CA" sz="2800" dirty="0" smtClean="0">
                <a:sym typeface="Symbol"/>
              </a:rPr>
              <a:t></a:t>
            </a:r>
            <a:r>
              <a:rPr lang="fr-CA" sz="2800" dirty="0" err="1" smtClean="0">
                <a:sym typeface="Symbol"/>
              </a:rPr>
              <a:t>P</a:t>
            </a:r>
            <a:r>
              <a:rPr lang="fr-CA" sz="2800" baseline="30000" dirty="0" err="1" smtClean="0">
                <a:sym typeface="Symbol"/>
              </a:rPr>
              <a:t>b.ets</a:t>
            </a:r>
            <a:r>
              <a:rPr lang="fr-CA" sz="2800" dirty="0" smtClean="0">
                <a:sym typeface="Symbol"/>
              </a:rPr>
              <a:t> (avec </a:t>
            </a:r>
            <a:r>
              <a:rPr lang="fr-CA" sz="2800" dirty="0" err="1" smtClean="0">
                <a:sym typeface="Symbol"/>
              </a:rPr>
              <a:t>P</a:t>
            </a:r>
            <a:r>
              <a:rPr lang="fr-CA" sz="2800" baseline="30000" dirty="0" err="1" smtClean="0">
                <a:sym typeface="Symbol"/>
              </a:rPr>
              <a:t>or</a:t>
            </a:r>
            <a:r>
              <a:rPr lang="fr-CA" sz="2800" dirty="0" smtClean="0">
                <a:sym typeface="Symbol"/>
              </a:rPr>
              <a:t>)</a:t>
            </a:r>
          </a:p>
          <a:p>
            <a:pPr marL="36576" indent="0">
              <a:buNone/>
              <a:tabLst>
                <a:tab pos="450850" algn="l"/>
              </a:tabLst>
            </a:pPr>
            <a:r>
              <a:rPr lang="fr-CA" sz="2800" dirty="0" smtClean="0">
                <a:sym typeface="Symbol"/>
              </a:rPr>
              <a:t>	</a:t>
            </a:r>
            <a:r>
              <a:rPr lang="fr-CA" sz="2800" dirty="0" err="1" smtClean="0">
                <a:sym typeface="Symbol"/>
              </a:rPr>
              <a:t>Q</a:t>
            </a:r>
            <a:r>
              <a:rPr lang="fr-CA" sz="2800" baseline="30000" dirty="0" err="1" smtClean="0">
                <a:sym typeface="Symbol"/>
              </a:rPr>
              <a:t>or</a:t>
            </a:r>
            <a:r>
              <a:rPr lang="fr-CA" sz="2800" dirty="0" smtClean="0">
                <a:sym typeface="Symbol"/>
              </a:rPr>
              <a:t>/</a:t>
            </a:r>
            <a:r>
              <a:rPr lang="fr-CA" sz="2800" dirty="0" err="1" smtClean="0">
                <a:sym typeface="Symbol"/>
              </a:rPr>
              <a:t>Q</a:t>
            </a:r>
            <a:r>
              <a:rPr lang="fr-CA" sz="2800" baseline="30000" dirty="0" err="1" smtClean="0">
                <a:sym typeface="Symbol"/>
              </a:rPr>
              <a:t>b.ets</a:t>
            </a:r>
            <a:r>
              <a:rPr lang="fr-CA" sz="2800" baseline="30000" dirty="0">
                <a:sym typeface="Symbol"/>
              </a:rPr>
              <a:t>. </a:t>
            </a:r>
            <a:r>
              <a:rPr lang="fr-CA" sz="2800" dirty="0">
                <a:sym typeface="Symbol"/>
              </a:rPr>
              <a:t> </a:t>
            </a:r>
            <a:r>
              <a:rPr lang="fr-CA" sz="2800" dirty="0" smtClean="0">
                <a:sym typeface="Symbol"/>
              </a:rPr>
              <a:t></a:t>
            </a:r>
            <a:r>
              <a:rPr lang="fr-CA" sz="2800" dirty="0" err="1" smtClean="0">
                <a:sym typeface="Symbol"/>
              </a:rPr>
              <a:t>P</a:t>
            </a:r>
            <a:r>
              <a:rPr lang="fr-CA" sz="2800" baseline="30000" dirty="0" err="1" smtClean="0">
                <a:sym typeface="Symbol"/>
              </a:rPr>
              <a:t>or</a:t>
            </a:r>
            <a:r>
              <a:rPr lang="fr-CA" sz="2800" dirty="0" smtClean="0">
                <a:sym typeface="Symbol"/>
              </a:rPr>
              <a:t>/</a:t>
            </a:r>
            <a:r>
              <a:rPr lang="fr-CA" sz="2800" dirty="0" err="1" smtClean="0">
                <a:sym typeface="Symbol"/>
              </a:rPr>
              <a:t>P</a:t>
            </a:r>
            <a:r>
              <a:rPr lang="fr-CA" sz="2800" baseline="30000" dirty="0" err="1" smtClean="0">
                <a:sym typeface="Symbol"/>
              </a:rPr>
              <a:t>b.ets</a:t>
            </a:r>
            <a:r>
              <a:rPr lang="fr-CA" sz="2800" dirty="0" smtClean="0">
                <a:sym typeface="Symbol"/>
              </a:rPr>
              <a:t> </a:t>
            </a:r>
            <a:r>
              <a:rPr lang="fr-CA" sz="2800" dirty="0">
                <a:sym typeface="Symbol"/>
              </a:rPr>
              <a:t> </a:t>
            </a:r>
            <a:r>
              <a:rPr lang="fr-CA" sz="2800" dirty="0" smtClean="0">
                <a:sym typeface="Symbol"/>
              </a:rPr>
              <a:t></a:t>
            </a:r>
            <a:r>
              <a:rPr lang="fr-CA" sz="2800" dirty="0" err="1" smtClean="0">
                <a:sym typeface="Symbol"/>
              </a:rPr>
              <a:t>P</a:t>
            </a:r>
            <a:r>
              <a:rPr lang="fr-CA" sz="2800" baseline="30000" dirty="0" err="1" smtClean="0">
                <a:sym typeface="Symbol"/>
              </a:rPr>
              <a:t>b.ets</a:t>
            </a:r>
            <a:r>
              <a:rPr lang="fr-CA" sz="2800" dirty="0" smtClean="0">
                <a:sym typeface="Symbol"/>
              </a:rPr>
              <a:t> (</a:t>
            </a:r>
            <a:r>
              <a:rPr lang="fr-CA" sz="2800" dirty="0">
                <a:sym typeface="Symbol"/>
              </a:rPr>
              <a:t>avec </a:t>
            </a:r>
            <a:r>
              <a:rPr lang="fr-CA" sz="2800" dirty="0" err="1">
                <a:sym typeface="Symbol"/>
              </a:rPr>
              <a:t>P</a:t>
            </a:r>
            <a:r>
              <a:rPr lang="fr-CA" sz="2800" baseline="30000" dirty="0" err="1">
                <a:sym typeface="Symbol"/>
              </a:rPr>
              <a:t>or</a:t>
            </a:r>
            <a:r>
              <a:rPr lang="fr-CA" sz="2800" dirty="0">
                <a:sym typeface="Symbol"/>
              </a:rPr>
              <a:t>)</a:t>
            </a:r>
          </a:p>
          <a:p>
            <a:pPr marL="36576" indent="0">
              <a:buNone/>
              <a:tabLst>
                <a:tab pos="450850" algn="l"/>
              </a:tabLst>
            </a:pPr>
            <a:endParaRPr lang="fr-CA" sz="2800" dirty="0">
              <a:sym typeface="Symbol"/>
            </a:endParaRPr>
          </a:p>
          <a:p>
            <a:r>
              <a:rPr lang="fr-CA" sz="2800" dirty="0" smtClean="0">
                <a:sym typeface="Symbol"/>
              </a:rPr>
              <a:t>Si 1 once = 50$ et </a:t>
            </a:r>
            <a:r>
              <a:rPr lang="fr-CA" sz="2800" dirty="0" err="1">
                <a:sym typeface="Symbol"/>
              </a:rPr>
              <a:t>P</a:t>
            </a:r>
            <a:r>
              <a:rPr lang="fr-CA" sz="2800" baseline="30000" dirty="0" err="1">
                <a:sym typeface="Symbol"/>
              </a:rPr>
              <a:t>b.ets</a:t>
            </a:r>
            <a:r>
              <a:rPr lang="fr-CA" sz="2800" baseline="30000" dirty="0">
                <a:sym typeface="Symbol"/>
              </a:rPr>
              <a:t> </a:t>
            </a:r>
            <a:r>
              <a:rPr lang="fr-CA" sz="2800" dirty="0" smtClean="0">
                <a:sym typeface="Symbol"/>
              </a:rPr>
              <a:t>=100$, on a : 1 once = ½ </a:t>
            </a:r>
            <a:r>
              <a:rPr lang="fr-CA" sz="2800" dirty="0" err="1" smtClean="0">
                <a:sym typeface="Symbol"/>
              </a:rPr>
              <a:t>P</a:t>
            </a:r>
            <a:r>
              <a:rPr lang="fr-CA" sz="2800" baseline="30000" dirty="0" err="1" smtClean="0">
                <a:sym typeface="Symbol"/>
              </a:rPr>
              <a:t>b.ets</a:t>
            </a:r>
            <a:r>
              <a:rPr lang="fr-CA" sz="2800" dirty="0" smtClean="0">
                <a:sym typeface="Symbol"/>
              </a:rPr>
              <a:t> ou </a:t>
            </a:r>
            <a:r>
              <a:rPr lang="fr-CA" sz="2800" dirty="0" err="1">
                <a:sym typeface="Symbol"/>
              </a:rPr>
              <a:t>P</a:t>
            </a:r>
            <a:r>
              <a:rPr lang="fr-CA" sz="2800" baseline="30000" dirty="0" err="1">
                <a:sym typeface="Symbol"/>
              </a:rPr>
              <a:t>b.ets</a:t>
            </a:r>
            <a:r>
              <a:rPr lang="fr-CA" sz="2800" dirty="0" smtClean="0">
                <a:sym typeface="Symbol"/>
              </a:rPr>
              <a:t> = 2 onces</a:t>
            </a:r>
          </a:p>
          <a:p>
            <a:pPr lvl="1"/>
            <a:r>
              <a:rPr lang="fr-CA" dirty="0" smtClean="0">
                <a:sym typeface="Symbol"/>
              </a:rPr>
              <a:t>Une </a:t>
            </a:r>
            <a:r>
              <a:rPr lang="fr-CA" dirty="0" err="1" smtClean="0">
                <a:sym typeface="Symbol"/>
              </a:rPr>
              <a:t>P</a:t>
            </a:r>
            <a:r>
              <a:rPr lang="fr-CA" baseline="30000" dirty="0" err="1" smtClean="0">
                <a:sym typeface="Symbol"/>
              </a:rPr>
              <a:t>or</a:t>
            </a:r>
            <a:r>
              <a:rPr lang="fr-CA" dirty="0" smtClean="0">
                <a:sym typeface="Symbol"/>
              </a:rPr>
              <a:t>/</a:t>
            </a:r>
            <a:r>
              <a:rPr lang="fr-CA" dirty="0" err="1" smtClean="0">
                <a:sym typeface="Symbol"/>
              </a:rPr>
              <a:t>P</a:t>
            </a:r>
            <a:r>
              <a:rPr lang="fr-CA" baseline="30000" dirty="0" err="1" smtClean="0">
                <a:sym typeface="Symbol"/>
              </a:rPr>
              <a:t>b.ets</a:t>
            </a:r>
            <a:r>
              <a:rPr lang="fr-CA" dirty="0" smtClean="0">
                <a:sym typeface="Symbol"/>
              </a:rPr>
              <a:t> à ¼ </a:t>
            </a:r>
            <a:r>
              <a:rPr lang="fr-CA" dirty="0" err="1">
                <a:sym typeface="Symbol"/>
              </a:rPr>
              <a:t>P</a:t>
            </a:r>
            <a:r>
              <a:rPr lang="fr-CA" baseline="30000" dirty="0" err="1">
                <a:sym typeface="Symbol"/>
              </a:rPr>
              <a:t>b.ets</a:t>
            </a:r>
            <a:r>
              <a:rPr lang="fr-CA" dirty="0" smtClean="0">
                <a:sym typeface="Symbol"/>
              </a:rPr>
              <a:t>  </a:t>
            </a:r>
            <a:r>
              <a:rPr lang="fr-CA" dirty="0" err="1" smtClean="0">
                <a:sym typeface="Symbol"/>
              </a:rPr>
              <a:t>P</a:t>
            </a:r>
            <a:r>
              <a:rPr lang="fr-CA" baseline="30000" dirty="0" err="1" smtClean="0">
                <a:sym typeface="Symbol"/>
              </a:rPr>
              <a:t>b.ets</a:t>
            </a:r>
            <a:r>
              <a:rPr lang="fr-CA" dirty="0" smtClean="0">
                <a:sym typeface="Symbol"/>
              </a:rPr>
              <a:t>= 200</a:t>
            </a:r>
            <a:r>
              <a:rPr lang="fr-CA" dirty="0">
                <a:sym typeface="Symbol"/>
              </a:rPr>
              <a:t>$ (</a:t>
            </a:r>
            <a:r>
              <a:rPr lang="fr-CA" dirty="0" smtClean="0">
                <a:sym typeface="Symbol"/>
              </a:rPr>
              <a:t>=100%)</a:t>
            </a:r>
          </a:p>
          <a:p>
            <a:pPr lvl="1"/>
            <a:r>
              <a:rPr lang="fr-CA" dirty="0" smtClean="0">
                <a:sym typeface="Symbol"/>
              </a:rPr>
              <a:t>Une </a:t>
            </a:r>
            <a:r>
              <a:rPr lang="fr-CA" dirty="0" err="1" smtClean="0">
                <a:sym typeface="Symbol"/>
              </a:rPr>
              <a:t>P</a:t>
            </a:r>
            <a:r>
              <a:rPr lang="fr-CA" baseline="30000" dirty="0" err="1" smtClean="0">
                <a:sym typeface="Symbol"/>
              </a:rPr>
              <a:t>or</a:t>
            </a:r>
            <a:r>
              <a:rPr lang="fr-CA" dirty="0" smtClean="0">
                <a:sym typeface="Symbol"/>
              </a:rPr>
              <a:t>/</a:t>
            </a:r>
            <a:r>
              <a:rPr lang="fr-CA" dirty="0" err="1" smtClean="0">
                <a:sym typeface="Symbol"/>
              </a:rPr>
              <a:t>P</a:t>
            </a:r>
            <a:r>
              <a:rPr lang="fr-CA" baseline="30000" dirty="0" err="1" smtClean="0">
                <a:sym typeface="Symbol"/>
              </a:rPr>
              <a:t>b.ets</a:t>
            </a:r>
            <a:r>
              <a:rPr lang="fr-CA" dirty="0" smtClean="0">
                <a:sym typeface="Symbol"/>
              </a:rPr>
              <a:t> à 1 </a:t>
            </a:r>
            <a:r>
              <a:rPr lang="fr-CA" dirty="0" err="1">
                <a:sym typeface="Symbol"/>
              </a:rPr>
              <a:t>P</a:t>
            </a:r>
            <a:r>
              <a:rPr lang="fr-CA" baseline="30000" dirty="0" err="1">
                <a:sym typeface="Symbol"/>
              </a:rPr>
              <a:t>b.ets</a:t>
            </a:r>
            <a:r>
              <a:rPr lang="fr-CA" dirty="0" smtClean="0">
                <a:sym typeface="Symbol"/>
              </a:rPr>
              <a:t>  </a:t>
            </a:r>
            <a:r>
              <a:rPr lang="fr-CA" dirty="0" err="1" smtClean="0">
                <a:sym typeface="Symbol"/>
              </a:rPr>
              <a:t>P</a:t>
            </a:r>
            <a:r>
              <a:rPr lang="fr-CA" baseline="30000" dirty="0" err="1" smtClean="0">
                <a:sym typeface="Symbol"/>
              </a:rPr>
              <a:t>b.ets</a:t>
            </a:r>
            <a:r>
              <a:rPr lang="fr-CA" dirty="0" smtClean="0">
                <a:sym typeface="Symbol"/>
              </a:rPr>
              <a:t>= 50$ (</a:t>
            </a:r>
            <a:r>
              <a:rPr lang="fr-CA" dirty="0">
                <a:sym typeface="Symbol"/>
              </a:rPr>
              <a:t></a:t>
            </a:r>
            <a:r>
              <a:rPr lang="fr-CA" dirty="0" smtClean="0">
                <a:sym typeface="Symbol"/>
              </a:rPr>
              <a:t>=-50</a:t>
            </a:r>
            <a:r>
              <a:rPr lang="fr-CA" dirty="0">
                <a:sym typeface="Symbol"/>
              </a:rPr>
              <a:t>%)</a:t>
            </a:r>
          </a:p>
          <a:p>
            <a:pPr lvl="1"/>
            <a:endParaRPr lang="fr-CA" dirty="0" smtClean="0">
              <a:sym typeface="Symbol"/>
            </a:endParaRPr>
          </a:p>
          <a:p>
            <a:pPr lvl="1"/>
            <a:endParaRPr lang="fr-CA" dirty="0" smtClean="0">
              <a:sym typeface="Symbol"/>
            </a:endParaRPr>
          </a:p>
          <a:p>
            <a:endParaRPr lang="fr-CA" dirty="0" smtClean="0">
              <a:sym typeface="Symbol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10</a:t>
            </a:fld>
            <a:endParaRPr lang="fr-CA"/>
          </a:p>
        </p:txBody>
      </p:sp>
      <p:cxnSp>
        <p:nvCxnSpPr>
          <p:cNvPr id="6" name="Connecteur droit 5"/>
          <p:cNvCxnSpPr/>
          <p:nvPr/>
        </p:nvCxnSpPr>
        <p:spPr>
          <a:xfrm>
            <a:off x="7183288" y="1628800"/>
            <a:ext cx="48505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7236296" y="2132856"/>
            <a:ext cx="48505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Croissance éco. et </a:t>
            </a:r>
            <a:r>
              <a:rPr lang="fr-CA" dirty="0" err="1">
                <a:sym typeface="Symbol"/>
              </a:rPr>
              <a:t>P</a:t>
            </a:r>
            <a:r>
              <a:rPr lang="fr-CA" baseline="30000" dirty="0" err="1">
                <a:sym typeface="Symbol"/>
              </a:rPr>
              <a:t>or</a:t>
            </a:r>
            <a:r>
              <a:rPr lang="fr-CA" dirty="0">
                <a:sym typeface="Symbol"/>
              </a:rPr>
              <a:t>/</a:t>
            </a:r>
            <a:r>
              <a:rPr lang="fr-CA" dirty="0" err="1">
                <a:sym typeface="Symbol"/>
              </a:rPr>
              <a:t>P</a:t>
            </a:r>
            <a:r>
              <a:rPr lang="fr-CA" baseline="30000" dirty="0" err="1">
                <a:sym typeface="Symbol"/>
              </a:rPr>
              <a:t>b.ets</a:t>
            </a:r>
            <a:endParaRPr lang="fr-CA" baseline="-25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925144"/>
          </a:xfrm>
        </p:spPr>
        <p:txBody>
          <a:bodyPr>
            <a:normAutofit/>
          </a:bodyPr>
          <a:lstStyle/>
          <a:p>
            <a:r>
              <a:rPr lang="fr-CA" sz="2800" dirty="0" err="1">
                <a:sym typeface="Symbol"/>
              </a:rPr>
              <a:t>P</a:t>
            </a:r>
            <a:r>
              <a:rPr lang="fr-CA" sz="2800" baseline="30000" dirty="0" err="1">
                <a:sym typeface="Symbol"/>
              </a:rPr>
              <a:t>or</a:t>
            </a:r>
            <a:r>
              <a:rPr lang="fr-CA" sz="2800" dirty="0">
                <a:sym typeface="Symbol"/>
              </a:rPr>
              <a:t>/</a:t>
            </a:r>
            <a:r>
              <a:rPr lang="fr-CA" sz="2800" dirty="0" err="1">
                <a:sym typeface="Symbol"/>
              </a:rPr>
              <a:t>P</a:t>
            </a:r>
            <a:r>
              <a:rPr lang="fr-CA" sz="2800" baseline="30000" dirty="0" err="1">
                <a:sym typeface="Symbol"/>
              </a:rPr>
              <a:t>b.ets</a:t>
            </a:r>
            <a:r>
              <a:rPr lang="fr-CA" sz="2800" dirty="0" smtClean="0"/>
              <a:t> est stable </a:t>
            </a:r>
            <a:r>
              <a:rPr lang="fr-CA" sz="2800" dirty="0" err="1" smtClean="0"/>
              <a:t>ssi</a:t>
            </a:r>
            <a:r>
              <a:rPr lang="fr-CA" sz="2800" dirty="0" smtClean="0"/>
              <a:t> </a:t>
            </a:r>
            <a:r>
              <a:rPr lang="fr-CA" sz="2800" dirty="0" err="1" smtClean="0"/>
              <a:t>Q</a:t>
            </a:r>
            <a:r>
              <a:rPr lang="fr-CA" sz="2800" baseline="30000" dirty="0" err="1" smtClean="0"/>
              <a:t>or</a:t>
            </a:r>
            <a:r>
              <a:rPr lang="fr-CA" sz="2800" dirty="0" smtClean="0"/>
              <a:t> augmente au même rythme que Y</a:t>
            </a:r>
          </a:p>
          <a:p>
            <a:endParaRPr lang="fr-CA" sz="2800" dirty="0"/>
          </a:p>
          <a:p>
            <a:r>
              <a:rPr lang="fr-CA" sz="2800" dirty="0" smtClean="0"/>
              <a:t>On observe plutôt à la fin du XIXe siècle :</a:t>
            </a:r>
            <a:endParaRPr lang="fr-CA" sz="2800" dirty="0" smtClean="0">
              <a:sym typeface="Symbol"/>
            </a:endParaRPr>
          </a:p>
          <a:p>
            <a:pPr lvl="1"/>
            <a:endParaRPr lang="fr-CA" sz="2400" dirty="0" smtClean="0">
              <a:sym typeface="Symbol"/>
            </a:endParaRPr>
          </a:p>
          <a:p>
            <a:pPr lvl="1"/>
            <a:r>
              <a:rPr lang="fr-CA" sz="2400" dirty="0" smtClean="0">
                <a:sym typeface="Symbol"/>
              </a:rPr>
              <a:t></a:t>
            </a:r>
            <a:r>
              <a:rPr lang="fr-CA" sz="2400" dirty="0" err="1" smtClean="0">
                <a:sym typeface="Symbol"/>
              </a:rPr>
              <a:t>Q</a:t>
            </a:r>
            <a:r>
              <a:rPr lang="fr-CA" sz="2400" baseline="30000" dirty="0" err="1" smtClean="0">
                <a:sym typeface="Symbol"/>
              </a:rPr>
              <a:t>or</a:t>
            </a:r>
            <a:r>
              <a:rPr lang="fr-CA" sz="2400" dirty="0" smtClean="0">
                <a:sym typeface="Symbol"/>
              </a:rPr>
              <a:t>&lt;</a:t>
            </a:r>
            <a:r>
              <a:rPr lang="fr-CA" sz="2400" dirty="0" err="1" smtClean="0">
                <a:sym typeface="Symbol"/>
              </a:rPr>
              <a:t>PIB</a:t>
            </a:r>
            <a:r>
              <a:rPr lang="fr-CA" sz="2400" baseline="30000" dirty="0" err="1" smtClean="0">
                <a:sym typeface="Symbol"/>
              </a:rPr>
              <a:t>mondial</a:t>
            </a:r>
            <a:r>
              <a:rPr lang="fr-CA" sz="2400" dirty="0" smtClean="0">
                <a:sym typeface="Symbol"/>
              </a:rPr>
              <a:t>  </a:t>
            </a:r>
            <a:r>
              <a:rPr lang="fr-CA" sz="2400" dirty="0" err="1" smtClean="0">
                <a:sym typeface="Symbol"/>
              </a:rPr>
              <a:t>P</a:t>
            </a:r>
            <a:r>
              <a:rPr lang="fr-CA" sz="2400" baseline="30000" dirty="0" err="1" smtClean="0">
                <a:sym typeface="Symbol"/>
              </a:rPr>
              <a:t>or</a:t>
            </a:r>
            <a:r>
              <a:rPr lang="fr-CA" sz="2400" dirty="0" smtClean="0">
                <a:sym typeface="Symbol"/>
              </a:rPr>
              <a:t>/</a:t>
            </a:r>
            <a:r>
              <a:rPr lang="fr-CA" sz="2400" dirty="0" err="1" smtClean="0">
                <a:sym typeface="Symbol"/>
              </a:rPr>
              <a:t>P</a:t>
            </a:r>
            <a:r>
              <a:rPr lang="fr-CA" sz="2400" baseline="30000" dirty="0" err="1" smtClean="0">
                <a:sym typeface="Symbol"/>
              </a:rPr>
              <a:t>b.ets</a:t>
            </a:r>
            <a:r>
              <a:rPr lang="fr-CA" sz="2400" dirty="0" smtClean="0">
                <a:sym typeface="Symbol"/>
              </a:rPr>
              <a:t>  déflation</a:t>
            </a:r>
            <a:endParaRPr lang="fr-CA" sz="2400" dirty="0">
              <a:sym typeface="Symbol"/>
            </a:endParaRPr>
          </a:p>
          <a:p>
            <a:pPr lvl="1"/>
            <a:r>
              <a:rPr lang="fr-CA" sz="2400" dirty="0" smtClean="0">
                <a:sym typeface="Symbol"/>
              </a:rPr>
              <a:t>Ou, avec la TQM : </a:t>
            </a:r>
            <a:r>
              <a:rPr lang="fr-CA" sz="2400" dirty="0" err="1" smtClean="0"/>
              <a:t>M</a:t>
            </a:r>
            <a:r>
              <a:rPr lang="fr-CA" sz="2400" baseline="30000" dirty="0" err="1" smtClean="0"/>
              <a:t>s</a:t>
            </a:r>
            <a:r>
              <a:rPr lang="fr-CA" sz="2400" dirty="0" err="1" smtClean="0"/>
              <a:t>V</a:t>
            </a:r>
            <a:r>
              <a:rPr lang="fr-CA" sz="2400" dirty="0" smtClean="0"/>
              <a:t> = </a:t>
            </a:r>
            <a:r>
              <a:rPr lang="fr-CA" sz="2400" dirty="0" smtClean="0">
                <a:sym typeface="Symbol"/>
              </a:rPr>
              <a:t></a:t>
            </a:r>
            <a:r>
              <a:rPr lang="fr-CA" sz="2400" dirty="0" smtClean="0"/>
              <a:t>P</a:t>
            </a:r>
            <a:r>
              <a:rPr lang="fr-CA" sz="2400" dirty="0" smtClean="0">
                <a:sym typeface="Symbol"/>
              </a:rPr>
              <a:t></a:t>
            </a:r>
            <a:r>
              <a:rPr lang="fr-CA" sz="2400" dirty="0" smtClean="0"/>
              <a:t>Y</a:t>
            </a:r>
          </a:p>
          <a:p>
            <a:endParaRPr lang="fr-CA" sz="2400" dirty="0"/>
          </a:p>
          <a:p>
            <a:r>
              <a:rPr lang="fr-CA" sz="2800" dirty="0" smtClean="0"/>
              <a:t>Le biais déflationniste de l’étalon-or devient un problème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11</a:t>
            </a:fld>
            <a:endParaRPr lang="fr-CA"/>
          </a:p>
        </p:txBody>
      </p:sp>
      <p:cxnSp>
        <p:nvCxnSpPr>
          <p:cNvPr id="5" name="Connecteur droit 4"/>
          <p:cNvCxnSpPr/>
          <p:nvPr/>
        </p:nvCxnSpPr>
        <p:spPr>
          <a:xfrm>
            <a:off x="4572000" y="4437112"/>
            <a:ext cx="36004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1143000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EE et EI sous l’étalon-or (synthèse)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925144"/>
          </a:xfrm>
        </p:spPr>
        <p:txBody>
          <a:bodyPr>
            <a:normAutofit fontScale="92500"/>
          </a:bodyPr>
          <a:lstStyle/>
          <a:p>
            <a:r>
              <a:rPr lang="fr-CA" dirty="0" smtClean="0"/>
              <a:t>EE doit se rétablir par le mécanisme prix-flux d’espèces mais requiert plutôt les interventions sur R des BC avec BB&lt;0</a:t>
            </a:r>
          </a:p>
          <a:p>
            <a:endParaRPr lang="fr-CA" dirty="0" smtClean="0"/>
          </a:p>
          <a:p>
            <a:r>
              <a:rPr lang="fr-CA" dirty="0" smtClean="0"/>
              <a:t>Étalon-or est supposé stabiliser </a:t>
            </a:r>
            <a:r>
              <a:rPr lang="fr-CA" dirty="0" smtClean="0">
                <a:sym typeface="Symbol"/>
              </a:rPr>
              <a:t>, mais en réalité  est instable en raison des </a:t>
            </a:r>
            <a:r>
              <a:rPr lang="fr-CA" dirty="0" err="1" smtClean="0">
                <a:sym typeface="Symbol"/>
              </a:rPr>
              <a:t>P</a:t>
            </a:r>
            <a:r>
              <a:rPr lang="fr-CA" baseline="30000" dirty="0" err="1" smtClean="0">
                <a:sym typeface="Symbol"/>
              </a:rPr>
              <a:t>or</a:t>
            </a:r>
            <a:r>
              <a:rPr lang="fr-CA" dirty="0" smtClean="0">
                <a:sym typeface="Symbol"/>
              </a:rPr>
              <a:t>/</a:t>
            </a:r>
            <a:r>
              <a:rPr lang="fr-CA" dirty="0" err="1" smtClean="0">
                <a:sym typeface="Symbol"/>
              </a:rPr>
              <a:t>P</a:t>
            </a:r>
            <a:r>
              <a:rPr lang="fr-CA" baseline="30000" dirty="0" err="1" smtClean="0">
                <a:sym typeface="Symbol"/>
              </a:rPr>
              <a:t>b.ets</a:t>
            </a:r>
            <a:r>
              <a:rPr lang="fr-CA" dirty="0" smtClean="0">
                <a:sym typeface="Symbol"/>
              </a:rPr>
              <a:t> et les cas de déflation sont fréquents </a:t>
            </a:r>
          </a:p>
          <a:p>
            <a:endParaRPr lang="fr-CA" dirty="0" smtClean="0">
              <a:sym typeface="Symbol"/>
            </a:endParaRPr>
          </a:p>
          <a:p>
            <a:r>
              <a:rPr lang="fr-CA" dirty="0" smtClean="0">
                <a:sym typeface="Symbol"/>
              </a:rPr>
              <a:t>En outre, les changes fixes proscrivent l’usage de la </a:t>
            </a:r>
            <a:r>
              <a:rPr lang="fr-CA" dirty="0" err="1" smtClean="0">
                <a:sym typeface="Symbol"/>
              </a:rPr>
              <a:t>pol</a:t>
            </a:r>
            <a:r>
              <a:rPr lang="fr-CA" dirty="0" smtClean="0">
                <a:sym typeface="Symbol"/>
              </a:rPr>
              <a:t>. </a:t>
            </a:r>
            <a:r>
              <a:rPr lang="fr-CA" dirty="0">
                <a:sym typeface="Symbol"/>
              </a:rPr>
              <a:t>m</a:t>
            </a:r>
            <a:r>
              <a:rPr lang="fr-CA" dirty="0" smtClean="0">
                <a:sym typeface="Symbol"/>
              </a:rPr>
              <a:t>on. pour favoriser le retour à </a:t>
            </a:r>
            <a:r>
              <a:rPr lang="fr-CA" dirty="0" err="1" smtClean="0">
                <a:sym typeface="Symbol"/>
              </a:rPr>
              <a:t>Y</a:t>
            </a:r>
            <a:r>
              <a:rPr lang="fr-CA" baseline="30000" dirty="0" err="1" smtClean="0">
                <a:sym typeface="Symbol"/>
              </a:rPr>
              <a:t>f</a:t>
            </a:r>
            <a:endParaRPr lang="fr-CA" baseline="30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12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dirty="0" smtClean="0"/>
              <a:t>L’étalon bimétallique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/>
          </a:bodyPr>
          <a:lstStyle/>
          <a:p>
            <a:r>
              <a:rPr lang="fr-CA" sz="2800" dirty="0" smtClean="0"/>
              <a:t>Convertibilités des monnaies en or et en argent à taux fixes</a:t>
            </a:r>
          </a:p>
          <a:p>
            <a:endParaRPr lang="fr-CA" sz="2800" dirty="0" smtClean="0"/>
          </a:p>
          <a:p>
            <a:r>
              <a:rPr lang="fr-CA" sz="2800" dirty="0" smtClean="0"/>
              <a:t>Diminue les </a:t>
            </a:r>
            <a:r>
              <a:rPr lang="fr-CA" sz="2800" dirty="0" smtClean="0">
                <a:sym typeface="Symbol"/>
              </a:rPr>
              <a:t> liées aux fluctuations du </a:t>
            </a:r>
            <a:r>
              <a:rPr lang="fr-CA" sz="2800" dirty="0" err="1">
                <a:sym typeface="Symbol"/>
              </a:rPr>
              <a:t>P</a:t>
            </a:r>
            <a:r>
              <a:rPr lang="fr-CA" sz="2800" baseline="30000" dirty="0" err="1">
                <a:sym typeface="Symbol"/>
              </a:rPr>
              <a:t>or</a:t>
            </a:r>
            <a:r>
              <a:rPr lang="fr-CA" sz="2800" dirty="0">
                <a:sym typeface="Symbol"/>
              </a:rPr>
              <a:t>/</a:t>
            </a:r>
            <a:r>
              <a:rPr lang="fr-CA" sz="2800" dirty="0" err="1">
                <a:sym typeface="Symbol"/>
              </a:rPr>
              <a:t>P</a:t>
            </a:r>
            <a:r>
              <a:rPr lang="fr-CA" sz="2800" baseline="30000" dirty="0" err="1">
                <a:sym typeface="Symbol"/>
              </a:rPr>
              <a:t>b.ets</a:t>
            </a:r>
            <a:endParaRPr lang="fr-CA" sz="2800" dirty="0" smtClean="0">
              <a:sym typeface="Symbol"/>
            </a:endParaRPr>
          </a:p>
          <a:p>
            <a:endParaRPr lang="fr-CA" sz="2800" dirty="0" smtClean="0"/>
          </a:p>
          <a:p>
            <a:r>
              <a:rPr lang="fr-CA" sz="2800" dirty="0" smtClean="0"/>
              <a:t>Crée une distorsion entre la parité fixée par la BC et le prix relatif des 2 métaux sur le marché </a:t>
            </a:r>
            <a:endParaRPr lang="fr-CA" sz="2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13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La «loi de </a:t>
            </a:r>
            <a:r>
              <a:rPr lang="fr-CA" dirty="0" err="1" smtClean="0"/>
              <a:t>Greshman</a:t>
            </a:r>
            <a:r>
              <a:rPr lang="fr-CA" dirty="0" smtClean="0"/>
              <a:t>»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997152"/>
          </a:xfrm>
        </p:spPr>
        <p:txBody>
          <a:bodyPr>
            <a:normAutofit/>
          </a:bodyPr>
          <a:lstStyle/>
          <a:p>
            <a:r>
              <a:rPr lang="fr-CA" sz="2800" dirty="0" smtClean="0"/>
              <a:t>La «mauvaise monnaie chasse la bonne»</a:t>
            </a:r>
          </a:p>
          <a:p>
            <a:endParaRPr lang="fr-CA" sz="2800" dirty="0" smtClean="0"/>
          </a:p>
          <a:p>
            <a:r>
              <a:rPr lang="fr-CA" sz="2800" dirty="0" smtClean="0"/>
              <a:t>Supposons que la BC fixe 1or = 2 </a:t>
            </a:r>
            <a:r>
              <a:rPr lang="fr-CA" sz="2800" dirty="0" err="1" smtClean="0"/>
              <a:t>ar</a:t>
            </a:r>
            <a:r>
              <a:rPr lang="fr-CA" sz="2800" dirty="0" smtClean="0"/>
              <a:t> et que le P relatif, basé sur la rareté </a:t>
            </a:r>
            <a:r>
              <a:rPr lang="fr-CA" sz="2800" dirty="0" err="1" smtClean="0"/>
              <a:t>rel</a:t>
            </a:r>
            <a:r>
              <a:rPr lang="fr-CA" sz="2800" dirty="0" smtClean="0"/>
              <a:t>., est 1 or = 3 </a:t>
            </a:r>
            <a:r>
              <a:rPr lang="fr-CA" sz="2800" dirty="0" err="1" smtClean="0"/>
              <a:t>ar</a:t>
            </a:r>
            <a:r>
              <a:rPr lang="fr-CA" sz="2800" dirty="0" smtClean="0"/>
              <a:t>…</a:t>
            </a:r>
            <a:endParaRPr lang="fr-CA" sz="2400" dirty="0" smtClean="0"/>
          </a:p>
          <a:p>
            <a:pPr lvl="1"/>
            <a:r>
              <a:rPr lang="fr-CA" sz="2400" dirty="0" smtClean="0"/>
              <a:t>Possibilité d’arbitrage</a:t>
            </a:r>
          </a:p>
          <a:p>
            <a:pPr lvl="2"/>
            <a:r>
              <a:rPr lang="fr-CA" sz="2200" dirty="0" smtClean="0"/>
              <a:t>2ar/1or/3ar/1,5or/4,5ar/2,25or/6,75ar/3,375or…</a:t>
            </a:r>
          </a:p>
          <a:p>
            <a:pPr lvl="1"/>
            <a:r>
              <a:rPr lang="fr-CA" sz="2400" dirty="0" smtClean="0"/>
              <a:t>Thésaurisation de l’or (bonne monnaie)</a:t>
            </a:r>
          </a:p>
          <a:p>
            <a:pPr lvl="1"/>
            <a:r>
              <a:rPr lang="fr-CA" sz="2400" dirty="0" smtClean="0"/>
              <a:t>La BC doit réévaluer l’or avant que ses R.O. ne s’épuisent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14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dirty="0" smtClean="0"/>
              <a:t>La 1ère guerre et le SMI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997152"/>
          </a:xfrm>
        </p:spPr>
        <p:txBody>
          <a:bodyPr>
            <a:normAutofit/>
          </a:bodyPr>
          <a:lstStyle/>
          <a:p>
            <a:r>
              <a:rPr lang="fr-CA" sz="2800" dirty="0" smtClean="0">
                <a:sym typeface="Symbol"/>
              </a:rPr>
              <a:t>M</a:t>
            </a:r>
            <a:r>
              <a:rPr lang="fr-CA" sz="2800" baseline="30000" dirty="0" smtClean="0">
                <a:sym typeface="Symbol"/>
              </a:rPr>
              <a:t>s</a:t>
            </a:r>
            <a:r>
              <a:rPr lang="fr-CA" sz="2800" dirty="0" smtClean="0">
                <a:sym typeface="Symbol"/>
              </a:rPr>
              <a:t> pour financer les dép. de guerre oblige la fin de la convertibilité en or des devises (sauf $US)</a:t>
            </a:r>
          </a:p>
          <a:p>
            <a:endParaRPr lang="fr-CA" sz="2800" dirty="0" smtClean="0">
              <a:sym typeface="Symbol"/>
            </a:endParaRPr>
          </a:p>
          <a:p>
            <a:pPr>
              <a:spcAft>
                <a:spcPts val="600"/>
              </a:spcAft>
            </a:pPr>
            <a:r>
              <a:rPr lang="fr-CA" sz="2800" dirty="0" smtClean="0">
                <a:sym typeface="Symbol"/>
              </a:rPr>
              <a:t>Après la guerre, certains…</a:t>
            </a:r>
          </a:p>
          <a:p>
            <a:pPr lvl="1">
              <a:spcAft>
                <a:spcPts val="600"/>
              </a:spcAft>
            </a:pPr>
            <a:r>
              <a:rPr lang="fr-CA" sz="2400" dirty="0" smtClean="0">
                <a:sym typeface="Symbol"/>
              </a:rPr>
              <a:t>rétablissent la convertibilité de 1914 et génèrent des contractions monétaires (Angleterre)</a:t>
            </a:r>
          </a:p>
          <a:p>
            <a:pPr lvl="1">
              <a:spcAft>
                <a:spcPts val="600"/>
              </a:spcAft>
            </a:pPr>
            <a:r>
              <a:rPr lang="fr-CA" sz="2400" dirty="0" smtClean="0">
                <a:sym typeface="Symbol"/>
              </a:rPr>
              <a:t>rétablissent la convertibilité à des taux dévalués (France)</a:t>
            </a:r>
          </a:p>
          <a:p>
            <a:pPr lvl="1">
              <a:spcAft>
                <a:spcPts val="600"/>
              </a:spcAft>
            </a:pPr>
            <a:r>
              <a:rPr lang="fr-CA" sz="2400" dirty="0" smtClean="0">
                <a:sym typeface="Symbol"/>
              </a:rPr>
              <a:t>continuent à M</a:t>
            </a:r>
            <a:r>
              <a:rPr lang="fr-CA" sz="2400" baseline="30000" dirty="0" smtClean="0">
                <a:sym typeface="Symbol"/>
              </a:rPr>
              <a:t>s</a:t>
            </a:r>
            <a:r>
              <a:rPr lang="fr-CA" sz="2400" dirty="0" smtClean="0">
                <a:sym typeface="Symbol"/>
              </a:rPr>
              <a:t> pour fin. la reconstruction sans intervenir sur le marché (Allemagne)</a:t>
            </a:r>
          </a:p>
          <a:p>
            <a:endParaRPr lang="fr-CA" dirty="0" smtClean="0">
              <a:sym typeface="Symbol"/>
            </a:endParaRPr>
          </a:p>
          <a:p>
            <a:endParaRPr lang="fr-CA" dirty="0" smtClean="0">
              <a:sym typeface="Symbol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15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dirty="0" smtClean="0"/>
              <a:t>La </a:t>
            </a:r>
            <a:r>
              <a:rPr lang="fr-CA" dirty="0"/>
              <a:t>conférence de Gênes (1922)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12776"/>
            <a:ext cx="8291264" cy="5186989"/>
          </a:xfrm>
        </p:spPr>
        <p:txBody>
          <a:bodyPr>
            <a:normAutofit fontScale="85000" lnSpcReduction="20000"/>
          </a:bodyPr>
          <a:lstStyle/>
          <a:p>
            <a:r>
              <a:rPr lang="fr-CA" sz="3300" dirty="0" smtClean="0"/>
              <a:t>1</a:t>
            </a:r>
            <a:r>
              <a:rPr lang="fr-CA" sz="3300" baseline="30000" dirty="0" smtClean="0"/>
              <a:t>ère</a:t>
            </a:r>
            <a:r>
              <a:rPr lang="fr-CA" sz="3300" dirty="0" smtClean="0"/>
              <a:t> conférence internationale portant sur le SMI et la finance internationale</a:t>
            </a:r>
          </a:p>
          <a:p>
            <a:endParaRPr lang="fr-CA" sz="3300" dirty="0"/>
          </a:p>
          <a:p>
            <a:r>
              <a:rPr lang="fr-CA" sz="3300" dirty="0" smtClean="0"/>
              <a:t>Vise à mettre de l’ordre dans les politiques de change des pays participant au SMI et encadrer le retour progressif à l’étalon-or</a:t>
            </a:r>
          </a:p>
          <a:p>
            <a:endParaRPr lang="fr-CA" sz="3300" dirty="0"/>
          </a:p>
          <a:p>
            <a:pPr>
              <a:spcAft>
                <a:spcPts val="1200"/>
              </a:spcAft>
            </a:pPr>
            <a:r>
              <a:rPr lang="fr-CA" sz="3300" dirty="0" smtClean="0"/>
              <a:t>Compromis :</a:t>
            </a:r>
          </a:p>
          <a:p>
            <a:pPr lvl="1">
              <a:spcAft>
                <a:spcPts val="1200"/>
              </a:spcAft>
            </a:pPr>
            <a:r>
              <a:rPr lang="fr-CA" sz="2800" dirty="0" smtClean="0"/>
              <a:t>Les devises fortes demeurent convertibles en or (étalon-or)</a:t>
            </a:r>
          </a:p>
          <a:p>
            <a:pPr lvl="1">
              <a:spcAft>
                <a:spcPts val="1200"/>
              </a:spcAft>
            </a:pPr>
            <a:r>
              <a:rPr lang="fr-CA" sz="2800" dirty="0" smtClean="0"/>
              <a:t>Les BC à court d’or peuvent constituer des R.O. en devises fortes afin d’intervenir sur le marché (étalon change-or)</a:t>
            </a:r>
            <a:endParaRPr lang="fr-CA" sz="2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545121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dirty="0" smtClean="0"/>
              <a:t>Les suites des Accords de Gênes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925144"/>
          </a:xfrm>
        </p:spPr>
        <p:txBody>
          <a:bodyPr>
            <a:normAutofit lnSpcReduction="10000"/>
          </a:bodyPr>
          <a:lstStyle/>
          <a:p>
            <a:r>
              <a:rPr lang="fr-CA" sz="2800" dirty="0" smtClean="0"/>
              <a:t>Le retour à l’étalon-or n’aura jamais lieu, on assiste plutôt à la fin de la convertibilité de toutes les devises dans les années 30</a:t>
            </a:r>
          </a:p>
          <a:p>
            <a:endParaRPr lang="fr-CA" sz="2800" dirty="0" smtClean="0"/>
          </a:p>
          <a:p>
            <a:pPr>
              <a:spcAft>
                <a:spcPts val="1200"/>
              </a:spcAft>
            </a:pPr>
            <a:r>
              <a:rPr lang="fr-CA" sz="2800" dirty="0" smtClean="0"/>
              <a:t>Deux approches imputent respectivement à l’étalon-or et à l’étalon change-or la responsabilité de la Grande Dépression</a:t>
            </a:r>
          </a:p>
          <a:p>
            <a:pPr lvl="1">
              <a:spcAft>
                <a:spcPts val="1200"/>
              </a:spcAft>
            </a:pPr>
            <a:r>
              <a:rPr lang="fr-CA" sz="2400" dirty="0" smtClean="0"/>
              <a:t>Keynes et les keynésiens l’impute à l’étalon-or</a:t>
            </a:r>
          </a:p>
          <a:p>
            <a:pPr lvl="1">
              <a:spcAft>
                <a:spcPts val="1200"/>
              </a:spcAft>
            </a:pPr>
            <a:r>
              <a:rPr lang="fr-CA" sz="2400" dirty="0" smtClean="0"/>
              <a:t>Jacques Rueff et les autrichiens l’imputent à l’étalon change-or</a:t>
            </a:r>
          </a:p>
          <a:p>
            <a:pPr marL="36576" indent="0">
              <a:buNone/>
            </a:pPr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17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L’étalon-or et la Grande Dépression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/>
          <a:lstStyle/>
          <a:p>
            <a:r>
              <a:rPr lang="fr-CA" dirty="0" smtClean="0"/>
              <a:t>Selon Keynes, le retour de l’étalon-or dans plusieurs pays a fait en sorte qu’après le krach de 1929 ces derniers ont subi :</a:t>
            </a:r>
          </a:p>
          <a:p>
            <a:pPr lvl="1">
              <a:spcBef>
                <a:spcPts val="1200"/>
              </a:spcBef>
            </a:pPr>
            <a:r>
              <a:rPr lang="fr-CA" dirty="0" smtClean="0">
                <a:sym typeface="Symbol"/>
              </a:rPr>
              <a:t>Perte de confiance et repli des inv. vers </a:t>
            </a:r>
            <a:r>
              <a:rPr lang="fr-CA" dirty="0">
                <a:sym typeface="Symbol"/>
              </a:rPr>
              <a:t>l’or  </a:t>
            </a:r>
            <a:r>
              <a:rPr lang="fr-CA" dirty="0" smtClean="0">
                <a:sym typeface="Symbol"/>
              </a:rPr>
              <a:t>R.O.  M</a:t>
            </a:r>
            <a:r>
              <a:rPr lang="fr-CA" baseline="30000" dirty="0" smtClean="0">
                <a:sym typeface="Symbol"/>
              </a:rPr>
              <a:t>s</a:t>
            </a:r>
            <a:r>
              <a:rPr lang="fr-CA" dirty="0" smtClean="0">
                <a:sym typeface="Symbol"/>
              </a:rPr>
              <a:t>, R</a:t>
            </a:r>
            <a:r>
              <a:rPr lang="fr-CA" dirty="0">
                <a:sym typeface="Symbol"/>
              </a:rPr>
              <a:t>, </a:t>
            </a:r>
            <a:r>
              <a:rPr lang="fr-CA" dirty="0" smtClean="0">
                <a:sym typeface="Symbol"/>
              </a:rPr>
              <a:t>I, DG, P, r, </a:t>
            </a:r>
            <a:r>
              <a:rPr lang="fr-CA" dirty="0">
                <a:sym typeface="Symbol"/>
              </a:rPr>
              <a:t></a:t>
            </a:r>
            <a:r>
              <a:rPr lang="fr-CA" dirty="0" smtClean="0">
                <a:sym typeface="Symbol"/>
              </a:rPr>
              <a:t>I </a:t>
            </a:r>
            <a:r>
              <a:rPr lang="fr-CA" dirty="0">
                <a:sym typeface="Symbol"/>
              </a:rPr>
              <a:t>….</a:t>
            </a:r>
            <a:endParaRPr lang="fr-CA" dirty="0" smtClean="0">
              <a:sym typeface="Symbol"/>
            </a:endParaRPr>
          </a:p>
          <a:p>
            <a:pPr lvl="1">
              <a:spcBef>
                <a:spcPts val="1200"/>
              </a:spcBef>
            </a:pPr>
            <a:r>
              <a:rPr lang="fr-CA" dirty="0" smtClean="0">
                <a:sym typeface="Symbol"/>
              </a:rPr>
              <a:t>Apparaît la spirale déflationniste</a:t>
            </a:r>
            <a:endParaRPr lang="fr-CA" dirty="0" smtClean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18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L’étalon change-or et la Grande Dépression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199"/>
            <a:ext cx="8219256" cy="5186989"/>
          </a:xfrm>
        </p:spPr>
        <p:txBody>
          <a:bodyPr>
            <a:normAutofit fontScale="85000" lnSpcReduction="10000"/>
          </a:bodyPr>
          <a:lstStyle/>
          <a:p>
            <a:r>
              <a:rPr lang="fr-CA" dirty="0" smtClean="0"/>
              <a:t>Selon Rueff, c’est l’établissement du $US en tant que monnaie de réserve qui pose problème :</a:t>
            </a:r>
          </a:p>
          <a:p>
            <a:pPr lvl="1">
              <a:spcBef>
                <a:spcPts val="1200"/>
              </a:spcBef>
            </a:pPr>
            <a:r>
              <a:rPr lang="fr-CA" sz="2400" dirty="0" smtClean="0">
                <a:sym typeface="Symbol"/>
              </a:rPr>
              <a:t></a:t>
            </a:r>
            <a:r>
              <a:rPr lang="fr-CA" sz="2400" dirty="0" err="1" smtClean="0">
                <a:sym typeface="Symbol"/>
              </a:rPr>
              <a:t>M</a:t>
            </a:r>
            <a:r>
              <a:rPr lang="fr-CA" sz="2400" baseline="30000" dirty="0" err="1" smtClean="0">
                <a:sym typeface="Symbol"/>
              </a:rPr>
              <a:t>s,$US</a:t>
            </a:r>
            <a:r>
              <a:rPr lang="fr-CA" sz="2400" dirty="0">
                <a:sym typeface="Symbol"/>
              </a:rPr>
              <a:t> crédit US  </a:t>
            </a:r>
            <a:r>
              <a:rPr lang="fr-CA" sz="2400" dirty="0" smtClean="0">
                <a:sym typeface="Symbol"/>
              </a:rPr>
              <a:t>R</a:t>
            </a:r>
            <a:r>
              <a:rPr lang="fr-CA" sz="2400" baseline="30000" dirty="0" smtClean="0">
                <a:sym typeface="Symbol"/>
              </a:rPr>
              <a:t>US</a:t>
            </a:r>
            <a:r>
              <a:rPr lang="fr-CA" sz="2400" dirty="0">
                <a:sym typeface="Symbol"/>
              </a:rPr>
              <a:t>  </a:t>
            </a:r>
            <a:r>
              <a:rPr lang="fr-CA" sz="2400" dirty="0" smtClean="0">
                <a:sym typeface="Symbol"/>
              </a:rPr>
              <a:t>fuite des capitaux </a:t>
            </a:r>
            <a:r>
              <a:rPr lang="fr-CA" sz="2400" dirty="0">
                <a:sym typeface="Symbol"/>
              </a:rPr>
              <a:t> </a:t>
            </a:r>
            <a:r>
              <a:rPr lang="fr-CA" sz="2400" dirty="0" err="1" smtClean="0">
                <a:sym typeface="Symbol"/>
              </a:rPr>
              <a:t>Cfin</a:t>
            </a:r>
            <a:r>
              <a:rPr lang="fr-CA" sz="2400" baseline="30000" dirty="0" smtClean="0">
                <a:sym typeface="Symbol"/>
              </a:rPr>
              <a:t> </a:t>
            </a:r>
            <a:r>
              <a:rPr lang="fr-CA" sz="2400" dirty="0" smtClean="0">
                <a:sym typeface="Symbol"/>
              </a:rPr>
              <a:t>(hors R.O.)</a:t>
            </a:r>
            <a:r>
              <a:rPr lang="fr-CA" sz="2400" baseline="30000" dirty="0" smtClean="0">
                <a:sym typeface="Symbol"/>
              </a:rPr>
              <a:t>US</a:t>
            </a:r>
            <a:r>
              <a:rPr lang="fr-CA" sz="2400" dirty="0" smtClean="0">
                <a:sym typeface="Symbol"/>
              </a:rPr>
              <a:t> et CRO</a:t>
            </a:r>
            <a:r>
              <a:rPr lang="fr-CA" sz="2400" baseline="30000" dirty="0" smtClean="0">
                <a:sym typeface="Symbol"/>
              </a:rPr>
              <a:t>US</a:t>
            </a:r>
            <a:r>
              <a:rPr lang="fr-CA" sz="2400" dirty="0" smtClean="0">
                <a:sym typeface="Symbol"/>
              </a:rPr>
              <a:t> (causé </a:t>
            </a:r>
            <a:r>
              <a:rPr lang="fr-CA" sz="2400" dirty="0">
                <a:sym typeface="Symbol"/>
              </a:rPr>
              <a:t>par </a:t>
            </a:r>
            <a:r>
              <a:rPr lang="fr-CA" sz="2400" dirty="0" smtClean="0">
                <a:sym typeface="Symbol"/>
              </a:rPr>
              <a:t>R.O. des BC </a:t>
            </a:r>
            <a:r>
              <a:rPr lang="fr-CA" sz="2400" dirty="0" err="1" smtClean="0">
                <a:sym typeface="Symbol"/>
              </a:rPr>
              <a:t>étr</a:t>
            </a:r>
            <a:r>
              <a:rPr lang="fr-CA" sz="2400" dirty="0" smtClean="0">
                <a:sym typeface="Symbol"/>
              </a:rPr>
              <a:t> défendant </a:t>
            </a:r>
            <a:r>
              <a:rPr lang="fr-CA" sz="2400" dirty="0" err="1" smtClean="0">
                <a:sym typeface="Symbol"/>
              </a:rPr>
              <a:t>E</a:t>
            </a:r>
            <a:r>
              <a:rPr lang="fr-CA" sz="2400" baseline="30000" dirty="0" err="1" smtClean="0">
                <a:sym typeface="Symbol"/>
              </a:rPr>
              <a:t>c</a:t>
            </a:r>
            <a:r>
              <a:rPr lang="fr-CA" sz="2400" dirty="0" smtClean="0">
                <a:sym typeface="Symbol"/>
              </a:rPr>
              <a:t>)</a:t>
            </a:r>
            <a:r>
              <a:rPr lang="fr-CA" sz="2400" dirty="0">
                <a:sym typeface="Symbol"/>
              </a:rPr>
              <a:t> </a:t>
            </a:r>
            <a:r>
              <a:rPr lang="fr-CA" sz="2400" dirty="0" smtClean="0">
                <a:sym typeface="Symbol"/>
              </a:rPr>
              <a:t> </a:t>
            </a:r>
            <a:r>
              <a:rPr lang="fr-CA" sz="2400" dirty="0">
                <a:sym typeface="Symbol"/>
              </a:rPr>
              <a:t>crédit </a:t>
            </a:r>
            <a:r>
              <a:rPr lang="fr-CA" sz="2400" dirty="0" smtClean="0">
                <a:sym typeface="Symbol"/>
              </a:rPr>
              <a:t>US…</a:t>
            </a:r>
          </a:p>
          <a:p>
            <a:pPr lvl="1">
              <a:spcBef>
                <a:spcPts val="1200"/>
              </a:spcBef>
            </a:pPr>
            <a:r>
              <a:rPr lang="fr-CA" sz="2400" dirty="0" smtClean="0">
                <a:sym typeface="Symbol"/>
              </a:rPr>
              <a:t>Avec l’étalon-or, BB</a:t>
            </a:r>
            <a:r>
              <a:rPr lang="fr-CA" sz="2400" baseline="30000" dirty="0" smtClean="0">
                <a:sym typeface="Symbol"/>
              </a:rPr>
              <a:t>US</a:t>
            </a:r>
            <a:r>
              <a:rPr lang="fr-CA" sz="2400" dirty="0" smtClean="0">
                <a:sym typeface="Symbol" panose="05050102010706020507" pitchFamily="18" charset="2"/>
              </a:rPr>
              <a:t>0 </a:t>
            </a:r>
            <a:r>
              <a:rPr lang="fr-CA" sz="2400" dirty="0" smtClean="0">
                <a:sym typeface="Symbol"/>
              </a:rPr>
              <a:t> </a:t>
            </a:r>
            <a:r>
              <a:rPr lang="fr-CA" sz="2400" dirty="0">
                <a:sym typeface="Symbol"/>
              </a:rPr>
              <a:t></a:t>
            </a:r>
            <a:r>
              <a:rPr lang="fr-CA" sz="2400" dirty="0" smtClean="0">
                <a:sym typeface="Symbol"/>
              </a:rPr>
              <a:t>R.O.</a:t>
            </a:r>
            <a:r>
              <a:rPr lang="fr-CA" sz="2400" baseline="30000" dirty="0" smtClean="0">
                <a:sym typeface="Symbol"/>
              </a:rPr>
              <a:t>US</a:t>
            </a:r>
            <a:r>
              <a:rPr lang="fr-CA" sz="2400" dirty="0">
                <a:sym typeface="Symbol"/>
              </a:rPr>
              <a:t> </a:t>
            </a:r>
            <a:r>
              <a:rPr lang="fr-CA" sz="2400" dirty="0" smtClean="0">
                <a:sym typeface="Symbol"/>
              </a:rPr>
              <a:t> </a:t>
            </a:r>
            <a:r>
              <a:rPr lang="fr-CA" sz="2400" dirty="0" err="1" smtClean="0">
                <a:sym typeface="Symbol"/>
              </a:rPr>
              <a:t>M</a:t>
            </a:r>
            <a:r>
              <a:rPr lang="fr-CA" sz="2400" baseline="30000" dirty="0" err="1" smtClean="0">
                <a:sym typeface="Symbol"/>
              </a:rPr>
              <a:t>s</a:t>
            </a:r>
            <a:r>
              <a:rPr lang="fr-CA" sz="2400" baseline="30000" dirty="0" err="1">
                <a:sym typeface="Symbol"/>
              </a:rPr>
              <a:t>,$</a:t>
            </a:r>
            <a:r>
              <a:rPr lang="fr-CA" sz="2400" baseline="30000" dirty="0" err="1" smtClean="0">
                <a:sym typeface="Symbol"/>
              </a:rPr>
              <a:t>US</a:t>
            </a:r>
            <a:r>
              <a:rPr lang="fr-CA" sz="2400" baseline="30000" dirty="0" smtClean="0">
                <a:sym typeface="Symbol"/>
              </a:rPr>
              <a:t> </a:t>
            </a:r>
            <a:r>
              <a:rPr lang="fr-CA" sz="2400" dirty="0" smtClean="0">
                <a:sym typeface="Symbol"/>
              </a:rPr>
              <a:t> crédit US, ce qui n’est plus le cas avec l’étalon change-or, le déficit de BB est automatiquement couvert par les BC </a:t>
            </a:r>
            <a:r>
              <a:rPr lang="fr-CA" sz="2400" dirty="0" err="1" smtClean="0">
                <a:sym typeface="Symbol"/>
              </a:rPr>
              <a:t>étr</a:t>
            </a:r>
            <a:r>
              <a:rPr lang="fr-CA" sz="2400" dirty="0" smtClean="0">
                <a:sym typeface="Symbol"/>
              </a:rPr>
              <a:t>.</a:t>
            </a:r>
          </a:p>
          <a:p>
            <a:pPr lvl="1">
              <a:spcBef>
                <a:spcPts val="1200"/>
              </a:spcBef>
            </a:pPr>
            <a:r>
              <a:rPr lang="fr-CA" sz="2400" dirty="0" smtClean="0">
                <a:sym typeface="Symbol"/>
              </a:rPr>
              <a:t>Cercle </a:t>
            </a:r>
            <a:r>
              <a:rPr lang="fr-CA" sz="2400" dirty="0">
                <a:sym typeface="Symbol"/>
              </a:rPr>
              <a:t>vicieux  </a:t>
            </a:r>
            <a:r>
              <a:rPr lang="fr-CA" sz="2400" dirty="0" smtClean="0">
                <a:sym typeface="Symbol"/>
              </a:rPr>
              <a:t>endettement US et boum spéculatif  période prolongée d’épargne forcée </a:t>
            </a:r>
            <a:r>
              <a:rPr lang="fr-CA" sz="2400" dirty="0">
                <a:sym typeface="Symbol"/>
              </a:rPr>
              <a:t> </a:t>
            </a:r>
            <a:r>
              <a:rPr lang="fr-CA" sz="2400" dirty="0" smtClean="0">
                <a:sym typeface="Symbol"/>
              </a:rPr>
              <a:t>DG et récession</a:t>
            </a:r>
            <a:endParaRPr lang="fr-CA" sz="2400" dirty="0" smtClean="0"/>
          </a:p>
          <a:p>
            <a:endParaRPr lang="fr-CA" dirty="0" smtClean="0"/>
          </a:p>
          <a:p>
            <a:r>
              <a:rPr lang="fr-CA" dirty="0" smtClean="0"/>
              <a:t>Rueff nomme ce cercle vicieux «double pyramide de crédit», un phénomène qui serait aussi derrière les bulles des années 1970 et 2000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8124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Les différents SMI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39341"/>
            <a:ext cx="8795320" cy="495801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fr-CA" sz="2800" dirty="0" smtClean="0"/>
              <a:t>Système reposant sur l’adoption d’une monnaie internationale et visant à faciliter les règlements internationaux et le maintient des EE et EI des pays participants</a:t>
            </a:r>
            <a:endParaRPr lang="fr-CA" sz="2400" dirty="0" smtClean="0"/>
          </a:p>
          <a:p>
            <a:pPr lvl="1">
              <a:spcAft>
                <a:spcPts val="600"/>
              </a:spcAft>
            </a:pPr>
            <a:r>
              <a:rPr lang="fr-CA" sz="2400" dirty="0" smtClean="0"/>
              <a:t>L’étalon-or (avant 1914)</a:t>
            </a:r>
          </a:p>
          <a:p>
            <a:pPr lvl="1">
              <a:spcAft>
                <a:spcPts val="600"/>
              </a:spcAft>
            </a:pPr>
            <a:r>
              <a:rPr lang="fr-CA" sz="2400" dirty="0" smtClean="0"/>
              <a:t>L’étalon change-or multipolaire de Gênes (1922-1939)</a:t>
            </a:r>
          </a:p>
          <a:p>
            <a:pPr lvl="1">
              <a:spcAft>
                <a:spcPts val="600"/>
              </a:spcAft>
            </a:pPr>
            <a:r>
              <a:rPr lang="fr-CA" sz="2400" dirty="0" smtClean="0"/>
              <a:t>L’étalon change-or de </a:t>
            </a:r>
            <a:r>
              <a:rPr lang="fr-CA" sz="2400" dirty="0" err="1" smtClean="0"/>
              <a:t>Bretton</a:t>
            </a:r>
            <a:r>
              <a:rPr lang="fr-CA" sz="2400" dirty="0" smtClean="0"/>
              <a:t> Woods (1947-1973)</a:t>
            </a:r>
          </a:p>
          <a:p>
            <a:pPr lvl="1">
              <a:spcAft>
                <a:spcPts val="600"/>
              </a:spcAft>
            </a:pPr>
            <a:r>
              <a:rPr lang="fr-CA" sz="2400" dirty="0" smtClean="0"/>
              <a:t>Le système de monnaies de réserve et les changes flexibles (après 1973)</a:t>
            </a:r>
          </a:p>
          <a:p>
            <a:pPr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Les chocs de la 2e guerre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 fontScale="92500" lnSpcReduction="20000"/>
          </a:bodyPr>
          <a:lstStyle/>
          <a:p>
            <a:r>
              <a:rPr lang="fr-CA" dirty="0" smtClean="0"/>
              <a:t>On a vu où a mené «l’anarchie monétaire» et le repli protectionniste des années 30 et on a assisté au triomphe de Staline…</a:t>
            </a:r>
          </a:p>
          <a:p>
            <a:pPr lvl="1"/>
            <a:endParaRPr lang="fr-CA" dirty="0" smtClean="0"/>
          </a:p>
          <a:p>
            <a:pPr lvl="1"/>
            <a:r>
              <a:rPr lang="fr-CA" dirty="0" smtClean="0"/>
              <a:t>Il faut que la reconstruction s’assoit sur une plus grande coopération internationale</a:t>
            </a:r>
          </a:p>
          <a:p>
            <a:pPr lvl="1"/>
            <a:endParaRPr lang="fr-CA" dirty="0" smtClean="0"/>
          </a:p>
          <a:p>
            <a:pPr lvl="1"/>
            <a:r>
              <a:rPr lang="fr-CA" dirty="0" smtClean="0"/>
              <a:t>Il faut mettre en place un écran protecteur pour freiner la montée du communisme</a:t>
            </a:r>
          </a:p>
          <a:p>
            <a:pPr lvl="1"/>
            <a:endParaRPr lang="fr-CA" dirty="0" smtClean="0"/>
          </a:p>
          <a:p>
            <a:pPr lvl="1"/>
            <a:r>
              <a:rPr lang="fr-CA" dirty="0" smtClean="0"/>
              <a:t>L’intégration économique et l’essor du commerce sont considérés comme le meilleur moyen d’arriver à ces fins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20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dirty="0" smtClean="0"/>
              <a:t>Les piliers de la reconstruction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 fontScale="92500" lnSpcReduction="10000"/>
          </a:bodyPr>
          <a:lstStyle/>
          <a:p>
            <a:r>
              <a:rPr lang="fr-CA" dirty="0" smtClean="0"/>
              <a:t>Le GATT</a:t>
            </a:r>
          </a:p>
          <a:p>
            <a:endParaRPr lang="fr-CA" dirty="0" smtClean="0"/>
          </a:p>
          <a:p>
            <a:r>
              <a:rPr lang="fr-CA" dirty="0" smtClean="0"/>
              <a:t>Les accords de </a:t>
            </a:r>
            <a:r>
              <a:rPr lang="fr-CA" dirty="0" err="1" smtClean="0"/>
              <a:t>Bretton</a:t>
            </a:r>
            <a:r>
              <a:rPr lang="fr-CA" dirty="0" smtClean="0"/>
              <a:t> </a:t>
            </a:r>
            <a:r>
              <a:rPr lang="fr-CA" dirty="0" err="1" smtClean="0"/>
              <a:t>Woods</a:t>
            </a:r>
            <a:endParaRPr lang="fr-CA" dirty="0" smtClean="0"/>
          </a:p>
          <a:p>
            <a:endParaRPr lang="fr-CA" dirty="0" smtClean="0"/>
          </a:p>
          <a:p>
            <a:r>
              <a:rPr lang="fr-CA" dirty="0" smtClean="0"/>
              <a:t>La main tendue aux vaincus</a:t>
            </a:r>
          </a:p>
          <a:p>
            <a:pPr lvl="1"/>
            <a:r>
              <a:rPr lang="fr-CA" dirty="0" smtClean="0"/>
              <a:t>Une Europe unie</a:t>
            </a:r>
          </a:p>
          <a:p>
            <a:pPr lvl="1"/>
            <a:r>
              <a:rPr lang="fr-CA" dirty="0" smtClean="0"/>
              <a:t>Un Japon allié</a:t>
            </a:r>
          </a:p>
          <a:p>
            <a:endParaRPr lang="fr-CA" dirty="0" smtClean="0"/>
          </a:p>
          <a:p>
            <a:r>
              <a:rPr lang="fr-CA" dirty="0" smtClean="0"/>
              <a:t>Une politique étrangère conciliante avec les pays du «tiers monde»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21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Les accords de </a:t>
            </a:r>
            <a:r>
              <a:rPr lang="fr-CA" dirty="0" err="1" smtClean="0"/>
              <a:t>Bretton</a:t>
            </a:r>
            <a:r>
              <a:rPr lang="fr-CA" dirty="0" smtClean="0"/>
              <a:t> </a:t>
            </a:r>
            <a:r>
              <a:rPr lang="fr-CA" dirty="0" err="1" smtClean="0"/>
              <a:t>Woods</a:t>
            </a:r>
            <a:r>
              <a:rPr lang="fr-CA" dirty="0" smtClean="0"/>
              <a:t> (1944)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147248" cy="4525963"/>
          </a:xfrm>
        </p:spPr>
        <p:txBody>
          <a:bodyPr/>
          <a:lstStyle/>
          <a:p>
            <a:r>
              <a:rPr lang="fr-CA" dirty="0" smtClean="0"/>
              <a:t>Refonte du SMI à la sortie de la 2</a:t>
            </a:r>
            <a:r>
              <a:rPr lang="fr-CA" baseline="30000" dirty="0" smtClean="0"/>
              <a:t>e</a:t>
            </a:r>
            <a:r>
              <a:rPr lang="fr-CA" dirty="0" smtClean="0"/>
              <a:t> Guerre (1944)</a:t>
            </a:r>
          </a:p>
          <a:p>
            <a:pPr lvl="1"/>
            <a:r>
              <a:rPr lang="fr-CA" dirty="0" smtClean="0"/>
              <a:t>Plan White ($US)</a:t>
            </a:r>
          </a:p>
          <a:p>
            <a:pPr lvl="1"/>
            <a:r>
              <a:rPr lang="fr-CA" dirty="0" smtClean="0"/>
              <a:t>Plan Keynes (BANCOR)</a:t>
            </a:r>
          </a:p>
          <a:p>
            <a:endParaRPr lang="fr-CA" dirty="0" smtClean="0"/>
          </a:p>
          <a:p>
            <a:r>
              <a:rPr lang="fr-CA" dirty="0" smtClean="0"/>
              <a:t>Mise en place de l’étalon change-or</a:t>
            </a:r>
          </a:p>
          <a:p>
            <a:endParaRPr lang="fr-CA" dirty="0" smtClean="0"/>
          </a:p>
          <a:p>
            <a:r>
              <a:rPr lang="fr-CA" dirty="0" smtClean="0"/>
              <a:t>Création du FMI et de la BM</a:t>
            </a:r>
          </a:p>
          <a:p>
            <a:endParaRPr lang="fr-CA" dirty="0" smtClean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22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Les fonctions du FMI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781128"/>
          </a:xfrm>
        </p:spPr>
        <p:txBody>
          <a:bodyPr>
            <a:normAutofit fontScale="92500" lnSpcReduction="20000"/>
          </a:bodyPr>
          <a:lstStyle/>
          <a:p>
            <a:r>
              <a:rPr lang="fr-CA" dirty="0" smtClean="0"/>
              <a:t>Superviser et administrer le système d’étalon change-or et favoriser ce faisant le commerce international en éliminant le risque de change</a:t>
            </a:r>
          </a:p>
          <a:p>
            <a:endParaRPr lang="fr-CA" dirty="0" smtClean="0"/>
          </a:p>
          <a:p>
            <a:r>
              <a:rPr lang="fr-CA" dirty="0" smtClean="0"/>
              <a:t>Chaque État participant verse une quote-part au fond, ce dernier pouvant servir à appuyer une BC dans sa </a:t>
            </a:r>
            <a:r>
              <a:rPr lang="fr-CA" dirty="0" err="1" smtClean="0"/>
              <a:t>pol</a:t>
            </a:r>
            <a:r>
              <a:rPr lang="fr-CA" dirty="0" smtClean="0"/>
              <a:t>. </a:t>
            </a:r>
            <a:r>
              <a:rPr lang="fr-CA" dirty="0"/>
              <a:t>d</a:t>
            </a:r>
            <a:r>
              <a:rPr lang="fr-CA" dirty="0" smtClean="0"/>
              <a:t>e change</a:t>
            </a:r>
          </a:p>
          <a:p>
            <a:endParaRPr lang="fr-CA" dirty="0" smtClean="0"/>
          </a:p>
          <a:p>
            <a:r>
              <a:rPr lang="fr-CA" dirty="0" smtClean="0"/>
              <a:t>Faire preuve de souplesse afin de donner les moyens aux pays de rétablir le plein-emploi sans attendre l’ajustement des P (possibilité de dévaluation compétitive)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23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Les fonctions de la BM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781128"/>
          </a:xfrm>
        </p:spPr>
        <p:txBody>
          <a:bodyPr>
            <a:normAutofit/>
          </a:bodyPr>
          <a:lstStyle/>
          <a:p>
            <a:r>
              <a:rPr lang="fr-CA" sz="2800" dirty="0" smtClean="0"/>
              <a:t>Banque </a:t>
            </a:r>
            <a:r>
              <a:rPr lang="fr-CA" sz="2800" dirty="0"/>
              <a:t>de développement initialement prévu comme outil pour le financement de la reconstruction européenne (Plan Marshall) et asiatique (plan Mc </a:t>
            </a:r>
            <a:r>
              <a:rPr lang="fr-CA" sz="2800" dirty="0" smtClean="0"/>
              <a:t>Arthur)</a:t>
            </a:r>
          </a:p>
          <a:p>
            <a:endParaRPr lang="fr-CA" sz="2800" dirty="0"/>
          </a:p>
          <a:p>
            <a:r>
              <a:rPr lang="fr-CA" sz="2800" dirty="0" smtClean="0"/>
              <a:t>Vite </a:t>
            </a:r>
            <a:r>
              <a:rPr lang="fr-CA" sz="2800" dirty="0"/>
              <a:t>détournement vers le financement du développement dans les pays dit du «tiers monde»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8538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L’étalon change-or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147248" cy="4853136"/>
          </a:xfrm>
        </p:spPr>
        <p:txBody>
          <a:bodyPr>
            <a:normAutofit fontScale="92500" lnSpcReduction="10000"/>
          </a:bodyPr>
          <a:lstStyle/>
          <a:p>
            <a:r>
              <a:rPr lang="fr-CA" dirty="0" smtClean="0"/>
              <a:t>Toutes les monnaies sont convertibles à taux fixes en monnaie internationale et cette dernière est convertible à taux fixe en or.</a:t>
            </a:r>
          </a:p>
          <a:p>
            <a:endParaRPr lang="fr-CA" dirty="0" smtClean="0"/>
          </a:p>
          <a:p>
            <a:r>
              <a:rPr lang="fr-CA" dirty="0" smtClean="0"/>
              <a:t>Avantages et inconvénients</a:t>
            </a:r>
          </a:p>
          <a:p>
            <a:pPr lvl="1"/>
            <a:r>
              <a:rPr lang="fr-CA" dirty="0" smtClean="0"/>
              <a:t>Les mêmes que le système d’étalon-or</a:t>
            </a:r>
          </a:p>
          <a:p>
            <a:r>
              <a:rPr lang="fr-CA" dirty="0" smtClean="0"/>
              <a:t>Génère une asymétrie des responsabilités</a:t>
            </a:r>
          </a:p>
          <a:p>
            <a:pPr lvl="1"/>
            <a:r>
              <a:rPr lang="fr-CA" dirty="0" smtClean="0"/>
              <a:t>Les É.-U. doivent assurer la convertibilité du $ en or ce qui doit assurer le contrôle de </a:t>
            </a:r>
            <a:r>
              <a:rPr lang="fr-CA" dirty="0" smtClean="0">
                <a:sym typeface="Symbol"/>
              </a:rPr>
              <a:t></a:t>
            </a:r>
            <a:r>
              <a:rPr lang="fr-CA" dirty="0" smtClean="0"/>
              <a:t> </a:t>
            </a:r>
          </a:p>
          <a:p>
            <a:pPr lvl="1"/>
            <a:r>
              <a:rPr lang="fr-CA" dirty="0" smtClean="0"/>
              <a:t>Les autres pays doivent assurer la convertibilité de leur monnaie en $ ce qui doit favoriser le commerce</a:t>
            </a:r>
          </a:p>
          <a:p>
            <a:pPr lvl="1"/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25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Avantages du pays émetteur de la monnaie internationale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72816"/>
            <a:ext cx="8686800" cy="4353347"/>
          </a:xfrm>
        </p:spPr>
        <p:txBody>
          <a:bodyPr>
            <a:normAutofit/>
          </a:bodyPr>
          <a:lstStyle/>
          <a:p>
            <a:r>
              <a:rPr lang="fr-CA" sz="2800" dirty="0" smtClean="0"/>
              <a:t>De droit de seigneuriage</a:t>
            </a:r>
          </a:p>
          <a:p>
            <a:endParaRPr lang="fr-CA" sz="2800" dirty="0"/>
          </a:p>
          <a:p>
            <a:r>
              <a:rPr lang="fr-CA" sz="2800" dirty="0" smtClean="0"/>
              <a:t>Des prix inférieurs sur les importations (coûts de transaction plus bas)</a:t>
            </a:r>
          </a:p>
          <a:p>
            <a:endParaRPr lang="fr-CA" sz="2800" dirty="0" smtClean="0"/>
          </a:p>
          <a:p>
            <a:pPr>
              <a:spcAft>
                <a:spcPts val="1200"/>
              </a:spcAft>
            </a:pPr>
            <a:r>
              <a:rPr lang="fr-CA" sz="2800" dirty="0" smtClean="0"/>
              <a:t>Des </a:t>
            </a:r>
            <a:r>
              <a:rPr lang="fr-CA" sz="2800" dirty="0"/>
              <a:t>taux d’emprunts plus bas (actifs plus liquides)</a:t>
            </a:r>
          </a:p>
          <a:p>
            <a:pPr lvl="1">
              <a:spcAft>
                <a:spcPts val="1200"/>
              </a:spcAft>
            </a:pPr>
            <a:r>
              <a:rPr lang="fr-CA" sz="2400" dirty="0"/>
              <a:t>Double pyramide du crédit</a:t>
            </a:r>
          </a:p>
          <a:p>
            <a:endParaRPr lang="en-CA" dirty="0" smtClean="0"/>
          </a:p>
          <a:p>
            <a:endParaRPr lang="fr-CA" dirty="0"/>
          </a:p>
          <a:p>
            <a:endParaRPr lang="fr-CA" dirty="0" smtClean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26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dirty="0" smtClean="0"/>
              <a:t>Les «cancers» de </a:t>
            </a:r>
            <a:r>
              <a:rPr lang="fr-CA" dirty="0" err="1" smtClean="0"/>
              <a:t>Bretton</a:t>
            </a:r>
            <a:r>
              <a:rPr lang="fr-CA" dirty="0" smtClean="0"/>
              <a:t> </a:t>
            </a:r>
            <a:r>
              <a:rPr lang="fr-CA" dirty="0" err="1" smtClean="0"/>
              <a:t>Woods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 fontScale="92500" lnSpcReduction="10000"/>
          </a:bodyPr>
          <a:lstStyle/>
          <a:p>
            <a:r>
              <a:rPr lang="fr-CA" dirty="0" smtClean="0"/>
              <a:t>À la fin des années 60, 4 cancers ont raison de l’étalon change-or :</a:t>
            </a:r>
          </a:p>
          <a:p>
            <a:pPr>
              <a:buNone/>
            </a:pPr>
            <a:endParaRPr lang="fr-CA" dirty="0" smtClean="0"/>
          </a:p>
          <a:p>
            <a:pPr lvl="1"/>
            <a:r>
              <a:rPr lang="fr-CA" dirty="0" smtClean="0"/>
              <a:t>Le laxisme monétaire de la FED</a:t>
            </a:r>
          </a:p>
          <a:p>
            <a:endParaRPr lang="fr-CA" dirty="0" smtClean="0"/>
          </a:p>
          <a:p>
            <a:pPr lvl="1"/>
            <a:r>
              <a:rPr lang="fr-CA" dirty="0" smtClean="0"/>
              <a:t>Le spectre des déficits jumeaux aux É.-U.</a:t>
            </a:r>
            <a:endParaRPr lang="fr-CA" baseline="-25000" dirty="0" smtClean="0"/>
          </a:p>
          <a:p>
            <a:endParaRPr lang="fr-CA" dirty="0" smtClean="0"/>
          </a:p>
          <a:p>
            <a:pPr lvl="1"/>
            <a:r>
              <a:rPr lang="fr-CA" dirty="0" smtClean="0"/>
              <a:t>Les crises de BP et les attaques spéculatives</a:t>
            </a:r>
          </a:p>
          <a:p>
            <a:pPr lvl="1"/>
            <a:endParaRPr lang="fr-CA" dirty="0" smtClean="0"/>
          </a:p>
          <a:p>
            <a:pPr lvl="1"/>
            <a:r>
              <a:rPr lang="fr-CA" dirty="0" smtClean="0"/>
              <a:t>Le dilemme de </a:t>
            </a:r>
            <a:r>
              <a:rPr lang="fr-CA" dirty="0" err="1" smtClean="0"/>
              <a:t>Triffin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27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/>
          <a:lstStyle/>
          <a:p>
            <a:r>
              <a:rPr lang="fr-CA" dirty="0" smtClean="0"/>
              <a:t>Le laxisme monétaire de la FED</a:t>
            </a:r>
            <a:endParaRPr lang="fr-CA" baseline="30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17638"/>
            <a:ext cx="8363272" cy="5251722"/>
          </a:xfrm>
        </p:spPr>
        <p:txBody>
          <a:bodyPr>
            <a:noAutofit/>
          </a:bodyPr>
          <a:lstStyle/>
          <a:p>
            <a:r>
              <a:rPr lang="fr-CA" sz="2800" dirty="0" smtClean="0"/>
              <a:t>La FED est la seule BC à pouvoir user d’une </a:t>
            </a:r>
            <a:r>
              <a:rPr lang="fr-CA" sz="2800" dirty="0" err="1" smtClean="0"/>
              <a:t>pol</a:t>
            </a:r>
            <a:r>
              <a:rPr lang="fr-CA" sz="2800" dirty="0" smtClean="0"/>
              <a:t>. mon. </a:t>
            </a:r>
            <a:r>
              <a:rPr lang="fr-CA" sz="2800" dirty="0" err="1" smtClean="0"/>
              <a:t>exp</a:t>
            </a:r>
            <a:r>
              <a:rPr lang="fr-CA" sz="2800" dirty="0" smtClean="0"/>
              <a:t>., pour autant que son engagement à assurer la convertibilité </a:t>
            </a:r>
            <a:r>
              <a:rPr lang="fr-CA" sz="2800" dirty="0"/>
              <a:t>n’est pas </a:t>
            </a:r>
            <a:r>
              <a:rPr lang="fr-CA" sz="2800" dirty="0" smtClean="0"/>
              <a:t>compromis</a:t>
            </a:r>
          </a:p>
          <a:p>
            <a:endParaRPr lang="fr-CA" sz="2400" dirty="0" smtClean="0"/>
          </a:p>
          <a:p>
            <a:pPr>
              <a:spcAft>
                <a:spcPts val="1200"/>
              </a:spcAft>
            </a:pPr>
            <a:r>
              <a:rPr lang="fr-CA" sz="2800" dirty="0" smtClean="0">
                <a:sym typeface="Symbol"/>
              </a:rPr>
              <a:t></a:t>
            </a:r>
            <a:r>
              <a:rPr lang="fr-CA" sz="2800" baseline="30000" dirty="0" smtClean="0">
                <a:sym typeface="Symbol"/>
              </a:rPr>
              <a:t>US</a:t>
            </a:r>
            <a:r>
              <a:rPr lang="fr-CA" sz="2800" dirty="0" smtClean="0">
                <a:sym typeface="Symbol"/>
              </a:rPr>
              <a:t> est exportée vers les pays partenaires par le mécanisme de change fixe :</a:t>
            </a:r>
          </a:p>
          <a:p>
            <a:pPr lvl="1">
              <a:spcAft>
                <a:spcPts val="1200"/>
              </a:spcAft>
            </a:pPr>
            <a:r>
              <a:rPr lang="fr-CA" sz="2200" dirty="0" smtClean="0">
                <a:sym typeface="Symbol"/>
              </a:rPr>
              <a:t></a:t>
            </a:r>
            <a:r>
              <a:rPr lang="fr-CA" sz="2200" dirty="0" err="1" smtClean="0">
                <a:sym typeface="Symbol"/>
              </a:rPr>
              <a:t>M</a:t>
            </a:r>
            <a:r>
              <a:rPr lang="fr-CA" sz="2200" baseline="30000" dirty="0" err="1" smtClean="0">
                <a:sym typeface="Symbol"/>
              </a:rPr>
              <a:t>s$US</a:t>
            </a:r>
            <a:r>
              <a:rPr lang="fr-CA" sz="2200" dirty="0" smtClean="0">
                <a:sym typeface="Symbol"/>
              </a:rPr>
              <a:t>  R</a:t>
            </a:r>
            <a:r>
              <a:rPr lang="fr-CA" sz="2200" baseline="30000" dirty="0" smtClean="0">
                <a:sym typeface="Symbol"/>
              </a:rPr>
              <a:t>US</a:t>
            </a:r>
            <a:r>
              <a:rPr lang="fr-CA" sz="2200" dirty="0" smtClean="0">
                <a:sym typeface="Symbol"/>
              </a:rPr>
              <a:t>  sorties de cap.  pression E</a:t>
            </a:r>
            <a:r>
              <a:rPr lang="fr-CA" sz="2200" baseline="30000" dirty="0" smtClean="0">
                <a:sym typeface="Symbol"/>
              </a:rPr>
              <a:t>$US</a:t>
            </a:r>
            <a:r>
              <a:rPr lang="fr-CA" sz="2200" dirty="0" smtClean="0">
                <a:sym typeface="Symbol"/>
              </a:rPr>
              <a:t> </a:t>
            </a:r>
            <a:r>
              <a:rPr lang="fr-CA" sz="2200" dirty="0">
                <a:sym typeface="Symbol"/>
              </a:rPr>
              <a:t> </a:t>
            </a:r>
            <a:r>
              <a:rPr lang="fr-CA" sz="2200" dirty="0" smtClean="0">
                <a:sym typeface="Symbol"/>
              </a:rPr>
              <a:t></a:t>
            </a:r>
            <a:r>
              <a:rPr lang="fr-CA" sz="2200" dirty="0">
                <a:sym typeface="Symbol"/>
              </a:rPr>
              <a:t>R.O</a:t>
            </a:r>
            <a:r>
              <a:rPr lang="fr-CA" sz="2200" dirty="0" smtClean="0">
                <a:sym typeface="Symbol"/>
              </a:rPr>
              <a:t>. en $US </a:t>
            </a:r>
            <a:r>
              <a:rPr lang="fr-CA" sz="2200" dirty="0">
                <a:sym typeface="Symbol"/>
              </a:rPr>
              <a:t>des BC </a:t>
            </a:r>
            <a:r>
              <a:rPr lang="fr-CA" sz="2200" dirty="0" err="1">
                <a:sym typeface="Symbol"/>
              </a:rPr>
              <a:t>étr</a:t>
            </a:r>
            <a:r>
              <a:rPr lang="fr-CA" sz="2200" dirty="0">
                <a:sym typeface="Symbol"/>
              </a:rPr>
              <a:t> défendant </a:t>
            </a:r>
            <a:r>
              <a:rPr lang="fr-CA" sz="2200" dirty="0" err="1" smtClean="0">
                <a:sym typeface="Symbol"/>
              </a:rPr>
              <a:t>E</a:t>
            </a:r>
            <a:r>
              <a:rPr lang="fr-CA" sz="2200" baseline="30000" dirty="0" err="1" smtClean="0">
                <a:sym typeface="Symbol"/>
              </a:rPr>
              <a:t>c</a:t>
            </a:r>
            <a:r>
              <a:rPr lang="fr-CA" sz="2200" dirty="0">
                <a:sym typeface="Symbol"/>
              </a:rPr>
              <a:t> </a:t>
            </a:r>
            <a:r>
              <a:rPr lang="fr-CA" sz="2200" dirty="0" smtClean="0">
                <a:sym typeface="Symbol"/>
              </a:rPr>
              <a:t></a:t>
            </a:r>
            <a:r>
              <a:rPr lang="fr-CA" sz="2200" dirty="0">
                <a:sym typeface="Symbol"/>
              </a:rPr>
              <a:t> </a:t>
            </a:r>
            <a:r>
              <a:rPr lang="fr-CA" sz="2200" dirty="0" smtClean="0">
                <a:sym typeface="Symbol"/>
              </a:rPr>
              <a:t></a:t>
            </a:r>
            <a:r>
              <a:rPr lang="fr-CA" sz="2200" dirty="0" err="1" smtClean="0">
                <a:sym typeface="Symbol"/>
              </a:rPr>
              <a:t>M</a:t>
            </a:r>
            <a:r>
              <a:rPr lang="fr-CA" sz="2200" baseline="30000" dirty="0" err="1" smtClean="0">
                <a:sym typeface="Symbol"/>
              </a:rPr>
              <a:t>s$etr</a:t>
            </a:r>
            <a:endParaRPr lang="fr-CA" sz="2200" baseline="30000" dirty="0" smtClean="0">
              <a:sym typeface="Symbol"/>
            </a:endParaRPr>
          </a:p>
          <a:p>
            <a:pPr lvl="1"/>
            <a:endParaRPr lang="fr-CA" sz="2400" dirty="0" smtClean="0">
              <a:sym typeface="Symbol"/>
            </a:endParaRPr>
          </a:p>
          <a:p>
            <a:r>
              <a:rPr lang="fr-CA" sz="2800" dirty="0" smtClean="0"/>
              <a:t>L’asymétrie de l’étalon change-or devient alors encore plus injuste…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28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dirty="0" smtClean="0">
                <a:sym typeface="Symbol"/>
              </a:rPr>
              <a:t> i</a:t>
            </a:r>
            <a:r>
              <a:rPr lang="fr-CA" dirty="0" smtClean="0"/>
              <a:t>mportée à la suite </a:t>
            </a:r>
            <a:r>
              <a:rPr lang="fr-CA" dirty="0" smtClean="0">
                <a:sym typeface="Symbol"/>
              </a:rPr>
              <a:t>P</a:t>
            </a:r>
            <a:r>
              <a:rPr lang="fr-CA" baseline="30000" dirty="0" smtClean="0">
                <a:sym typeface="Symbol"/>
              </a:rPr>
              <a:t>US</a:t>
            </a:r>
            <a:endParaRPr lang="fr-CA" baseline="30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29</a:t>
            </a:fld>
            <a:endParaRPr lang="fr-CA"/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1712659" y="5909210"/>
            <a:ext cx="410445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 flipV="1">
            <a:off x="1712659" y="2236802"/>
            <a:ext cx="0" cy="367240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1212455" y="2092786"/>
            <a:ext cx="34176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endParaRPr lang="fr-FR" dirty="0">
              <a:latin typeface="Times"/>
            </a:endParaRPr>
          </a:p>
        </p:txBody>
      </p:sp>
      <p:cxnSp>
        <p:nvCxnSpPr>
          <p:cNvPr id="8" name="Connecteur droit 7"/>
          <p:cNvCxnSpPr/>
          <p:nvPr/>
        </p:nvCxnSpPr>
        <p:spPr>
          <a:xfrm flipH="1">
            <a:off x="1712659" y="4037002"/>
            <a:ext cx="2088232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3800891" y="4109010"/>
            <a:ext cx="0" cy="187220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1064587" y="3892986"/>
            <a:ext cx="50206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30000" dirty="0" smtClean="0">
                <a:latin typeface="Times"/>
              </a:rPr>
              <a:t>c1</a:t>
            </a:r>
            <a:endParaRPr lang="fr-FR" baseline="30000" dirty="0">
              <a:latin typeface="Times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2527667" y="2420888"/>
            <a:ext cx="14292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EI</a:t>
            </a:r>
            <a:r>
              <a:rPr lang="fr-CA" baseline="30000" dirty="0" smtClean="0"/>
              <a:t>1 </a:t>
            </a:r>
            <a:r>
              <a:rPr lang="fr-CA" dirty="0" smtClean="0"/>
              <a:t>= (Y= </a:t>
            </a:r>
            <a:r>
              <a:rPr lang="fr-CA" dirty="0" err="1" smtClean="0"/>
              <a:t>Y</a:t>
            </a:r>
            <a:r>
              <a:rPr lang="fr-CA" baseline="30000" dirty="0" err="1" smtClean="0"/>
              <a:t>f</a:t>
            </a:r>
            <a:r>
              <a:rPr lang="fr-CA" dirty="0" smtClean="0"/>
              <a:t>)</a:t>
            </a:r>
            <a:endParaRPr lang="fr-CA" baseline="30000" dirty="0"/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3397326" y="6053226"/>
            <a:ext cx="90762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Abs.</a:t>
            </a:r>
            <a:r>
              <a:rPr lang="fr-FR" sz="2000" baseline="30000" dirty="0" smtClean="0">
                <a:latin typeface="Times"/>
              </a:rPr>
              <a:t>eq1</a:t>
            </a:r>
            <a:endParaRPr lang="fr-FR" baseline="30000" dirty="0">
              <a:latin typeface="Times"/>
            </a:endParaRPr>
          </a:p>
        </p:txBody>
      </p:sp>
      <p:cxnSp>
        <p:nvCxnSpPr>
          <p:cNvPr id="13" name="Connecteur droit 12"/>
          <p:cNvCxnSpPr/>
          <p:nvPr/>
        </p:nvCxnSpPr>
        <p:spPr>
          <a:xfrm flipV="1">
            <a:off x="2216715" y="2636912"/>
            <a:ext cx="3096344" cy="2912258"/>
          </a:xfrm>
          <a:prstGeom prst="line">
            <a:avLst/>
          </a:prstGeom>
          <a:ln w="381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4644008" y="2204864"/>
            <a:ext cx="14682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EE</a:t>
            </a:r>
            <a:r>
              <a:rPr lang="fr-CA" baseline="30000" dirty="0" smtClean="0"/>
              <a:t>1 </a:t>
            </a:r>
            <a:r>
              <a:rPr lang="fr-CA" dirty="0" smtClean="0"/>
              <a:t>(CC=0)</a:t>
            </a:r>
            <a:endParaRPr lang="fr-CA" baseline="30000" dirty="0"/>
          </a:p>
        </p:txBody>
      </p:sp>
      <p:cxnSp>
        <p:nvCxnSpPr>
          <p:cNvPr id="15" name="Connecteur droit 14"/>
          <p:cNvCxnSpPr/>
          <p:nvPr/>
        </p:nvCxnSpPr>
        <p:spPr>
          <a:xfrm>
            <a:off x="2023611" y="3717032"/>
            <a:ext cx="3384376" cy="19442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/>
          <p:cNvSpPr txBox="1"/>
          <p:nvPr/>
        </p:nvSpPr>
        <p:spPr>
          <a:xfrm>
            <a:off x="1262863" y="1372655"/>
            <a:ext cx="60841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dirty="0" smtClean="0"/>
              <a:t>On a : </a:t>
            </a:r>
            <a:r>
              <a:rPr lang="fr-CA" sz="2000" dirty="0" err="1" smtClean="0"/>
              <a:t>Y</a:t>
            </a:r>
            <a:r>
              <a:rPr lang="fr-CA" sz="2000" baseline="30000" dirty="0" err="1" smtClean="0"/>
              <a:t>f</a:t>
            </a:r>
            <a:r>
              <a:rPr lang="fr-CA" sz="2000" dirty="0" smtClean="0"/>
              <a:t> = C(</a:t>
            </a:r>
            <a:r>
              <a:rPr lang="fr-CA" sz="2000" dirty="0" err="1" smtClean="0"/>
              <a:t>Y</a:t>
            </a:r>
            <a:r>
              <a:rPr lang="fr-CA" sz="2000" baseline="30000" dirty="0" err="1" smtClean="0"/>
              <a:t>f</a:t>
            </a:r>
            <a:r>
              <a:rPr lang="fr-CA" sz="2000" dirty="0" smtClean="0"/>
              <a:t>–T)+I+G+CC(EP</a:t>
            </a:r>
            <a:r>
              <a:rPr lang="fr-CA" sz="2000" baseline="30000" dirty="0" smtClean="0"/>
              <a:t>US</a:t>
            </a:r>
            <a:r>
              <a:rPr lang="fr-CA" sz="2000" dirty="0" smtClean="0"/>
              <a:t>/P, </a:t>
            </a:r>
            <a:r>
              <a:rPr lang="fr-CA" sz="2000" dirty="0" err="1" smtClean="0"/>
              <a:t>Y</a:t>
            </a:r>
            <a:r>
              <a:rPr lang="fr-CA" sz="2000" baseline="30000" dirty="0" err="1" smtClean="0"/>
              <a:t>f</a:t>
            </a:r>
            <a:r>
              <a:rPr lang="fr-CA" sz="2000" dirty="0" smtClean="0"/>
              <a:t>–T)</a:t>
            </a:r>
          </a:p>
          <a:p>
            <a:r>
              <a:rPr lang="fr-CA" sz="2000" dirty="0" smtClean="0"/>
              <a:t>et CC(EP</a:t>
            </a:r>
            <a:r>
              <a:rPr lang="fr-CA" sz="2000" baseline="30000" dirty="0"/>
              <a:t>US</a:t>
            </a:r>
            <a:r>
              <a:rPr lang="fr-CA" sz="2000" dirty="0" smtClean="0"/>
              <a:t>/P, </a:t>
            </a:r>
            <a:r>
              <a:rPr lang="fr-CA" sz="2000" dirty="0" err="1" smtClean="0"/>
              <a:t>Y</a:t>
            </a:r>
            <a:r>
              <a:rPr lang="fr-CA" sz="2000" baseline="30000" dirty="0" err="1"/>
              <a:t>f</a:t>
            </a:r>
            <a:r>
              <a:rPr lang="fr-CA" sz="2000" dirty="0" smtClean="0"/>
              <a:t>–T)=0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4759915" y="44371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CA" dirty="0"/>
          </a:p>
        </p:txBody>
      </p:sp>
      <p:sp>
        <p:nvSpPr>
          <p:cNvPr id="18" name="ZoneTexte 17"/>
          <p:cNvSpPr txBox="1"/>
          <p:nvPr/>
        </p:nvSpPr>
        <p:spPr>
          <a:xfrm>
            <a:off x="3967827" y="3789040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A</a:t>
            </a:r>
            <a:endParaRPr lang="fr-CA" dirty="0"/>
          </a:p>
        </p:txBody>
      </p:sp>
      <p:sp>
        <p:nvSpPr>
          <p:cNvPr id="20" name="ZoneTexte 19"/>
          <p:cNvSpPr txBox="1"/>
          <p:nvPr/>
        </p:nvSpPr>
        <p:spPr>
          <a:xfrm>
            <a:off x="4039835" y="4653136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B</a:t>
            </a:r>
            <a:endParaRPr lang="fr-CA" dirty="0"/>
          </a:p>
        </p:txBody>
      </p:sp>
      <p:cxnSp>
        <p:nvCxnSpPr>
          <p:cNvPr id="22" name="Connecteur droit 21"/>
          <p:cNvCxnSpPr/>
          <p:nvPr/>
        </p:nvCxnSpPr>
        <p:spPr>
          <a:xfrm flipV="1">
            <a:off x="2527667" y="3284984"/>
            <a:ext cx="3528392" cy="230425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ZoneTexte 22"/>
          <p:cNvSpPr txBox="1"/>
          <p:nvPr/>
        </p:nvSpPr>
        <p:spPr>
          <a:xfrm>
            <a:off x="5004048" y="2924944"/>
            <a:ext cx="14682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EE</a:t>
            </a:r>
            <a:r>
              <a:rPr lang="fr-CA" baseline="30000" dirty="0" smtClean="0"/>
              <a:t>2</a:t>
            </a:r>
            <a:r>
              <a:rPr lang="fr-CA" dirty="0" smtClean="0"/>
              <a:t> (CC=0)</a:t>
            </a:r>
            <a:endParaRPr lang="fr-CA" baseline="30000" dirty="0"/>
          </a:p>
        </p:txBody>
      </p:sp>
      <p:cxnSp>
        <p:nvCxnSpPr>
          <p:cNvPr id="25" name="Connecteur droit 24"/>
          <p:cNvCxnSpPr/>
          <p:nvPr/>
        </p:nvCxnSpPr>
        <p:spPr>
          <a:xfrm>
            <a:off x="2311643" y="2677234"/>
            <a:ext cx="3182888" cy="2839998"/>
          </a:xfrm>
          <a:prstGeom prst="line">
            <a:avLst/>
          </a:prstGeom>
          <a:ln w="381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/>
          <p:cNvSpPr txBox="1"/>
          <p:nvPr/>
        </p:nvSpPr>
        <p:spPr>
          <a:xfrm>
            <a:off x="1663571" y="3356992"/>
            <a:ext cx="1468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EI</a:t>
            </a:r>
            <a:r>
              <a:rPr lang="fr-CA" baseline="30000" dirty="0" smtClean="0"/>
              <a:t>2 </a:t>
            </a:r>
            <a:r>
              <a:rPr lang="fr-CA" dirty="0" smtClean="0"/>
              <a:t>= (Y</a:t>
            </a:r>
            <a:r>
              <a:rPr lang="fr-CA" baseline="30000" dirty="0" smtClean="0"/>
              <a:t> </a:t>
            </a:r>
            <a:r>
              <a:rPr lang="fr-CA" dirty="0" smtClean="0"/>
              <a:t>= </a:t>
            </a:r>
            <a:r>
              <a:rPr lang="fr-CA" dirty="0" err="1" smtClean="0"/>
              <a:t>Y</a:t>
            </a:r>
            <a:r>
              <a:rPr lang="fr-CA" baseline="30000" dirty="0" err="1"/>
              <a:t>f</a:t>
            </a:r>
            <a:r>
              <a:rPr lang="fr-CA" dirty="0" smtClean="0"/>
              <a:t>)</a:t>
            </a:r>
            <a:endParaRPr lang="fr-CA" baseline="30000" dirty="0"/>
          </a:p>
        </p:txBody>
      </p:sp>
      <p:sp>
        <p:nvSpPr>
          <p:cNvPr id="29" name="Ellipse 28"/>
          <p:cNvSpPr/>
          <p:nvPr/>
        </p:nvSpPr>
        <p:spPr>
          <a:xfrm>
            <a:off x="3751803" y="4653136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0" name="Ellipse 29"/>
          <p:cNvSpPr/>
          <p:nvPr/>
        </p:nvSpPr>
        <p:spPr>
          <a:xfrm>
            <a:off x="3751803" y="3933056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32" name="Connecteur droit 31"/>
          <p:cNvCxnSpPr/>
          <p:nvPr/>
        </p:nvCxnSpPr>
        <p:spPr>
          <a:xfrm flipH="1">
            <a:off x="1691680" y="4725144"/>
            <a:ext cx="2088232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Box 12"/>
          <p:cNvSpPr txBox="1">
            <a:spLocks noChangeArrowheads="1"/>
          </p:cNvSpPr>
          <p:nvPr/>
        </p:nvSpPr>
        <p:spPr bwMode="auto">
          <a:xfrm>
            <a:off x="1104660" y="4541058"/>
            <a:ext cx="50206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smtClean="0">
                <a:latin typeface="Times"/>
              </a:rPr>
              <a:t>E</a:t>
            </a:r>
            <a:r>
              <a:rPr lang="fr-FR" sz="2000" baseline="30000" smtClean="0">
                <a:latin typeface="Times"/>
              </a:rPr>
              <a:t>c2</a:t>
            </a:r>
            <a:endParaRPr lang="fr-FR" baseline="30000" dirty="0">
              <a:latin typeface="Times"/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-36512" y="4077072"/>
            <a:ext cx="1088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E</a:t>
            </a:r>
            <a:r>
              <a:rPr lang="fr-CA" dirty="0" smtClean="0">
                <a:sym typeface="Symbol"/>
              </a:rPr>
              <a:t>P</a:t>
            </a:r>
            <a:r>
              <a:rPr lang="fr-CA" baseline="30000" dirty="0"/>
              <a:t>US</a:t>
            </a:r>
            <a:r>
              <a:rPr lang="fr-CA" dirty="0" smtClean="0">
                <a:sym typeface="Symbol"/>
              </a:rPr>
              <a:t>/P</a:t>
            </a:r>
            <a:endParaRPr lang="fr-CA" dirty="0"/>
          </a:p>
        </p:txBody>
      </p:sp>
      <p:sp>
        <p:nvSpPr>
          <p:cNvPr id="35" name="Accolade ouvrante 34"/>
          <p:cNvSpPr/>
          <p:nvPr/>
        </p:nvSpPr>
        <p:spPr>
          <a:xfrm>
            <a:off x="827584" y="4005064"/>
            <a:ext cx="360040" cy="79208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6" name="ZoneTexte 35"/>
          <p:cNvSpPr txBox="1"/>
          <p:nvPr/>
        </p:nvSpPr>
        <p:spPr>
          <a:xfrm>
            <a:off x="6272082" y="3407912"/>
            <a:ext cx="29831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>
                <a:sym typeface="Symbol"/>
              </a:rPr>
              <a:t>2 </a:t>
            </a:r>
            <a:r>
              <a:rPr lang="fr-CA" dirty="0" smtClean="0"/>
              <a:t>solutions possibles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 smtClean="0">
                <a:sym typeface="Symbol"/>
              </a:rPr>
              <a:t></a:t>
            </a:r>
            <a:r>
              <a:rPr lang="fr-CA" dirty="0" err="1" smtClean="0">
                <a:sym typeface="Symbol"/>
              </a:rPr>
              <a:t>E</a:t>
            </a:r>
            <a:r>
              <a:rPr lang="fr-CA" baseline="30000" dirty="0" err="1" smtClean="0">
                <a:sym typeface="Symbol"/>
              </a:rPr>
              <a:t>c</a:t>
            </a:r>
            <a:r>
              <a:rPr lang="fr-CA" dirty="0" smtClean="0">
                <a:sym typeface="Symbol"/>
              </a:rPr>
              <a:t> qui fait passer l’éco. de A vers 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 smtClean="0">
                <a:sym typeface="Symbol"/>
              </a:rPr>
              <a:t>P et maintient de E</a:t>
            </a:r>
            <a:r>
              <a:rPr lang="fr-CA" baseline="30000" dirty="0" smtClean="0">
                <a:sym typeface="Symbol"/>
              </a:rPr>
              <a:t>c1</a:t>
            </a:r>
            <a:r>
              <a:rPr lang="fr-CA" dirty="0" smtClean="0">
                <a:sym typeface="Symbol"/>
              </a:rPr>
              <a:t> (retour de EI et EE à leur position initiale)</a:t>
            </a:r>
            <a:endParaRPr lang="fr-CA" dirty="0"/>
          </a:p>
        </p:txBody>
      </p:sp>
      <p:sp>
        <p:nvSpPr>
          <p:cNvPr id="31" name="Text Box 12"/>
          <p:cNvSpPr txBox="1">
            <a:spLocks noChangeArrowheads="1"/>
          </p:cNvSpPr>
          <p:nvPr/>
        </p:nvSpPr>
        <p:spPr bwMode="auto">
          <a:xfrm>
            <a:off x="5004048" y="6021288"/>
            <a:ext cx="311174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C+I+G = F</a:t>
            </a:r>
            <a:r>
              <a:rPr lang="fr-FR" sz="2000" baseline="30000" dirty="0" smtClean="0">
                <a:latin typeface="Times"/>
              </a:rPr>
              <a:t>+</a:t>
            </a:r>
            <a:r>
              <a:rPr lang="fr-FR" sz="2000" dirty="0" smtClean="0">
                <a:latin typeface="Times"/>
              </a:rPr>
              <a:t>(</a:t>
            </a:r>
            <a:r>
              <a:rPr lang="fr-FR" sz="2000" dirty="0" err="1" smtClean="0">
                <a:latin typeface="Times"/>
              </a:rPr>
              <a:t>pol</a:t>
            </a:r>
            <a:r>
              <a:rPr lang="fr-FR" sz="2000" dirty="0" smtClean="0">
                <a:latin typeface="Times"/>
              </a:rPr>
              <a:t>. </a:t>
            </a:r>
            <a:r>
              <a:rPr lang="fr-FR" sz="2000" dirty="0" err="1" smtClean="0">
                <a:latin typeface="Times"/>
              </a:rPr>
              <a:t>budg</a:t>
            </a:r>
            <a:r>
              <a:rPr lang="fr-FR" sz="2000" dirty="0" smtClean="0">
                <a:latin typeface="Times"/>
              </a:rPr>
              <a:t>. </a:t>
            </a:r>
            <a:r>
              <a:rPr lang="fr-FR" sz="2000" dirty="0" err="1" smtClean="0">
                <a:latin typeface="Times"/>
              </a:rPr>
              <a:t>exp</a:t>
            </a:r>
            <a:r>
              <a:rPr lang="fr-FR" sz="2000" dirty="0" smtClean="0">
                <a:latin typeface="Times"/>
              </a:rPr>
              <a:t>)</a:t>
            </a:r>
            <a:endParaRPr lang="fr-FR" baseline="30000" dirty="0">
              <a:latin typeface="Times"/>
            </a:endParaRPr>
          </a:p>
        </p:txBody>
      </p:sp>
      <p:sp>
        <p:nvSpPr>
          <p:cNvPr id="37" name="ZoneTexte 36"/>
          <p:cNvSpPr txBox="1"/>
          <p:nvPr/>
        </p:nvSpPr>
        <p:spPr>
          <a:xfrm>
            <a:off x="6300192" y="1970745"/>
            <a:ext cx="284380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>
                <a:sym typeface="Symbol"/>
              </a:rPr>
              <a:t>Depuis A, on a : </a:t>
            </a:r>
          </a:p>
          <a:p>
            <a:r>
              <a:rPr lang="fr-CA" dirty="0" smtClean="0">
                <a:sym typeface="Symbol"/>
              </a:rPr>
              <a:t>P</a:t>
            </a:r>
            <a:r>
              <a:rPr lang="fr-CA" baseline="30000" dirty="0" smtClean="0"/>
              <a:t>US</a:t>
            </a:r>
            <a:r>
              <a:rPr lang="fr-CA" dirty="0">
                <a:sym typeface="Symbol"/>
              </a:rPr>
              <a:t> </a:t>
            </a:r>
            <a:r>
              <a:rPr lang="fr-CA" dirty="0" smtClean="0">
                <a:sym typeface="Symbol"/>
              </a:rPr>
              <a:t></a:t>
            </a:r>
            <a:r>
              <a:rPr lang="fr-CA" dirty="0">
                <a:sym typeface="Symbol"/>
              </a:rPr>
              <a:t> </a:t>
            </a:r>
            <a:r>
              <a:rPr lang="fr-CA" dirty="0" smtClean="0">
                <a:sym typeface="Symbol"/>
              </a:rPr>
              <a:t>q = </a:t>
            </a:r>
            <a:r>
              <a:rPr lang="fr-CA" dirty="0" smtClean="0"/>
              <a:t>E</a:t>
            </a:r>
            <a:r>
              <a:rPr lang="fr-CA" dirty="0" smtClean="0">
                <a:sym typeface="Symbol"/>
              </a:rPr>
              <a:t></a:t>
            </a:r>
            <a:r>
              <a:rPr lang="fr-CA" dirty="0" smtClean="0"/>
              <a:t>P</a:t>
            </a:r>
            <a:r>
              <a:rPr lang="fr-CA" baseline="30000" dirty="0" smtClean="0"/>
              <a:t>US</a:t>
            </a:r>
            <a:r>
              <a:rPr lang="fr-CA" dirty="0" smtClean="0"/>
              <a:t>/P</a:t>
            </a:r>
            <a:endParaRPr lang="fr-CA" dirty="0" smtClean="0">
              <a:sym typeface="Symbol"/>
            </a:endParaRPr>
          </a:p>
          <a:p>
            <a:r>
              <a:rPr lang="fr-CA" dirty="0" smtClean="0">
                <a:sym typeface="Symbol"/>
              </a:rPr>
              <a:t>Et donc EE et EI</a:t>
            </a:r>
          </a:p>
          <a:p>
            <a:r>
              <a:rPr lang="fr-CA" dirty="0" smtClean="0">
                <a:sym typeface="Symbol"/>
              </a:rPr>
              <a:t> </a:t>
            </a:r>
            <a:endParaRPr lang="fr-CA" dirty="0"/>
          </a:p>
        </p:txBody>
      </p:sp>
      <p:cxnSp>
        <p:nvCxnSpPr>
          <p:cNvPr id="19" name="Connecteur droit 18"/>
          <p:cNvCxnSpPr/>
          <p:nvPr/>
        </p:nvCxnSpPr>
        <p:spPr>
          <a:xfrm>
            <a:off x="7196119" y="2303635"/>
            <a:ext cx="21602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Monnaie internationale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17638"/>
            <a:ext cx="8458200" cy="5107706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fr-CA" sz="2800" dirty="0" smtClean="0"/>
              <a:t>Monnaie dites véhiculaire pouvant remplir ses 3 fonctions traditionnelles à l’échelle internationale :</a:t>
            </a:r>
            <a:endParaRPr lang="fr-CA" sz="2400" dirty="0" smtClean="0"/>
          </a:p>
          <a:p>
            <a:pPr lvl="1"/>
            <a:r>
              <a:rPr lang="fr-CA" sz="2400" dirty="0" smtClean="0"/>
              <a:t>Unité de compte</a:t>
            </a:r>
          </a:p>
          <a:p>
            <a:pPr lvl="2"/>
            <a:r>
              <a:rPr lang="fr-CA" sz="2200" dirty="0" smtClean="0"/>
              <a:t>(</a:t>
            </a:r>
            <a:r>
              <a:rPr lang="fr-CA" sz="2200" dirty="0" smtClean="0">
                <a:sym typeface="Symbol"/>
              </a:rPr>
              <a:t></a:t>
            </a:r>
            <a:r>
              <a:rPr lang="fr-CA" sz="2200" dirty="0" smtClean="0"/>
              <a:t>taux nominaux connus)</a:t>
            </a:r>
          </a:p>
          <a:p>
            <a:pPr lvl="1"/>
            <a:r>
              <a:rPr lang="fr-CA" sz="2400" dirty="0" smtClean="0"/>
              <a:t>Moyen de paiement</a:t>
            </a:r>
          </a:p>
          <a:p>
            <a:pPr lvl="2"/>
            <a:r>
              <a:rPr lang="fr-CA" sz="2200" dirty="0" smtClean="0"/>
              <a:t>(</a:t>
            </a:r>
            <a:r>
              <a:rPr lang="fr-CA" sz="2200" dirty="0" smtClean="0">
                <a:sym typeface="Symbol"/>
              </a:rPr>
              <a:t></a:t>
            </a:r>
            <a:r>
              <a:rPr lang="fr-CA" sz="2200" dirty="0" smtClean="0"/>
              <a:t>liquidités suffisantes)</a:t>
            </a:r>
          </a:p>
          <a:p>
            <a:pPr lvl="1"/>
            <a:r>
              <a:rPr lang="fr-CA" sz="2400" dirty="0" smtClean="0"/>
              <a:t>Réserve de valeur</a:t>
            </a:r>
          </a:p>
          <a:p>
            <a:pPr lvl="2"/>
            <a:r>
              <a:rPr lang="fr-CA" sz="2200" dirty="0" smtClean="0"/>
              <a:t>(</a:t>
            </a:r>
            <a:r>
              <a:rPr lang="fr-CA" sz="2200" dirty="0" smtClean="0">
                <a:sym typeface="Symbol"/>
              </a:rPr>
              <a:t></a:t>
            </a:r>
            <a:r>
              <a:rPr lang="fr-CA" sz="2200" dirty="0" smtClean="0"/>
              <a:t>v. stable, minimalement prédictible)</a:t>
            </a:r>
            <a:endParaRPr lang="fr-CA" sz="2200" dirty="0"/>
          </a:p>
          <a:p>
            <a:pPr lvl="2"/>
            <a:endParaRPr lang="fr-CA" dirty="0" smtClean="0"/>
          </a:p>
          <a:p>
            <a:r>
              <a:rPr lang="fr-CA" sz="2800" dirty="0" smtClean="0"/>
              <a:t>L’or et le $US ont successivement joué ce rôle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3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59216" cy="1143000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Le spectre des déficits jumeaux aux É.-U.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656869"/>
            <a:ext cx="8676456" cy="4525963"/>
          </a:xfrm>
        </p:spPr>
        <p:txBody>
          <a:bodyPr>
            <a:normAutofit lnSpcReduction="10000"/>
          </a:bodyPr>
          <a:lstStyle/>
          <a:p>
            <a:r>
              <a:rPr lang="fr-CA" sz="2800" dirty="0" smtClean="0"/>
              <a:t>Dans les années 50 et 60, on observe</a:t>
            </a:r>
            <a:r>
              <a:rPr lang="fr-CA" sz="2800" dirty="0">
                <a:sym typeface="Symbol"/>
              </a:rPr>
              <a:t> </a:t>
            </a:r>
            <a:r>
              <a:rPr lang="fr-CA" sz="2800" dirty="0" smtClean="0">
                <a:sym typeface="Symbol"/>
              </a:rPr>
              <a:t>(G-T)</a:t>
            </a:r>
            <a:r>
              <a:rPr lang="fr-CA" sz="2800" baseline="30000" dirty="0" smtClean="0">
                <a:sym typeface="Symbol"/>
              </a:rPr>
              <a:t>US</a:t>
            </a:r>
            <a:r>
              <a:rPr lang="fr-CA" sz="2800" dirty="0" smtClean="0"/>
              <a:t> causés par le coût élevé de la Guerre froide, ce qui pèse sur le CC</a:t>
            </a:r>
            <a:r>
              <a:rPr lang="fr-CA" sz="2800" baseline="30000" dirty="0" smtClean="0"/>
              <a:t>US</a:t>
            </a:r>
          </a:p>
          <a:p>
            <a:endParaRPr lang="fr-CA" sz="2800" dirty="0"/>
          </a:p>
          <a:p>
            <a:r>
              <a:rPr lang="fr-CA" sz="2800" dirty="0"/>
              <a:t>Advenant </a:t>
            </a:r>
            <a:r>
              <a:rPr lang="fr-CA" sz="2800" dirty="0" smtClean="0"/>
              <a:t>CC</a:t>
            </a:r>
            <a:r>
              <a:rPr lang="fr-CA" sz="2800" baseline="30000" dirty="0" smtClean="0"/>
              <a:t>US</a:t>
            </a:r>
            <a:r>
              <a:rPr lang="fr-CA" sz="2800" dirty="0" smtClean="0"/>
              <a:t>&lt;0, il faudrait dévaluer $US ce qui nécessiterait la coopération de tous les pays (qui devraient tous réévaluer leur devise)</a:t>
            </a:r>
          </a:p>
          <a:p>
            <a:endParaRPr lang="fr-CA" sz="2800" dirty="0" smtClean="0"/>
          </a:p>
          <a:p>
            <a:r>
              <a:rPr lang="fr-CA" sz="2800" dirty="0" smtClean="0"/>
              <a:t>Peu probable qu’ils acceptent une perte de compétitivité de leurs X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30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dirty="0" smtClean="0"/>
              <a:t>Les dévaluations compétitives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 lnSpcReduction="10000"/>
          </a:bodyPr>
          <a:lstStyle/>
          <a:p>
            <a:r>
              <a:rPr lang="fr-CA" sz="2800" dirty="0" smtClean="0"/>
              <a:t>Les </a:t>
            </a:r>
            <a:r>
              <a:rPr lang="fr-CA" sz="2800" dirty="0" err="1" smtClean="0"/>
              <a:t>dév</a:t>
            </a:r>
            <a:r>
              <a:rPr lang="fr-CA" sz="2800" dirty="0" smtClean="0"/>
              <a:t>. </a:t>
            </a:r>
            <a:r>
              <a:rPr lang="fr-CA" sz="2800" dirty="0" err="1" smtClean="0"/>
              <a:t>comp</a:t>
            </a:r>
            <a:r>
              <a:rPr lang="fr-CA" sz="2800" dirty="0" smtClean="0"/>
              <a:t>. devaient être rares et la </a:t>
            </a:r>
            <a:r>
              <a:rPr lang="fr-CA" sz="2800" dirty="0" err="1" smtClean="0"/>
              <a:t>pol</a:t>
            </a:r>
            <a:r>
              <a:rPr lang="fr-CA" sz="2800" dirty="0" smtClean="0"/>
              <a:t>. </a:t>
            </a:r>
            <a:r>
              <a:rPr lang="fr-CA" sz="2800" dirty="0" err="1" smtClean="0"/>
              <a:t>budg</a:t>
            </a:r>
            <a:r>
              <a:rPr lang="fr-CA" sz="2800" dirty="0" smtClean="0"/>
              <a:t>. devait assurer EE et EI</a:t>
            </a:r>
          </a:p>
          <a:p>
            <a:endParaRPr lang="fr-CA" sz="2800" dirty="0" smtClean="0"/>
          </a:p>
          <a:p>
            <a:pPr>
              <a:spcAft>
                <a:spcPts val="1200"/>
              </a:spcAft>
            </a:pPr>
            <a:r>
              <a:rPr lang="fr-CA" sz="2800" dirty="0" smtClean="0"/>
              <a:t>Elles sont devenues la norme dû au :</a:t>
            </a:r>
          </a:p>
          <a:p>
            <a:pPr lvl="1">
              <a:spcAft>
                <a:spcPts val="1200"/>
              </a:spcAft>
            </a:pPr>
            <a:r>
              <a:rPr lang="fr-CA" sz="2400" dirty="0" smtClean="0"/>
              <a:t>biais inflationniste des </a:t>
            </a:r>
            <a:r>
              <a:rPr lang="fr-CA" sz="2400" dirty="0" err="1" smtClean="0"/>
              <a:t>pol</a:t>
            </a:r>
            <a:r>
              <a:rPr lang="fr-CA" sz="2400" dirty="0" smtClean="0"/>
              <a:t>. </a:t>
            </a:r>
            <a:r>
              <a:rPr lang="fr-CA" sz="2400" dirty="0" err="1" smtClean="0"/>
              <a:t>budg</a:t>
            </a:r>
            <a:r>
              <a:rPr lang="fr-CA" sz="2400" dirty="0" smtClean="0"/>
              <a:t>.</a:t>
            </a:r>
          </a:p>
          <a:p>
            <a:pPr lvl="1">
              <a:spcAft>
                <a:spcPts val="1200"/>
              </a:spcAft>
            </a:pPr>
            <a:r>
              <a:rPr lang="fr-CA" sz="2400" dirty="0" err="1" smtClean="0"/>
              <a:t>diff</a:t>
            </a:r>
            <a:r>
              <a:rPr lang="fr-CA" sz="2400" dirty="0" smtClean="0"/>
              <a:t>. de gains de productivité</a:t>
            </a:r>
          </a:p>
          <a:p>
            <a:endParaRPr lang="fr-CA" sz="2800" dirty="0" smtClean="0"/>
          </a:p>
          <a:p>
            <a:r>
              <a:rPr lang="fr-CA" sz="2800" dirty="0" smtClean="0"/>
              <a:t>Avec leur fréquence augmente celle des crises spéculatives</a:t>
            </a:r>
            <a:endParaRPr lang="fr-CA" sz="2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31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Le dilemme de </a:t>
            </a:r>
            <a:r>
              <a:rPr lang="fr-CA" dirty="0" err="1" smtClean="0"/>
              <a:t>Triffin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525963"/>
          </a:xfrm>
        </p:spPr>
        <p:txBody>
          <a:bodyPr>
            <a:normAutofit fontScale="92500" lnSpcReduction="20000"/>
          </a:bodyPr>
          <a:lstStyle/>
          <a:p>
            <a:r>
              <a:rPr lang="fr-CA" sz="2800" dirty="0" smtClean="0"/>
              <a:t>La croissance du commerce internationale requiert une augmentation des $US hors frontière et donc BB</a:t>
            </a:r>
            <a:r>
              <a:rPr lang="fr-CA" sz="2800" baseline="30000" dirty="0" smtClean="0"/>
              <a:t>US</a:t>
            </a:r>
            <a:r>
              <a:rPr lang="fr-CA" sz="2800" dirty="0" smtClean="0"/>
              <a:t>&lt;0 </a:t>
            </a:r>
          </a:p>
          <a:p>
            <a:endParaRPr lang="fr-CA" sz="2800" dirty="0"/>
          </a:p>
          <a:p>
            <a:r>
              <a:rPr lang="fr-CA" sz="2800" dirty="0" smtClean="0"/>
              <a:t>Entre 47 et 70, on a dans les faits: CC</a:t>
            </a:r>
            <a:r>
              <a:rPr lang="fr-CA" sz="2800" baseline="30000" dirty="0" smtClean="0"/>
              <a:t>US</a:t>
            </a:r>
            <a:r>
              <a:rPr lang="fr-CA" sz="2800" dirty="0" smtClean="0"/>
              <a:t>&gt;0 (mais diminuant progressivement) plus que compensé par sorties capitaux et R.O.</a:t>
            </a:r>
            <a:r>
              <a:rPr lang="fr-CA" sz="2800" baseline="30000" dirty="0" smtClean="0"/>
              <a:t>US</a:t>
            </a:r>
            <a:r>
              <a:rPr lang="fr-CA" sz="2800" dirty="0" smtClean="0"/>
              <a:t> en or et CCF</a:t>
            </a:r>
            <a:r>
              <a:rPr lang="fr-CA" sz="2800" baseline="30000" dirty="0"/>
              <a:t>US</a:t>
            </a:r>
            <a:r>
              <a:rPr lang="fr-CA" sz="2800" dirty="0" smtClean="0"/>
              <a:t>&lt;0 et donc </a:t>
            </a:r>
            <a:r>
              <a:rPr lang="fr-CA" sz="2800" dirty="0"/>
              <a:t>BB</a:t>
            </a:r>
            <a:r>
              <a:rPr lang="fr-CA" sz="2800" baseline="30000" dirty="0"/>
              <a:t>US</a:t>
            </a:r>
            <a:r>
              <a:rPr lang="fr-CA" sz="2800" dirty="0"/>
              <a:t>&lt;0</a:t>
            </a:r>
            <a:r>
              <a:rPr lang="fr-CA" sz="2800" dirty="0" smtClean="0"/>
              <a:t>)</a:t>
            </a:r>
          </a:p>
          <a:p>
            <a:endParaRPr lang="fr-CA" sz="2800" dirty="0" smtClean="0"/>
          </a:p>
          <a:p>
            <a:r>
              <a:rPr lang="fr-CA" sz="2800" dirty="0" smtClean="0"/>
              <a:t>On a donc</a:t>
            </a:r>
            <a:r>
              <a:rPr lang="fr-CA" sz="2800" dirty="0" smtClean="0">
                <a:sym typeface="Symbol"/>
              </a:rPr>
              <a:t> $US hors frontière (passif pour la FED) et R.O. (actif de la FED), </a:t>
            </a:r>
            <a:r>
              <a:rPr lang="fr-CA" sz="2800" dirty="0" smtClean="0"/>
              <a:t>ce qui finit par saper la crédibilité de la FED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32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dirty="0" smtClean="0"/>
              <a:t>Écroulement de </a:t>
            </a:r>
            <a:r>
              <a:rPr lang="fr-CA" dirty="0" err="1" smtClean="0"/>
              <a:t>Bretton</a:t>
            </a:r>
            <a:r>
              <a:rPr lang="fr-CA" dirty="0" smtClean="0"/>
              <a:t> </a:t>
            </a:r>
            <a:r>
              <a:rPr lang="fr-CA" dirty="0" err="1" smtClean="0"/>
              <a:t>Woods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709120"/>
          </a:xfrm>
        </p:spPr>
        <p:txBody>
          <a:bodyPr>
            <a:normAutofit fontScale="92500"/>
          </a:bodyPr>
          <a:lstStyle/>
          <a:p>
            <a:r>
              <a:rPr lang="fr-CA" dirty="0" smtClean="0"/>
              <a:t>La «crise de confiance» et la spéculation sur la dévaluation du $ culminent avec la fin de la convertibilité en 71</a:t>
            </a:r>
          </a:p>
          <a:p>
            <a:endParaRPr lang="fr-CA" dirty="0" smtClean="0">
              <a:sym typeface="Symbol"/>
            </a:endParaRPr>
          </a:p>
          <a:p>
            <a:r>
              <a:rPr lang="fr-CA" dirty="0" smtClean="0">
                <a:sym typeface="Symbol"/>
              </a:rPr>
              <a:t> importée</a:t>
            </a:r>
            <a:r>
              <a:rPr lang="fr-CA" dirty="0" smtClean="0"/>
              <a:t> incite entre temps plusieurs pays à laisser tomber leur </a:t>
            </a:r>
            <a:r>
              <a:rPr lang="fr-CA" dirty="0" err="1" smtClean="0"/>
              <a:t>pol</a:t>
            </a:r>
            <a:r>
              <a:rPr lang="fr-CA" dirty="0" smtClean="0"/>
              <a:t>. de change fixe</a:t>
            </a:r>
            <a:endParaRPr lang="fr-CA" dirty="0" smtClean="0">
              <a:sym typeface="Symbol"/>
            </a:endParaRPr>
          </a:p>
          <a:p>
            <a:pPr>
              <a:buNone/>
            </a:pPr>
            <a:endParaRPr lang="fr-CA" dirty="0" smtClean="0">
              <a:sym typeface="Symbol"/>
            </a:endParaRPr>
          </a:p>
          <a:p>
            <a:r>
              <a:rPr lang="fr-CA" dirty="0" smtClean="0">
                <a:sym typeface="Symbol"/>
              </a:rPr>
              <a:t>La fréquence des attaques spéculatives a montré que la «stabilité» des changes fixes est factice et incompatible avec les </a:t>
            </a:r>
            <a:r>
              <a:rPr lang="fr-CA" dirty="0" err="1" smtClean="0">
                <a:sym typeface="Symbol"/>
              </a:rPr>
              <a:t>pol</a:t>
            </a:r>
            <a:r>
              <a:rPr lang="fr-CA" dirty="0" smtClean="0">
                <a:sym typeface="Symbol"/>
              </a:rPr>
              <a:t>. </a:t>
            </a:r>
            <a:r>
              <a:rPr lang="fr-CA" dirty="0" err="1" smtClean="0">
                <a:sym typeface="Symbol"/>
              </a:rPr>
              <a:t>budg</a:t>
            </a:r>
            <a:r>
              <a:rPr lang="fr-CA" dirty="0" smtClean="0">
                <a:sym typeface="Symbol"/>
              </a:rPr>
              <a:t>. menées</a:t>
            </a:r>
            <a:endParaRPr lang="fr-CA" dirty="0" smtClean="0"/>
          </a:p>
          <a:p>
            <a:endParaRPr lang="fr-CA" dirty="0" smtClean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33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282154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Après </a:t>
            </a:r>
            <a:r>
              <a:rPr lang="fr-CA" dirty="0" err="1" smtClean="0"/>
              <a:t>Bretton</a:t>
            </a:r>
            <a:r>
              <a:rPr lang="fr-CA" dirty="0" smtClean="0"/>
              <a:t> </a:t>
            </a:r>
            <a:r>
              <a:rPr lang="fr-CA" dirty="0" err="1" smtClean="0"/>
              <a:t>Woods</a:t>
            </a:r>
            <a:r>
              <a:rPr lang="fr-CA" dirty="0" smtClean="0"/>
              <a:t> : le système de monnaie de réserve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970329"/>
            <a:ext cx="8686800" cy="4425355"/>
          </a:xfrm>
        </p:spPr>
        <p:txBody>
          <a:bodyPr>
            <a:normAutofit/>
          </a:bodyPr>
          <a:lstStyle/>
          <a:p>
            <a:r>
              <a:rPr lang="fr-CA" sz="2800" dirty="0" smtClean="0"/>
              <a:t>Les BC sont libres d’instaurer le régime de change qu’elles désirent et détiennent des réserves libellées en monnaies internationales afin d’intervenir sur le marché</a:t>
            </a:r>
          </a:p>
          <a:p>
            <a:endParaRPr lang="fr-CA" sz="2800" dirty="0" smtClean="0"/>
          </a:p>
          <a:p>
            <a:r>
              <a:rPr lang="fr-CA" sz="2800" dirty="0" smtClean="0"/>
              <a:t>Le $US est demeuré la principale monnaie de réserve, mais le yen et l’euro jouent aussi ce rôle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34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>
            <a:normAutofit/>
          </a:bodyPr>
          <a:lstStyle/>
          <a:p>
            <a:r>
              <a:rPr lang="fr-CA" dirty="0" smtClean="0"/>
              <a:t>L’étalon-or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53512"/>
            <a:ext cx="8867328" cy="4968552"/>
          </a:xfrm>
        </p:spPr>
        <p:txBody>
          <a:bodyPr>
            <a:normAutofit fontScale="85000" lnSpcReduction="20000"/>
          </a:bodyPr>
          <a:lstStyle/>
          <a:p>
            <a:r>
              <a:rPr lang="fr-CA" sz="3300" dirty="0" smtClean="0"/>
              <a:t>Accord tacite assurant la convertibilité en or des devises à des taux fixes et le règlement des comptes internationaux en or</a:t>
            </a:r>
          </a:p>
          <a:p>
            <a:endParaRPr lang="fr-CA" dirty="0" smtClean="0"/>
          </a:p>
          <a:p>
            <a:r>
              <a:rPr lang="fr-CA" sz="3300" dirty="0" smtClean="0"/>
              <a:t>Avantages</a:t>
            </a:r>
          </a:p>
          <a:p>
            <a:pPr lvl="1"/>
            <a:r>
              <a:rPr lang="fr-CA" sz="2800" dirty="0" smtClean="0"/>
              <a:t>Système «symétrique»</a:t>
            </a:r>
          </a:p>
          <a:p>
            <a:pPr lvl="1"/>
            <a:r>
              <a:rPr lang="fr-CA" sz="2800" dirty="0" smtClean="0"/>
              <a:t>Limite </a:t>
            </a:r>
            <a:r>
              <a:rPr lang="fr-CA" sz="2800" dirty="0" smtClean="0">
                <a:sym typeface="Symbol"/>
              </a:rPr>
              <a:t></a:t>
            </a:r>
          </a:p>
          <a:p>
            <a:pPr lvl="1"/>
            <a:r>
              <a:rPr lang="fr-CA" sz="2800" dirty="0" smtClean="0">
                <a:sym typeface="Symbol"/>
              </a:rPr>
              <a:t>Limite les bulles spéculatives</a:t>
            </a:r>
          </a:p>
          <a:p>
            <a:pPr lvl="1"/>
            <a:endParaRPr lang="fr-CA" dirty="0" smtClean="0"/>
          </a:p>
          <a:p>
            <a:r>
              <a:rPr lang="fr-CA" sz="3300" dirty="0" smtClean="0"/>
              <a:t>Inconvénients</a:t>
            </a:r>
          </a:p>
          <a:p>
            <a:pPr lvl="1"/>
            <a:r>
              <a:rPr lang="fr-CA" sz="2800" dirty="0" smtClean="0"/>
              <a:t>Avantage indu aux pays producteurs d’or</a:t>
            </a:r>
          </a:p>
          <a:p>
            <a:pPr lvl="1"/>
            <a:r>
              <a:rPr lang="fr-CA" sz="2800" dirty="0">
                <a:sym typeface="Symbol"/>
              </a:rPr>
              <a:t>Système </a:t>
            </a:r>
            <a:r>
              <a:rPr lang="fr-CA" sz="2800" dirty="0" smtClean="0">
                <a:sym typeface="Symbol"/>
              </a:rPr>
              <a:t>déflationniste</a:t>
            </a:r>
            <a:endParaRPr lang="fr-CA" sz="2800" dirty="0"/>
          </a:p>
          <a:p>
            <a:pPr lvl="1"/>
            <a:r>
              <a:rPr lang="fr-CA" sz="2800" dirty="0" smtClean="0"/>
              <a:t>Ne permet pas l’atteinte de EE</a:t>
            </a:r>
          </a:p>
          <a:p>
            <a:pPr lvl="1"/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4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 err="1" smtClean="0"/>
              <a:t>Étalon</a:t>
            </a:r>
            <a:r>
              <a:rPr lang="en-CA" dirty="0" smtClean="0"/>
              <a:t>-or : </a:t>
            </a:r>
            <a:r>
              <a:rPr lang="en-CA" dirty="0" err="1" smtClean="0"/>
              <a:t>chronologie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997152"/>
          </a:xfrm>
        </p:spPr>
        <p:txBody>
          <a:bodyPr>
            <a:normAutofit fontScale="62500" lnSpcReduction="20000"/>
          </a:bodyPr>
          <a:lstStyle/>
          <a:p>
            <a:pPr>
              <a:spcBef>
                <a:spcPts val="1200"/>
              </a:spcBef>
              <a:buNone/>
              <a:tabLst>
                <a:tab pos="801688" algn="l"/>
              </a:tabLst>
            </a:pPr>
            <a:r>
              <a:rPr lang="fr-CA" dirty="0"/>
              <a:t>1711 </a:t>
            </a:r>
            <a:r>
              <a:rPr lang="fr-CA" dirty="0" smtClean="0"/>
              <a:t>:</a:t>
            </a:r>
            <a:r>
              <a:rPr lang="fr-CA" dirty="0"/>
              <a:t>	</a:t>
            </a:r>
            <a:r>
              <a:rPr lang="fr-CA" dirty="0" smtClean="0"/>
              <a:t>fixation </a:t>
            </a:r>
            <a:r>
              <a:rPr lang="fr-CA" dirty="0"/>
              <a:t>par Newton de la valeur-or de la livre </a:t>
            </a:r>
            <a:r>
              <a:rPr lang="fr-CA" dirty="0" smtClean="0"/>
              <a:t>sterling (1once = 	3</a:t>
            </a:r>
            <a:r>
              <a:rPr lang="fr-CA" dirty="0">
                <a:cs typeface="Arial"/>
              </a:rPr>
              <a:t>₤17sh6p)</a:t>
            </a:r>
          </a:p>
          <a:p>
            <a:pPr>
              <a:spcBef>
                <a:spcPts val="1200"/>
              </a:spcBef>
              <a:buNone/>
              <a:tabLst>
                <a:tab pos="801688" algn="l"/>
              </a:tabLst>
            </a:pPr>
            <a:r>
              <a:rPr lang="fr-CA" dirty="0">
                <a:cs typeface="Arial"/>
              </a:rPr>
              <a:t>1797 : </a:t>
            </a:r>
            <a:r>
              <a:rPr lang="fr-CA" dirty="0" smtClean="0">
                <a:cs typeface="Arial"/>
              </a:rPr>
              <a:t>convertibilité suspendue à </a:t>
            </a:r>
            <a:r>
              <a:rPr lang="fr-CA" dirty="0">
                <a:cs typeface="Arial"/>
              </a:rPr>
              <a:t>cause des </a:t>
            </a:r>
            <a:r>
              <a:rPr lang="fr-CA" dirty="0" smtClean="0">
                <a:cs typeface="Arial"/>
              </a:rPr>
              <a:t>guerres </a:t>
            </a:r>
            <a:r>
              <a:rPr lang="fr-CA" dirty="0">
                <a:cs typeface="Arial"/>
              </a:rPr>
              <a:t>napoléoniennes</a:t>
            </a:r>
          </a:p>
          <a:p>
            <a:pPr>
              <a:spcBef>
                <a:spcPts val="1200"/>
              </a:spcBef>
              <a:buNone/>
              <a:tabLst>
                <a:tab pos="801688" algn="l"/>
              </a:tabLst>
            </a:pPr>
            <a:r>
              <a:rPr lang="fr-CA" dirty="0" smtClean="0"/>
              <a:t>1803 : Napoléon fixe le franc germinal en France</a:t>
            </a:r>
          </a:p>
          <a:p>
            <a:pPr>
              <a:spcBef>
                <a:spcPts val="1200"/>
              </a:spcBef>
              <a:buNone/>
              <a:tabLst>
                <a:tab pos="801688" algn="l"/>
              </a:tabLst>
            </a:pPr>
            <a:r>
              <a:rPr lang="fr-CA" dirty="0" smtClean="0"/>
              <a:t>1810</a:t>
            </a:r>
            <a:r>
              <a:rPr lang="fr-CA" i="1" dirty="0" smtClean="0"/>
              <a:t> : </a:t>
            </a:r>
            <a:r>
              <a:rPr lang="fr-CA" dirty="0" smtClean="0"/>
              <a:t>Comité sur le lingot en Angleterre (</a:t>
            </a:r>
            <a:r>
              <a:rPr lang="fr-CA" i="1" dirty="0" err="1" smtClean="0"/>
              <a:t>Bullion</a:t>
            </a:r>
            <a:r>
              <a:rPr lang="fr-CA" i="1" dirty="0" smtClean="0"/>
              <a:t> </a:t>
            </a:r>
            <a:r>
              <a:rPr lang="fr-CA" i="1" dirty="0" err="1" smtClean="0"/>
              <a:t>Committee</a:t>
            </a:r>
            <a:r>
              <a:rPr lang="fr-CA" dirty="0" smtClean="0"/>
              <a:t>)</a:t>
            </a:r>
          </a:p>
          <a:p>
            <a:pPr>
              <a:spcBef>
                <a:spcPts val="1200"/>
              </a:spcBef>
              <a:buNone/>
              <a:tabLst>
                <a:tab pos="801688" algn="l"/>
              </a:tabLst>
            </a:pPr>
            <a:r>
              <a:rPr lang="fr-CA" dirty="0" smtClean="0">
                <a:cs typeface="Arial"/>
              </a:rPr>
              <a:t>1819</a:t>
            </a:r>
            <a:r>
              <a:rPr lang="fr-CA" dirty="0" smtClean="0"/>
              <a:t> </a:t>
            </a:r>
            <a:r>
              <a:rPr lang="fr-CA" dirty="0"/>
              <a:t>: retour </a:t>
            </a:r>
            <a:r>
              <a:rPr lang="fr-CA" i="1" dirty="0"/>
              <a:t>de jure </a:t>
            </a:r>
            <a:r>
              <a:rPr lang="fr-CA" dirty="0" smtClean="0"/>
              <a:t>à l’étalon-or en Angleterre (</a:t>
            </a:r>
            <a:r>
              <a:rPr lang="fr-CA" dirty="0" smtClean="0">
                <a:cs typeface="Arial"/>
              </a:rPr>
              <a:t>effectif en 1920)</a:t>
            </a:r>
            <a:endParaRPr lang="fr-CA" dirty="0">
              <a:cs typeface="Arial"/>
            </a:endParaRPr>
          </a:p>
          <a:p>
            <a:pPr>
              <a:spcBef>
                <a:spcPts val="1200"/>
              </a:spcBef>
              <a:buNone/>
              <a:tabLst>
                <a:tab pos="1160463" algn="l"/>
              </a:tabLst>
            </a:pPr>
            <a:r>
              <a:rPr lang="fr-CA" dirty="0">
                <a:cs typeface="Arial"/>
              </a:rPr>
              <a:t>1880 : système généralisé à travers le monde</a:t>
            </a:r>
          </a:p>
          <a:p>
            <a:pPr>
              <a:spcBef>
                <a:spcPts val="1200"/>
              </a:spcBef>
              <a:buNone/>
              <a:tabLst>
                <a:tab pos="1160463" algn="l"/>
              </a:tabLst>
            </a:pPr>
            <a:r>
              <a:rPr lang="fr-CA" dirty="0">
                <a:cs typeface="Arial"/>
              </a:rPr>
              <a:t>1914 : </a:t>
            </a:r>
            <a:r>
              <a:rPr lang="fr-CA" dirty="0" smtClean="0">
                <a:cs typeface="Arial"/>
              </a:rPr>
              <a:t>convertibilité suspendue </a:t>
            </a:r>
            <a:r>
              <a:rPr lang="fr-CA" dirty="0">
                <a:cs typeface="Arial"/>
              </a:rPr>
              <a:t>sauf aux É.-U.</a:t>
            </a:r>
          </a:p>
          <a:p>
            <a:pPr>
              <a:spcBef>
                <a:spcPts val="1200"/>
              </a:spcBef>
              <a:buNone/>
              <a:tabLst>
                <a:tab pos="800100" algn="l"/>
              </a:tabLst>
            </a:pPr>
            <a:r>
              <a:rPr lang="fr-CA" dirty="0">
                <a:cs typeface="Arial"/>
              </a:rPr>
              <a:t>1925 : retour </a:t>
            </a:r>
            <a:r>
              <a:rPr lang="fr-CA" dirty="0" smtClean="0">
                <a:cs typeface="Arial"/>
              </a:rPr>
              <a:t>à la livre de Newton en Angleterre</a:t>
            </a:r>
          </a:p>
          <a:p>
            <a:pPr>
              <a:spcBef>
                <a:spcPts val="1200"/>
              </a:spcBef>
              <a:buNone/>
              <a:tabLst>
                <a:tab pos="800100" algn="l"/>
              </a:tabLst>
            </a:pPr>
            <a:r>
              <a:rPr lang="fr-CA" dirty="0" smtClean="0">
                <a:cs typeface="Arial"/>
              </a:rPr>
              <a:t>1928 : retour au franc </a:t>
            </a:r>
            <a:r>
              <a:rPr lang="fr-CA" dirty="0" err="1" smtClean="0">
                <a:cs typeface="Arial"/>
              </a:rPr>
              <a:t>Pointcaré</a:t>
            </a:r>
            <a:r>
              <a:rPr lang="fr-CA" dirty="0" smtClean="0">
                <a:cs typeface="Arial"/>
              </a:rPr>
              <a:t> en France</a:t>
            </a:r>
          </a:p>
          <a:p>
            <a:pPr>
              <a:spcBef>
                <a:spcPts val="1200"/>
              </a:spcBef>
              <a:buNone/>
              <a:tabLst>
                <a:tab pos="800100" algn="l"/>
              </a:tabLst>
            </a:pPr>
            <a:r>
              <a:rPr lang="fr-CA" dirty="0" smtClean="0">
                <a:cs typeface="Arial"/>
              </a:rPr>
              <a:t>1931 </a:t>
            </a:r>
            <a:r>
              <a:rPr lang="fr-CA" dirty="0">
                <a:cs typeface="Arial"/>
              </a:rPr>
              <a:t>: </a:t>
            </a:r>
            <a:r>
              <a:rPr lang="fr-CA" dirty="0" smtClean="0">
                <a:cs typeface="Arial"/>
              </a:rPr>
              <a:t>fin définitive de la convertibilité </a:t>
            </a:r>
            <a:r>
              <a:rPr lang="fr-CA" dirty="0">
                <a:cs typeface="Arial"/>
              </a:rPr>
              <a:t>en Angleterre, puis ailleurs</a:t>
            </a:r>
          </a:p>
          <a:p>
            <a:pPr>
              <a:spcBef>
                <a:spcPts val="1200"/>
              </a:spcBef>
              <a:buNone/>
              <a:tabLst>
                <a:tab pos="1160463" algn="l"/>
              </a:tabLst>
            </a:pPr>
            <a:r>
              <a:rPr lang="fr-CA" dirty="0">
                <a:cs typeface="Arial"/>
              </a:rPr>
              <a:t>1944 : </a:t>
            </a:r>
            <a:r>
              <a:rPr lang="fr-CA" dirty="0" smtClean="0">
                <a:cs typeface="Arial"/>
              </a:rPr>
              <a:t>étalon change-or de </a:t>
            </a:r>
            <a:r>
              <a:rPr lang="fr-CA" dirty="0" err="1" smtClean="0">
                <a:cs typeface="Arial"/>
              </a:rPr>
              <a:t>Bretton</a:t>
            </a:r>
            <a:r>
              <a:rPr lang="fr-CA" dirty="0" smtClean="0">
                <a:cs typeface="Arial"/>
              </a:rPr>
              <a:t> </a:t>
            </a:r>
            <a:r>
              <a:rPr lang="fr-CA" dirty="0">
                <a:cs typeface="Arial"/>
              </a:rPr>
              <a:t>Woods (effectif en 1947)</a:t>
            </a:r>
          </a:p>
          <a:p>
            <a:pPr>
              <a:spcBef>
                <a:spcPts val="1200"/>
              </a:spcBef>
              <a:buNone/>
              <a:tabLst>
                <a:tab pos="1160463" algn="l"/>
              </a:tabLst>
            </a:pPr>
            <a:r>
              <a:rPr lang="fr-CA" dirty="0" smtClean="0">
                <a:cs typeface="Arial"/>
              </a:rPr>
              <a:t>1971-73 </a:t>
            </a:r>
            <a:r>
              <a:rPr lang="fr-CA" dirty="0">
                <a:cs typeface="Arial"/>
              </a:rPr>
              <a:t>: écroulement de </a:t>
            </a:r>
            <a:r>
              <a:rPr lang="fr-CA" dirty="0" err="1">
                <a:cs typeface="Arial"/>
              </a:rPr>
              <a:t>Bretton</a:t>
            </a:r>
            <a:r>
              <a:rPr lang="fr-CA" dirty="0">
                <a:cs typeface="Arial"/>
              </a:rPr>
              <a:t> </a:t>
            </a:r>
            <a:r>
              <a:rPr lang="fr-CA" dirty="0" smtClean="0">
                <a:cs typeface="Arial"/>
              </a:rPr>
              <a:t>Woods</a:t>
            </a:r>
            <a:endParaRPr lang="fr-CA" dirty="0">
              <a:cs typeface="Arial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72301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EE et EI sous l’étalon-or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525963"/>
          </a:xfrm>
        </p:spPr>
        <p:txBody>
          <a:bodyPr>
            <a:normAutofit/>
          </a:bodyPr>
          <a:lstStyle/>
          <a:p>
            <a:r>
              <a:rPr lang="fr-CA" sz="2800" dirty="0" smtClean="0"/>
              <a:t>EI : se limite à la stabilité des prix</a:t>
            </a:r>
          </a:p>
          <a:p>
            <a:pPr marL="36576" indent="0">
              <a:buNone/>
              <a:tabLst>
                <a:tab pos="450850" algn="l"/>
              </a:tabLst>
            </a:pPr>
            <a:r>
              <a:rPr lang="fr-CA" sz="2800" dirty="0"/>
              <a:t>	</a:t>
            </a:r>
            <a:r>
              <a:rPr lang="fr-CA" sz="2400" dirty="0" smtClean="0"/>
              <a:t>(pas d’engagement au niveau de l’emploi avant le </a:t>
            </a:r>
            <a:r>
              <a:rPr lang="fr-CA" sz="2400" i="1" dirty="0" smtClean="0"/>
              <a:t>New 	Deal</a:t>
            </a:r>
            <a:r>
              <a:rPr lang="fr-CA" sz="2400" dirty="0" smtClean="0"/>
              <a:t>)</a:t>
            </a:r>
          </a:p>
          <a:p>
            <a:endParaRPr lang="fr-CA" sz="2400" dirty="0" smtClean="0"/>
          </a:p>
          <a:p>
            <a:r>
              <a:rPr lang="fr-CA" sz="2800" dirty="0" smtClean="0"/>
              <a:t>EE : BB=0 plutôt que CC=0 </a:t>
            </a:r>
            <a:endParaRPr lang="fr-CA" sz="2800" dirty="0"/>
          </a:p>
          <a:p>
            <a:pPr marL="36576" indent="0">
              <a:buNone/>
              <a:tabLst>
                <a:tab pos="450850" algn="l"/>
              </a:tabLst>
            </a:pPr>
            <a:r>
              <a:rPr lang="fr-CA" sz="2800" dirty="0" smtClean="0"/>
              <a:t>	</a:t>
            </a:r>
            <a:r>
              <a:rPr lang="fr-CA" sz="2400" dirty="0" smtClean="0"/>
              <a:t>(le seul engagement de la B.C. est d’assurer la 	convertibilité de sa devise, ce qui repose sur le 	maintient des R.O.)</a:t>
            </a:r>
            <a:endParaRPr lang="fr-CA" sz="2400" dirty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066084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EE sous l’étalon-or : mécanisme prix-flux d’espèces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00808"/>
            <a:ext cx="8435280" cy="4680520"/>
          </a:xfrm>
        </p:spPr>
        <p:txBody>
          <a:bodyPr>
            <a:normAutofit/>
          </a:bodyPr>
          <a:lstStyle/>
          <a:p>
            <a:r>
              <a:rPr lang="fr-CA" sz="2800" dirty="0" smtClean="0"/>
              <a:t>Une BB&gt;0 </a:t>
            </a:r>
            <a:r>
              <a:rPr lang="fr-CA" sz="2800" dirty="0">
                <a:sym typeface="Symbol"/>
              </a:rPr>
              <a:t> </a:t>
            </a:r>
            <a:r>
              <a:rPr lang="fr-CA" sz="2800" dirty="0" smtClean="0">
                <a:sym typeface="Symbol"/>
              </a:rPr>
              <a:t>R.O. (entrée d’or)  M</a:t>
            </a:r>
            <a:r>
              <a:rPr lang="fr-CA" sz="2800" baseline="30000" dirty="0" smtClean="0">
                <a:sym typeface="Symbol"/>
              </a:rPr>
              <a:t>s</a:t>
            </a:r>
            <a:r>
              <a:rPr lang="fr-CA" sz="2800" dirty="0" smtClean="0">
                <a:sym typeface="Symbol"/>
              </a:rPr>
              <a:t>  P/P*  BB</a:t>
            </a:r>
          </a:p>
          <a:p>
            <a:endParaRPr lang="fr-CA" sz="2800" dirty="0" smtClean="0">
              <a:sym typeface="Symbol"/>
            </a:endParaRPr>
          </a:p>
          <a:p>
            <a:r>
              <a:rPr lang="fr-CA" sz="2800" dirty="0" smtClean="0"/>
              <a:t>Une BB&lt;0 </a:t>
            </a:r>
            <a:r>
              <a:rPr lang="fr-CA" sz="2800" dirty="0" smtClean="0">
                <a:sym typeface="Symbol"/>
              </a:rPr>
              <a:t>R.O. (sortie d’or)  M</a:t>
            </a:r>
            <a:r>
              <a:rPr lang="fr-CA" sz="2800" baseline="30000" dirty="0" smtClean="0">
                <a:sym typeface="Symbol"/>
              </a:rPr>
              <a:t>s</a:t>
            </a:r>
            <a:r>
              <a:rPr lang="fr-CA" sz="2800" dirty="0" smtClean="0">
                <a:sym typeface="Symbol"/>
              </a:rPr>
              <a:t>  P/P*  BB</a:t>
            </a:r>
          </a:p>
          <a:p>
            <a:endParaRPr lang="en-CA" sz="2800" dirty="0">
              <a:sym typeface="Symbol"/>
            </a:endParaRPr>
          </a:p>
          <a:p>
            <a:r>
              <a:rPr lang="en-CA" sz="2800" dirty="0" err="1" smtClean="0">
                <a:sym typeface="Symbol"/>
              </a:rPr>
              <a:t>En</a:t>
            </a:r>
            <a:r>
              <a:rPr lang="en-CA" sz="2800" dirty="0" smtClean="0">
                <a:sym typeface="Symbol"/>
              </a:rPr>
              <a:t> </a:t>
            </a:r>
            <a:r>
              <a:rPr lang="en-CA" sz="2800" dirty="0" err="1" smtClean="0">
                <a:sym typeface="Symbol"/>
              </a:rPr>
              <a:t>principe</a:t>
            </a:r>
            <a:r>
              <a:rPr lang="en-CA" sz="2800" dirty="0" smtClean="0">
                <a:sym typeface="Symbol"/>
              </a:rPr>
              <a:t>, </a:t>
            </a:r>
            <a:r>
              <a:rPr lang="en-CA" sz="2800" dirty="0" err="1" smtClean="0">
                <a:sym typeface="Symbol"/>
              </a:rPr>
              <a:t>il</a:t>
            </a:r>
            <a:r>
              <a:rPr lang="en-CA" sz="2800" dirty="0" smtClean="0">
                <a:sym typeface="Symbol"/>
              </a:rPr>
              <a:t> y a un retour </a:t>
            </a:r>
            <a:r>
              <a:rPr lang="en-CA" sz="2800" dirty="0" err="1" smtClean="0">
                <a:sym typeface="Symbol"/>
              </a:rPr>
              <a:t>automatique</a:t>
            </a:r>
            <a:r>
              <a:rPr lang="en-CA" sz="2800" dirty="0" smtClean="0">
                <a:sym typeface="Symbol"/>
              </a:rPr>
              <a:t> à </a:t>
            </a:r>
            <a:r>
              <a:rPr lang="en-CA" sz="2800" dirty="0" err="1" smtClean="0">
                <a:sym typeface="Symbol"/>
              </a:rPr>
              <a:t>l’EE</a:t>
            </a:r>
            <a:endParaRPr lang="fr-CA" sz="2800" dirty="0" smtClean="0">
              <a:sym typeface="Symbol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7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fr-CA" dirty="0"/>
              <a:t>EE sous l’étalon-or : </a:t>
            </a:r>
            <a:r>
              <a:rPr lang="fr-CA" dirty="0" smtClean="0"/>
              <a:t>les «règles du jeu»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 fontScale="85000" lnSpcReduction="10000"/>
          </a:bodyPr>
          <a:lstStyle/>
          <a:p>
            <a:r>
              <a:rPr lang="fr-CA" dirty="0" smtClean="0"/>
              <a:t>Une BB&gt;0 peut paraître favorable, mais pas la </a:t>
            </a:r>
            <a:r>
              <a:rPr lang="fr-CA" dirty="0" smtClean="0">
                <a:sym typeface="Symbol"/>
              </a:rPr>
              <a:t>P/P* qui y est associée, ce qui pourrait pousser la BC a stériliser les entrées d’or par des cessions de titres</a:t>
            </a:r>
          </a:p>
          <a:p>
            <a:endParaRPr lang="fr-CA" dirty="0" smtClean="0">
              <a:sym typeface="Symbol"/>
            </a:endParaRPr>
          </a:p>
          <a:p>
            <a:r>
              <a:rPr lang="fr-CA" dirty="0" smtClean="0"/>
              <a:t>Une BB&lt;0 </a:t>
            </a:r>
            <a:r>
              <a:rPr lang="fr-CA" dirty="0" smtClean="0">
                <a:sym typeface="Symbol"/>
              </a:rPr>
              <a:t> </a:t>
            </a:r>
            <a:r>
              <a:rPr lang="fr-CA" dirty="0">
                <a:sym typeface="Symbol"/>
              </a:rPr>
              <a:t>R.O. (sortie d’or) et </a:t>
            </a:r>
            <a:r>
              <a:rPr lang="fr-CA" dirty="0" smtClean="0">
                <a:sym typeface="Symbol"/>
              </a:rPr>
              <a:t>peut mettre en péril la crédibilité de la convertibilité. Il faut donc que la BC cède des actifs et génère une R pour rétablir </a:t>
            </a:r>
            <a:r>
              <a:rPr lang="fr-CA" dirty="0" err="1" smtClean="0">
                <a:sym typeface="Symbol"/>
              </a:rPr>
              <a:t>Cfin</a:t>
            </a:r>
            <a:r>
              <a:rPr lang="fr-CA" dirty="0">
                <a:sym typeface="Symbol"/>
              </a:rPr>
              <a:t> </a:t>
            </a:r>
            <a:r>
              <a:rPr lang="fr-CA" dirty="0" smtClean="0">
                <a:sym typeface="Symbol"/>
              </a:rPr>
              <a:t>(hors R.O.) et la BB.</a:t>
            </a:r>
            <a:endParaRPr lang="fr-CA" dirty="0" smtClean="0"/>
          </a:p>
          <a:p>
            <a:endParaRPr lang="fr-CA" dirty="0" smtClean="0"/>
          </a:p>
          <a:p>
            <a:r>
              <a:rPr lang="fr-CA" dirty="0" smtClean="0"/>
              <a:t>Aussi, les pays avec BB&lt;0 sont les seuls à supporter l’ajustement des EE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8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dirty="0" smtClean="0"/>
              <a:t>PTI, étalon-or et contrôle de </a:t>
            </a:r>
            <a:r>
              <a:rPr lang="fr-CA" dirty="0" smtClean="0">
                <a:sym typeface="Symbol"/>
              </a:rPr>
              <a:t>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32054" y="1456406"/>
            <a:ext cx="8686800" cy="4997152"/>
          </a:xfrm>
        </p:spPr>
        <p:txBody>
          <a:bodyPr>
            <a:normAutofit fontScale="92500" lnSpcReduction="20000"/>
          </a:bodyPr>
          <a:lstStyle/>
          <a:p>
            <a:r>
              <a:rPr lang="fr-CA" dirty="0" smtClean="0">
                <a:sym typeface="Symbol"/>
              </a:rPr>
              <a:t>Comme toujours en change fixe, la </a:t>
            </a:r>
            <a:r>
              <a:rPr lang="fr-CA" dirty="0" err="1" smtClean="0">
                <a:sym typeface="Symbol"/>
              </a:rPr>
              <a:t>pol</a:t>
            </a:r>
            <a:r>
              <a:rPr lang="fr-CA" dirty="0" smtClean="0">
                <a:sym typeface="Symbol"/>
              </a:rPr>
              <a:t>. mon. est hypothéquée: </a:t>
            </a:r>
          </a:p>
          <a:p>
            <a:pPr lvl="1"/>
            <a:endParaRPr lang="fr-CA" sz="2400" dirty="0" smtClean="0">
              <a:sym typeface="Symbol"/>
            </a:endParaRPr>
          </a:p>
          <a:p>
            <a:pPr lvl="1"/>
            <a:r>
              <a:rPr lang="fr-CA" dirty="0" smtClean="0">
                <a:sym typeface="Symbol"/>
              </a:rPr>
              <a:t>M</a:t>
            </a:r>
            <a:r>
              <a:rPr lang="fr-CA" baseline="30000" dirty="0" smtClean="0">
                <a:sym typeface="Symbol"/>
              </a:rPr>
              <a:t>s</a:t>
            </a:r>
            <a:r>
              <a:rPr lang="fr-CA" dirty="0" smtClean="0">
                <a:sym typeface="Symbol"/>
              </a:rPr>
              <a:t>  R  sortie de </a:t>
            </a:r>
            <a:r>
              <a:rPr lang="fr-CA" dirty="0">
                <a:sym typeface="Symbol"/>
              </a:rPr>
              <a:t>capitaux </a:t>
            </a:r>
            <a:r>
              <a:rPr lang="fr-CA" dirty="0" smtClean="0">
                <a:sym typeface="Symbol"/>
              </a:rPr>
              <a:t> pression E</a:t>
            </a:r>
          </a:p>
          <a:p>
            <a:pPr lvl="1"/>
            <a:r>
              <a:rPr lang="fr-CA" dirty="0" smtClean="0">
                <a:sym typeface="Symbol"/>
              </a:rPr>
              <a:t>Annulée par la BC avec R.O.  M</a:t>
            </a:r>
            <a:r>
              <a:rPr lang="fr-CA" baseline="30000" dirty="0" smtClean="0">
                <a:sym typeface="Symbol"/>
              </a:rPr>
              <a:t>s</a:t>
            </a:r>
          </a:p>
          <a:p>
            <a:pPr lvl="1"/>
            <a:r>
              <a:rPr lang="fr-CA" dirty="0" smtClean="0">
                <a:sym typeface="Symbol"/>
              </a:rPr>
              <a:t>Avec </a:t>
            </a:r>
            <a:r>
              <a:rPr lang="fr-CA" dirty="0" err="1" smtClean="0">
                <a:sym typeface="Symbol"/>
              </a:rPr>
              <a:t>subs</a:t>
            </a:r>
            <a:r>
              <a:rPr lang="fr-CA" dirty="0" smtClean="0">
                <a:sym typeface="Symbol"/>
              </a:rPr>
              <a:t>. et mobilité parfaites, le maintient de </a:t>
            </a:r>
            <a:r>
              <a:rPr lang="fr-CA" dirty="0" err="1" smtClean="0">
                <a:sym typeface="Symbol"/>
              </a:rPr>
              <a:t>E</a:t>
            </a:r>
            <a:r>
              <a:rPr lang="fr-CA" baseline="30000" dirty="0" err="1" smtClean="0">
                <a:sym typeface="Symbol"/>
              </a:rPr>
              <a:t>c</a:t>
            </a:r>
            <a:r>
              <a:rPr lang="fr-CA" dirty="0" smtClean="0">
                <a:sym typeface="Symbol"/>
              </a:rPr>
              <a:t> est compatible avec un seul niveau de M</a:t>
            </a:r>
            <a:r>
              <a:rPr lang="fr-CA" baseline="30000" dirty="0" smtClean="0">
                <a:sym typeface="Symbol"/>
              </a:rPr>
              <a:t>s</a:t>
            </a:r>
          </a:p>
          <a:p>
            <a:endParaRPr lang="fr-CA" dirty="0" smtClean="0">
              <a:sym typeface="Symbol"/>
            </a:endParaRPr>
          </a:p>
          <a:p>
            <a:r>
              <a:rPr lang="fr-CA" dirty="0" smtClean="0">
                <a:sym typeface="Symbol"/>
              </a:rPr>
              <a:t>Aussi, les BC sont contraintes a une austérité mon., ce qui :</a:t>
            </a:r>
          </a:p>
          <a:p>
            <a:pPr lvl="1"/>
            <a:r>
              <a:rPr lang="fr-CA" dirty="0">
                <a:sym typeface="Symbol"/>
              </a:rPr>
              <a:t>l</a:t>
            </a:r>
            <a:r>
              <a:rPr lang="fr-CA" dirty="0" smtClean="0">
                <a:sym typeface="Symbol"/>
              </a:rPr>
              <a:t>imite  </a:t>
            </a:r>
          </a:p>
          <a:p>
            <a:pPr lvl="1"/>
            <a:r>
              <a:rPr lang="fr-CA" dirty="0" smtClean="0">
                <a:sym typeface="Symbol"/>
              </a:rPr>
              <a:t>limite les bulles spéculatives</a:t>
            </a:r>
          </a:p>
          <a:p>
            <a:pPr lvl="1"/>
            <a:r>
              <a:rPr lang="fr-CA" dirty="0" smtClean="0">
                <a:sym typeface="Symbol"/>
              </a:rPr>
              <a:t>mais limite toutefois la </a:t>
            </a:r>
            <a:r>
              <a:rPr lang="fr-CA" dirty="0" err="1" smtClean="0">
                <a:sym typeface="Symbol"/>
              </a:rPr>
              <a:t>poss</a:t>
            </a:r>
            <a:r>
              <a:rPr lang="fr-CA" dirty="0" smtClean="0">
                <a:sym typeface="Symbol"/>
              </a:rPr>
              <a:t>. de réagir à une récession</a:t>
            </a:r>
          </a:p>
          <a:p>
            <a:pPr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9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chnique">
  <a:themeElements>
    <a:clrScheme name="Technique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que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que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5319</TotalTime>
  <Words>2397</Words>
  <Application>Microsoft Office PowerPoint</Application>
  <PresentationFormat>Affichage à l'écran (4:3)</PresentationFormat>
  <Paragraphs>296</Paragraphs>
  <Slides>34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34</vt:i4>
      </vt:variant>
    </vt:vector>
  </HeadingPairs>
  <TitlesOfParts>
    <vt:vector size="41" baseType="lpstr">
      <vt:lpstr>Arial</vt:lpstr>
      <vt:lpstr>Calibri</vt:lpstr>
      <vt:lpstr>Franklin Gothic Book</vt:lpstr>
      <vt:lpstr>Symbol</vt:lpstr>
      <vt:lpstr>Times</vt:lpstr>
      <vt:lpstr>Wingdings 2</vt:lpstr>
      <vt:lpstr>Technique</vt:lpstr>
      <vt:lpstr>Évolution du Système monétaire international</vt:lpstr>
      <vt:lpstr>Les différents SMI</vt:lpstr>
      <vt:lpstr>Monnaie internationale</vt:lpstr>
      <vt:lpstr>L’étalon-or</vt:lpstr>
      <vt:lpstr>Étalon-or : chronologie</vt:lpstr>
      <vt:lpstr>EE et EI sous l’étalon-or</vt:lpstr>
      <vt:lpstr>EE sous l’étalon-or : mécanisme prix-flux d’espèces</vt:lpstr>
      <vt:lpstr>EE sous l’étalon-or : les «règles du jeu»</vt:lpstr>
      <vt:lpstr>PTI, étalon-or et contrôle de </vt:lpstr>
      <vt:lpstr>Prix relatif de l’or (Por/Pb.ets) et </vt:lpstr>
      <vt:lpstr>Croissance éco. et Por/Pb.ets</vt:lpstr>
      <vt:lpstr>EE et EI sous l’étalon-or (synthèse)</vt:lpstr>
      <vt:lpstr>L’étalon bimétallique</vt:lpstr>
      <vt:lpstr>La «loi de Greshman»</vt:lpstr>
      <vt:lpstr>La 1ère guerre et le SMI</vt:lpstr>
      <vt:lpstr>La conférence de Gênes (1922)</vt:lpstr>
      <vt:lpstr>Les suites des Accords de Gênes</vt:lpstr>
      <vt:lpstr>L’étalon-or et la Grande Dépression</vt:lpstr>
      <vt:lpstr>L’étalon change-or et la Grande Dépression</vt:lpstr>
      <vt:lpstr>Les chocs de la 2e guerre</vt:lpstr>
      <vt:lpstr>Les piliers de la reconstruction</vt:lpstr>
      <vt:lpstr>Les accords de Bretton Woods (1944)</vt:lpstr>
      <vt:lpstr>Les fonctions du FMI</vt:lpstr>
      <vt:lpstr>Les fonctions de la BM</vt:lpstr>
      <vt:lpstr>L’étalon change-or</vt:lpstr>
      <vt:lpstr>Avantages du pays émetteur de la monnaie internationale</vt:lpstr>
      <vt:lpstr>Les «cancers» de Bretton Woods</vt:lpstr>
      <vt:lpstr>Le laxisme monétaire de la FED</vt:lpstr>
      <vt:lpstr> importée à la suite PUS</vt:lpstr>
      <vt:lpstr>Le spectre des déficits jumeaux aux É.-U.</vt:lpstr>
      <vt:lpstr>Les dévaluations compétitives</vt:lpstr>
      <vt:lpstr>Le dilemme de Triffin</vt:lpstr>
      <vt:lpstr>Écroulement de Bretton Woods</vt:lpstr>
      <vt:lpstr>Après Bretton Woods : le système de monnaie de réserve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Modèle simple de fixation des taux de change</dc:title>
  <dc:creator>HP Authorized Customer</dc:creator>
  <cp:lastModifiedBy>Catherine Bourgoin</cp:lastModifiedBy>
  <cp:revision>862</cp:revision>
  <dcterms:created xsi:type="dcterms:W3CDTF">2011-09-02T19:31:24Z</dcterms:created>
  <dcterms:modified xsi:type="dcterms:W3CDTF">2022-12-06T15:26:19Z</dcterms:modified>
</cp:coreProperties>
</file>