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256" r:id="rId2"/>
    <p:sldId id="350" r:id="rId3"/>
    <p:sldId id="351" r:id="rId4"/>
    <p:sldId id="386" r:id="rId5"/>
    <p:sldId id="368" r:id="rId6"/>
    <p:sldId id="345" r:id="rId7"/>
    <p:sldId id="346" r:id="rId8"/>
    <p:sldId id="347" r:id="rId9"/>
    <p:sldId id="383" r:id="rId10"/>
    <p:sldId id="382" r:id="rId11"/>
    <p:sldId id="381" r:id="rId12"/>
    <p:sldId id="348" r:id="rId13"/>
    <p:sldId id="365" r:id="rId14"/>
    <p:sldId id="332" r:id="rId15"/>
    <p:sldId id="337" r:id="rId16"/>
    <p:sldId id="339" r:id="rId17"/>
    <p:sldId id="340" r:id="rId18"/>
    <p:sldId id="360" r:id="rId19"/>
    <p:sldId id="385" r:id="rId20"/>
    <p:sldId id="384" r:id="rId21"/>
    <p:sldId id="361" r:id="rId22"/>
    <p:sldId id="363" r:id="rId23"/>
    <p:sldId id="364" r:id="rId24"/>
    <p:sldId id="341" r:id="rId25"/>
    <p:sldId id="343" r:id="rId26"/>
    <p:sldId id="352" r:id="rId27"/>
    <p:sldId id="369" r:id="rId28"/>
    <p:sldId id="355" r:id="rId29"/>
    <p:sldId id="357" r:id="rId30"/>
    <p:sldId id="379" r:id="rId31"/>
    <p:sldId id="356" r:id="rId32"/>
    <p:sldId id="354" r:id="rId33"/>
    <p:sldId id="380" r:id="rId34"/>
    <p:sldId id="359" r:id="rId35"/>
    <p:sldId id="358" r:id="rId36"/>
    <p:sldId id="370" r:id="rId37"/>
    <p:sldId id="336" r:id="rId38"/>
    <p:sldId id="372" r:id="rId39"/>
    <p:sldId id="376" r:id="rId40"/>
    <p:sldId id="377" r:id="rId41"/>
    <p:sldId id="378" r:id="rId42"/>
    <p:sldId id="373" r:id="rId43"/>
    <p:sldId id="374" r:id="rId44"/>
    <p:sldId id="375" r:id="rId4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6" autoAdjust="0"/>
    <p:restoredTop sz="96057" autoAdjust="0"/>
  </p:normalViewPr>
  <p:slideViewPr>
    <p:cSldViewPr>
      <p:cViewPr>
        <p:scale>
          <a:sx n="65" d="100"/>
          <a:sy n="65" d="100"/>
        </p:scale>
        <p:origin x="111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F3676-92AC-4056-B250-8360D83DC159}" type="datetimeFigureOut">
              <a:rPr lang="fr-CA" smtClean="0"/>
              <a:pPr/>
              <a:t>2022-11-24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535D9-8819-43F8-8AEB-51F360E2DC2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4690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2022-11-24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2369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2022-11-24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3187784"/>
          </a:xfrm>
        </p:spPr>
        <p:txBody>
          <a:bodyPr>
            <a:normAutofit/>
          </a:bodyPr>
          <a:lstStyle/>
          <a:p>
            <a:r>
              <a:rPr lang="fr-CA" dirty="0" smtClean="0"/>
              <a:t>Les politiques économiques en change fixe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ECO5550 Thème 3b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sym typeface="Symbol"/>
              </a:rPr>
              <a:t>Efficacité des opérations de change stérilisée  : l’effet de signal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53400" y="673628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357474" y="42472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724128" y="4247275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357474" y="17269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46"/>
          <p:cNvGrpSpPr/>
          <p:nvPr/>
        </p:nvGrpSpPr>
        <p:grpSpPr>
          <a:xfrm>
            <a:off x="1985040" y="1510971"/>
            <a:ext cx="5120192" cy="2736304"/>
            <a:chOff x="2399366" y="1196752"/>
            <a:chExt cx="5120192" cy="2736304"/>
          </a:xfrm>
        </p:grpSpPr>
        <p:cxnSp>
          <p:nvCxnSpPr>
            <p:cNvPr id="14" name="Connecteur droit 13"/>
            <p:cNvCxnSpPr/>
            <p:nvPr/>
          </p:nvCxnSpPr>
          <p:spPr>
            <a:xfrm>
              <a:off x="4860032" y="141277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e 44"/>
            <p:cNvGrpSpPr/>
            <p:nvPr/>
          </p:nvGrpSpPr>
          <p:grpSpPr>
            <a:xfrm>
              <a:off x="2399366" y="1196752"/>
              <a:ext cx="5120192" cy="2457564"/>
              <a:chOff x="2399366" y="1196752"/>
              <a:chExt cx="5120192" cy="2457564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4860032" y="1340768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R</a:t>
                </a:r>
                <a:endParaRPr lang="fr-CA" baseline="30000" dirty="0"/>
              </a:p>
            </p:txBody>
          </p:sp>
          <p:grpSp>
            <p:nvGrpSpPr>
              <p:cNvPr id="8" name="Groupe 22"/>
              <p:cNvGrpSpPr/>
              <p:nvPr/>
            </p:nvGrpSpPr>
            <p:grpSpPr>
              <a:xfrm>
                <a:off x="2399366" y="2682733"/>
                <a:ext cx="2442944" cy="400110"/>
                <a:chOff x="2244082" y="4442863"/>
                <a:chExt cx="4663803" cy="400110"/>
              </a:xfrm>
            </p:grpSpPr>
            <p:cxnSp>
              <p:nvCxnSpPr>
                <p:cNvPr id="20" name="Connecteur droit 19"/>
                <p:cNvCxnSpPr/>
                <p:nvPr/>
              </p:nvCxnSpPr>
              <p:spPr>
                <a:xfrm flipH="1">
                  <a:off x="3092563" y="4658887"/>
                  <a:ext cx="3815322" cy="26187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244082" y="4442863"/>
                  <a:ext cx="814647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sz="2000" dirty="0" smtClean="0">
                      <a:latin typeface="Times"/>
                    </a:rPr>
                    <a:t>E</a:t>
                  </a:r>
                  <a:r>
                    <a:rPr lang="fr-FR" sz="2000" baseline="-25000" dirty="0" smtClean="0">
                      <a:latin typeface="Times"/>
                    </a:rPr>
                    <a:t>1</a:t>
                  </a:r>
                  <a:endParaRPr lang="fr-FR" baseline="-25000" dirty="0">
                    <a:latin typeface="Times"/>
                  </a:endParaRPr>
                </a:p>
              </p:txBody>
            </p:sp>
          </p:grpSp>
          <p:grpSp>
            <p:nvGrpSpPr>
              <p:cNvPr id="10" name="Groupe 43"/>
              <p:cNvGrpSpPr/>
              <p:nvPr/>
            </p:nvGrpSpPr>
            <p:grpSpPr>
              <a:xfrm>
                <a:off x="3707904" y="1196752"/>
                <a:ext cx="3811654" cy="2457564"/>
                <a:chOff x="3707904" y="1196752"/>
                <a:chExt cx="3811654" cy="2457564"/>
              </a:xfrm>
            </p:grpSpPr>
            <p:sp>
              <p:nvSpPr>
                <p:cNvPr id="11" name="Forme libre 10"/>
                <p:cNvSpPr/>
                <p:nvPr/>
              </p:nvSpPr>
              <p:spPr>
                <a:xfrm>
                  <a:off x="3707904" y="1196752"/>
                  <a:ext cx="2083273" cy="2123470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32" name="ZoneTexte 31"/>
                <p:cNvSpPr txBox="1"/>
                <p:nvPr/>
              </p:nvSpPr>
              <p:spPr>
                <a:xfrm>
                  <a:off x="5868144" y="3284984"/>
                  <a:ext cx="16514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CA" dirty="0" smtClean="0"/>
                    <a:t>R*</a:t>
                  </a:r>
                  <a:r>
                    <a:rPr lang="fr-CA" baseline="-25000" dirty="0" smtClean="0"/>
                    <a:t>1</a:t>
                  </a:r>
                  <a:r>
                    <a:rPr lang="fr-CA" dirty="0" smtClean="0"/>
                    <a:t>+ (E</a:t>
                  </a:r>
                  <a:r>
                    <a:rPr lang="fr-CA" baseline="30000" dirty="0" smtClean="0"/>
                    <a:t>e</a:t>
                  </a:r>
                  <a:r>
                    <a:rPr lang="fr-CA" baseline="-25000" dirty="0" smtClean="0"/>
                    <a:t>1</a:t>
                  </a:r>
                  <a:r>
                    <a:rPr lang="fr-CA" dirty="0" smtClean="0"/>
                    <a:t>-E)/E</a:t>
                  </a:r>
                  <a:endParaRPr lang="fr-CA" baseline="30000" dirty="0"/>
                </a:p>
              </p:txBody>
            </p:sp>
          </p:grpSp>
        </p:grp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967905" y="162880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-18790" y="6131677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</a:t>
            </a:r>
            <a:endParaRPr lang="fr-FR" dirty="0">
              <a:latin typeface="Times"/>
            </a:endParaRPr>
          </a:p>
        </p:txBody>
      </p:sp>
      <p:grpSp>
        <p:nvGrpSpPr>
          <p:cNvPr id="12" name="Groupe 47"/>
          <p:cNvGrpSpPr/>
          <p:nvPr/>
        </p:nvGrpSpPr>
        <p:grpSpPr>
          <a:xfrm>
            <a:off x="3365586" y="4319283"/>
            <a:ext cx="3438662" cy="2304256"/>
            <a:chOff x="3779912" y="4005064"/>
            <a:chExt cx="3438662" cy="2304256"/>
          </a:xfrm>
        </p:grpSpPr>
        <p:grpSp>
          <p:nvGrpSpPr>
            <p:cNvPr id="15" name="Groupe 45"/>
            <p:cNvGrpSpPr/>
            <p:nvPr/>
          </p:nvGrpSpPr>
          <p:grpSpPr>
            <a:xfrm>
              <a:off x="3779912" y="4005064"/>
              <a:ext cx="2414108" cy="2304256"/>
              <a:chOff x="3779912" y="4005064"/>
              <a:chExt cx="2414108" cy="2304256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4860032" y="4005064"/>
                <a:ext cx="0" cy="8640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e 23"/>
              <p:cNvGrpSpPr/>
              <p:nvPr/>
            </p:nvGrpSpPr>
            <p:grpSpPr>
              <a:xfrm flipV="1">
                <a:off x="3779912" y="4595973"/>
                <a:ext cx="2414108" cy="1713347"/>
                <a:chOff x="3563888" y="1988840"/>
                <a:chExt cx="3476039" cy="3024336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 rot="10800000">
                  <a:off x="3771255" y="2272874"/>
                  <a:ext cx="3268672" cy="651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M</a:t>
                  </a:r>
                  <a:r>
                    <a:rPr lang="fr-CA" baseline="30000" dirty="0" smtClean="0"/>
                    <a:t>d</a:t>
                  </a:r>
                  <a:r>
                    <a:rPr lang="fr-CA" dirty="0" smtClean="0"/>
                    <a:t>/P=L(R,Y)</a:t>
                  </a:r>
                  <a:endParaRPr lang="fr-CA" dirty="0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3563888" y="1988840"/>
                  <a:ext cx="2952328" cy="3024336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</p:grpSp>
        <p:sp>
          <p:nvSpPr>
            <p:cNvPr id="41" name="ZoneTexte 40"/>
            <p:cNvSpPr txBox="1"/>
            <p:nvPr/>
          </p:nvSpPr>
          <p:spPr>
            <a:xfrm>
              <a:off x="6282470" y="494116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2069442" y="409396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cxnSp>
        <p:nvCxnSpPr>
          <p:cNvPr id="55" name="Connecteur droit 54"/>
          <p:cNvCxnSpPr/>
          <p:nvPr/>
        </p:nvCxnSpPr>
        <p:spPr>
          <a:xfrm flipH="1">
            <a:off x="2411760" y="5301208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lèche droite 55"/>
          <p:cNvSpPr/>
          <p:nvPr/>
        </p:nvSpPr>
        <p:spPr>
          <a:xfrm flipV="1">
            <a:off x="3779912" y="2420888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7" name="Groupe 43"/>
          <p:cNvGrpSpPr/>
          <p:nvPr/>
        </p:nvGrpSpPr>
        <p:grpSpPr>
          <a:xfrm>
            <a:off x="3653618" y="1556792"/>
            <a:ext cx="3417912" cy="1953508"/>
            <a:chOff x="4067944" y="1556792"/>
            <a:chExt cx="3417912" cy="1953508"/>
          </a:xfrm>
        </p:grpSpPr>
        <p:sp>
          <p:nvSpPr>
            <p:cNvPr id="53" name="Forme libre 52"/>
            <p:cNvSpPr/>
            <p:nvPr/>
          </p:nvSpPr>
          <p:spPr>
            <a:xfrm>
              <a:off x="4067944" y="1556792"/>
              <a:ext cx="1723233" cy="1763430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5834442" y="3140968"/>
              <a:ext cx="16514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R*</a:t>
              </a:r>
              <a:r>
                <a:rPr lang="fr-CA" baseline="-25000" dirty="0" smtClean="0"/>
                <a:t>1</a:t>
              </a:r>
              <a:r>
                <a:rPr lang="fr-CA" dirty="0" smtClean="0"/>
                <a:t>+ (E</a:t>
              </a:r>
              <a:r>
                <a:rPr lang="fr-CA" baseline="30000" dirty="0" smtClean="0"/>
                <a:t>e</a:t>
              </a:r>
              <a:r>
                <a:rPr lang="fr-CA" baseline="-25000" dirty="0" smtClean="0"/>
                <a:t>2</a:t>
              </a:r>
              <a:r>
                <a:rPr lang="fr-CA" dirty="0" smtClean="0"/>
                <a:t>-E)/E</a:t>
              </a:r>
              <a:endParaRPr lang="fr-CA" baseline="30000" dirty="0"/>
            </a:p>
          </p:txBody>
        </p:sp>
      </p:grpSp>
      <p:cxnSp>
        <p:nvCxnSpPr>
          <p:cNvPr id="57" name="Connecteur droit 56"/>
          <p:cNvCxnSpPr/>
          <p:nvPr/>
        </p:nvCxnSpPr>
        <p:spPr>
          <a:xfrm flipH="1">
            <a:off x="2411760" y="2852936"/>
            <a:ext cx="2016224" cy="261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12"/>
          <p:cNvSpPr txBox="1">
            <a:spLocks noChangeArrowheads="1"/>
          </p:cNvSpPr>
          <p:nvPr/>
        </p:nvSpPr>
        <p:spPr bwMode="auto">
          <a:xfrm>
            <a:off x="1985040" y="2668850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5220072" y="1591632"/>
            <a:ext cx="3923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On peut toutefois penser qu’une R.O. et titres signalent au marché la volonté de la BC de voir la devise perdre de la valeur et modifie donc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().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sym typeface="Symbol"/>
              </a:rPr>
              <a:t>Efficacité des opérations de change stérilisée  : imparfaite substituabilité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53400" y="673628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357474" y="42472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724128" y="4247275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357474" y="17269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46"/>
          <p:cNvGrpSpPr/>
          <p:nvPr/>
        </p:nvGrpSpPr>
        <p:grpSpPr>
          <a:xfrm>
            <a:off x="1985040" y="1510971"/>
            <a:ext cx="6053140" cy="2736304"/>
            <a:chOff x="2399366" y="1196752"/>
            <a:chExt cx="6053140" cy="2736304"/>
          </a:xfrm>
        </p:grpSpPr>
        <p:cxnSp>
          <p:nvCxnSpPr>
            <p:cNvPr id="14" name="Connecteur droit 13"/>
            <p:cNvCxnSpPr/>
            <p:nvPr/>
          </p:nvCxnSpPr>
          <p:spPr>
            <a:xfrm>
              <a:off x="4860032" y="141277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e 44"/>
            <p:cNvGrpSpPr/>
            <p:nvPr/>
          </p:nvGrpSpPr>
          <p:grpSpPr>
            <a:xfrm>
              <a:off x="2399366" y="1196752"/>
              <a:ext cx="6053140" cy="2457564"/>
              <a:chOff x="2399366" y="1196752"/>
              <a:chExt cx="6053140" cy="2457564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4860032" y="1340768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R</a:t>
                </a:r>
                <a:endParaRPr lang="fr-CA" baseline="30000" dirty="0"/>
              </a:p>
            </p:txBody>
          </p:sp>
          <p:grpSp>
            <p:nvGrpSpPr>
              <p:cNvPr id="8" name="Groupe 22"/>
              <p:cNvGrpSpPr/>
              <p:nvPr/>
            </p:nvGrpSpPr>
            <p:grpSpPr>
              <a:xfrm>
                <a:off x="2399366" y="2682733"/>
                <a:ext cx="2442944" cy="400110"/>
                <a:chOff x="2244082" y="4442863"/>
                <a:chExt cx="4663803" cy="400110"/>
              </a:xfrm>
            </p:grpSpPr>
            <p:cxnSp>
              <p:nvCxnSpPr>
                <p:cNvPr id="20" name="Connecteur droit 19"/>
                <p:cNvCxnSpPr/>
                <p:nvPr/>
              </p:nvCxnSpPr>
              <p:spPr>
                <a:xfrm flipH="1">
                  <a:off x="3092563" y="4658887"/>
                  <a:ext cx="3815322" cy="26187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244082" y="4442863"/>
                  <a:ext cx="814647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sz="2000" dirty="0" smtClean="0">
                      <a:latin typeface="Times"/>
                    </a:rPr>
                    <a:t>E</a:t>
                  </a:r>
                  <a:r>
                    <a:rPr lang="fr-FR" sz="2000" baseline="-25000" dirty="0" smtClean="0">
                      <a:latin typeface="Times"/>
                    </a:rPr>
                    <a:t>1</a:t>
                  </a:r>
                  <a:endParaRPr lang="fr-FR" baseline="-25000" dirty="0">
                    <a:latin typeface="Times"/>
                  </a:endParaRPr>
                </a:p>
              </p:txBody>
            </p:sp>
          </p:grpSp>
          <p:grpSp>
            <p:nvGrpSpPr>
              <p:cNvPr id="10" name="Groupe 43"/>
              <p:cNvGrpSpPr/>
              <p:nvPr/>
            </p:nvGrpSpPr>
            <p:grpSpPr>
              <a:xfrm>
                <a:off x="3707904" y="1196752"/>
                <a:ext cx="4744602" cy="2457564"/>
                <a:chOff x="3707904" y="1196752"/>
                <a:chExt cx="4744602" cy="2457564"/>
              </a:xfrm>
            </p:grpSpPr>
            <p:sp>
              <p:nvSpPr>
                <p:cNvPr id="11" name="Forme libre 10"/>
                <p:cNvSpPr/>
                <p:nvPr/>
              </p:nvSpPr>
              <p:spPr>
                <a:xfrm>
                  <a:off x="3707904" y="1196752"/>
                  <a:ext cx="2083273" cy="2123470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32" name="ZoneTexte 31"/>
                <p:cNvSpPr txBox="1"/>
                <p:nvPr/>
              </p:nvSpPr>
              <p:spPr>
                <a:xfrm>
                  <a:off x="5868144" y="3284984"/>
                  <a:ext cx="25843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CA" dirty="0" smtClean="0"/>
                    <a:t>R*+ (</a:t>
                  </a:r>
                  <a:r>
                    <a:rPr lang="fr-CA" dirty="0" err="1" smtClean="0"/>
                    <a:t>E</a:t>
                  </a:r>
                  <a:r>
                    <a:rPr lang="fr-CA" baseline="30000" dirty="0" err="1" smtClean="0"/>
                    <a:t>e</a:t>
                  </a:r>
                  <a:r>
                    <a:rPr lang="fr-CA" dirty="0" smtClean="0"/>
                    <a:t>-E)/E +</a:t>
                  </a:r>
                  <a:r>
                    <a:rPr lang="el-GR" dirty="0" smtClean="0"/>
                    <a:t> ρ</a:t>
                  </a:r>
                  <a:r>
                    <a:rPr lang="en-CA" dirty="0" smtClean="0"/>
                    <a:t>(B-A</a:t>
                  </a:r>
                  <a:r>
                    <a:rPr lang="en-CA" baseline="-25000" dirty="0" smtClean="0"/>
                    <a:t>1</a:t>
                  </a:r>
                  <a:r>
                    <a:rPr lang="en-CA" dirty="0" smtClean="0"/>
                    <a:t>)</a:t>
                  </a:r>
                  <a:endParaRPr lang="fr-CA" baseline="30000" dirty="0"/>
                </a:p>
              </p:txBody>
            </p:sp>
          </p:grpSp>
        </p:grp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967905" y="162880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-18790" y="6131677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</a:t>
            </a:r>
            <a:endParaRPr lang="fr-FR" dirty="0">
              <a:latin typeface="Times"/>
            </a:endParaRPr>
          </a:p>
        </p:txBody>
      </p:sp>
      <p:grpSp>
        <p:nvGrpSpPr>
          <p:cNvPr id="12" name="Groupe 47"/>
          <p:cNvGrpSpPr/>
          <p:nvPr/>
        </p:nvGrpSpPr>
        <p:grpSpPr>
          <a:xfrm>
            <a:off x="3365586" y="4319283"/>
            <a:ext cx="3438662" cy="2304256"/>
            <a:chOff x="3779912" y="4005064"/>
            <a:chExt cx="3438662" cy="2304256"/>
          </a:xfrm>
        </p:grpSpPr>
        <p:grpSp>
          <p:nvGrpSpPr>
            <p:cNvPr id="15" name="Groupe 45"/>
            <p:cNvGrpSpPr/>
            <p:nvPr/>
          </p:nvGrpSpPr>
          <p:grpSpPr>
            <a:xfrm>
              <a:off x="3779912" y="4005064"/>
              <a:ext cx="2414108" cy="2304256"/>
              <a:chOff x="3779912" y="4005064"/>
              <a:chExt cx="2414108" cy="2304256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4860032" y="4005064"/>
                <a:ext cx="0" cy="8640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e 23"/>
              <p:cNvGrpSpPr/>
              <p:nvPr/>
            </p:nvGrpSpPr>
            <p:grpSpPr>
              <a:xfrm flipV="1">
                <a:off x="3779912" y="4595973"/>
                <a:ext cx="2414108" cy="1713347"/>
                <a:chOff x="3563888" y="1988840"/>
                <a:chExt cx="3476039" cy="3024336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 rot="10800000">
                  <a:off x="3771255" y="2272874"/>
                  <a:ext cx="3268672" cy="651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M</a:t>
                  </a:r>
                  <a:r>
                    <a:rPr lang="fr-CA" baseline="30000" dirty="0" smtClean="0"/>
                    <a:t>d</a:t>
                  </a:r>
                  <a:r>
                    <a:rPr lang="fr-CA" dirty="0" smtClean="0"/>
                    <a:t>/P=L(R,Y)</a:t>
                  </a:r>
                  <a:endParaRPr lang="fr-CA" dirty="0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3563888" y="1988840"/>
                  <a:ext cx="2952328" cy="3024336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</p:grpSp>
        <p:sp>
          <p:nvSpPr>
            <p:cNvPr id="41" name="ZoneTexte 40"/>
            <p:cNvSpPr txBox="1"/>
            <p:nvPr/>
          </p:nvSpPr>
          <p:spPr>
            <a:xfrm>
              <a:off x="6282470" y="494116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2069442" y="409396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sp>
        <p:nvSpPr>
          <p:cNvPr id="40" name="ZoneTexte 39"/>
          <p:cNvSpPr txBox="1"/>
          <p:nvPr/>
        </p:nvSpPr>
        <p:spPr>
          <a:xfrm>
            <a:off x="81315" y="1839653"/>
            <a:ext cx="20517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 </a:t>
            </a:r>
            <a:r>
              <a:rPr lang="fr-CA" dirty="0" smtClean="0"/>
              <a:t>: prime de risque associée à la détention des actifs domestiques par les Inv. privés, </a:t>
            </a:r>
            <a:r>
              <a:rPr lang="fr-CA" dirty="0" err="1" smtClean="0"/>
              <a:t>fct</a:t>
            </a:r>
            <a:r>
              <a:rPr lang="fr-CA" dirty="0" smtClean="0"/>
              <a:t> positive de l’exposition du marché aux titres publics locaux (B-A)</a:t>
            </a:r>
            <a:endParaRPr lang="fr-CA" dirty="0" smtClean="0">
              <a:sym typeface="Symbol"/>
            </a:endParaRPr>
          </a:p>
        </p:txBody>
      </p:sp>
      <p:cxnSp>
        <p:nvCxnSpPr>
          <p:cNvPr id="55" name="Connecteur droit 54"/>
          <p:cNvCxnSpPr/>
          <p:nvPr/>
        </p:nvCxnSpPr>
        <p:spPr>
          <a:xfrm flipH="1">
            <a:off x="2411760" y="5301208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lèche droite 55"/>
          <p:cNvSpPr/>
          <p:nvPr/>
        </p:nvSpPr>
        <p:spPr>
          <a:xfrm flipV="1">
            <a:off x="3779912" y="2420888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52" name="Groupe 43"/>
          <p:cNvGrpSpPr/>
          <p:nvPr/>
        </p:nvGrpSpPr>
        <p:grpSpPr>
          <a:xfrm>
            <a:off x="3653618" y="1556792"/>
            <a:ext cx="4350860" cy="1953508"/>
            <a:chOff x="4067944" y="1556792"/>
            <a:chExt cx="4350860" cy="1953508"/>
          </a:xfrm>
        </p:grpSpPr>
        <p:sp>
          <p:nvSpPr>
            <p:cNvPr id="53" name="Forme libre 52"/>
            <p:cNvSpPr/>
            <p:nvPr/>
          </p:nvSpPr>
          <p:spPr>
            <a:xfrm>
              <a:off x="4067944" y="1556792"/>
              <a:ext cx="1723233" cy="1763430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5834442" y="3140968"/>
              <a:ext cx="25843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R*+ (</a:t>
              </a:r>
              <a:r>
                <a:rPr lang="fr-CA" dirty="0" err="1" smtClean="0"/>
                <a:t>E</a:t>
              </a:r>
              <a:r>
                <a:rPr lang="fr-CA" baseline="30000" dirty="0" err="1" smtClean="0"/>
                <a:t>e</a:t>
              </a:r>
              <a:r>
                <a:rPr lang="fr-CA" dirty="0" smtClean="0"/>
                <a:t>-E)/E + </a:t>
              </a:r>
              <a:r>
                <a:rPr lang="el-GR" dirty="0" smtClean="0"/>
                <a:t>ρ</a:t>
              </a:r>
              <a:r>
                <a:rPr lang="en-CA" dirty="0" smtClean="0"/>
                <a:t>(B-A</a:t>
              </a:r>
              <a:r>
                <a:rPr lang="en-CA" baseline="-25000" dirty="0" smtClean="0"/>
                <a:t>2</a:t>
              </a:r>
              <a:r>
                <a:rPr lang="en-CA" dirty="0" smtClean="0"/>
                <a:t>)</a:t>
              </a:r>
              <a:endParaRPr lang="fr-CA" baseline="30000" dirty="0"/>
            </a:p>
          </p:txBody>
        </p:sp>
      </p:grpSp>
      <p:cxnSp>
        <p:nvCxnSpPr>
          <p:cNvPr id="57" name="Connecteur droit 56"/>
          <p:cNvCxnSpPr/>
          <p:nvPr/>
        </p:nvCxnSpPr>
        <p:spPr>
          <a:xfrm flipH="1">
            <a:off x="2411760" y="2852936"/>
            <a:ext cx="2016224" cy="261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12"/>
          <p:cNvSpPr txBox="1">
            <a:spLocks noChangeArrowheads="1"/>
          </p:cNvSpPr>
          <p:nvPr/>
        </p:nvSpPr>
        <p:spPr bwMode="auto">
          <a:xfrm>
            <a:off x="1979712" y="2668850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5724128" y="177281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Une R.O. et titres locaux</a:t>
            </a:r>
            <a:r>
              <a:rPr lang="en-CA" dirty="0" smtClean="0">
                <a:sym typeface="Symbol"/>
              </a:rPr>
              <a:t>A</a:t>
            </a:r>
            <a:r>
              <a:rPr lang="fr-CA" dirty="0" smtClean="0">
                <a:sym typeface="Symbol"/>
              </a:rPr>
              <a:t> </a:t>
            </a:r>
            <a:r>
              <a:rPr lang="en-CA" dirty="0" smtClean="0">
                <a:sym typeface="Symbol"/>
              </a:rPr>
              <a:t>B-A</a:t>
            </a:r>
            <a:r>
              <a:rPr lang="fr-CA" dirty="0" smtClean="0">
                <a:sym typeface="Symbol"/>
              </a:rPr>
              <a:t> </a:t>
            </a:r>
            <a:r>
              <a:rPr lang="fr-CA" dirty="0">
                <a:sym typeface="Symbol"/>
              </a:rPr>
              <a:t></a:t>
            </a:r>
            <a:r>
              <a:rPr lang="el-GR" dirty="0" smtClean="0">
                <a:sym typeface="Symbol"/>
              </a:rPr>
              <a:t>ρ</a:t>
            </a:r>
            <a:r>
              <a:rPr lang="en-CA" dirty="0" smtClean="0">
                <a:sym typeface="Symbol"/>
              </a:rPr>
              <a:t>(B-A)</a:t>
            </a:r>
            <a:r>
              <a:rPr lang="fr-CA" dirty="0" smtClean="0">
                <a:sym typeface="Symbol"/>
              </a:rPr>
              <a:t> E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779694" y="5839289"/>
            <a:ext cx="3147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B : </a:t>
            </a:r>
            <a:r>
              <a:rPr lang="en-CA" dirty="0" err="1" smtClean="0"/>
              <a:t>dette</a:t>
            </a:r>
            <a:r>
              <a:rPr lang="en-CA" dirty="0" smtClean="0"/>
              <a:t> </a:t>
            </a:r>
            <a:r>
              <a:rPr lang="en-CA" dirty="0" err="1" smtClean="0"/>
              <a:t>publique</a:t>
            </a:r>
            <a:endParaRPr lang="en-CA" dirty="0" smtClean="0"/>
          </a:p>
          <a:p>
            <a:r>
              <a:rPr lang="en-CA" dirty="0" smtClean="0"/>
              <a:t>A : </a:t>
            </a:r>
            <a:r>
              <a:rPr lang="en-CA" dirty="0" err="1" smtClean="0"/>
              <a:t>avoirs</a:t>
            </a:r>
            <a:r>
              <a:rPr lang="en-CA" dirty="0" smtClean="0"/>
              <a:t> </a:t>
            </a:r>
            <a:r>
              <a:rPr lang="en-CA" dirty="0" err="1" smtClean="0"/>
              <a:t>nationaux</a:t>
            </a:r>
            <a:r>
              <a:rPr lang="en-CA" dirty="0" smtClean="0"/>
              <a:t> de la BC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78621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Stérilisation, libre circ. des capitaux et substituabilité parfaite des actifs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8"/>
            <a:ext cx="8219256" cy="4392488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L’efficacité de la «stérilisation» repose sur la violation de ces deux </a:t>
            </a:r>
            <a:r>
              <a:rPr lang="fr-CA" dirty="0" err="1" smtClean="0"/>
              <a:t>hyp</a:t>
            </a:r>
            <a:r>
              <a:rPr lang="fr-CA" dirty="0" smtClean="0"/>
              <a:t>. en change flexible</a:t>
            </a:r>
          </a:p>
          <a:p>
            <a:pPr lvl="1"/>
            <a:r>
              <a:rPr lang="fr-CA" dirty="0" smtClean="0"/>
              <a:t>S’il y a </a:t>
            </a:r>
            <a:r>
              <a:rPr lang="fr-CA" dirty="0" err="1" smtClean="0"/>
              <a:t>p.e</a:t>
            </a:r>
            <a:r>
              <a:rPr lang="fr-CA" dirty="0" smtClean="0"/>
              <a:t>. imparfaite substituabilité causée par le fait que le </a:t>
            </a:r>
            <a:r>
              <a:rPr lang="fr-CA" dirty="0" err="1" smtClean="0"/>
              <a:t>rdmt</a:t>
            </a:r>
            <a:r>
              <a:rPr lang="fr-CA" dirty="0" smtClean="0"/>
              <a:t> de l’actif étranger doive être ajusté d’une prime de risque affectée par la </a:t>
            </a:r>
            <a:r>
              <a:rPr lang="fr-CA" dirty="0" smtClean="0">
                <a:sym typeface="Symbol"/>
              </a:rPr>
              <a:t>R.O.</a:t>
            </a:r>
          </a:p>
          <a:p>
            <a:pPr lvl="1"/>
            <a:r>
              <a:rPr lang="fr-CA" dirty="0" smtClean="0">
                <a:sym typeface="Symbol"/>
              </a:rPr>
              <a:t>La condition de PTI doit alors tenir compte de cette prime de risque</a:t>
            </a:r>
          </a:p>
          <a:p>
            <a:pPr lvl="1"/>
            <a:r>
              <a:rPr lang="fr-CA" dirty="0" smtClean="0">
                <a:sym typeface="Symbol"/>
              </a:rPr>
              <a:t>Il peut donc y avoir 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eq</a:t>
            </a:r>
            <a:r>
              <a:rPr lang="fr-CA" dirty="0" smtClean="0">
                <a:sym typeface="Symbol"/>
              </a:rPr>
              <a:t> sans M</a:t>
            </a:r>
            <a:r>
              <a:rPr lang="fr-CA" baseline="30000" dirty="0" smtClean="0">
                <a:sym typeface="Symbol"/>
              </a:rPr>
              <a:t>s</a:t>
            </a:r>
            <a:endParaRPr lang="fr-CA" baseline="30000" dirty="0" smtClean="0"/>
          </a:p>
          <a:p>
            <a:endParaRPr lang="fr-CA" dirty="0" smtClean="0"/>
          </a:p>
          <a:p>
            <a:r>
              <a:rPr lang="fr-CA" dirty="0" smtClean="0"/>
              <a:t>Nous nous limiterons </a:t>
            </a:r>
            <a:r>
              <a:rPr lang="fr-CA" dirty="0" err="1" smtClean="0"/>
              <a:t>ci-bas</a:t>
            </a:r>
            <a:r>
              <a:rPr lang="fr-CA" dirty="0" smtClean="0"/>
              <a:t> à l’analyse du cas où ces </a:t>
            </a:r>
            <a:r>
              <a:rPr lang="fr-CA" dirty="0" err="1" smtClean="0"/>
              <a:t>hyp</a:t>
            </a:r>
            <a:r>
              <a:rPr lang="fr-CA" dirty="0" smtClean="0"/>
              <a:t>. ne sont pas violées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Interventions de la BC en change fixe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fr-CA" dirty="0" smtClean="0"/>
              <a:t>Quotidiennement, la BC intervient au besoin pour annuler les pressions à la hausse ou à la baisse sur E émanant du marché des changes</a:t>
            </a:r>
          </a:p>
          <a:p>
            <a:endParaRPr lang="fr-CA" dirty="0" smtClean="0"/>
          </a:p>
          <a:p>
            <a:r>
              <a:rPr lang="fr-CA" dirty="0" smtClean="0"/>
              <a:t>Périodiquement, il est possible qu’elle doive intervenir pour modifier 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98178"/>
          </a:xfrm>
        </p:spPr>
        <p:txBody>
          <a:bodyPr>
            <a:normAutofit/>
          </a:bodyPr>
          <a:lstStyle/>
          <a:p>
            <a:r>
              <a:rPr lang="fr-CA" sz="4100" dirty="0" smtClean="0">
                <a:sym typeface="Symbol"/>
              </a:rPr>
              <a:t>Ex. 1 : annuler une pression à la hausse sur E causée R* (1)</a:t>
            </a:r>
            <a:endParaRPr lang="fr-CA" sz="4100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907704" y="612523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907704" y="245282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700602" y="612523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Q</a:t>
            </a:r>
            <a:r>
              <a:rPr lang="fr-FR" sz="2000" baseline="-25000" dirty="0" smtClean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 flipH="1">
            <a:off x="3677781" y="5625551"/>
            <a:ext cx="8975" cy="5040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419872" y="6125234"/>
            <a:ext cx="5886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Q</a:t>
            </a:r>
            <a:r>
              <a:rPr lang="fr-FR" sz="2000" baseline="30000" dirty="0" smtClean="0">
                <a:latin typeface="Times"/>
              </a:rPr>
              <a:t>$l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sz="2000" baseline="-25000" dirty="0" smtClean="0">
              <a:solidFill>
                <a:srgbClr val="FF0000"/>
              </a:solidFill>
              <a:latin typeface="Times"/>
            </a:endParaRPr>
          </a:p>
        </p:txBody>
      </p:sp>
      <p:grpSp>
        <p:nvGrpSpPr>
          <p:cNvPr id="27" name="Groupe 37"/>
          <p:cNvGrpSpPr/>
          <p:nvPr/>
        </p:nvGrpSpPr>
        <p:grpSpPr>
          <a:xfrm>
            <a:off x="1443559" y="5277414"/>
            <a:ext cx="2230007" cy="400110"/>
            <a:chOff x="1461428" y="4388910"/>
            <a:chExt cx="3793029" cy="400110"/>
          </a:xfrm>
        </p:grpSpPr>
        <p:cxnSp>
          <p:nvCxnSpPr>
            <p:cNvPr id="11" name="Connecteur droit 10"/>
            <p:cNvCxnSpPr/>
            <p:nvPr/>
          </p:nvCxnSpPr>
          <p:spPr>
            <a:xfrm flipH="1" flipV="1">
              <a:off x="2207435" y="4636872"/>
              <a:ext cx="3047022" cy="813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461428" y="4388910"/>
              <a:ext cx="41710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err="1" smtClean="0">
                  <a:latin typeface="Times"/>
                </a:rPr>
                <a:t>E</a:t>
              </a:r>
              <a:r>
                <a:rPr lang="fr-FR" sz="2000" baseline="30000" dirty="0" err="1" smtClean="0">
                  <a:latin typeface="Times"/>
                </a:rPr>
                <a:t>c</a:t>
              </a:r>
              <a:endParaRPr lang="fr-FR" baseline="30000" dirty="0">
                <a:latin typeface="Times"/>
              </a:endParaRPr>
            </a:p>
          </p:txBody>
        </p:sp>
      </p:grp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1403648" y="230881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2" name="Espace réservé du numéro de diapositive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  <p:sp>
        <p:nvSpPr>
          <p:cNvPr id="31" name="ZoneTexte 30"/>
          <p:cNvSpPr txBox="1"/>
          <p:nvPr/>
        </p:nvSpPr>
        <p:spPr>
          <a:xfrm>
            <a:off x="2677770" y="1988840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Marché des changes</a:t>
            </a:r>
            <a:endParaRPr lang="fr-CA" dirty="0"/>
          </a:p>
        </p:txBody>
      </p:sp>
      <p:sp>
        <p:nvSpPr>
          <p:cNvPr id="28" name="Rectangle 27"/>
          <p:cNvSpPr/>
          <p:nvPr/>
        </p:nvSpPr>
        <p:spPr>
          <a:xfrm>
            <a:off x="6084168" y="347487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tabLst>
                <a:tab pos="450850" algn="l"/>
              </a:tabLst>
            </a:pPr>
            <a:r>
              <a:rPr lang="fr-CA" dirty="0" smtClean="0">
                <a:sym typeface="Symbol"/>
              </a:rPr>
              <a:t>R*	 </a:t>
            </a:r>
            <a:r>
              <a:rPr lang="fr-CA" dirty="0" err="1" smtClean="0">
                <a:sym typeface="Symbol"/>
              </a:rPr>
              <a:t>O</a:t>
            </a:r>
            <a:r>
              <a:rPr lang="fr-CA" baseline="30000" dirty="0" err="1" smtClean="0">
                <a:sym typeface="Symbol"/>
              </a:rPr>
              <a:t>$l</a:t>
            </a:r>
            <a:endParaRPr lang="fr-CA" baseline="30000" dirty="0">
              <a:sym typeface="Symbol"/>
            </a:endParaRPr>
          </a:p>
          <a:p>
            <a:pPr>
              <a:tabLst>
                <a:tab pos="450850" algn="l"/>
              </a:tabLst>
            </a:pPr>
            <a:r>
              <a:rPr lang="fr-CA" dirty="0" smtClean="0">
                <a:sym typeface="Symbol"/>
              </a:rPr>
              <a:t>	 pression E</a:t>
            </a:r>
          </a:p>
          <a:p>
            <a:pPr>
              <a:tabLst>
                <a:tab pos="450850" algn="l"/>
              </a:tabLst>
            </a:pPr>
            <a:r>
              <a:rPr lang="fr-CA" dirty="0" smtClean="0">
                <a:sym typeface="Symbol"/>
              </a:rPr>
              <a:t>Annuler par R.O  </a:t>
            </a:r>
            <a:r>
              <a:rPr lang="fr-CA" dirty="0" smtClean="0">
                <a:sym typeface="Symbol"/>
              </a:rPr>
              <a:t></a:t>
            </a:r>
            <a:r>
              <a:rPr lang="fr-CA" dirty="0" err="1" smtClean="0"/>
              <a:t>O</a:t>
            </a:r>
            <a:r>
              <a:rPr lang="fr-CA" baseline="30000" dirty="0" err="1" smtClean="0"/>
              <a:t>$l</a:t>
            </a:r>
            <a:endParaRPr lang="fr-CA" baseline="30000" dirty="0" smtClean="0">
              <a:sym typeface="Symbol"/>
            </a:endParaRPr>
          </a:p>
          <a:p>
            <a:pPr>
              <a:tabLst>
                <a:tab pos="450850" algn="l"/>
              </a:tabLst>
            </a:pPr>
            <a:endParaRPr lang="fr-CA" dirty="0"/>
          </a:p>
        </p:txBody>
      </p:sp>
      <p:sp>
        <p:nvSpPr>
          <p:cNvPr id="29" name="Forme libre 28"/>
          <p:cNvSpPr/>
          <p:nvPr/>
        </p:nvSpPr>
        <p:spPr>
          <a:xfrm>
            <a:off x="2823666" y="2884874"/>
            <a:ext cx="3119874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ZoneTexte 33"/>
          <p:cNvSpPr txBox="1"/>
          <p:nvPr/>
        </p:nvSpPr>
        <p:spPr>
          <a:xfrm>
            <a:off x="5943540" y="2812866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 smtClean="0"/>
              <a:t>D</a:t>
            </a:r>
            <a:r>
              <a:rPr lang="fr-CA" baseline="30000" dirty="0" err="1" smtClean="0"/>
              <a:t>$l</a:t>
            </a:r>
            <a:endParaRPr lang="fr-CA" baseline="-25000" dirty="0"/>
          </a:p>
        </p:txBody>
      </p:sp>
      <p:sp>
        <p:nvSpPr>
          <p:cNvPr id="41" name="Forme libre 40"/>
          <p:cNvSpPr/>
          <p:nvPr/>
        </p:nvSpPr>
        <p:spPr>
          <a:xfrm>
            <a:off x="3018758" y="2805800"/>
            <a:ext cx="2595206" cy="31767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2" name="ZoneTexte 41"/>
          <p:cNvSpPr txBox="1"/>
          <p:nvPr/>
        </p:nvSpPr>
        <p:spPr>
          <a:xfrm>
            <a:off x="3023828" y="262762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O</a:t>
            </a:r>
            <a:r>
              <a:rPr lang="fr-CA" baseline="30000" dirty="0" smtClean="0"/>
              <a:t>$l</a:t>
            </a:r>
            <a:r>
              <a:rPr lang="fr-CA" baseline="-25000" dirty="0" smtClean="0"/>
              <a:t>2</a:t>
            </a:r>
            <a:endParaRPr lang="fr-CA" dirty="0"/>
          </a:p>
        </p:txBody>
      </p:sp>
      <p:grpSp>
        <p:nvGrpSpPr>
          <p:cNvPr id="50" name="Groupe 49"/>
          <p:cNvGrpSpPr/>
          <p:nvPr/>
        </p:nvGrpSpPr>
        <p:grpSpPr>
          <a:xfrm>
            <a:off x="2147785" y="3012340"/>
            <a:ext cx="2264487" cy="2839355"/>
            <a:chOff x="3159455" y="1490374"/>
            <a:chExt cx="3356761" cy="3522804"/>
          </a:xfrm>
        </p:grpSpPr>
        <p:sp>
          <p:nvSpPr>
            <p:cNvPr id="51" name="Forme libre 50"/>
            <p:cNvSpPr/>
            <p:nvPr/>
          </p:nvSpPr>
          <p:spPr>
            <a:xfrm>
              <a:off x="3657501" y="2058481"/>
              <a:ext cx="2858715" cy="2954697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3159455" y="1490374"/>
              <a:ext cx="1031751" cy="4582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O</a:t>
              </a:r>
              <a:r>
                <a:rPr lang="fr-CA" baseline="30000" dirty="0" smtClean="0"/>
                <a:t>$l</a:t>
              </a:r>
              <a:r>
                <a:rPr lang="fr-CA" baseline="-25000" dirty="0" smtClean="0"/>
                <a:t>1,3</a:t>
              </a:r>
              <a:endParaRPr lang="fr-CA" dirty="0"/>
            </a:p>
          </p:txBody>
        </p:sp>
      </p:grpSp>
      <p:sp>
        <p:nvSpPr>
          <p:cNvPr id="53" name="Flèche droite 52"/>
          <p:cNvSpPr/>
          <p:nvPr/>
        </p:nvSpPr>
        <p:spPr>
          <a:xfrm flipH="1">
            <a:off x="3018758" y="4293144"/>
            <a:ext cx="360040" cy="3519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7" name="Flèche droite 46"/>
          <p:cNvSpPr/>
          <p:nvPr/>
        </p:nvSpPr>
        <p:spPr>
          <a:xfrm>
            <a:off x="2777859" y="3753580"/>
            <a:ext cx="423664" cy="375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sym typeface="Symbol"/>
              </a:rPr>
              <a:t>Ex. 1 : annuler une pression à la hausse sur E causée R* (2)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53400" y="673628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357474" y="42472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724128" y="4247275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357474" y="17269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46"/>
          <p:cNvGrpSpPr/>
          <p:nvPr/>
        </p:nvGrpSpPr>
        <p:grpSpPr>
          <a:xfrm>
            <a:off x="2012380" y="1510971"/>
            <a:ext cx="4999878" cy="2736304"/>
            <a:chOff x="2426706" y="1196752"/>
            <a:chExt cx="4999878" cy="2736304"/>
          </a:xfrm>
        </p:grpSpPr>
        <p:cxnSp>
          <p:nvCxnSpPr>
            <p:cNvPr id="14" name="Connecteur droit 13"/>
            <p:cNvCxnSpPr/>
            <p:nvPr/>
          </p:nvCxnSpPr>
          <p:spPr>
            <a:xfrm>
              <a:off x="4860032" y="141277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e 44"/>
            <p:cNvGrpSpPr/>
            <p:nvPr/>
          </p:nvGrpSpPr>
          <p:grpSpPr>
            <a:xfrm>
              <a:off x="2426706" y="1196752"/>
              <a:ext cx="4999878" cy="2457564"/>
              <a:chOff x="2426706" y="1196752"/>
              <a:chExt cx="4999878" cy="2457564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4860032" y="1340768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1</a:t>
                </a:r>
                <a:endParaRPr lang="fr-CA" baseline="-25000" dirty="0"/>
              </a:p>
            </p:txBody>
          </p:sp>
          <p:grpSp>
            <p:nvGrpSpPr>
              <p:cNvPr id="8" name="Groupe 22"/>
              <p:cNvGrpSpPr/>
              <p:nvPr/>
            </p:nvGrpSpPr>
            <p:grpSpPr>
              <a:xfrm>
                <a:off x="2426706" y="2708920"/>
                <a:ext cx="3153406" cy="400110"/>
                <a:chOff x="2296277" y="4469050"/>
                <a:chExt cx="6020139" cy="400110"/>
              </a:xfrm>
            </p:grpSpPr>
            <p:cxnSp>
              <p:nvCxnSpPr>
                <p:cNvPr id="20" name="Connecteur droit 19"/>
                <p:cNvCxnSpPr/>
                <p:nvPr/>
              </p:nvCxnSpPr>
              <p:spPr>
                <a:xfrm flipH="1">
                  <a:off x="3092563" y="4658887"/>
                  <a:ext cx="5223853" cy="26187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296277" y="4469050"/>
                  <a:ext cx="79628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sz="2000" dirty="0" err="1" smtClean="0">
                      <a:latin typeface="Times"/>
                    </a:rPr>
                    <a:t>E</a:t>
                  </a:r>
                  <a:r>
                    <a:rPr lang="fr-FR" sz="2000" baseline="30000" dirty="0" err="1" smtClean="0">
                      <a:latin typeface="Times"/>
                    </a:rPr>
                    <a:t>c</a:t>
                  </a:r>
                  <a:endParaRPr lang="fr-FR" baseline="30000" dirty="0">
                    <a:latin typeface="Times"/>
                  </a:endParaRPr>
                </a:p>
              </p:txBody>
            </p:sp>
          </p:grpSp>
          <p:grpSp>
            <p:nvGrpSpPr>
              <p:cNvPr id="10" name="Groupe 43"/>
              <p:cNvGrpSpPr/>
              <p:nvPr/>
            </p:nvGrpSpPr>
            <p:grpSpPr>
              <a:xfrm>
                <a:off x="3707904" y="1196752"/>
                <a:ext cx="3718680" cy="2457564"/>
                <a:chOff x="3707904" y="1196752"/>
                <a:chExt cx="3718680" cy="2457564"/>
              </a:xfrm>
            </p:grpSpPr>
            <p:sp>
              <p:nvSpPr>
                <p:cNvPr id="11" name="Forme libre 10"/>
                <p:cNvSpPr/>
                <p:nvPr/>
              </p:nvSpPr>
              <p:spPr>
                <a:xfrm>
                  <a:off x="3707904" y="1196752"/>
                  <a:ext cx="2083273" cy="2123470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32" name="ZoneTexte 31"/>
                <p:cNvSpPr txBox="1"/>
                <p:nvPr/>
              </p:nvSpPr>
              <p:spPr>
                <a:xfrm>
                  <a:off x="5868144" y="3284984"/>
                  <a:ext cx="15584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CA" dirty="0" smtClean="0"/>
                    <a:t>R*</a:t>
                  </a:r>
                  <a:r>
                    <a:rPr lang="fr-CA" baseline="-25000" dirty="0" smtClean="0"/>
                    <a:t>1</a:t>
                  </a:r>
                  <a:r>
                    <a:rPr lang="fr-CA" dirty="0" smtClean="0"/>
                    <a:t>+ (</a:t>
                  </a:r>
                  <a:r>
                    <a:rPr lang="fr-CA" dirty="0" err="1" smtClean="0"/>
                    <a:t>E</a:t>
                  </a:r>
                  <a:r>
                    <a:rPr lang="fr-CA" baseline="30000" dirty="0" err="1"/>
                    <a:t>c</a:t>
                  </a:r>
                  <a:r>
                    <a:rPr lang="fr-CA" dirty="0" smtClean="0"/>
                    <a:t>-E)/E</a:t>
                  </a:r>
                  <a:endParaRPr lang="fr-CA" baseline="30000" dirty="0"/>
                </a:p>
              </p:txBody>
            </p:sp>
          </p:grpSp>
        </p:grp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967905" y="162880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-18790" y="6131677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</a:t>
            </a:r>
            <a:endParaRPr lang="fr-FR" dirty="0">
              <a:latin typeface="Times"/>
            </a:endParaRPr>
          </a:p>
        </p:txBody>
      </p:sp>
      <p:grpSp>
        <p:nvGrpSpPr>
          <p:cNvPr id="12" name="Groupe 47"/>
          <p:cNvGrpSpPr/>
          <p:nvPr/>
        </p:nvGrpSpPr>
        <p:grpSpPr>
          <a:xfrm>
            <a:off x="3365586" y="4319283"/>
            <a:ext cx="3438662" cy="2304256"/>
            <a:chOff x="3779912" y="4005064"/>
            <a:chExt cx="3438662" cy="2304256"/>
          </a:xfrm>
        </p:grpSpPr>
        <p:grpSp>
          <p:nvGrpSpPr>
            <p:cNvPr id="15" name="Groupe 45"/>
            <p:cNvGrpSpPr/>
            <p:nvPr/>
          </p:nvGrpSpPr>
          <p:grpSpPr>
            <a:xfrm>
              <a:off x="3779912" y="4005064"/>
              <a:ext cx="2414108" cy="2304256"/>
              <a:chOff x="3779912" y="4005064"/>
              <a:chExt cx="2414108" cy="2304256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4860032" y="4005064"/>
                <a:ext cx="0" cy="8640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e 23"/>
              <p:cNvGrpSpPr/>
              <p:nvPr/>
            </p:nvGrpSpPr>
            <p:grpSpPr>
              <a:xfrm flipV="1">
                <a:off x="3779912" y="4595973"/>
                <a:ext cx="2414108" cy="1713347"/>
                <a:chOff x="3563888" y="1988840"/>
                <a:chExt cx="3476039" cy="3024336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 rot="10800000">
                  <a:off x="3771255" y="2272874"/>
                  <a:ext cx="3268672" cy="651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M</a:t>
                  </a:r>
                  <a:r>
                    <a:rPr lang="fr-CA" baseline="30000" dirty="0" smtClean="0"/>
                    <a:t>d</a:t>
                  </a:r>
                  <a:r>
                    <a:rPr lang="fr-CA" dirty="0" smtClean="0"/>
                    <a:t>/P=L(R,Y)</a:t>
                  </a:r>
                  <a:endParaRPr lang="fr-CA" dirty="0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3563888" y="1988840"/>
                  <a:ext cx="2952328" cy="3024336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</p:grpSp>
        <p:sp>
          <p:nvSpPr>
            <p:cNvPr id="41" name="ZoneTexte 40"/>
            <p:cNvSpPr txBox="1"/>
            <p:nvPr/>
          </p:nvSpPr>
          <p:spPr>
            <a:xfrm>
              <a:off x="6282470" y="494116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1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2069442" y="409396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grpSp>
        <p:nvGrpSpPr>
          <p:cNvPr id="28" name="Groupe 46"/>
          <p:cNvGrpSpPr/>
          <p:nvPr/>
        </p:nvGrpSpPr>
        <p:grpSpPr>
          <a:xfrm>
            <a:off x="3653618" y="1556792"/>
            <a:ext cx="3324938" cy="2736304"/>
            <a:chOff x="4067944" y="1556792"/>
            <a:chExt cx="3324938" cy="2736304"/>
          </a:xfrm>
        </p:grpSpPr>
        <p:cxnSp>
          <p:nvCxnSpPr>
            <p:cNvPr id="29" name="Connecteur droit 28"/>
            <p:cNvCxnSpPr/>
            <p:nvPr/>
          </p:nvCxnSpPr>
          <p:spPr>
            <a:xfrm>
              <a:off x="5508104" y="177281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e 44"/>
            <p:cNvGrpSpPr/>
            <p:nvPr/>
          </p:nvGrpSpPr>
          <p:grpSpPr>
            <a:xfrm>
              <a:off x="4067944" y="1556792"/>
              <a:ext cx="3324938" cy="1953508"/>
              <a:chOff x="4067944" y="1556792"/>
              <a:chExt cx="3324938" cy="1953508"/>
            </a:xfrm>
          </p:grpSpPr>
          <p:sp>
            <p:nvSpPr>
              <p:cNvPr id="31" name="ZoneTexte 30"/>
              <p:cNvSpPr txBox="1"/>
              <p:nvPr/>
            </p:nvSpPr>
            <p:spPr>
              <a:xfrm>
                <a:off x="5508104" y="1628800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2</a:t>
                </a:r>
                <a:endParaRPr lang="fr-CA" baseline="-25000" dirty="0"/>
              </a:p>
            </p:txBody>
          </p:sp>
          <p:grpSp>
            <p:nvGrpSpPr>
              <p:cNvPr id="37" name="Groupe 43"/>
              <p:cNvGrpSpPr/>
              <p:nvPr/>
            </p:nvGrpSpPr>
            <p:grpSpPr>
              <a:xfrm>
                <a:off x="4067944" y="1556792"/>
                <a:ext cx="3324938" cy="1953508"/>
                <a:chOff x="4067944" y="1556792"/>
                <a:chExt cx="3324938" cy="1953508"/>
              </a:xfrm>
            </p:grpSpPr>
            <p:sp>
              <p:nvSpPr>
                <p:cNvPr id="38" name="Forme libre 37"/>
                <p:cNvSpPr/>
                <p:nvPr/>
              </p:nvSpPr>
              <p:spPr>
                <a:xfrm>
                  <a:off x="4067944" y="1556792"/>
                  <a:ext cx="1723233" cy="1763430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39" name="ZoneTexte 38"/>
                <p:cNvSpPr txBox="1"/>
                <p:nvPr/>
              </p:nvSpPr>
              <p:spPr>
                <a:xfrm>
                  <a:off x="5834442" y="3140968"/>
                  <a:ext cx="155844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CA" dirty="0" smtClean="0"/>
                    <a:t>R*</a:t>
                  </a:r>
                  <a:r>
                    <a:rPr lang="fr-CA" baseline="-25000" dirty="0" smtClean="0"/>
                    <a:t>2</a:t>
                  </a:r>
                  <a:r>
                    <a:rPr lang="fr-CA" dirty="0" smtClean="0"/>
                    <a:t>+ (</a:t>
                  </a:r>
                  <a:r>
                    <a:rPr lang="fr-CA" dirty="0" err="1" smtClean="0"/>
                    <a:t>E</a:t>
                  </a:r>
                  <a:r>
                    <a:rPr lang="fr-CA" baseline="30000" dirty="0" err="1"/>
                    <a:t>c</a:t>
                  </a:r>
                  <a:r>
                    <a:rPr lang="fr-CA" dirty="0" smtClean="0"/>
                    <a:t>-E)/E</a:t>
                  </a:r>
                  <a:endParaRPr lang="fr-CA" baseline="30000" dirty="0"/>
                </a:p>
              </p:txBody>
            </p:sp>
          </p:grpSp>
        </p:grpSp>
      </p:grpSp>
      <p:grpSp>
        <p:nvGrpSpPr>
          <p:cNvPr id="46" name="Groupe 47"/>
          <p:cNvGrpSpPr/>
          <p:nvPr/>
        </p:nvGrpSpPr>
        <p:grpSpPr>
          <a:xfrm>
            <a:off x="2429482" y="4221088"/>
            <a:ext cx="4446774" cy="1017404"/>
            <a:chOff x="2483768" y="3356992"/>
            <a:chExt cx="4446774" cy="1017404"/>
          </a:xfrm>
        </p:grpSpPr>
        <p:grpSp>
          <p:nvGrpSpPr>
            <p:cNvPr id="47" name="Groupe 45"/>
            <p:cNvGrpSpPr/>
            <p:nvPr/>
          </p:nvGrpSpPr>
          <p:grpSpPr>
            <a:xfrm>
              <a:off x="2483768" y="3356992"/>
              <a:ext cx="3456384" cy="792088"/>
              <a:chOff x="2483768" y="3356992"/>
              <a:chExt cx="3456384" cy="792088"/>
            </a:xfrm>
          </p:grpSpPr>
          <p:cxnSp>
            <p:nvCxnSpPr>
              <p:cNvPr id="49" name="Connecteur droit 48"/>
              <p:cNvCxnSpPr/>
              <p:nvPr/>
            </p:nvCxnSpPr>
            <p:spPr>
              <a:xfrm>
                <a:off x="5148064" y="3356992"/>
                <a:ext cx="0" cy="72008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 flipH="1">
                <a:off x="2483768" y="4149080"/>
                <a:ext cx="345638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ZoneTexte 47"/>
            <p:cNvSpPr txBox="1"/>
            <p:nvPr/>
          </p:nvSpPr>
          <p:spPr>
            <a:xfrm>
              <a:off x="5922430" y="4005064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2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40" name="ZoneTexte 39"/>
          <p:cNvSpPr txBox="1"/>
          <p:nvPr/>
        </p:nvSpPr>
        <p:spPr>
          <a:xfrm>
            <a:off x="5580112" y="2001614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R*  pression E</a:t>
            </a:r>
          </a:p>
          <a:p>
            <a:r>
              <a:rPr lang="fr-CA" dirty="0" smtClean="0">
                <a:sym typeface="Symbol"/>
              </a:rPr>
              <a:t>Annuler par R.O.  M</a:t>
            </a:r>
            <a:r>
              <a:rPr lang="fr-CA" baseline="30000" dirty="0" smtClean="0">
                <a:sym typeface="Symbol"/>
              </a:rPr>
              <a:t>s </a:t>
            </a:r>
            <a:r>
              <a:rPr lang="fr-CA" dirty="0" smtClean="0">
                <a:sym typeface="Symbol"/>
              </a:rPr>
              <a:t> R</a:t>
            </a:r>
            <a:endParaRPr lang="fr-CA" baseline="30000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 </a:t>
            </a:r>
          </a:p>
        </p:txBody>
      </p:sp>
      <p:sp>
        <p:nvSpPr>
          <p:cNvPr id="43" name="Flèche droite 42"/>
          <p:cNvSpPr/>
          <p:nvPr/>
        </p:nvSpPr>
        <p:spPr>
          <a:xfrm>
            <a:off x="4644008" y="2204864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4" name="Flèche droite 43"/>
          <p:cNvSpPr/>
          <p:nvPr/>
        </p:nvSpPr>
        <p:spPr>
          <a:xfrm rot="16200000" flipV="1">
            <a:off x="5292080" y="5013176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55" name="Connecteur droit 54"/>
          <p:cNvCxnSpPr/>
          <p:nvPr/>
        </p:nvCxnSpPr>
        <p:spPr>
          <a:xfrm flipH="1">
            <a:off x="2411760" y="5301208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lèche droite 55"/>
          <p:cNvSpPr/>
          <p:nvPr/>
        </p:nvSpPr>
        <p:spPr>
          <a:xfrm rot="16200000" flipV="1">
            <a:off x="3779912" y="2420888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ZoneTexte 16"/>
          <p:cNvSpPr txBox="1"/>
          <p:nvPr/>
        </p:nvSpPr>
        <p:spPr>
          <a:xfrm>
            <a:off x="179512" y="2249540"/>
            <a:ext cx="17533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N.B. avec </a:t>
            </a:r>
            <a:r>
              <a:rPr lang="en-CA" dirty="0" err="1" smtClean="0"/>
              <a:t>E</a:t>
            </a:r>
            <a:r>
              <a:rPr lang="en-CA" baseline="30000" dirty="0" err="1" smtClean="0"/>
              <a:t>c</a:t>
            </a:r>
            <a:r>
              <a:rPr lang="en-CA" dirty="0" smtClean="0"/>
              <a:t> </a:t>
            </a:r>
            <a:r>
              <a:rPr lang="en-CA" dirty="0" err="1" smtClean="0"/>
              <a:t>crédible</a:t>
            </a:r>
            <a:r>
              <a:rPr lang="en-CA" dirty="0" smtClean="0"/>
              <a:t>, on a : </a:t>
            </a:r>
            <a:r>
              <a:rPr lang="en-CA" dirty="0" err="1" smtClean="0"/>
              <a:t>E</a:t>
            </a:r>
            <a:r>
              <a:rPr lang="en-CA" baseline="30000" dirty="0" err="1" smtClean="0"/>
              <a:t>e</a:t>
            </a:r>
            <a:r>
              <a:rPr lang="en-CA" dirty="0" smtClean="0"/>
              <a:t>=</a:t>
            </a:r>
            <a:r>
              <a:rPr lang="en-CA" dirty="0" err="1" smtClean="0"/>
              <a:t>E</a:t>
            </a:r>
            <a:r>
              <a:rPr lang="en-CA" baseline="30000" dirty="0" err="1" smtClean="0"/>
              <a:t>c</a:t>
            </a:r>
            <a:endParaRPr lang="en-CA" baseline="30000" dirty="0"/>
          </a:p>
          <a:p>
            <a:r>
              <a:rPr lang="en-CA" dirty="0" smtClean="0"/>
              <a:t>(</a:t>
            </a:r>
            <a:r>
              <a:rPr lang="en-CA" dirty="0" err="1" smtClean="0"/>
              <a:t>E</a:t>
            </a:r>
            <a:r>
              <a:rPr lang="en-CA" baseline="30000" dirty="0" err="1" smtClean="0"/>
              <a:t>e</a:t>
            </a:r>
            <a:r>
              <a:rPr lang="en-CA" dirty="0" smtClean="0"/>
              <a:t>-E/E) = 0</a:t>
            </a:r>
          </a:p>
          <a:p>
            <a:r>
              <a:rPr lang="en-CA" dirty="0"/>
              <a:t>e</a:t>
            </a:r>
            <a:r>
              <a:rPr lang="en-CA" dirty="0" smtClean="0"/>
              <a:t>t R = R*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98178"/>
          </a:xfrm>
        </p:spPr>
        <p:txBody>
          <a:bodyPr>
            <a:normAutofit/>
          </a:bodyPr>
          <a:lstStyle/>
          <a:p>
            <a:r>
              <a:rPr lang="fr-CA" sz="4100" dirty="0" smtClean="0">
                <a:sym typeface="Symbol"/>
              </a:rPr>
              <a:t>Ex. 2 : dévaluation compétitive (1)</a:t>
            </a:r>
            <a:endParaRPr lang="fr-CA" sz="4100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907704" y="594928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907704" y="227687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652120" y="6021288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Q</a:t>
            </a:r>
            <a:r>
              <a:rPr lang="fr-FR" sz="2000" baseline="-25000" dirty="0" smtClean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300192" y="3717032"/>
            <a:ext cx="234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R.O.  </a:t>
            </a:r>
            <a:r>
              <a:rPr lang="fr-CA" dirty="0" smtClean="0">
                <a:sym typeface="Symbol"/>
              </a:rPr>
              <a:t></a:t>
            </a:r>
            <a:r>
              <a:rPr lang="fr-CA" dirty="0" err="1" smtClean="0"/>
              <a:t>O</a:t>
            </a:r>
            <a:r>
              <a:rPr lang="fr-CA" baseline="30000" dirty="0" err="1" smtClean="0"/>
              <a:t>$l</a:t>
            </a:r>
            <a:endParaRPr lang="fr-CA" baseline="30000" dirty="0" smtClean="0">
              <a:sym typeface="Symbol"/>
            </a:endParaRPr>
          </a:p>
        </p:txBody>
      </p:sp>
      <p:sp>
        <p:nvSpPr>
          <p:cNvPr id="16" name="Forme libre 15"/>
          <p:cNvSpPr/>
          <p:nvPr/>
        </p:nvSpPr>
        <p:spPr>
          <a:xfrm>
            <a:off x="2892286" y="2780928"/>
            <a:ext cx="3119874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ZoneTexte 16"/>
          <p:cNvSpPr txBox="1"/>
          <p:nvPr/>
        </p:nvSpPr>
        <p:spPr>
          <a:xfrm>
            <a:off x="6012160" y="2708920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 smtClean="0"/>
              <a:t>D</a:t>
            </a:r>
            <a:r>
              <a:rPr lang="fr-CA" baseline="30000" dirty="0" err="1" smtClean="0"/>
              <a:t>$l</a:t>
            </a:r>
            <a:endParaRPr lang="fr-CA" baseline="30000" dirty="0"/>
          </a:p>
        </p:txBody>
      </p:sp>
      <p:sp>
        <p:nvSpPr>
          <p:cNvPr id="19" name="Forme libre 18"/>
          <p:cNvSpPr/>
          <p:nvPr/>
        </p:nvSpPr>
        <p:spPr>
          <a:xfrm>
            <a:off x="1979712" y="2636912"/>
            <a:ext cx="2808312" cy="303272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2" name="Connecteur droit 21"/>
          <p:cNvCxnSpPr/>
          <p:nvPr/>
        </p:nvCxnSpPr>
        <p:spPr>
          <a:xfrm flipH="1">
            <a:off x="1907704" y="5085184"/>
            <a:ext cx="252028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e 34"/>
          <p:cNvGrpSpPr/>
          <p:nvPr/>
        </p:nvGrpSpPr>
        <p:grpSpPr>
          <a:xfrm>
            <a:off x="2267745" y="2852936"/>
            <a:ext cx="3312367" cy="2664296"/>
            <a:chOff x="3203849" y="2348880"/>
            <a:chExt cx="3312367" cy="2664296"/>
          </a:xfrm>
        </p:grpSpPr>
        <p:sp>
          <p:nvSpPr>
            <p:cNvPr id="10" name="Forme libre 9"/>
            <p:cNvSpPr/>
            <p:nvPr/>
          </p:nvSpPr>
          <p:spPr>
            <a:xfrm>
              <a:off x="3563888" y="2348880"/>
              <a:ext cx="2952328" cy="2664296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6" name="Flèche droite 25"/>
            <p:cNvSpPr/>
            <p:nvPr/>
          </p:nvSpPr>
          <p:spPr>
            <a:xfrm rot="10800000" flipH="1">
              <a:off x="3203849" y="2420888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30" name="Connecteur droit 29"/>
          <p:cNvCxnSpPr/>
          <p:nvPr/>
        </p:nvCxnSpPr>
        <p:spPr>
          <a:xfrm>
            <a:off x="3923928" y="5301208"/>
            <a:ext cx="0" cy="64807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619993" y="5949280"/>
            <a:ext cx="58862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Q</a:t>
            </a:r>
            <a:r>
              <a:rPr lang="fr-FR" sz="2000" baseline="30000" dirty="0" smtClean="0">
                <a:latin typeface="Times"/>
              </a:rPr>
              <a:t>$l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sz="2000" baseline="-25000" dirty="0" smtClean="0">
              <a:solidFill>
                <a:srgbClr val="FF0000"/>
              </a:solidFill>
              <a:latin typeface="Times"/>
            </a:endParaRPr>
          </a:p>
        </p:txBody>
      </p:sp>
      <p:grpSp>
        <p:nvGrpSpPr>
          <p:cNvPr id="24" name="Groupe 37"/>
          <p:cNvGrpSpPr/>
          <p:nvPr/>
        </p:nvGrpSpPr>
        <p:grpSpPr>
          <a:xfrm>
            <a:off x="1405643" y="5085184"/>
            <a:ext cx="2518285" cy="400110"/>
            <a:chOff x="2341747" y="4325034"/>
            <a:chExt cx="2518285" cy="400110"/>
          </a:xfrm>
        </p:grpSpPr>
        <p:cxnSp>
          <p:nvCxnSpPr>
            <p:cNvPr id="11" name="Connecteur droit 10"/>
            <p:cNvCxnSpPr/>
            <p:nvPr/>
          </p:nvCxnSpPr>
          <p:spPr>
            <a:xfrm flipH="1">
              <a:off x="2915816" y="4541058"/>
              <a:ext cx="194421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2341747" y="4325034"/>
              <a:ext cx="50206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c</a:t>
              </a:r>
              <a:r>
                <a:rPr lang="fr-FR" sz="2000" baseline="-25000" dirty="0" smtClean="0">
                  <a:latin typeface="Times"/>
                </a:rPr>
                <a:t>1</a:t>
              </a:r>
              <a:endParaRPr lang="fr-FR" baseline="-25000" dirty="0">
                <a:latin typeface="Times"/>
              </a:endParaRPr>
            </a:p>
          </p:txBody>
        </p:sp>
      </p:grp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1475656" y="2132856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2" name="Espace réservé du numéro de diapositive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 dirty="0"/>
          </a:p>
        </p:txBody>
      </p:sp>
      <p:cxnSp>
        <p:nvCxnSpPr>
          <p:cNvPr id="38" name="Connecteur droit 37"/>
          <p:cNvCxnSpPr/>
          <p:nvPr/>
        </p:nvCxnSpPr>
        <p:spPr>
          <a:xfrm>
            <a:off x="4427984" y="5085184"/>
            <a:ext cx="0" cy="8640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216960" y="5949280"/>
            <a:ext cx="58862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Q</a:t>
            </a:r>
            <a:r>
              <a:rPr lang="fr-FR" sz="2000" baseline="30000" dirty="0" smtClean="0">
                <a:latin typeface="Times"/>
              </a:rPr>
              <a:t>$l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sz="2000" baseline="-25000" dirty="0" smtClean="0">
              <a:solidFill>
                <a:srgbClr val="FF0000"/>
              </a:solidFill>
              <a:latin typeface="Times"/>
            </a:endParaRPr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403648" y="4797152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c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2987824" y="1844824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Marché des changes</a:t>
            </a:r>
            <a:endParaRPr lang="fr-CA" dirty="0"/>
          </a:p>
        </p:txBody>
      </p:sp>
      <p:sp>
        <p:nvSpPr>
          <p:cNvPr id="28" name="ZoneTexte 27"/>
          <p:cNvSpPr txBox="1"/>
          <p:nvPr/>
        </p:nvSpPr>
        <p:spPr>
          <a:xfrm>
            <a:off x="1907704" y="2339588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O</a:t>
            </a:r>
            <a:r>
              <a:rPr lang="fr-CA" baseline="30000" dirty="0" smtClean="0"/>
              <a:t>$l</a:t>
            </a:r>
            <a:r>
              <a:rPr lang="fr-CA" baseline="-25000" dirty="0" smtClean="0"/>
              <a:t>1</a:t>
            </a:r>
            <a:endParaRPr lang="fr-CA" dirty="0"/>
          </a:p>
        </p:txBody>
      </p:sp>
      <p:sp>
        <p:nvSpPr>
          <p:cNvPr id="31" name="ZoneTexte 30"/>
          <p:cNvSpPr txBox="1"/>
          <p:nvPr/>
        </p:nvSpPr>
        <p:spPr>
          <a:xfrm>
            <a:off x="2627784" y="2699628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O</a:t>
            </a:r>
            <a:r>
              <a:rPr lang="fr-CA" baseline="30000" dirty="0" smtClean="0"/>
              <a:t>$l</a:t>
            </a:r>
            <a:r>
              <a:rPr lang="fr-CA" baseline="-25000" dirty="0" smtClean="0"/>
              <a:t>2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4100" dirty="0" smtClean="0">
                <a:sym typeface="Symbol"/>
              </a:rPr>
              <a:t>Ex. 2: dévaluation compétitive (2)</a:t>
            </a:r>
            <a:endParaRPr lang="fr-CA" sz="4100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53400" y="673628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771800" y="42472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16216" y="4247275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$CA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771800" y="17269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46"/>
          <p:cNvGrpSpPr/>
          <p:nvPr/>
        </p:nvGrpSpPr>
        <p:grpSpPr>
          <a:xfrm>
            <a:off x="2267744" y="1412776"/>
            <a:ext cx="5243799" cy="2834499"/>
            <a:chOff x="2267744" y="1098557"/>
            <a:chExt cx="5243799" cy="2834499"/>
          </a:xfrm>
        </p:grpSpPr>
        <p:cxnSp>
          <p:nvCxnSpPr>
            <p:cNvPr id="14" name="Connecteur droit 13"/>
            <p:cNvCxnSpPr/>
            <p:nvPr/>
          </p:nvCxnSpPr>
          <p:spPr>
            <a:xfrm>
              <a:off x="4860032" y="141277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e 44"/>
            <p:cNvGrpSpPr/>
            <p:nvPr/>
          </p:nvGrpSpPr>
          <p:grpSpPr>
            <a:xfrm>
              <a:off x="2267744" y="1098557"/>
              <a:ext cx="5243799" cy="2555759"/>
              <a:chOff x="2267744" y="1098557"/>
              <a:chExt cx="5243799" cy="2555759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4860032" y="1098557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R=R*</a:t>
                </a:r>
                <a:endParaRPr lang="fr-CA" dirty="0"/>
              </a:p>
            </p:txBody>
          </p:sp>
          <p:grpSp>
            <p:nvGrpSpPr>
              <p:cNvPr id="8" name="Groupe 22"/>
              <p:cNvGrpSpPr/>
              <p:nvPr/>
            </p:nvGrpSpPr>
            <p:grpSpPr>
              <a:xfrm>
                <a:off x="2267744" y="2708920"/>
                <a:ext cx="2592288" cy="400110"/>
                <a:chOff x="1992804" y="4469050"/>
                <a:chExt cx="4948914" cy="400110"/>
              </a:xfrm>
            </p:grpSpPr>
            <p:cxnSp>
              <p:nvCxnSpPr>
                <p:cNvPr id="20" name="Connecteur droit 19"/>
                <p:cNvCxnSpPr/>
                <p:nvPr/>
              </p:nvCxnSpPr>
              <p:spPr>
                <a:xfrm flipH="1">
                  <a:off x="3092563" y="4658887"/>
                  <a:ext cx="3849155" cy="26187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992804" y="4469050"/>
                  <a:ext cx="95848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sz="2000" dirty="0" smtClean="0">
                      <a:latin typeface="Times"/>
                    </a:rPr>
                    <a:t>E</a:t>
                  </a:r>
                  <a:r>
                    <a:rPr lang="fr-FR" sz="2000" baseline="30000" dirty="0" smtClean="0">
                      <a:latin typeface="Times"/>
                    </a:rPr>
                    <a:t>c</a:t>
                  </a:r>
                  <a:r>
                    <a:rPr lang="fr-FR" sz="2000" baseline="-25000" dirty="0" smtClean="0">
                      <a:latin typeface="Times"/>
                    </a:rPr>
                    <a:t>1</a:t>
                  </a:r>
                  <a:endParaRPr lang="fr-FR" baseline="-25000" dirty="0">
                    <a:latin typeface="Times"/>
                  </a:endParaRPr>
                </a:p>
              </p:txBody>
            </p:sp>
          </p:grpSp>
          <p:grpSp>
            <p:nvGrpSpPr>
              <p:cNvPr id="10" name="Groupe 43"/>
              <p:cNvGrpSpPr/>
              <p:nvPr/>
            </p:nvGrpSpPr>
            <p:grpSpPr>
              <a:xfrm>
                <a:off x="3707904" y="1196752"/>
                <a:ext cx="3803639" cy="2457564"/>
                <a:chOff x="3707904" y="1196752"/>
                <a:chExt cx="3803639" cy="2457564"/>
              </a:xfrm>
            </p:grpSpPr>
            <p:sp>
              <p:nvSpPr>
                <p:cNvPr id="11" name="Forme libre 10"/>
                <p:cNvSpPr/>
                <p:nvPr/>
              </p:nvSpPr>
              <p:spPr>
                <a:xfrm>
                  <a:off x="3707904" y="1196752"/>
                  <a:ext cx="2083273" cy="2123470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32" name="ZoneTexte 31"/>
                <p:cNvSpPr txBox="1"/>
                <p:nvPr/>
              </p:nvSpPr>
              <p:spPr>
                <a:xfrm>
                  <a:off x="5868144" y="3284984"/>
                  <a:ext cx="164339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CA" dirty="0" smtClean="0"/>
                    <a:t>R*</a:t>
                  </a:r>
                  <a:r>
                    <a:rPr lang="fr-CA" baseline="-25000" dirty="0" smtClean="0"/>
                    <a:t>1</a:t>
                  </a:r>
                  <a:r>
                    <a:rPr lang="fr-CA" dirty="0" smtClean="0"/>
                    <a:t>+ (E</a:t>
                  </a:r>
                  <a:r>
                    <a:rPr lang="fr-CA" baseline="30000" dirty="0" smtClean="0"/>
                    <a:t>c</a:t>
                  </a:r>
                  <a:r>
                    <a:rPr lang="fr-CA" baseline="-25000" dirty="0" smtClean="0"/>
                    <a:t>1</a:t>
                  </a:r>
                  <a:r>
                    <a:rPr lang="fr-CA" dirty="0" smtClean="0"/>
                    <a:t>-E)/E</a:t>
                  </a:r>
                  <a:endParaRPr lang="fr-CA" baseline="30000" dirty="0"/>
                </a:p>
              </p:txBody>
            </p:sp>
          </p:grpSp>
        </p:grp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2339752" y="1556792"/>
            <a:ext cx="4267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</a:t>
            </a: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95536" y="6131677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</a:t>
            </a:r>
            <a:endParaRPr lang="fr-FR" dirty="0">
              <a:latin typeface="Times"/>
            </a:endParaRPr>
          </a:p>
        </p:txBody>
      </p:sp>
      <p:grpSp>
        <p:nvGrpSpPr>
          <p:cNvPr id="12" name="Groupe 47"/>
          <p:cNvGrpSpPr/>
          <p:nvPr/>
        </p:nvGrpSpPr>
        <p:grpSpPr>
          <a:xfrm>
            <a:off x="2699792" y="4278633"/>
            <a:ext cx="4392488" cy="2344906"/>
            <a:chOff x="2699792" y="3964414"/>
            <a:chExt cx="4392488" cy="2344906"/>
          </a:xfrm>
        </p:grpSpPr>
        <p:grpSp>
          <p:nvGrpSpPr>
            <p:cNvPr id="15" name="Groupe 45"/>
            <p:cNvGrpSpPr/>
            <p:nvPr/>
          </p:nvGrpSpPr>
          <p:grpSpPr>
            <a:xfrm>
              <a:off x="2699792" y="3964414"/>
              <a:ext cx="3528392" cy="2344906"/>
              <a:chOff x="2699792" y="3964414"/>
              <a:chExt cx="3528392" cy="2344906"/>
            </a:xfrm>
          </p:grpSpPr>
          <p:cxnSp>
            <p:nvCxnSpPr>
              <p:cNvPr id="13" name="Connecteur droit 12"/>
              <p:cNvCxnSpPr/>
              <p:nvPr/>
            </p:nvCxnSpPr>
            <p:spPr>
              <a:xfrm flipH="1">
                <a:off x="4824028" y="3964414"/>
                <a:ext cx="18002" cy="1310607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e 23"/>
              <p:cNvGrpSpPr/>
              <p:nvPr/>
            </p:nvGrpSpPr>
            <p:grpSpPr>
              <a:xfrm flipV="1">
                <a:off x="2699792" y="4595973"/>
                <a:ext cx="3130511" cy="1713347"/>
                <a:chOff x="2008639" y="1988840"/>
                <a:chExt cx="4507577" cy="3024336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 rot="10800000">
                  <a:off x="2008639" y="3289721"/>
                  <a:ext cx="3268672" cy="651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M</a:t>
                  </a:r>
                  <a:r>
                    <a:rPr lang="fr-CA" baseline="30000" dirty="0" smtClean="0"/>
                    <a:t>d</a:t>
                  </a:r>
                  <a:r>
                    <a:rPr lang="fr-CA" dirty="0" smtClean="0"/>
                    <a:t>/P=L(R,Y</a:t>
                  </a:r>
                  <a:r>
                    <a:rPr lang="fr-CA" baseline="-25000" dirty="0" smtClean="0"/>
                    <a:t>1</a:t>
                  </a:r>
                  <a:r>
                    <a:rPr lang="fr-CA" dirty="0" smtClean="0"/>
                    <a:t>)</a:t>
                  </a:r>
                  <a:endParaRPr lang="fr-CA" dirty="0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3563888" y="1988840"/>
                  <a:ext cx="2952328" cy="3024336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  <p:cxnSp>
            <p:nvCxnSpPr>
              <p:cNvPr id="35" name="Connecteur droit 34"/>
              <p:cNvCxnSpPr/>
              <p:nvPr/>
            </p:nvCxnSpPr>
            <p:spPr>
              <a:xfrm flipH="1">
                <a:off x="2771800" y="4941168"/>
                <a:ext cx="345638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6156176" y="4626949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1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2483768" y="409396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grpSp>
        <p:nvGrpSpPr>
          <p:cNvPr id="22" name="Groupe 47"/>
          <p:cNvGrpSpPr/>
          <p:nvPr/>
        </p:nvGrpSpPr>
        <p:grpSpPr>
          <a:xfrm>
            <a:off x="2771800" y="5301208"/>
            <a:ext cx="4392488" cy="369332"/>
            <a:chOff x="2483768" y="3573016"/>
            <a:chExt cx="4392488" cy="369332"/>
          </a:xfrm>
        </p:grpSpPr>
        <p:cxnSp>
          <p:nvCxnSpPr>
            <p:cNvPr id="51" name="Connecteur droit 50"/>
            <p:cNvCxnSpPr/>
            <p:nvPr/>
          </p:nvCxnSpPr>
          <p:spPr>
            <a:xfrm flipH="1">
              <a:off x="2483768" y="3861048"/>
              <a:ext cx="345638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ZoneTexte 47"/>
            <p:cNvSpPr txBox="1"/>
            <p:nvPr/>
          </p:nvSpPr>
          <p:spPr>
            <a:xfrm>
              <a:off x="5868144" y="3573016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2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2269739" y="2623029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c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cxnSp>
        <p:nvCxnSpPr>
          <p:cNvPr id="43" name="Connecteur droit 42"/>
          <p:cNvCxnSpPr/>
          <p:nvPr/>
        </p:nvCxnSpPr>
        <p:spPr>
          <a:xfrm flipH="1">
            <a:off x="2843808" y="2807115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5724128" y="2060848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R.O.  M</a:t>
            </a:r>
            <a:r>
              <a:rPr lang="fr-CA" baseline="30000" dirty="0" smtClean="0">
                <a:sym typeface="Symbol"/>
              </a:rPr>
              <a:t>s </a:t>
            </a:r>
            <a:r>
              <a:rPr lang="fr-CA" dirty="0" smtClean="0">
                <a:sym typeface="Symbol"/>
              </a:rPr>
              <a:t> R </a:t>
            </a:r>
            <a:r>
              <a:rPr lang="fr-CA" dirty="0" smtClean="0">
                <a:sym typeface="Symbol"/>
              </a:rPr>
              <a:t>E</a:t>
            </a:r>
          </a:p>
          <a:p>
            <a:r>
              <a:rPr lang="fr-CA" dirty="0">
                <a:sym typeface="Symbol"/>
              </a:rPr>
              <a:t></a:t>
            </a:r>
            <a:r>
              <a:rPr lang="fr-CA" dirty="0" smtClean="0">
                <a:sym typeface="Symbol"/>
              </a:rPr>
              <a:t>E</a:t>
            </a:r>
            <a:r>
              <a:rPr lang="fr-CA" dirty="0">
                <a:sym typeface="Symbol"/>
              </a:rPr>
              <a:t>  </a:t>
            </a:r>
            <a:r>
              <a:rPr lang="fr-CA" dirty="0" smtClean="0">
                <a:sym typeface="Symbol"/>
              </a:rPr>
              <a:t>Y</a:t>
            </a:r>
            <a:r>
              <a:rPr lang="fr-CA" baseline="30000" dirty="0" smtClean="0">
                <a:sym typeface="Symbol"/>
              </a:rPr>
              <a:t> </a:t>
            </a:r>
            <a:r>
              <a:rPr lang="fr-CA" dirty="0">
                <a:sym typeface="Symbol"/>
              </a:rPr>
              <a:t> </a:t>
            </a:r>
            <a:r>
              <a:rPr lang="fr-CA" dirty="0" smtClean="0">
                <a:sym typeface="Symbol"/>
              </a:rPr>
              <a:t>L(.) </a:t>
            </a:r>
            <a:r>
              <a:rPr lang="fr-CA" dirty="0">
                <a:sym typeface="Symbol"/>
              </a:rPr>
              <a:t> </a:t>
            </a:r>
            <a:r>
              <a:rPr lang="fr-CA" dirty="0" smtClean="0">
                <a:sym typeface="Symbol"/>
              </a:rPr>
              <a:t>R</a:t>
            </a:r>
          </a:p>
          <a:p>
            <a:r>
              <a:rPr lang="fr-CA" dirty="0" smtClean="0">
                <a:sym typeface="Symbol"/>
              </a:rPr>
              <a:t>(On a toujours R=R*)</a:t>
            </a:r>
            <a:endParaRPr lang="fr-CA" dirty="0">
              <a:sym typeface="Symbol"/>
            </a:endParaRPr>
          </a:p>
          <a:p>
            <a:endParaRPr lang="fr-CA" dirty="0">
              <a:sym typeface="Symbol"/>
            </a:endParaRPr>
          </a:p>
          <a:p>
            <a:endParaRPr lang="fr-CA" dirty="0" smtClean="0">
              <a:sym typeface="Symbol"/>
            </a:endParaRPr>
          </a:p>
        </p:txBody>
      </p:sp>
      <p:sp>
        <p:nvSpPr>
          <p:cNvPr id="39" name="Flèche droite 38"/>
          <p:cNvSpPr/>
          <p:nvPr/>
        </p:nvSpPr>
        <p:spPr>
          <a:xfrm rot="16200000" flipH="1" flipV="1">
            <a:off x="5292080" y="5301208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53" name="Groupe 43"/>
          <p:cNvGrpSpPr/>
          <p:nvPr/>
        </p:nvGrpSpPr>
        <p:grpSpPr>
          <a:xfrm>
            <a:off x="4080729" y="1331476"/>
            <a:ext cx="3718846" cy="2250832"/>
            <a:chOff x="3707904" y="1196752"/>
            <a:chExt cx="3718846" cy="2250832"/>
          </a:xfrm>
        </p:grpSpPr>
        <p:sp>
          <p:nvSpPr>
            <p:cNvPr id="54" name="Forme libre 53"/>
            <p:cNvSpPr/>
            <p:nvPr/>
          </p:nvSpPr>
          <p:spPr>
            <a:xfrm>
              <a:off x="3707904" y="1196752"/>
              <a:ext cx="2083273" cy="2123470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5783351" y="3078252"/>
              <a:ext cx="16433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R*</a:t>
              </a:r>
              <a:r>
                <a:rPr lang="fr-CA" baseline="-25000" dirty="0" smtClean="0"/>
                <a:t>1</a:t>
              </a:r>
              <a:r>
                <a:rPr lang="fr-CA" dirty="0" smtClean="0"/>
                <a:t>+ (E</a:t>
              </a:r>
              <a:r>
                <a:rPr lang="fr-CA" baseline="30000" dirty="0" smtClean="0"/>
                <a:t>c</a:t>
              </a:r>
              <a:r>
                <a:rPr lang="fr-CA" baseline="-25000" dirty="0" smtClean="0"/>
                <a:t>2</a:t>
              </a:r>
              <a:r>
                <a:rPr lang="fr-CA" dirty="0" smtClean="0"/>
                <a:t>-E)/E</a:t>
              </a:r>
              <a:endParaRPr lang="fr-CA" baseline="30000" dirty="0"/>
            </a:p>
          </p:txBody>
        </p:sp>
      </p:grpSp>
      <p:grpSp>
        <p:nvGrpSpPr>
          <p:cNvPr id="62" name="Groupe 23"/>
          <p:cNvGrpSpPr/>
          <p:nvPr/>
        </p:nvGrpSpPr>
        <p:grpSpPr>
          <a:xfrm flipV="1">
            <a:off x="4139952" y="5062592"/>
            <a:ext cx="2414108" cy="1713347"/>
            <a:chOff x="3563888" y="1988840"/>
            <a:chExt cx="3476039" cy="3024336"/>
          </a:xfrm>
        </p:grpSpPr>
        <p:sp>
          <p:nvSpPr>
            <p:cNvPr id="64" name="ZoneTexte 63"/>
            <p:cNvSpPr txBox="1"/>
            <p:nvPr/>
          </p:nvSpPr>
          <p:spPr>
            <a:xfrm rot="10800000">
              <a:off x="3771255" y="2272874"/>
              <a:ext cx="3268672" cy="651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d</a:t>
              </a:r>
              <a:r>
                <a:rPr lang="fr-CA" dirty="0" smtClean="0"/>
                <a:t>/P=L(</a:t>
              </a:r>
              <a:r>
                <a:rPr lang="fr-CA" dirty="0"/>
                <a:t>R</a:t>
              </a:r>
              <a:r>
                <a:rPr lang="fr-CA" dirty="0" smtClean="0"/>
                <a:t>,Y</a:t>
              </a:r>
              <a:r>
                <a:rPr lang="fr-CA" baseline="-25000" dirty="0" smtClean="0"/>
                <a:t>2</a:t>
              </a:r>
              <a:r>
                <a:rPr lang="fr-CA" dirty="0" smtClean="0"/>
                <a:t>)</a:t>
              </a:r>
              <a:endParaRPr lang="fr-CA" dirty="0"/>
            </a:p>
          </p:txBody>
        </p:sp>
        <p:sp>
          <p:nvSpPr>
            <p:cNvPr id="65" name="Forme libre 64"/>
            <p:cNvSpPr/>
            <p:nvPr/>
          </p:nvSpPr>
          <p:spPr>
            <a:xfrm>
              <a:off x="3563888" y="1988840"/>
              <a:ext cx="2952328" cy="3024336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66" name="Flèche droite 65"/>
          <p:cNvSpPr/>
          <p:nvPr/>
        </p:nvSpPr>
        <p:spPr>
          <a:xfrm rot="16200000" flipH="1" flipV="1">
            <a:off x="4283968" y="580526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4" name="ZoneTexte 43"/>
          <p:cNvSpPr txBox="1"/>
          <p:nvPr/>
        </p:nvSpPr>
        <p:spPr>
          <a:xfrm>
            <a:off x="149901" y="2221090"/>
            <a:ext cx="19738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Si l’on ne </a:t>
            </a:r>
            <a:r>
              <a:rPr lang="fr-CA" dirty="0">
                <a:sym typeface="Symbol"/>
              </a:rPr>
              <a:t>considère pas </a:t>
            </a:r>
            <a:r>
              <a:rPr lang="fr-CA" dirty="0" smtClean="0">
                <a:sym typeface="Symbol"/>
              </a:rPr>
              <a:t>la Y résultant de E, on passe de E</a:t>
            </a:r>
            <a:r>
              <a:rPr lang="fr-CA" baseline="30000" dirty="0" smtClean="0">
                <a:sym typeface="Symbol"/>
              </a:rPr>
              <a:t>c1</a:t>
            </a:r>
            <a:r>
              <a:rPr lang="fr-CA" dirty="0" smtClean="0">
                <a:sym typeface="Symbol"/>
              </a:rPr>
              <a:t> à E</a:t>
            </a:r>
            <a:r>
              <a:rPr lang="fr-CA" baseline="30000" dirty="0" smtClean="0">
                <a:sym typeface="Symbol"/>
              </a:rPr>
              <a:t>c2</a:t>
            </a:r>
            <a:r>
              <a:rPr lang="fr-CA" dirty="0" smtClean="0">
                <a:sym typeface="Symbol"/>
              </a:rPr>
              <a:t> dès l’annonce de E</a:t>
            </a:r>
            <a:r>
              <a:rPr lang="fr-CA" baseline="30000" dirty="0" smtClean="0">
                <a:sym typeface="Symbol"/>
              </a:rPr>
              <a:t>c2</a:t>
            </a:r>
            <a:r>
              <a:rPr lang="fr-CA" dirty="0" smtClean="0">
                <a:sym typeface="Symbol"/>
              </a:rPr>
              <a:t> avec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=E=E</a:t>
            </a:r>
            <a:r>
              <a:rPr lang="fr-CA" baseline="30000" dirty="0" smtClean="0">
                <a:sym typeface="Symbol"/>
              </a:rPr>
              <a:t>c2</a:t>
            </a:r>
          </a:p>
          <a:p>
            <a:r>
              <a:rPr lang="fr-CA" dirty="0" smtClean="0">
                <a:sym typeface="Symbol"/>
              </a:rPr>
              <a:t>(aucun mouvement en bas dans ce cas)</a:t>
            </a:r>
            <a:endParaRPr lang="fr-CA" dirty="0">
              <a:sym typeface="Symbol"/>
            </a:endParaRPr>
          </a:p>
          <a:p>
            <a:endParaRPr lang="fr-CA" dirty="0">
              <a:sym typeface="Symbol"/>
            </a:endParaRPr>
          </a:p>
          <a:p>
            <a:endParaRPr lang="fr-CA" dirty="0" smtClean="0"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Les crise des BP ou de change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686800" cy="5301208"/>
          </a:xfrm>
        </p:spPr>
        <p:txBody>
          <a:bodyPr>
            <a:normAutofit/>
          </a:bodyPr>
          <a:lstStyle/>
          <a:p>
            <a:r>
              <a:rPr lang="fr-CA" dirty="0" smtClean="0"/>
              <a:t>Se produit dans un régime de change fixe lorsque les spéculateurs convertissent leurs actifs en devises locales afin de se prémunir contre, et causant ce faisant, une dévaluation de la monnaie.</a:t>
            </a:r>
          </a:p>
          <a:p>
            <a:endParaRPr lang="fr-CA" dirty="0" smtClean="0"/>
          </a:p>
          <a:p>
            <a:r>
              <a:rPr lang="fr-CA" dirty="0" smtClean="0"/>
              <a:t>Dans le cadre du SME : la livre en 92, le franc en 93</a:t>
            </a:r>
          </a:p>
          <a:p>
            <a:r>
              <a:rPr lang="fr-CA" dirty="0" smtClean="0"/>
              <a:t>Dans les </a:t>
            </a:r>
            <a:r>
              <a:rPr lang="fr-CA" dirty="0" err="1" smtClean="0"/>
              <a:t>PVDs</a:t>
            </a:r>
            <a:r>
              <a:rPr lang="fr-CA" dirty="0" smtClean="0"/>
              <a:t> : peso mexicain 94, le bath en 97, le rouble en 98 et 2014</a:t>
            </a:r>
          </a:p>
          <a:p>
            <a:endParaRPr lang="fr-CA" dirty="0" smtClean="0"/>
          </a:p>
          <a:p>
            <a:endParaRPr lang="fr-CA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Les crise des BP : les causes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686800" cy="5301208"/>
          </a:xfrm>
        </p:spPr>
        <p:txBody>
          <a:bodyPr>
            <a:normAutofit/>
          </a:bodyPr>
          <a:lstStyle/>
          <a:p>
            <a:r>
              <a:rPr lang="fr-CA" sz="2400" dirty="0" smtClean="0"/>
              <a:t>La cause est toujours un déséquilibre macroéconomique chronique</a:t>
            </a:r>
          </a:p>
          <a:p>
            <a:pPr lvl="1"/>
            <a:r>
              <a:rPr lang="fr-CA" dirty="0" smtClean="0"/>
              <a:t>Déficit du compte courant, souvent associé à :</a:t>
            </a:r>
          </a:p>
          <a:p>
            <a:pPr lvl="2"/>
            <a:r>
              <a:rPr lang="fr-CA" sz="1800" dirty="0" smtClean="0"/>
              <a:t>une inflation incontrôlée ; </a:t>
            </a:r>
          </a:p>
          <a:p>
            <a:pPr lvl="2"/>
            <a:r>
              <a:rPr lang="fr-CA" sz="1800" dirty="0" smtClean="0"/>
              <a:t>des déficits budgétaires (ces endettements publics deviendront insupportables lorsque la BC tentera de défendre sa devise en </a:t>
            </a:r>
            <a:r>
              <a:rPr lang="fr-CA" sz="1800" dirty="0" smtClean="0">
                <a:sym typeface="Symbol"/>
              </a:rPr>
              <a:t>R, poussant le </a:t>
            </a:r>
            <a:r>
              <a:rPr lang="fr-CA" sz="1800" dirty="0" err="1" smtClean="0">
                <a:sym typeface="Symbol"/>
              </a:rPr>
              <a:t>gouv</a:t>
            </a:r>
            <a:r>
              <a:rPr lang="fr-CA" sz="1800" dirty="0" smtClean="0">
                <a:sym typeface="Symbol"/>
              </a:rPr>
              <a:t>. à exiger la dévaluation)</a:t>
            </a:r>
            <a:endParaRPr lang="fr-CA" sz="1800" dirty="0" smtClean="0"/>
          </a:p>
          <a:p>
            <a:pPr lvl="2"/>
            <a:r>
              <a:rPr lang="fr-CA" sz="1800" dirty="0" smtClean="0"/>
              <a:t>des emprunts du secteur privé en monnaie offrant de faibles taux d’intérêt (ces endettement  privés deviendront insupportables au moment où la dévaluation est réalisée).</a:t>
            </a:r>
          </a:p>
          <a:p>
            <a:pPr lvl="1"/>
            <a:r>
              <a:rPr lang="fr-CA" dirty="0" smtClean="0"/>
              <a:t>Une croissance anémique, du chômage persistent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Intervention des BC sur le marché des changes</a:t>
            </a:r>
          </a:p>
          <a:p>
            <a:pPr marL="608076" indent="-571500">
              <a:buFont typeface="+mj-lt"/>
              <a:buAutoNum type="romanUcPeriod"/>
            </a:pPr>
            <a:endParaRPr lang="fr-CA" dirty="0" smtClean="0"/>
          </a:p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Les politiques économiques en change fixe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100" dirty="0" smtClean="0"/>
              <a:t>Crise des BP : les solutions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Si un pays en change fixe est au prise avec un CC&lt;0 de façon chronique, deux solutions sont possibles puisque CC dépend de q = 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err="1" smtClean="0">
                <a:sym typeface="Symbol"/>
              </a:rPr>
              <a:t></a:t>
            </a:r>
            <a:r>
              <a:rPr lang="fr-CA" dirty="0" err="1" smtClean="0"/>
              <a:t>P</a:t>
            </a:r>
            <a:r>
              <a:rPr lang="fr-CA" dirty="0" smtClean="0"/>
              <a:t>*/P</a:t>
            </a:r>
          </a:p>
          <a:p>
            <a:pPr lvl="1"/>
            <a:r>
              <a:rPr lang="fr-CA" dirty="0" smtClean="0">
                <a:sym typeface="Symbol"/>
              </a:rPr>
              <a:t>P</a:t>
            </a:r>
          </a:p>
          <a:p>
            <a:pPr lvl="1"/>
            <a:r>
              <a:rPr lang="fr-CA" dirty="0" smtClean="0">
                <a:sym typeface="Symbol"/>
              </a:rPr>
              <a:t>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endParaRPr lang="fr-CA" baseline="30000" dirty="0" smtClean="0">
              <a:sym typeface="Symbol"/>
            </a:endParaRPr>
          </a:p>
          <a:p>
            <a:pPr>
              <a:buNone/>
            </a:pPr>
            <a:endParaRPr lang="fr-CA" dirty="0" smtClean="0"/>
          </a:p>
          <a:p>
            <a:r>
              <a:rPr lang="fr-CA" dirty="0" smtClean="0">
                <a:sym typeface="Symbol"/>
              </a:rPr>
              <a:t>Évidemment, la 2</a:t>
            </a:r>
            <a:r>
              <a:rPr lang="fr-CA" baseline="30000" dirty="0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est plus rapide et surtout, moins coûteuse à CT, surtout lorsqu’on considère la grande rigidité de P et W à la baisse</a:t>
            </a:r>
            <a:endParaRPr lang="fr-CA" baseline="30000" dirty="0" smtClean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Crise des BP : la mécanique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pPr marL="420624" lvl="1" indent="-384048">
              <a:buSzPct val="80000"/>
              <a:buFont typeface="Wingdings 2"/>
              <a:buChar char=""/>
            </a:pPr>
            <a:r>
              <a:rPr lang="fr-CA" sz="3000" dirty="0" smtClean="0"/>
              <a:t>A(</a:t>
            </a:r>
            <a:r>
              <a:rPr lang="fr-CA" sz="3000" dirty="0" smtClean="0">
                <a:sym typeface="Symbol"/>
              </a:rPr>
              <a:t></a:t>
            </a:r>
            <a:r>
              <a:rPr lang="fr-CA" sz="3000" dirty="0" err="1" smtClean="0">
                <a:sym typeface="Symbol"/>
              </a:rPr>
              <a:t>E</a:t>
            </a:r>
            <a:r>
              <a:rPr lang="fr-CA" sz="3000" baseline="30000" dirty="0" err="1" smtClean="0">
                <a:sym typeface="Symbol"/>
              </a:rPr>
              <a:t>c</a:t>
            </a:r>
            <a:r>
              <a:rPr lang="fr-CA" sz="3000" dirty="0" smtClean="0">
                <a:sym typeface="Symbol"/>
              </a:rPr>
              <a:t>)  </a:t>
            </a:r>
            <a:r>
              <a:rPr lang="fr-CA" sz="3000" dirty="0">
                <a:sym typeface="Symbol"/>
              </a:rPr>
              <a:t>sortie </a:t>
            </a:r>
            <a:r>
              <a:rPr lang="fr-CA" sz="3000" dirty="0" smtClean="0">
                <a:sym typeface="Symbol"/>
              </a:rPr>
              <a:t>de </a:t>
            </a:r>
            <a:r>
              <a:rPr lang="fr-CA" sz="3000" dirty="0" smtClean="0">
                <a:sym typeface="Symbol"/>
              </a:rPr>
              <a:t>capitaux </a:t>
            </a:r>
            <a:r>
              <a:rPr lang="fr-CA" sz="2800" dirty="0" smtClean="0">
                <a:sym typeface="Symbol"/>
              </a:rPr>
              <a:t>et</a:t>
            </a:r>
            <a:r>
              <a:rPr lang="fr-CA" sz="3000" dirty="0" smtClean="0">
                <a:sym typeface="Symbol"/>
              </a:rPr>
              <a:t> </a:t>
            </a:r>
            <a:r>
              <a:rPr lang="fr-CA" sz="2800" dirty="0" err="1" smtClean="0">
                <a:sym typeface="Symbol"/>
              </a:rPr>
              <a:t>Cfin</a:t>
            </a:r>
            <a:r>
              <a:rPr lang="fr-CA" sz="2800" dirty="0" smtClean="0">
                <a:sym typeface="Symbol"/>
              </a:rPr>
              <a:t>&lt;0  </a:t>
            </a:r>
            <a:r>
              <a:rPr lang="fr-CA" sz="3000" dirty="0" smtClean="0">
                <a:sym typeface="Symbol"/>
              </a:rPr>
              <a:t> </a:t>
            </a:r>
            <a:r>
              <a:rPr lang="fr-CA" sz="3000" dirty="0" smtClean="0">
                <a:sym typeface="Symbol"/>
              </a:rPr>
              <a:t>BC doit les racheter en R.O. puisque personne ne veut plus financer CC&lt;0 par peur d’une </a:t>
            </a:r>
            <a:r>
              <a:rPr lang="fr-CA" sz="3200" dirty="0" smtClean="0">
                <a:sym typeface="Symbol"/>
              </a:rPr>
              <a:t></a:t>
            </a:r>
            <a:r>
              <a:rPr lang="fr-CA" sz="3200" dirty="0" err="1" smtClean="0">
                <a:sym typeface="Symbol"/>
              </a:rPr>
              <a:t>E</a:t>
            </a:r>
            <a:r>
              <a:rPr lang="fr-CA" sz="3200" baseline="30000" dirty="0" err="1" smtClean="0">
                <a:sym typeface="Symbol"/>
              </a:rPr>
              <a:t>c</a:t>
            </a:r>
            <a:endParaRPr lang="fr-CA" sz="3000" dirty="0" smtClean="0">
              <a:sym typeface="Symbol"/>
            </a:endParaRPr>
          </a:p>
          <a:p>
            <a:pPr marL="420624" lvl="1" indent="-384048">
              <a:buSzPct val="80000"/>
              <a:buFont typeface="Wingdings 2"/>
              <a:buChar char=""/>
            </a:pPr>
            <a:endParaRPr lang="fr-CA" sz="3000" dirty="0" smtClean="0">
              <a:sym typeface="Symbol"/>
            </a:endParaRPr>
          </a:p>
          <a:p>
            <a:pPr marL="420624" lvl="1" indent="-384048">
              <a:buSzPct val="80000"/>
              <a:buFont typeface="Wingdings 2"/>
              <a:buChar char=""/>
            </a:pPr>
            <a:r>
              <a:rPr lang="fr-CA" sz="3000" dirty="0" smtClean="0">
                <a:sym typeface="Symbol"/>
              </a:rPr>
              <a:t>On observe alors :</a:t>
            </a: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sz="2800" dirty="0" smtClean="0">
                <a:sym typeface="Symbol"/>
              </a:rPr>
              <a:t>BB et </a:t>
            </a:r>
            <a:r>
              <a:rPr lang="fr-CA" sz="2800" dirty="0">
                <a:sym typeface="Symbol"/>
              </a:rPr>
              <a:t>CRO dans la </a:t>
            </a:r>
            <a:r>
              <a:rPr lang="fr-CA" sz="2800" dirty="0" smtClean="0">
                <a:sym typeface="Symbol"/>
              </a:rPr>
              <a:t>BP</a:t>
            </a:r>
            <a:endParaRPr lang="fr-CA" sz="3000" dirty="0" smtClean="0">
              <a:sym typeface="Symbol"/>
            </a:endParaRP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sz="3200" dirty="0" smtClean="0">
                <a:sym typeface="Symbol"/>
              </a:rPr>
              <a:t></a:t>
            </a:r>
            <a:r>
              <a:rPr lang="fr-CA" sz="3200" dirty="0" err="1" smtClean="0">
                <a:sym typeface="Symbol"/>
              </a:rPr>
              <a:t>E</a:t>
            </a:r>
            <a:r>
              <a:rPr lang="fr-CA" sz="3200" baseline="30000" dirty="0" err="1" smtClean="0">
                <a:sym typeface="Symbol"/>
              </a:rPr>
              <a:t>e</a:t>
            </a:r>
            <a:r>
              <a:rPr lang="fr-CA" sz="3200" dirty="0" smtClean="0">
                <a:sym typeface="Symbol"/>
              </a:rPr>
              <a:t> sur le marché des changes</a:t>
            </a:r>
            <a:endParaRPr lang="fr-CA" sz="3000" dirty="0" smtClean="0">
              <a:sym typeface="Symbol"/>
            </a:endParaRP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sz="3000" dirty="0" smtClean="0">
                <a:sym typeface="Symbol"/>
              </a:rPr>
              <a:t>M</a:t>
            </a:r>
            <a:r>
              <a:rPr lang="fr-CA" sz="3000" baseline="30000" dirty="0" smtClean="0">
                <a:sym typeface="Symbol"/>
              </a:rPr>
              <a:t>s</a:t>
            </a:r>
            <a:r>
              <a:rPr lang="fr-CA" sz="3000" dirty="0">
                <a:sym typeface="Symbol"/>
              </a:rPr>
              <a:t> </a:t>
            </a:r>
            <a:r>
              <a:rPr lang="fr-CA" sz="3000" dirty="0" smtClean="0">
                <a:sym typeface="Symbol"/>
              </a:rPr>
              <a:t>et </a:t>
            </a:r>
            <a:r>
              <a:rPr lang="fr-CA" sz="3000" dirty="0">
                <a:sym typeface="Symbol"/>
              </a:rPr>
              <a:t>R </a:t>
            </a:r>
            <a:r>
              <a:rPr lang="fr-CA" sz="3000" dirty="0" smtClean="0">
                <a:sym typeface="Symbol"/>
              </a:rPr>
              <a:t>sur </a:t>
            </a:r>
            <a:r>
              <a:rPr lang="fr-CA" sz="3000" dirty="0">
                <a:sym typeface="Symbol"/>
              </a:rPr>
              <a:t>le marché </a:t>
            </a:r>
            <a:r>
              <a:rPr lang="fr-CA" sz="3000" dirty="0" smtClean="0">
                <a:sym typeface="Symbol"/>
              </a:rPr>
              <a:t>monétaire </a:t>
            </a: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sz="3000" dirty="0">
                <a:sym typeface="Symbol"/>
              </a:rPr>
              <a:t></a:t>
            </a:r>
            <a:r>
              <a:rPr lang="fr-CA" sz="3000" dirty="0" smtClean="0">
                <a:sym typeface="Symbol"/>
              </a:rPr>
              <a:t>R, DG, </a:t>
            </a:r>
            <a:r>
              <a:rPr lang="fr-CA" sz="3000" dirty="0" err="1" smtClean="0">
                <a:sym typeface="Symbol"/>
              </a:rPr>
              <a:t>Y</a:t>
            </a:r>
            <a:r>
              <a:rPr lang="fr-CA" sz="3000" baseline="30000" dirty="0" err="1" smtClean="0">
                <a:sym typeface="Symbol"/>
              </a:rPr>
              <a:t>eq</a:t>
            </a:r>
            <a:r>
              <a:rPr lang="fr-CA" sz="3000" dirty="0" smtClean="0">
                <a:sym typeface="Symbol"/>
              </a:rPr>
              <a:t> sur le marché des b.et 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Crise de la BP et crise bancaire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/>
          </a:bodyPr>
          <a:lstStyle/>
          <a:p>
            <a:r>
              <a:rPr lang="fr-CA" dirty="0" smtClean="0"/>
              <a:t>À l’extrême, les agents locaux transfèrent leurs actifs à l’étranger afin de ne pas subir une perte de leur pouvoir d’achat au moment de la </a:t>
            </a:r>
            <a:r>
              <a:rPr lang="fr-CA" dirty="0" err="1" smtClean="0"/>
              <a:t>dév</a:t>
            </a:r>
            <a:r>
              <a:rPr lang="fr-CA" dirty="0" smtClean="0"/>
              <a:t>.</a:t>
            </a:r>
          </a:p>
          <a:p>
            <a:endParaRPr lang="en-CA" dirty="0" smtClean="0"/>
          </a:p>
          <a:p>
            <a:r>
              <a:rPr lang="en-CA" dirty="0" smtClean="0"/>
              <a:t>Le tout </a:t>
            </a:r>
            <a:r>
              <a:rPr lang="en-CA" dirty="0" err="1" smtClean="0"/>
              <a:t>peut</a:t>
            </a:r>
            <a:r>
              <a:rPr lang="en-CA" dirty="0" smtClean="0"/>
              <a:t> </a:t>
            </a:r>
            <a:r>
              <a:rPr lang="en-CA" dirty="0" err="1" smtClean="0"/>
              <a:t>dégénérer</a:t>
            </a:r>
            <a:r>
              <a:rPr lang="en-CA" dirty="0" smtClean="0"/>
              <a:t> en </a:t>
            </a:r>
            <a:r>
              <a:rPr lang="en-CA" dirty="0" err="1" smtClean="0"/>
              <a:t>ruée</a:t>
            </a:r>
            <a:r>
              <a:rPr lang="en-CA" dirty="0" smtClean="0"/>
              <a:t> sur les </a:t>
            </a:r>
            <a:r>
              <a:rPr lang="en-CA" dirty="0" err="1" smtClean="0"/>
              <a:t>guichets</a:t>
            </a:r>
            <a:r>
              <a:rPr lang="en-CA" dirty="0" smtClean="0"/>
              <a:t> et en </a:t>
            </a:r>
            <a:r>
              <a:rPr lang="en-CA" dirty="0" err="1" smtClean="0"/>
              <a:t>crise</a:t>
            </a:r>
            <a:r>
              <a:rPr lang="en-CA" dirty="0" smtClean="0"/>
              <a:t> </a:t>
            </a:r>
            <a:r>
              <a:rPr lang="en-CA" dirty="0" err="1" smtClean="0"/>
              <a:t>bancaire</a:t>
            </a:r>
            <a:endParaRPr lang="en-CA" dirty="0" smtClean="0"/>
          </a:p>
          <a:p>
            <a:endParaRPr lang="fr-CA" dirty="0" smtClean="0"/>
          </a:p>
          <a:p>
            <a:r>
              <a:rPr lang="fr-CA" dirty="0" smtClean="0"/>
              <a:t>Cela précipite la dévaluation et risque aussi de l’amplifier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083352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Crises </a:t>
            </a:r>
            <a:r>
              <a:rPr lang="fr-CA" dirty="0" err="1" smtClean="0"/>
              <a:t>autoréalisatrices</a:t>
            </a:r>
            <a:r>
              <a:rPr lang="fr-CA" dirty="0" smtClean="0"/>
              <a:t> et spéculation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Le simple fait d’anticiper une dévaluation </a:t>
            </a:r>
            <a:r>
              <a:rPr lang="fr-CA" dirty="0" smtClean="0">
                <a:sym typeface="Symbol"/>
              </a:rPr>
              <a:t> sortie de capitaux  R.O.  M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R  CRP et CC  R.O. </a:t>
            </a:r>
          </a:p>
          <a:p>
            <a:pPr>
              <a:buNone/>
            </a:pPr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Cette spirale entraîne aussi une Y et du chômage qui rend payante la dévaluation au plan de la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</a:t>
            </a:r>
            <a:r>
              <a:rPr lang="fr-CA" dirty="0" err="1" smtClean="0">
                <a:sym typeface="Symbol"/>
              </a:rPr>
              <a:t>int</a:t>
            </a:r>
            <a:r>
              <a:rPr lang="fr-CA" dirty="0" smtClean="0">
                <a:sym typeface="Symbol"/>
              </a:rPr>
              <a:t>.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Des spéculateurs peuvent générer une telle crise même si cette dernière est évitable… (spéculation déstabilisatrice)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98178"/>
          </a:xfrm>
        </p:spPr>
        <p:txBody>
          <a:bodyPr>
            <a:normAutofit/>
          </a:bodyPr>
          <a:lstStyle/>
          <a:p>
            <a:r>
              <a:rPr lang="fr-CA" sz="4100" dirty="0" smtClean="0">
                <a:sym typeface="Symbol"/>
              </a:rPr>
              <a:t>Attaques spéculatives (1)</a:t>
            </a:r>
            <a:endParaRPr lang="fr-CA" sz="4100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115616" y="5837202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115616" y="2164794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860032" y="5909210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Q</a:t>
            </a:r>
            <a:r>
              <a:rPr lang="fr-FR" sz="2000" baseline="-25000" dirty="0" smtClean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16" name="Forme libre 15"/>
          <p:cNvSpPr/>
          <p:nvPr/>
        </p:nvSpPr>
        <p:spPr>
          <a:xfrm>
            <a:off x="1380118" y="2452826"/>
            <a:ext cx="2903850" cy="3234613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ZoneTexte 16"/>
          <p:cNvSpPr txBox="1"/>
          <p:nvPr/>
        </p:nvSpPr>
        <p:spPr>
          <a:xfrm>
            <a:off x="4053982" y="2008433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</a:t>
            </a:r>
            <a:r>
              <a:rPr lang="fr-CA" baseline="30000" dirty="0" smtClean="0"/>
              <a:t>$l</a:t>
            </a:r>
            <a:r>
              <a:rPr lang="fr-CA" baseline="-25000" dirty="0"/>
              <a:t>2</a:t>
            </a:r>
          </a:p>
        </p:txBody>
      </p:sp>
      <p:sp>
        <p:nvSpPr>
          <p:cNvPr id="19" name="Forme libre 18"/>
          <p:cNvSpPr/>
          <p:nvPr/>
        </p:nvSpPr>
        <p:spPr>
          <a:xfrm>
            <a:off x="1403648" y="2452826"/>
            <a:ext cx="2664296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ZoneTexte 19"/>
          <p:cNvSpPr txBox="1"/>
          <p:nvPr/>
        </p:nvSpPr>
        <p:spPr>
          <a:xfrm>
            <a:off x="1373583" y="2299518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O</a:t>
            </a:r>
            <a:r>
              <a:rPr lang="fr-CA" baseline="30000" dirty="0" smtClean="0"/>
              <a:t>$l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cxnSp>
        <p:nvCxnSpPr>
          <p:cNvPr id="22" name="Connecteur droit 21"/>
          <p:cNvCxnSpPr>
            <a:stCxn id="10" idx="1"/>
          </p:cNvCxnSpPr>
          <p:nvPr/>
        </p:nvCxnSpPr>
        <p:spPr>
          <a:xfrm flipH="1" flipV="1">
            <a:off x="1115616" y="4365105"/>
            <a:ext cx="1671818" cy="295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34"/>
          <p:cNvGrpSpPr/>
          <p:nvPr/>
        </p:nvGrpSpPr>
        <p:grpSpPr>
          <a:xfrm>
            <a:off x="1605256" y="2299518"/>
            <a:ext cx="3182768" cy="3145706"/>
            <a:chOff x="3333448" y="1907540"/>
            <a:chExt cx="3182768" cy="3145706"/>
          </a:xfrm>
        </p:grpSpPr>
        <p:grpSp>
          <p:nvGrpSpPr>
            <p:cNvPr id="7" name="Groupe 24"/>
            <p:cNvGrpSpPr/>
            <p:nvPr/>
          </p:nvGrpSpPr>
          <p:grpSpPr>
            <a:xfrm>
              <a:off x="3533823" y="1907540"/>
              <a:ext cx="2982393" cy="3145706"/>
              <a:chOff x="3533823" y="1907540"/>
              <a:chExt cx="2982393" cy="3145706"/>
            </a:xfrm>
          </p:grpSpPr>
          <p:sp>
            <p:nvSpPr>
              <p:cNvPr id="10" name="Forme libre 9"/>
              <p:cNvSpPr/>
              <p:nvPr/>
            </p:nvSpPr>
            <p:spPr>
              <a:xfrm>
                <a:off x="3563888" y="2028910"/>
                <a:ext cx="2952328" cy="3024336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3533823" y="1907540"/>
                <a:ext cx="567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O</a:t>
                </a:r>
                <a:r>
                  <a:rPr lang="fr-CA" baseline="30000" dirty="0" smtClean="0"/>
                  <a:t>$l</a:t>
                </a:r>
                <a:r>
                  <a:rPr lang="fr-CA" baseline="-25000" dirty="0" smtClean="0"/>
                  <a:t>2</a:t>
                </a:r>
                <a:endParaRPr lang="fr-CA" baseline="-25000" dirty="0"/>
              </a:p>
            </p:txBody>
          </p:sp>
        </p:grpSp>
        <p:sp>
          <p:nvSpPr>
            <p:cNvPr id="26" name="Flèche droite 25"/>
            <p:cNvSpPr/>
            <p:nvPr/>
          </p:nvSpPr>
          <p:spPr>
            <a:xfrm rot="10800000">
              <a:off x="3333448" y="3398744"/>
              <a:ext cx="672221" cy="33762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30" name="Connecteur droit 29"/>
          <p:cNvCxnSpPr/>
          <p:nvPr/>
        </p:nvCxnSpPr>
        <p:spPr>
          <a:xfrm>
            <a:off x="2771800" y="4973106"/>
            <a:ext cx="0" cy="7920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487111" y="5837202"/>
            <a:ext cx="58862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Q</a:t>
            </a:r>
            <a:r>
              <a:rPr lang="fr-FR" sz="2000" baseline="30000" dirty="0" smtClean="0">
                <a:latin typeface="Times"/>
              </a:rPr>
              <a:t>$l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sz="2000" baseline="-25000" dirty="0" smtClean="0">
              <a:solidFill>
                <a:srgbClr val="FF0000"/>
              </a:solidFill>
              <a:latin typeface="Times"/>
            </a:endParaRPr>
          </a:p>
        </p:txBody>
      </p:sp>
      <p:grpSp>
        <p:nvGrpSpPr>
          <p:cNvPr id="8" name="Groupe 37"/>
          <p:cNvGrpSpPr/>
          <p:nvPr/>
        </p:nvGrpSpPr>
        <p:grpSpPr>
          <a:xfrm>
            <a:off x="613555" y="4685074"/>
            <a:ext cx="2158245" cy="400110"/>
            <a:chOff x="2341747" y="4077072"/>
            <a:chExt cx="2158245" cy="400110"/>
          </a:xfrm>
        </p:grpSpPr>
        <p:cxnSp>
          <p:nvCxnSpPr>
            <p:cNvPr id="11" name="Connecteur droit 10"/>
            <p:cNvCxnSpPr/>
            <p:nvPr/>
          </p:nvCxnSpPr>
          <p:spPr>
            <a:xfrm flipH="1">
              <a:off x="2843808" y="4293096"/>
              <a:ext cx="165618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2341747" y="4077072"/>
              <a:ext cx="50206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c</a:t>
              </a:r>
              <a:r>
                <a:rPr lang="fr-FR" sz="2000" baseline="-25000" dirty="0" smtClean="0">
                  <a:latin typeface="Times"/>
                </a:rPr>
                <a:t>1</a:t>
              </a:r>
              <a:endParaRPr lang="fr-FR" baseline="-25000" dirty="0">
                <a:latin typeface="Times"/>
              </a:endParaRPr>
            </a:p>
          </p:txBody>
        </p:sp>
      </p:grp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654039" y="2020778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2" name="Espace réservé du numéro de diapositive 31"/>
          <p:cNvSpPr>
            <a:spLocks noGrp="1"/>
          </p:cNvSpPr>
          <p:nvPr>
            <p:ph type="sldNum" sz="quarter" idx="12"/>
          </p:nvPr>
        </p:nvSpPr>
        <p:spPr>
          <a:xfrm>
            <a:off x="8100392" y="6304235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 dirty="0"/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611560" y="4109010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c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596211" y="2350911"/>
            <a:ext cx="3491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Lorsque  les agents croient qu’une </a:t>
            </a:r>
            <a:r>
              <a:rPr lang="fr-CA" dirty="0" smtClean="0">
                <a:sym typeface="Symbol"/>
              </a:rPr>
              <a:t>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smtClean="0"/>
              <a:t> est inévitable, ils sortent leur capital en masse du pays (</a:t>
            </a:r>
            <a:r>
              <a:rPr lang="fr-CA" dirty="0" smtClean="0">
                <a:sym typeface="Symbol"/>
              </a:rPr>
              <a:t></a:t>
            </a:r>
            <a:r>
              <a:rPr lang="fr-CA" dirty="0" err="1" smtClean="0">
                <a:sym typeface="Symbol"/>
              </a:rPr>
              <a:t>O</a:t>
            </a:r>
            <a:r>
              <a:rPr lang="fr-CA" baseline="30000" dirty="0" err="1" smtClean="0">
                <a:sym typeface="Symbol"/>
              </a:rPr>
              <a:t>$l</a:t>
            </a:r>
            <a:r>
              <a:rPr lang="fr-CA" baseline="30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et </a:t>
            </a:r>
            <a:r>
              <a:rPr lang="fr-CA" dirty="0" smtClean="0">
                <a:sym typeface="Symbol" panose="05050102010706020507" pitchFamily="18" charset="2"/>
              </a:rPr>
              <a:t></a:t>
            </a:r>
            <a:r>
              <a:rPr lang="fr-CA" dirty="0" err="1" smtClean="0">
                <a:sym typeface="Symbol"/>
              </a:rPr>
              <a:t>D</a:t>
            </a:r>
            <a:r>
              <a:rPr lang="fr-CA" baseline="30000" dirty="0" err="1" smtClean="0">
                <a:sym typeface="Symbol"/>
              </a:rPr>
              <a:t>$l</a:t>
            </a:r>
            <a:r>
              <a:rPr lang="fr-CA" dirty="0" smtClean="0"/>
              <a:t>) et la BC doit les racheter en utilisant ses R.O. ce qui fait </a:t>
            </a:r>
            <a:r>
              <a:rPr lang="fr-CA" dirty="0" smtClean="0">
                <a:sym typeface="Symbol" panose="05050102010706020507" pitchFamily="18" charset="2"/>
              </a:rPr>
              <a:t></a:t>
            </a:r>
            <a:r>
              <a:rPr lang="fr-CA" dirty="0" err="1">
                <a:sym typeface="Symbol"/>
              </a:rPr>
              <a:t>O</a:t>
            </a:r>
            <a:r>
              <a:rPr lang="fr-CA" baseline="30000" dirty="0" err="1" smtClean="0">
                <a:sym typeface="Symbol"/>
              </a:rPr>
              <a:t>$l</a:t>
            </a:r>
            <a:r>
              <a:rPr lang="fr-CA" dirty="0" smtClean="0">
                <a:sym typeface="Symbol"/>
              </a:rPr>
              <a:t>. Un jour ou l’autre, les R.O. s’épuisent et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 est ajusté.</a:t>
            </a:r>
            <a:endParaRPr lang="fr-CA" dirty="0"/>
          </a:p>
        </p:txBody>
      </p:sp>
      <p:sp>
        <p:nvSpPr>
          <p:cNvPr id="28" name="Forme libre 27"/>
          <p:cNvSpPr/>
          <p:nvPr/>
        </p:nvSpPr>
        <p:spPr>
          <a:xfrm>
            <a:off x="1297078" y="2183897"/>
            <a:ext cx="2669131" cy="3120855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Flèche droite 30"/>
          <p:cNvSpPr/>
          <p:nvPr/>
        </p:nvSpPr>
        <p:spPr>
          <a:xfrm rot="10800000">
            <a:off x="3671900" y="2815966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ZoneTexte 33"/>
          <p:cNvSpPr txBox="1"/>
          <p:nvPr/>
        </p:nvSpPr>
        <p:spPr>
          <a:xfrm>
            <a:off x="4226260" y="2350911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</a:t>
            </a:r>
            <a:r>
              <a:rPr lang="fr-CA" baseline="30000" dirty="0" smtClean="0"/>
              <a:t>$l</a:t>
            </a:r>
            <a:r>
              <a:rPr lang="fr-CA" baseline="-25000" dirty="0"/>
              <a:t>1</a:t>
            </a:r>
          </a:p>
        </p:txBody>
      </p:sp>
      <p:grpSp>
        <p:nvGrpSpPr>
          <p:cNvPr id="45" name="Groupe 34"/>
          <p:cNvGrpSpPr/>
          <p:nvPr/>
        </p:nvGrpSpPr>
        <p:grpSpPr>
          <a:xfrm>
            <a:off x="1187624" y="2829440"/>
            <a:ext cx="2503241" cy="2808267"/>
            <a:chOff x="3437367" y="1643550"/>
            <a:chExt cx="3024336" cy="3153602"/>
          </a:xfrm>
        </p:grpSpPr>
        <p:grpSp>
          <p:nvGrpSpPr>
            <p:cNvPr id="46" name="Groupe 24"/>
            <p:cNvGrpSpPr/>
            <p:nvPr/>
          </p:nvGrpSpPr>
          <p:grpSpPr>
            <a:xfrm>
              <a:off x="3437367" y="1907540"/>
              <a:ext cx="3024336" cy="2889612"/>
              <a:chOff x="3437367" y="1907540"/>
              <a:chExt cx="3024336" cy="2889612"/>
            </a:xfrm>
          </p:grpSpPr>
          <p:sp>
            <p:nvSpPr>
              <p:cNvPr id="48" name="Forme libre 47"/>
              <p:cNvSpPr/>
              <p:nvPr/>
            </p:nvSpPr>
            <p:spPr>
              <a:xfrm>
                <a:off x="3437367" y="1988840"/>
                <a:ext cx="3024336" cy="2808312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49" name="ZoneTexte 48"/>
              <p:cNvSpPr txBox="1"/>
              <p:nvPr/>
            </p:nvSpPr>
            <p:spPr>
              <a:xfrm>
                <a:off x="3437367" y="1907540"/>
                <a:ext cx="5677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O</a:t>
                </a:r>
                <a:r>
                  <a:rPr lang="fr-CA" baseline="30000" dirty="0" smtClean="0"/>
                  <a:t>$l</a:t>
                </a:r>
                <a:r>
                  <a:rPr lang="fr-CA" baseline="-25000" dirty="0" smtClean="0"/>
                  <a:t>3</a:t>
                </a:r>
                <a:endParaRPr lang="fr-CA" baseline="-25000" dirty="0"/>
              </a:p>
            </p:txBody>
          </p:sp>
        </p:grpSp>
        <p:sp>
          <p:nvSpPr>
            <p:cNvPr id="47" name="Flèche droite 46"/>
            <p:cNvSpPr/>
            <p:nvPr/>
          </p:nvSpPr>
          <p:spPr>
            <a:xfrm rot="10800000" flipH="1">
              <a:off x="4034302" y="1643550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51" name="ZoneTexte 50"/>
          <p:cNvSpPr txBox="1"/>
          <p:nvPr/>
        </p:nvSpPr>
        <p:spPr>
          <a:xfrm>
            <a:off x="1957690" y="1700808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Marché des changes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sz="4100" dirty="0" smtClean="0">
                <a:sym typeface="Symbol"/>
              </a:rPr>
              <a:t>Attaques spéculatives (2)</a:t>
            </a:r>
            <a:endParaRPr lang="fr-CA" sz="4100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53400" y="673628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403648" y="4112551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788024" y="4149080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1403648" y="1592271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46"/>
          <p:cNvGrpSpPr/>
          <p:nvPr/>
        </p:nvGrpSpPr>
        <p:grpSpPr>
          <a:xfrm>
            <a:off x="973595" y="1268760"/>
            <a:ext cx="5038565" cy="2817604"/>
            <a:chOff x="2324025" y="1161273"/>
            <a:chExt cx="5038565" cy="2817604"/>
          </a:xfrm>
        </p:grpSpPr>
        <p:cxnSp>
          <p:nvCxnSpPr>
            <p:cNvPr id="14" name="Connecteur droit 13"/>
            <p:cNvCxnSpPr/>
            <p:nvPr/>
          </p:nvCxnSpPr>
          <p:spPr>
            <a:xfrm>
              <a:off x="4338254" y="1458597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e 44"/>
            <p:cNvGrpSpPr/>
            <p:nvPr/>
          </p:nvGrpSpPr>
          <p:grpSpPr>
            <a:xfrm>
              <a:off x="2324025" y="1161273"/>
              <a:ext cx="5038565" cy="2745596"/>
              <a:chOff x="2324025" y="1161273"/>
              <a:chExt cx="5038565" cy="2745596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4338254" y="1161273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1</a:t>
                </a:r>
                <a:endParaRPr lang="fr-CA" baseline="-25000" dirty="0"/>
              </a:p>
            </p:txBody>
          </p:sp>
          <p:grpSp>
            <p:nvGrpSpPr>
              <p:cNvPr id="8" name="Groupe 22"/>
              <p:cNvGrpSpPr/>
              <p:nvPr/>
            </p:nvGrpSpPr>
            <p:grpSpPr>
              <a:xfrm>
                <a:off x="2324025" y="2673441"/>
                <a:ext cx="2680023" cy="400110"/>
                <a:chOff x="2100250" y="4433571"/>
                <a:chExt cx="5116408" cy="400110"/>
              </a:xfrm>
            </p:grpSpPr>
            <p:cxnSp>
              <p:nvCxnSpPr>
                <p:cNvPr id="20" name="Connecteur droit 19"/>
                <p:cNvCxnSpPr/>
                <p:nvPr/>
              </p:nvCxnSpPr>
              <p:spPr>
                <a:xfrm flipH="1">
                  <a:off x="3092563" y="4649595"/>
                  <a:ext cx="4124095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100250" y="4433571"/>
                  <a:ext cx="95848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sz="2000" dirty="0" smtClean="0">
                      <a:latin typeface="Times"/>
                    </a:rPr>
                    <a:t>E</a:t>
                  </a:r>
                  <a:r>
                    <a:rPr lang="fr-FR" sz="2000" baseline="30000" dirty="0" smtClean="0">
                      <a:latin typeface="Times"/>
                    </a:rPr>
                    <a:t>c</a:t>
                  </a:r>
                  <a:r>
                    <a:rPr lang="fr-FR" sz="2000" baseline="-25000" dirty="0" smtClean="0">
                      <a:latin typeface="Times"/>
                    </a:rPr>
                    <a:t>1</a:t>
                  </a:r>
                  <a:endParaRPr lang="fr-FR" baseline="-25000" dirty="0">
                    <a:latin typeface="Times"/>
                  </a:endParaRPr>
                </a:p>
              </p:txBody>
            </p:sp>
          </p:grpSp>
          <p:grpSp>
            <p:nvGrpSpPr>
              <p:cNvPr id="10" name="Groupe 43"/>
              <p:cNvGrpSpPr/>
              <p:nvPr/>
            </p:nvGrpSpPr>
            <p:grpSpPr>
              <a:xfrm>
                <a:off x="3707904" y="1602613"/>
                <a:ext cx="3654686" cy="2304256"/>
                <a:chOff x="3707904" y="1602613"/>
                <a:chExt cx="3654686" cy="2304256"/>
              </a:xfrm>
            </p:grpSpPr>
            <p:sp>
              <p:nvSpPr>
                <p:cNvPr id="11" name="Forme libre 10"/>
                <p:cNvSpPr/>
                <p:nvPr/>
              </p:nvSpPr>
              <p:spPr>
                <a:xfrm>
                  <a:off x="3707904" y="1602613"/>
                  <a:ext cx="2142518" cy="2150948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32" name="ZoneTexte 31"/>
                <p:cNvSpPr txBox="1"/>
                <p:nvPr/>
              </p:nvSpPr>
              <p:spPr>
                <a:xfrm>
                  <a:off x="5796136" y="3537537"/>
                  <a:ext cx="15664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CA" dirty="0" smtClean="0"/>
                    <a:t>R*+ (E</a:t>
                  </a:r>
                  <a:r>
                    <a:rPr lang="fr-CA" baseline="30000" dirty="0" smtClean="0"/>
                    <a:t>e</a:t>
                  </a:r>
                  <a:r>
                    <a:rPr lang="fr-CA" baseline="-25000" dirty="0" smtClean="0"/>
                    <a:t>1</a:t>
                  </a:r>
                  <a:r>
                    <a:rPr lang="fr-CA" dirty="0" smtClean="0"/>
                    <a:t>-E)/E</a:t>
                  </a:r>
                  <a:endParaRPr lang="fr-CA" baseline="30000" dirty="0"/>
                </a:p>
              </p:txBody>
            </p:sp>
          </p:grpSp>
        </p:grp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971600" y="1422068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-468560" y="5661248"/>
            <a:ext cx="1800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</a:t>
            </a:r>
            <a:endParaRPr lang="fr-FR" dirty="0">
              <a:latin typeface="Times"/>
            </a:endParaRPr>
          </a:p>
        </p:txBody>
      </p:sp>
      <p:grpSp>
        <p:nvGrpSpPr>
          <p:cNvPr id="12" name="Groupe 47"/>
          <p:cNvGrpSpPr/>
          <p:nvPr/>
        </p:nvGrpSpPr>
        <p:grpSpPr>
          <a:xfrm>
            <a:off x="1439652" y="4197236"/>
            <a:ext cx="4356484" cy="2304256"/>
            <a:chOff x="2771800" y="4005064"/>
            <a:chExt cx="4356484" cy="2304256"/>
          </a:xfrm>
        </p:grpSpPr>
        <p:grpSp>
          <p:nvGrpSpPr>
            <p:cNvPr id="15" name="Groupe 45"/>
            <p:cNvGrpSpPr/>
            <p:nvPr/>
          </p:nvGrpSpPr>
          <p:grpSpPr>
            <a:xfrm>
              <a:off x="2771800" y="4005064"/>
              <a:ext cx="3456384" cy="2304256"/>
              <a:chOff x="2771800" y="4005064"/>
              <a:chExt cx="3456384" cy="2304256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4860032" y="4005064"/>
                <a:ext cx="0" cy="8640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e 23"/>
              <p:cNvGrpSpPr/>
              <p:nvPr/>
            </p:nvGrpSpPr>
            <p:grpSpPr>
              <a:xfrm flipV="1">
                <a:off x="3779912" y="4595973"/>
                <a:ext cx="2414108" cy="1713347"/>
                <a:chOff x="3563888" y="1988840"/>
                <a:chExt cx="3476039" cy="3024336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 rot="10800000">
                  <a:off x="3771255" y="2272874"/>
                  <a:ext cx="3268672" cy="651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M</a:t>
                  </a:r>
                  <a:r>
                    <a:rPr lang="fr-CA" baseline="30000" dirty="0" smtClean="0"/>
                    <a:t>d</a:t>
                  </a:r>
                  <a:r>
                    <a:rPr lang="fr-CA" dirty="0" smtClean="0"/>
                    <a:t>/P=L(R,Y)</a:t>
                  </a:r>
                  <a:endParaRPr lang="fr-CA" dirty="0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3563888" y="1988840"/>
                  <a:ext cx="2952328" cy="3024336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  <p:cxnSp>
            <p:nvCxnSpPr>
              <p:cNvPr id="35" name="Connecteur droit 34"/>
              <p:cNvCxnSpPr/>
              <p:nvPr/>
            </p:nvCxnSpPr>
            <p:spPr>
              <a:xfrm flipH="1">
                <a:off x="2771800" y="4941168"/>
                <a:ext cx="345638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6192180" y="4667696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2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1115616" y="395924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grpSp>
        <p:nvGrpSpPr>
          <p:cNvPr id="17" name="Groupe 46"/>
          <p:cNvGrpSpPr/>
          <p:nvPr/>
        </p:nvGrpSpPr>
        <p:grpSpPr>
          <a:xfrm>
            <a:off x="3563888" y="1268760"/>
            <a:ext cx="864096" cy="2889612"/>
            <a:chOff x="4355976" y="1403484"/>
            <a:chExt cx="864096" cy="2889612"/>
          </a:xfrm>
        </p:grpSpPr>
        <p:cxnSp>
          <p:nvCxnSpPr>
            <p:cNvPr id="29" name="Connecteur droit 28"/>
            <p:cNvCxnSpPr/>
            <p:nvPr/>
          </p:nvCxnSpPr>
          <p:spPr>
            <a:xfrm>
              <a:off x="4355976" y="177281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ZoneTexte 30"/>
            <p:cNvSpPr txBox="1"/>
            <p:nvPr/>
          </p:nvSpPr>
          <p:spPr>
            <a:xfrm>
              <a:off x="4355976" y="1403484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2</a:t>
              </a:r>
              <a:endParaRPr lang="fr-CA" baseline="-25000" dirty="0"/>
            </a:p>
          </p:txBody>
        </p:sp>
      </p:grpSp>
      <p:grpSp>
        <p:nvGrpSpPr>
          <p:cNvPr id="18" name="Groupe 47"/>
          <p:cNvGrpSpPr/>
          <p:nvPr/>
        </p:nvGrpSpPr>
        <p:grpSpPr>
          <a:xfrm>
            <a:off x="1403648" y="4197236"/>
            <a:ext cx="4464496" cy="1401296"/>
            <a:chOff x="2555776" y="2564904"/>
            <a:chExt cx="4464496" cy="1401296"/>
          </a:xfrm>
        </p:grpSpPr>
        <p:grpSp>
          <p:nvGrpSpPr>
            <p:cNvPr id="19" name="Groupe 45"/>
            <p:cNvGrpSpPr/>
            <p:nvPr/>
          </p:nvGrpSpPr>
          <p:grpSpPr>
            <a:xfrm>
              <a:off x="2555776" y="2564904"/>
              <a:ext cx="3456384" cy="1296144"/>
              <a:chOff x="2555776" y="2564904"/>
              <a:chExt cx="3456384" cy="1296144"/>
            </a:xfrm>
          </p:grpSpPr>
          <p:cxnSp>
            <p:nvCxnSpPr>
              <p:cNvPr id="49" name="Connecteur droit 48"/>
              <p:cNvCxnSpPr/>
              <p:nvPr/>
            </p:nvCxnSpPr>
            <p:spPr>
              <a:xfrm>
                <a:off x="4139952" y="2564904"/>
                <a:ext cx="0" cy="1296144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 flipH="1">
                <a:off x="2555776" y="3861048"/>
                <a:ext cx="345638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ZoneTexte 47"/>
            <p:cNvSpPr txBox="1"/>
            <p:nvPr/>
          </p:nvSpPr>
          <p:spPr>
            <a:xfrm>
              <a:off x="6012160" y="3596868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1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57" name="Flèche droite 56"/>
          <p:cNvSpPr/>
          <p:nvPr/>
        </p:nvSpPr>
        <p:spPr>
          <a:xfrm>
            <a:off x="3131840" y="1844824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8" name="Flèche droite 57"/>
          <p:cNvSpPr/>
          <p:nvPr/>
        </p:nvSpPr>
        <p:spPr>
          <a:xfrm>
            <a:off x="3923928" y="3317237"/>
            <a:ext cx="342737" cy="3057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0" name="Flèche droite 59"/>
          <p:cNvSpPr/>
          <p:nvPr/>
        </p:nvSpPr>
        <p:spPr>
          <a:xfrm rot="16200000">
            <a:off x="3848771" y="5169633"/>
            <a:ext cx="312052" cy="3057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1" name="ZoneTexte 60"/>
          <p:cNvSpPr txBox="1"/>
          <p:nvPr/>
        </p:nvSpPr>
        <p:spPr>
          <a:xfrm>
            <a:off x="4874212" y="1595347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Lorsque </a:t>
            </a:r>
            <a:r>
              <a:rPr lang="fr-CA" dirty="0" smtClean="0">
                <a:sym typeface="Symbol"/>
              </a:rPr>
              <a:t>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baseline="30000" dirty="0" smtClean="0"/>
              <a:t> </a:t>
            </a:r>
            <a:r>
              <a:rPr lang="fr-CA" dirty="0" smtClean="0">
                <a:sym typeface="Symbol" panose="05050102010706020507" pitchFamily="18" charset="2"/>
              </a:rPr>
              <a:t></a:t>
            </a:r>
            <a:r>
              <a:rPr lang="fr-CA" baseline="30000" dirty="0" smtClean="0">
                <a:sym typeface="Symbol" panose="05050102010706020507" pitchFamily="18" charset="2"/>
              </a:rPr>
              <a:t> </a:t>
            </a:r>
            <a:r>
              <a:rPr lang="fr-CA" dirty="0" smtClean="0"/>
              <a:t>E</a:t>
            </a:r>
            <a:r>
              <a:rPr lang="fr-CA" baseline="30000" dirty="0" smtClean="0"/>
              <a:t>e</a:t>
            </a:r>
            <a:r>
              <a:rPr lang="fr-CA" baseline="-25000" dirty="0" smtClean="0"/>
              <a:t>2</a:t>
            </a:r>
            <a:r>
              <a:rPr lang="fr-CA" dirty="0" smtClean="0"/>
              <a:t> </a:t>
            </a:r>
            <a:r>
              <a:rPr lang="fr-CA" dirty="0" smtClean="0">
                <a:sym typeface="Symbol" panose="05050102010706020507" pitchFamily="18" charset="2"/>
              </a:rPr>
              <a:t></a:t>
            </a:r>
            <a:r>
              <a:rPr lang="fr-CA" dirty="0" smtClean="0"/>
              <a:t> E</a:t>
            </a:r>
            <a:r>
              <a:rPr lang="fr-CA" baseline="30000" dirty="0" smtClean="0"/>
              <a:t>c</a:t>
            </a:r>
            <a:r>
              <a:rPr lang="fr-CA" baseline="-25000" dirty="0" smtClean="0"/>
              <a:t>1</a:t>
            </a:r>
            <a:r>
              <a:rPr lang="fr-CA" dirty="0" smtClean="0"/>
              <a:t>, la BC doit </a:t>
            </a:r>
            <a:r>
              <a:rPr lang="fr-CA" dirty="0" smtClean="0">
                <a:sym typeface="Symbol"/>
              </a:rPr>
              <a:t>R.O. </a:t>
            </a:r>
            <a:r>
              <a:rPr lang="fr-CA" dirty="0" smtClean="0">
                <a:sym typeface="Symbol" panose="05050102010706020507" pitchFamily="18" charset="2"/>
              </a:rPr>
              <a:t> </a:t>
            </a:r>
            <a:r>
              <a:rPr lang="fr-CA" dirty="0" smtClean="0">
                <a:sym typeface="Symbol"/>
              </a:rPr>
              <a:t>M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</a:t>
            </a:r>
            <a:r>
              <a:rPr lang="fr-CA" dirty="0" smtClean="0">
                <a:sym typeface="Symbol" panose="05050102010706020507" pitchFamily="18" charset="2"/>
              </a:rPr>
              <a:t></a:t>
            </a:r>
            <a:r>
              <a:rPr lang="fr-CA" dirty="0" smtClean="0">
                <a:sym typeface="Symbol"/>
              </a:rPr>
              <a:t> R</a:t>
            </a:r>
            <a:r>
              <a:rPr lang="fr-CA" dirty="0">
                <a:sym typeface="Symbol"/>
              </a:rPr>
              <a:t> </a:t>
            </a:r>
            <a:r>
              <a:rPr lang="fr-CA" dirty="0" smtClean="0">
                <a:sym typeface="Symbol" panose="05050102010706020507" pitchFamily="18" charset="2"/>
              </a:rPr>
              <a:t> R</a:t>
            </a:r>
            <a:r>
              <a:rPr lang="fr-CA" baseline="-25000" dirty="0" smtClean="0">
                <a:sym typeface="Symbol" panose="05050102010706020507" pitchFamily="18" charset="2"/>
              </a:rPr>
              <a:t>2</a:t>
            </a:r>
            <a:r>
              <a:rPr lang="fr-CA" dirty="0" smtClean="0">
                <a:sym typeface="Symbol" panose="05050102010706020507" pitchFamily="18" charset="2"/>
              </a:rPr>
              <a:t>  R</a:t>
            </a:r>
            <a:r>
              <a:rPr lang="fr-CA" dirty="0" smtClean="0">
                <a:sym typeface="Symbol" panose="05050102010706020507" pitchFamily="18" charset="2"/>
              </a:rPr>
              <a:t>*</a:t>
            </a:r>
          </a:p>
        </p:txBody>
      </p:sp>
      <p:grpSp>
        <p:nvGrpSpPr>
          <p:cNvPr id="55" name="Groupe 43"/>
          <p:cNvGrpSpPr/>
          <p:nvPr/>
        </p:nvGrpSpPr>
        <p:grpSpPr>
          <a:xfrm>
            <a:off x="2861530" y="1844824"/>
            <a:ext cx="2862598" cy="1453922"/>
            <a:chOff x="4482270" y="2214156"/>
            <a:chExt cx="2862598" cy="1214844"/>
          </a:xfrm>
        </p:grpSpPr>
        <p:sp>
          <p:nvSpPr>
            <p:cNvPr id="56" name="Forme libre 55"/>
            <p:cNvSpPr/>
            <p:nvPr/>
          </p:nvSpPr>
          <p:spPr>
            <a:xfrm>
              <a:off x="4482270" y="2214156"/>
              <a:ext cx="1440160" cy="1214844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5778414" y="3078252"/>
              <a:ext cx="1566454" cy="308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R*+ (E</a:t>
              </a:r>
              <a:r>
                <a:rPr lang="fr-CA" baseline="30000" dirty="0" smtClean="0"/>
                <a:t>e</a:t>
              </a:r>
              <a:r>
                <a:rPr lang="fr-CA" baseline="-25000" dirty="0" smtClean="0"/>
                <a:t>2</a:t>
              </a:r>
              <a:r>
                <a:rPr lang="fr-CA" dirty="0" smtClean="0"/>
                <a:t>-E)/E</a:t>
              </a:r>
              <a:endParaRPr lang="fr-CA" baseline="30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 dirty="0" smtClean="0"/>
              <a:t>II. Les politiques économiques en change fixe</a:t>
            </a:r>
            <a:br>
              <a:rPr lang="fr-CA" dirty="0" smtClean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100" dirty="0" smtClean="0"/>
              <a:t>EI et EE en change fixe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/>
          </a:bodyPr>
          <a:lstStyle/>
          <a:p>
            <a:r>
              <a:rPr lang="fr-CA" dirty="0" smtClean="0"/>
              <a:t>E ne s’ajuste plus pour rétablir l’EE.</a:t>
            </a:r>
          </a:p>
          <a:p>
            <a:endParaRPr lang="fr-CA" dirty="0" smtClean="0"/>
          </a:p>
          <a:p>
            <a:r>
              <a:rPr lang="fr-CA" dirty="0" smtClean="0"/>
              <a:t>Il faut donc considérer les </a:t>
            </a:r>
            <a:r>
              <a:rPr lang="fr-CA" dirty="0" err="1" smtClean="0"/>
              <a:t>pol</a:t>
            </a:r>
            <a:r>
              <a:rPr lang="fr-CA" dirty="0" smtClean="0"/>
              <a:t>. éco. autant </a:t>
            </a:r>
            <a:r>
              <a:rPr lang="fr-CA" dirty="0" err="1" smtClean="0"/>
              <a:t>p.r</a:t>
            </a:r>
            <a:r>
              <a:rPr lang="fr-CA" dirty="0" smtClean="0"/>
              <a:t>. à leur impact sur EE que sur EI.</a:t>
            </a:r>
          </a:p>
          <a:p>
            <a:endParaRPr lang="fr-CA" dirty="0" smtClean="0"/>
          </a:p>
          <a:p>
            <a:r>
              <a:rPr lang="fr-CA" dirty="0" smtClean="0"/>
              <a:t>Par ailleurs, l’État possède </a:t>
            </a:r>
            <a:r>
              <a:rPr lang="fr-CA" i="1" dirty="0" smtClean="0"/>
              <a:t>à priori </a:t>
            </a:r>
            <a:r>
              <a:rPr lang="fr-CA" dirty="0" smtClean="0"/>
              <a:t>3 outils :</a:t>
            </a:r>
          </a:p>
          <a:p>
            <a:pPr lvl="1"/>
            <a:r>
              <a:rPr lang="fr-CA" dirty="0" smtClean="0"/>
              <a:t>la </a:t>
            </a:r>
            <a:r>
              <a:rPr lang="fr-CA" dirty="0" err="1" smtClean="0"/>
              <a:t>pol</a:t>
            </a:r>
            <a:r>
              <a:rPr lang="fr-CA" dirty="0" smtClean="0"/>
              <a:t>. mon.</a:t>
            </a:r>
          </a:p>
          <a:p>
            <a:pPr lvl="1"/>
            <a:r>
              <a:rPr lang="fr-CA" dirty="0" smtClean="0"/>
              <a:t>la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</a:t>
            </a:r>
          </a:p>
          <a:p>
            <a:pPr lvl="1"/>
            <a:r>
              <a:rPr lang="fr-CA" dirty="0" smtClean="0"/>
              <a:t>l’ajustement de 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endParaRPr lang="fr-CA" dirty="0" smtClean="0"/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La </a:t>
            </a:r>
            <a:r>
              <a:rPr lang="fr-CA" sz="4100" dirty="0" err="1" smtClean="0"/>
              <a:t>pol</a:t>
            </a:r>
            <a:r>
              <a:rPr lang="fr-CA" sz="4100" dirty="0" smtClean="0"/>
              <a:t>. mon. en change fixe (1)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Avec mobilité </a:t>
            </a:r>
            <a:r>
              <a:rPr lang="fr-CA" dirty="0" err="1" smtClean="0"/>
              <a:t>parf</a:t>
            </a:r>
            <a:r>
              <a:rPr lang="fr-CA" dirty="0" smtClean="0"/>
              <a:t>. des capitaux et </a:t>
            </a:r>
            <a:r>
              <a:rPr lang="fr-CA" dirty="0" err="1" smtClean="0"/>
              <a:t>subs</a:t>
            </a:r>
            <a:r>
              <a:rPr lang="fr-CA" dirty="0" smtClean="0"/>
              <a:t>. Des actifs, la condition de PTI </a:t>
            </a:r>
            <a:r>
              <a:rPr lang="fr-CA" dirty="0" smtClean="0">
                <a:sym typeface="Symbol"/>
              </a:rPr>
              <a:t> R=R* (puisque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=E=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)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Or, ce niveau de R n’est compatible qu’avec un seul niveau de 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, </a:t>
            </a:r>
            <a:r>
              <a:rPr lang="fr-CA" i="1" dirty="0" err="1" smtClean="0">
                <a:sym typeface="Symbol"/>
              </a:rPr>
              <a:t>c.p</a:t>
            </a:r>
            <a:r>
              <a:rPr lang="fr-CA" i="1" dirty="0" smtClean="0">
                <a:sym typeface="Symbol"/>
              </a:rPr>
              <a:t>.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L’instrument de la BC (M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) ne peut servir qu’une fin (la fixation de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, soit le change fixe, </a:t>
            </a:r>
            <a:r>
              <a:rPr lang="fr-CA" dirty="0" smtClean="0">
                <a:sym typeface="Symbol"/>
              </a:rPr>
              <a:t>ou de </a:t>
            </a:r>
            <a:r>
              <a:rPr lang="fr-CA" dirty="0" smtClean="0">
                <a:sym typeface="Symbol"/>
              </a:rPr>
              <a:t>R, soit le change flexible)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sz="4100" dirty="0" smtClean="0">
                <a:sym typeface="Symbol"/>
              </a:rPr>
              <a:t>La </a:t>
            </a:r>
            <a:r>
              <a:rPr lang="fr-CA" sz="4100" dirty="0" err="1" smtClean="0">
                <a:sym typeface="Symbol"/>
              </a:rPr>
              <a:t>pol</a:t>
            </a:r>
            <a:r>
              <a:rPr lang="fr-CA" sz="4100" dirty="0" smtClean="0">
                <a:sym typeface="Symbol"/>
              </a:rPr>
              <a:t>. mon. en change fixe (2)</a:t>
            </a:r>
            <a:endParaRPr lang="fr-CA" sz="4100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53400" y="673628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29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771800" y="42472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16216" y="4247275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771800" y="17269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860032" y="1726995"/>
            <a:ext cx="0" cy="25202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4860032" y="165498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 </a:t>
            </a:r>
            <a:r>
              <a:rPr lang="fr-CA" dirty="0" smtClean="0"/>
              <a:t>=R*</a:t>
            </a:r>
            <a:endParaRPr lang="fr-CA" baseline="30000" dirty="0"/>
          </a:p>
        </p:txBody>
      </p:sp>
      <p:grpSp>
        <p:nvGrpSpPr>
          <p:cNvPr id="8" name="Groupe 22"/>
          <p:cNvGrpSpPr/>
          <p:nvPr/>
        </p:nvGrpSpPr>
        <p:grpSpPr>
          <a:xfrm>
            <a:off x="2123728" y="2996952"/>
            <a:ext cx="2736304" cy="400110"/>
            <a:chOff x="1717864" y="4442863"/>
            <a:chExt cx="5223853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3092562" y="4658887"/>
              <a:ext cx="384915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717864" y="4442863"/>
              <a:ext cx="137161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E=</a:t>
              </a:r>
              <a:r>
                <a:rPr lang="fr-FR" sz="2000" dirty="0" err="1" smtClean="0">
                  <a:latin typeface="Times"/>
                </a:rPr>
                <a:t>E</a:t>
              </a:r>
              <a:r>
                <a:rPr lang="fr-FR" sz="2000" baseline="30000" dirty="0" err="1" smtClean="0">
                  <a:latin typeface="Times"/>
                </a:rPr>
                <a:t>c</a:t>
              </a:r>
              <a:endParaRPr lang="fr-FR" baseline="30000" dirty="0">
                <a:latin typeface="Times"/>
              </a:endParaRPr>
            </a:p>
          </p:txBody>
        </p: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2382231" y="162880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95536" y="6131677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</a:t>
            </a:r>
            <a:endParaRPr lang="fr-FR" dirty="0">
              <a:latin typeface="Times"/>
            </a:endParaRPr>
          </a:p>
        </p:txBody>
      </p:sp>
      <p:grpSp>
        <p:nvGrpSpPr>
          <p:cNvPr id="12" name="Groupe 47"/>
          <p:cNvGrpSpPr/>
          <p:nvPr/>
        </p:nvGrpSpPr>
        <p:grpSpPr>
          <a:xfrm>
            <a:off x="2771800" y="4319283"/>
            <a:ext cx="4320480" cy="2304256"/>
            <a:chOff x="2771800" y="4005064"/>
            <a:chExt cx="4320480" cy="2304256"/>
          </a:xfrm>
        </p:grpSpPr>
        <p:grpSp>
          <p:nvGrpSpPr>
            <p:cNvPr id="15" name="Groupe 45"/>
            <p:cNvGrpSpPr/>
            <p:nvPr/>
          </p:nvGrpSpPr>
          <p:grpSpPr>
            <a:xfrm>
              <a:off x="2771800" y="4005064"/>
              <a:ext cx="3456384" cy="2304256"/>
              <a:chOff x="2771800" y="4005064"/>
              <a:chExt cx="3456384" cy="2304256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4860032" y="4005064"/>
                <a:ext cx="0" cy="8640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e 23"/>
              <p:cNvGrpSpPr/>
              <p:nvPr/>
            </p:nvGrpSpPr>
            <p:grpSpPr>
              <a:xfrm flipV="1">
                <a:off x="3779912" y="4595973"/>
                <a:ext cx="2414108" cy="1713347"/>
                <a:chOff x="3563888" y="1988840"/>
                <a:chExt cx="3476039" cy="3024336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 rot="10800000">
                  <a:off x="3771255" y="2272874"/>
                  <a:ext cx="3268672" cy="651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M</a:t>
                  </a:r>
                  <a:r>
                    <a:rPr lang="fr-CA" baseline="30000" dirty="0" smtClean="0"/>
                    <a:t>d</a:t>
                  </a:r>
                  <a:r>
                    <a:rPr lang="fr-CA" dirty="0" smtClean="0"/>
                    <a:t>/P=L(R</a:t>
                  </a:r>
                  <a:r>
                    <a:rPr lang="fr-CA" baseline="-25000" dirty="0" smtClean="0"/>
                    <a:t>$</a:t>
                  </a:r>
                  <a:r>
                    <a:rPr lang="fr-CA" dirty="0" smtClean="0"/>
                    <a:t>,Y)</a:t>
                  </a:r>
                  <a:endParaRPr lang="fr-CA" dirty="0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3563888" y="1988840"/>
                  <a:ext cx="2952328" cy="3024336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  <p:cxnSp>
            <p:nvCxnSpPr>
              <p:cNvPr id="35" name="Connecteur droit 34"/>
              <p:cNvCxnSpPr/>
              <p:nvPr/>
            </p:nvCxnSpPr>
            <p:spPr>
              <a:xfrm flipH="1">
                <a:off x="2771800" y="4941168"/>
                <a:ext cx="345638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6156176" y="494116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(M</a:t>
              </a:r>
              <a:r>
                <a:rPr lang="fr-CA" baseline="30000" dirty="0" smtClean="0"/>
                <a:t>s</a:t>
              </a:r>
              <a:r>
                <a:rPr lang="fr-CA" dirty="0" smtClean="0"/>
                <a:t>/P)</a:t>
              </a:r>
              <a:endParaRPr lang="fr-CA" baseline="30000" dirty="0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2483768" y="409396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sp>
        <p:nvSpPr>
          <p:cNvPr id="50" name="ZoneTexte 49"/>
          <p:cNvSpPr txBox="1"/>
          <p:nvPr/>
        </p:nvSpPr>
        <p:spPr>
          <a:xfrm>
            <a:off x="5868144" y="1628800"/>
            <a:ext cx="3275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Si la BC est crédible, pour R* donné, le maintient de E=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détermine </a:t>
            </a:r>
            <a:r>
              <a:rPr lang="fr-CA" dirty="0">
                <a:sym typeface="Symbol"/>
              </a:rPr>
              <a:t>R</a:t>
            </a:r>
            <a:r>
              <a:rPr lang="fr-CA" dirty="0" smtClean="0">
                <a:sym typeface="Symbol"/>
              </a:rPr>
              <a:t> qui détermine M</a:t>
            </a:r>
            <a:r>
              <a:rPr lang="fr-CA" baseline="30000" dirty="0" smtClean="0">
                <a:sym typeface="Symbol"/>
              </a:rPr>
              <a:t>s</a:t>
            </a:r>
            <a:endParaRPr lang="fr-CA" dirty="0"/>
          </a:p>
        </p:txBody>
      </p:sp>
      <p:sp>
        <p:nvSpPr>
          <p:cNvPr id="27" name="ZoneTexte 26"/>
          <p:cNvSpPr txBox="1"/>
          <p:nvPr/>
        </p:nvSpPr>
        <p:spPr>
          <a:xfrm>
            <a:off x="6012160" y="3419708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R*+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37" name="Forme libre 36"/>
          <p:cNvSpPr/>
          <p:nvPr/>
        </p:nvSpPr>
        <p:spPr>
          <a:xfrm>
            <a:off x="3923928" y="1628800"/>
            <a:ext cx="2142518" cy="215094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 dirty="0" smtClean="0"/>
              <a:t>I. Intervention des BC sur le marché des changes</a:t>
            </a:r>
            <a:br>
              <a:rPr lang="fr-CA" dirty="0" smtClean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fr-CA" sz="4100" dirty="0" smtClean="0">
                <a:sym typeface="Symbol"/>
              </a:rPr>
              <a:t>La </a:t>
            </a:r>
            <a:r>
              <a:rPr lang="fr-CA" sz="4100" dirty="0" err="1" smtClean="0">
                <a:sym typeface="Symbol"/>
              </a:rPr>
              <a:t>pol</a:t>
            </a:r>
            <a:r>
              <a:rPr lang="fr-CA" sz="4100" dirty="0" smtClean="0">
                <a:sym typeface="Symbol"/>
              </a:rPr>
              <a:t>. mon. en change fixe (3)</a:t>
            </a:r>
            <a:endParaRPr lang="fr-CA" sz="4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30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789040"/>
            <a:ext cx="158417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499992" y="3789040"/>
            <a:ext cx="0" cy="16561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75856" y="2708920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96136" y="4725144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345080" y="3604954"/>
            <a:ext cx="4171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E</a:t>
            </a:r>
            <a:r>
              <a:rPr lang="fr-FR" sz="2000" baseline="30000" dirty="0" err="1" smtClean="0">
                <a:latin typeface="Times"/>
              </a:rPr>
              <a:t>c</a:t>
            </a:r>
            <a:endParaRPr lang="fr-FR" baseline="30000" dirty="0">
              <a:latin typeface="Times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332450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436096" y="22768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  </a:t>
            </a:r>
            <a:endParaRPr lang="fr-CA" dirty="0"/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3203848" y="2636912"/>
            <a:ext cx="2376264" cy="24482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4007549" y="2420888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527829" y="4437112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cxnSp>
        <p:nvCxnSpPr>
          <p:cNvPr id="22" name="Connecteur droit 21"/>
          <p:cNvCxnSpPr/>
          <p:nvPr/>
        </p:nvCxnSpPr>
        <p:spPr>
          <a:xfrm flipH="1">
            <a:off x="2843808" y="3284984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4932040" y="3284984"/>
            <a:ext cx="0" cy="216024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339752" y="3084929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764498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5292080" y="4005064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Rectangle 24"/>
          <p:cNvSpPr/>
          <p:nvPr/>
        </p:nvSpPr>
        <p:spPr>
          <a:xfrm>
            <a:off x="6012160" y="1628800"/>
            <a:ext cx="3131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/>
              <a:t>Soit une prise en pension </a:t>
            </a:r>
            <a:r>
              <a:rPr lang="fr-CA" dirty="0" smtClean="0">
                <a:sym typeface="Symbol"/>
              </a:rPr>
              <a:t></a:t>
            </a:r>
            <a:r>
              <a:rPr lang="fr-CA" dirty="0" smtClean="0"/>
              <a:t> ↑Ms </a:t>
            </a:r>
            <a:r>
              <a:rPr lang="fr-CA" dirty="0" smtClean="0">
                <a:sym typeface="Symbol"/>
              </a:rPr>
              <a:t>AA </a:t>
            </a:r>
            <a:r>
              <a:rPr lang="fr-CA" dirty="0" smtClean="0"/>
              <a:t>depuis Y</a:t>
            </a:r>
            <a:r>
              <a:rPr lang="fr-CA" baseline="-25000" dirty="0" smtClean="0"/>
              <a:t>1</a:t>
            </a:r>
          </a:p>
          <a:p>
            <a:r>
              <a:rPr lang="fr-CA" dirty="0" smtClean="0">
                <a:sym typeface="Symbol"/>
              </a:rPr>
              <a:t>Doit être compensée par R</a:t>
            </a:r>
            <a:r>
              <a:rPr lang="fr-CA" dirty="0" smtClean="0"/>
              <a:t>.O. qui ramène M</a:t>
            </a:r>
            <a:r>
              <a:rPr lang="fr-CA" baseline="30000" dirty="0" smtClean="0"/>
              <a:t>s</a:t>
            </a:r>
            <a:r>
              <a:rPr lang="fr-CA" dirty="0" smtClean="0"/>
              <a:t>, AA, E et Y à leur niveau initial</a:t>
            </a:r>
            <a:endParaRPr lang="fr-CA" dirty="0" smtClean="0">
              <a:sym typeface="Symbol"/>
            </a:endParaRPr>
          </a:p>
        </p:txBody>
      </p:sp>
      <p:sp>
        <p:nvSpPr>
          <p:cNvPr id="32" name="Flèche droite 31"/>
          <p:cNvSpPr/>
          <p:nvPr/>
        </p:nvSpPr>
        <p:spPr>
          <a:xfrm flipH="1">
            <a:off x="5508104" y="4293096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La </a:t>
            </a:r>
            <a:r>
              <a:rPr lang="fr-CA" sz="4100" dirty="0" err="1" smtClean="0"/>
              <a:t>pol</a:t>
            </a:r>
            <a:r>
              <a:rPr lang="fr-CA" sz="4100" dirty="0" smtClean="0"/>
              <a:t>. </a:t>
            </a:r>
            <a:r>
              <a:rPr lang="fr-CA" sz="4100" dirty="0" err="1" smtClean="0"/>
              <a:t>budg</a:t>
            </a:r>
            <a:r>
              <a:rPr lang="fr-CA" sz="4100" dirty="0" smtClean="0"/>
              <a:t>. en change fixe (1)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/>
          </a:bodyPr>
          <a:lstStyle/>
          <a:p>
            <a:r>
              <a:rPr lang="fr-CA" dirty="0" smtClean="0"/>
              <a:t>La </a:t>
            </a: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Y résultant de la </a:t>
            </a: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G et/ou </a:t>
            </a: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C </a:t>
            </a:r>
            <a:r>
              <a:rPr lang="fr-CA" dirty="0" smtClean="0">
                <a:sym typeface="Symbol"/>
              </a:rPr>
              <a:t> R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Sur le marché de changes : R  </a:t>
            </a:r>
            <a:r>
              <a:rPr lang="fr-CA" dirty="0" err="1" smtClean="0">
                <a:sym typeface="Symbol"/>
              </a:rPr>
              <a:t>D</a:t>
            </a:r>
            <a:r>
              <a:rPr lang="fr-CA" baseline="30000" dirty="0" err="1" smtClean="0">
                <a:sym typeface="Symbol"/>
              </a:rPr>
              <a:t>$l</a:t>
            </a:r>
            <a:r>
              <a:rPr lang="fr-CA" dirty="0" smtClean="0">
                <a:sym typeface="Symbol"/>
              </a:rPr>
              <a:t> incompatible avec le maintient de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  la BC doit l’annuler par R.O.  O</a:t>
            </a:r>
            <a:r>
              <a:rPr lang="fr-CA" baseline="30000" dirty="0" smtClean="0">
                <a:sym typeface="Symbol"/>
              </a:rPr>
              <a:t>$</a:t>
            </a:r>
            <a:r>
              <a:rPr lang="en-CA" baseline="30000" dirty="0">
                <a:sym typeface="Symbol"/>
              </a:rPr>
              <a:t>l</a:t>
            </a:r>
            <a:endParaRPr lang="fr-CA" baseline="30000" dirty="0" smtClean="0">
              <a:sym typeface="Symbol"/>
            </a:endParaRP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Sur le marché monétaire, la R.O.  M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et annule les pressions R causé par L(R,Y) (c.-à-d. qu’il n’y a pas d’effet d’éviction!)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dirty="0" smtClean="0">
                <a:sym typeface="Symbol"/>
              </a:rPr>
              <a:t>La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</a:t>
            </a:r>
            <a:r>
              <a:rPr lang="fr-CA" dirty="0" err="1" smtClean="0">
                <a:sym typeface="Symbol"/>
              </a:rPr>
              <a:t>budg</a:t>
            </a:r>
            <a:r>
              <a:rPr lang="fr-CA" dirty="0" smtClean="0">
                <a:sym typeface="Symbol"/>
              </a:rPr>
              <a:t>. en change fixe (3)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965776" y="673628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32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584176" y="42472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28592" y="4247275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1584176" y="17269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3168352" y="1700808"/>
            <a:ext cx="0" cy="25202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168352" y="16288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R=R*</a:t>
            </a:r>
            <a:endParaRPr lang="fr-CA" baseline="30000" dirty="0"/>
          </a:p>
        </p:txBody>
      </p:sp>
      <p:grpSp>
        <p:nvGrpSpPr>
          <p:cNvPr id="8" name="Groupe 22"/>
          <p:cNvGrpSpPr/>
          <p:nvPr/>
        </p:nvGrpSpPr>
        <p:grpSpPr>
          <a:xfrm>
            <a:off x="1224136" y="2970765"/>
            <a:ext cx="1944217" cy="400110"/>
            <a:chOff x="3230032" y="4442863"/>
            <a:chExt cx="3711687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4054852" y="4658887"/>
              <a:ext cx="2886867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3230032" y="4442863"/>
              <a:ext cx="79628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err="1" smtClean="0">
                  <a:latin typeface="Times"/>
                </a:rPr>
                <a:t>E</a:t>
              </a:r>
              <a:r>
                <a:rPr lang="fr-FR" sz="2000" baseline="30000" dirty="0" err="1" smtClean="0">
                  <a:latin typeface="Times"/>
                </a:rPr>
                <a:t>c</a:t>
              </a:r>
              <a:endParaRPr lang="fr-FR" baseline="30000" dirty="0">
                <a:latin typeface="Times"/>
              </a:endParaRPr>
            </a:p>
          </p:txBody>
        </p: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224136" y="162880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-432048" y="5877272"/>
            <a:ext cx="20162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</a:t>
            </a:r>
            <a:endParaRPr lang="fr-FR" dirty="0">
              <a:latin typeface="Times"/>
            </a:endParaRPr>
          </a:p>
        </p:txBody>
      </p:sp>
      <p:grpSp>
        <p:nvGrpSpPr>
          <p:cNvPr id="15" name="Groupe 45"/>
          <p:cNvGrpSpPr/>
          <p:nvPr/>
        </p:nvGrpSpPr>
        <p:grpSpPr>
          <a:xfrm>
            <a:off x="1584176" y="4221088"/>
            <a:ext cx="3672408" cy="2376263"/>
            <a:chOff x="2987824" y="4293096"/>
            <a:chExt cx="3672408" cy="2376263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4572000" y="4293096"/>
              <a:ext cx="0" cy="144016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e 23"/>
            <p:cNvGrpSpPr/>
            <p:nvPr/>
          </p:nvGrpSpPr>
          <p:grpSpPr>
            <a:xfrm flipV="1">
              <a:off x="3563889" y="4437111"/>
              <a:ext cx="2520279" cy="2232248"/>
              <a:chOff x="3252839" y="1353313"/>
              <a:chExt cx="3628912" cy="3940280"/>
            </a:xfrm>
          </p:grpSpPr>
          <p:sp>
            <p:nvSpPr>
              <p:cNvPr id="25" name="ZoneTexte 24"/>
              <p:cNvSpPr txBox="1"/>
              <p:nvPr/>
            </p:nvSpPr>
            <p:spPr>
              <a:xfrm rot="10800000">
                <a:off x="3252839" y="1353313"/>
                <a:ext cx="3268672" cy="651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M</a:t>
                </a:r>
                <a:r>
                  <a:rPr lang="fr-CA" baseline="30000" dirty="0" smtClean="0"/>
                  <a:t>d</a:t>
                </a:r>
                <a:r>
                  <a:rPr lang="fr-CA" dirty="0" smtClean="0"/>
                  <a:t>/P=L(R,Y</a:t>
                </a:r>
                <a:r>
                  <a:rPr lang="fr-CA" baseline="-25000" dirty="0" smtClean="0"/>
                  <a:t>1</a:t>
                </a:r>
                <a:r>
                  <a:rPr lang="fr-CA" dirty="0" smtClean="0"/>
                  <a:t>)</a:t>
                </a:r>
                <a:endParaRPr lang="fr-CA" dirty="0"/>
              </a:p>
            </p:txBody>
          </p:sp>
          <p:sp>
            <p:nvSpPr>
              <p:cNvPr id="26" name="Forme libre 25"/>
              <p:cNvSpPr/>
              <p:nvPr/>
            </p:nvSpPr>
            <p:spPr>
              <a:xfrm>
                <a:off x="3563887" y="1887940"/>
                <a:ext cx="3317864" cy="3405653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cxnSp>
          <p:nvCxnSpPr>
            <p:cNvPr id="35" name="Connecteur droit 34"/>
            <p:cNvCxnSpPr/>
            <p:nvPr/>
          </p:nvCxnSpPr>
          <p:spPr>
            <a:xfrm flipH="1">
              <a:off x="2987824" y="5733256"/>
              <a:ext cx="3672408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ZoneTexte 41"/>
          <p:cNvSpPr txBox="1"/>
          <p:nvPr/>
        </p:nvSpPr>
        <p:spPr>
          <a:xfrm>
            <a:off x="1296144" y="409396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grpSp>
        <p:nvGrpSpPr>
          <p:cNvPr id="22" name="Groupe 47"/>
          <p:cNvGrpSpPr/>
          <p:nvPr/>
        </p:nvGrpSpPr>
        <p:grpSpPr>
          <a:xfrm>
            <a:off x="720080" y="4797152"/>
            <a:ext cx="4536504" cy="369332"/>
            <a:chOff x="1547664" y="3933056"/>
            <a:chExt cx="4536504" cy="369332"/>
          </a:xfrm>
        </p:grpSpPr>
        <p:cxnSp>
          <p:nvCxnSpPr>
            <p:cNvPr id="51" name="Connecteur droit 50"/>
            <p:cNvCxnSpPr/>
            <p:nvPr/>
          </p:nvCxnSpPr>
          <p:spPr>
            <a:xfrm flipH="1">
              <a:off x="2483768" y="4149080"/>
              <a:ext cx="3600400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ZoneTexte 47"/>
            <p:cNvSpPr txBox="1"/>
            <p:nvPr/>
          </p:nvSpPr>
          <p:spPr>
            <a:xfrm>
              <a:off x="1547664" y="3933056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1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grpSp>
        <p:nvGrpSpPr>
          <p:cNvPr id="40" name="Groupe 47"/>
          <p:cNvGrpSpPr/>
          <p:nvPr/>
        </p:nvGrpSpPr>
        <p:grpSpPr>
          <a:xfrm>
            <a:off x="720080" y="4797154"/>
            <a:ext cx="4524535" cy="1433930"/>
            <a:chOff x="1629366" y="4595974"/>
            <a:chExt cx="4626041" cy="1565520"/>
          </a:xfrm>
        </p:grpSpPr>
        <p:grpSp>
          <p:nvGrpSpPr>
            <p:cNvPr id="46" name="Groupe 23"/>
            <p:cNvGrpSpPr/>
            <p:nvPr/>
          </p:nvGrpSpPr>
          <p:grpSpPr>
            <a:xfrm flipV="1">
              <a:off x="3911691" y="4595974"/>
              <a:ext cx="2343716" cy="1565520"/>
              <a:chOff x="3753635" y="2249778"/>
              <a:chExt cx="3374683" cy="2763398"/>
            </a:xfrm>
          </p:grpSpPr>
          <p:sp>
            <p:nvSpPr>
              <p:cNvPr id="50" name="ZoneTexte 49"/>
              <p:cNvSpPr txBox="1"/>
              <p:nvPr/>
            </p:nvSpPr>
            <p:spPr>
              <a:xfrm rot="10800000">
                <a:off x="3859647" y="2249778"/>
                <a:ext cx="3268671" cy="711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M</a:t>
                </a:r>
                <a:r>
                  <a:rPr lang="fr-CA" baseline="30000" dirty="0" smtClean="0"/>
                  <a:t>d</a:t>
                </a:r>
                <a:r>
                  <a:rPr lang="fr-CA" dirty="0" smtClean="0"/>
                  <a:t>/P=L(R,Y</a:t>
                </a:r>
                <a:r>
                  <a:rPr lang="fr-CA" baseline="-25000" dirty="0" smtClean="0"/>
                  <a:t>2</a:t>
                </a:r>
                <a:r>
                  <a:rPr lang="fr-CA" dirty="0" smtClean="0"/>
                  <a:t>)</a:t>
                </a:r>
                <a:endParaRPr lang="fr-CA" dirty="0"/>
              </a:p>
            </p:txBody>
          </p:sp>
          <p:sp>
            <p:nvSpPr>
              <p:cNvPr id="52" name="Forme libre 51"/>
              <p:cNvSpPr/>
              <p:nvPr/>
            </p:nvSpPr>
            <p:spPr>
              <a:xfrm>
                <a:off x="3753635" y="2515312"/>
                <a:ext cx="2762580" cy="2497864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44" name="ZoneTexte 43"/>
            <p:cNvSpPr txBox="1"/>
            <p:nvPr/>
          </p:nvSpPr>
          <p:spPr>
            <a:xfrm>
              <a:off x="1629366" y="5248649"/>
              <a:ext cx="936104" cy="403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2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56" name="Flèche droite 55"/>
          <p:cNvSpPr/>
          <p:nvPr/>
        </p:nvSpPr>
        <p:spPr>
          <a:xfrm rot="5400000">
            <a:off x="4104456" y="4581128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7" name="Flèche droite 56"/>
          <p:cNvSpPr/>
          <p:nvPr/>
        </p:nvSpPr>
        <p:spPr>
          <a:xfrm rot="5400000">
            <a:off x="4032448" y="5157192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" name="ZoneTexte 35"/>
          <p:cNvSpPr txBox="1"/>
          <p:nvPr/>
        </p:nvSpPr>
        <p:spPr>
          <a:xfrm>
            <a:off x="5076056" y="1988840"/>
            <a:ext cx="4067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Soit une G Y  L(R,Y)  pression R et E</a:t>
            </a:r>
            <a:r>
              <a:rPr lang="fr-CA" baseline="-25000" dirty="0" smtClean="0">
                <a:sym typeface="Symbol"/>
              </a:rPr>
              <a:t> </a:t>
            </a:r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Annuler par R.O. M</a:t>
            </a:r>
            <a:r>
              <a:rPr lang="fr-CA" baseline="30000" dirty="0" smtClean="0">
                <a:sym typeface="Symbol"/>
              </a:rPr>
              <a:t>s</a:t>
            </a:r>
            <a:endParaRPr lang="fr-CA" dirty="0" smtClean="0">
              <a:sym typeface="Symbol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355976" y="3419708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R*+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37" name="Forme libre 36"/>
          <p:cNvSpPr/>
          <p:nvPr/>
        </p:nvSpPr>
        <p:spPr>
          <a:xfrm>
            <a:off x="2267744" y="1628800"/>
            <a:ext cx="2142518" cy="215094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fr-CA" dirty="0" smtClean="0">
                <a:sym typeface="Symbol"/>
              </a:rPr>
              <a:t>La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</a:t>
            </a:r>
            <a:r>
              <a:rPr lang="fr-CA" dirty="0" err="1" smtClean="0">
                <a:sym typeface="Symbol"/>
              </a:rPr>
              <a:t>budg</a:t>
            </a:r>
            <a:r>
              <a:rPr lang="fr-CA" dirty="0" smtClean="0">
                <a:sym typeface="Symbol"/>
              </a:rPr>
              <a:t>. en change fixe (4)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33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39752" y="1660738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3789040"/>
            <a:ext cx="252028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499992" y="3789040"/>
            <a:ext cx="0" cy="165618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275856" y="2708920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796136" y="4725144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1</a:t>
            </a: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2417088" y="3573016"/>
            <a:ext cx="4171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E</a:t>
            </a:r>
            <a:r>
              <a:rPr lang="fr-FR" sz="2000" baseline="30000" dirty="0" err="1" smtClean="0">
                <a:latin typeface="Times"/>
              </a:rPr>
              <a:t>c</a:t>
            </a:r>
            <a:endParaRPr lang="fr-FR" baseline="30000" dirty="0">
              <a:latin typeface="Times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332450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868144" y="24928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1</a:t>
            </a:r>
            <a:r>
              <a:rPr lang="fr-CA" baseline="30000" dirty="0" smtClean="0"/>
              <a:t> </a:t>
            </a:r>
            <a:r>
              <a:rPr lang="fr-CA" dirty="0" smtClean="0"/>
              <a:t> </a:t>
            </a:r>
            <a:endParaRPr lang="fr-CA" dirty="0"/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3203848" y="2564904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5364088" y="3861048"/>
            <a:ext cx="0" cy="158417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5196546" y="544522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Y</a:t>
            </a:r>
            <a:r>
              <a:rPr lang="fr-FR" sz="2000" baseline="-25000" dirty="0" smtClean="0">
                <a:latin typeface="Times"/>
              </a:rPr>
              <a:t>2</a:t>
            </a:r>
            <a:endParaRPr lang="fr-FR" baseline="-25000" dirty="0">
              <a:latin typeface="Time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444208" y="27173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DD</a:t>
            </a:r>
            <a:r>
              <a:rPr lang="fr-CA" baseline="-25000" dirty="0" smtClean="0"/>
              <a:t>2</a:t>
            </a:r>
            <a:r>
              <a:rPr lang="fr-CA" dirty="0" smtClean="0"/>
              <a:t>  </a:t>
            </a:r>
            <a:endParaRPr lang="fr-CA" dirty="0"/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3779912" y="2717304"/>
            <a:ext cx="2736304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4716016" y="5877272"/>
            <a:ext cx="5760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èche droite 23"/>
          <p:cNvSpPr/>
          <p:nvPr/>
        </p:nvSpPr>
        <p:spPr>
          <a:xfrm>
            <a:off x="5292080" y="3140968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1" name="Connecteur droit 30"/>
          <p:cNvCxnSpPr/>
          <p:nvPr/>
        </p:nvCxnSpPr>
        <p:spPr>
          <a:xfrm>
            <a:off x="3995936" y="2564904"/>
            <a:ext cx="2520280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6527829" y="4725144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AA</a:t>
            </a:r>
            <a:r>
              <a:rPr lang="fr-CA" baseline="-25000" dirty="0" smtClean="0"/>
              <a:t>2</a:t>
            </a:r>
          </a:p>
        </p:txBody>
      </p:sp>
      <p:sp>
        <p:nvSpPr>
          <p:cNvPr id="37" name="Flèche droite 36"/>
          <p:cNvSpPr/>
          <p:nvPr/>
        </p:nvSpPr>
        <p:spPr>
          <a:xfrm>
            <a:off x="5508104" y="4293096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1" name="Rectangle 40"/>
          <p:cNvSpPr/>
          <p:nvPr/>
        </p:nvSpPr>
        <p:spPr>
          <a:xfrm>
            <a:off x="6407696" y="1340768"/>
            <a:ext cx="273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ym typeface="Symbol"/>
              </a:rPr>
              <a:t>G </a:t>
            </a:r>
            <a:r>
              <a:rPr lang="fr-CA" dirty="0" smtClean="0"/>
              <a:t> ↑DD</a:t>
            </a:r>
            <a:endParaRPr lang="fr-CA" baseline="30000" dirty="0" smtClean="0"/>
          </a:p>
          <a:p>
            <a:r>
              <a:rPr lang="fr-CA" dirty="0" smtClean="0">
                <a:sym typeface="Symbol"/>
              </a:rPr>
              <a:t>Doit être compensée par </a:t>
            </a:r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 </a:t>
            </a:r>
            <a:r>
              <a:rPr lang="fr-CA" dirty="0" smtClean="0"/>
              <a:t>↑AA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Les </a:t>
            </a:r>
            <a:r>
              <a:rPr lang="fr-CA" sz="4100" dirty="0" err="1" smtClean="0"/>
              <a:t>pol</a:t>
            </a:r>
            <a:r>
              <a:rPr lang="fr-CA" sz="4100" dirty="0" smtClean="0"/>
              <a:t>. d’ajustement de </a:t>
            </a:r>
            <a:r>
              <a:rPr lang="fr-CA" sz="4100" dirty="0" err="1" smtClean="0"/>
              <a:t>E</a:t>
            </a:r>
            <a:r>
              <a:rPr lang="fr-CA" sz="4100" baseline="30000" dirty="0" err="1" smtClean="0"/>
              <a:t>c</a:t>
            </a:r>
            <a:endParaRPr lang="fr-CA" sz="4100" baseline="30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Si le maintient de 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 celui de R…</a:t>
            </a:r>
          </a:p>
          <a:p>
            <a:pPr lvl="1"/>
            <a:r>
              <a:rPr lang="fr-CA" dirty="0" smtClean="0">
                <a:sym typeface="Symbol"/>
              </a:rPr>
              <a:t>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  XN (une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d’évaluation de E peut donc jouer le rôle d’une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</a:t>
            </a:r>
            <a:r>
              <a:rPr lang="fr-CA" dirty="0" err="1" smtClean="0">
                <a:sym typeface="Symbol"/>
              </a:rPr>
              <a:t>rest</a:t>
            </a:r>
            <a:r>
              <a:rPr lang="fr-CA" dirty="0" smtClean="0">
                <a:sym typeface="Symbol"/>
              </a:rPr>
              <a:t>.)</a:t>
            </a:r>
          </a:p>
          <a:p>
            <a:pPr lvl="1"/>
            <a:r>
              <a:rPr lang="fr-CA" dirty="0" smtClean="0">
                <a:sym typeface="Symbol"/>
              </a:rPr>
              <a:t>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  XN (une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de dévaluation de E peut donc jouer le rôle d’une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</a:t>
            </a:r>
            <a:r>
              <a:rPr lang="fr-CA" dirty="0" err="1" smtClean="0">
                <a:sym typeface="Symbol"/>
              </a:rPr>
              <a:t>exp</a:t>
            </a:r>
            <a:r>
              <a:rPr lang="fr-CA" dirty="0" smtClean="0">
                <a:sym typeface="Symbol"/>
              </a:rPr>
              <a:t>.)</a:t>
            </a:r>
          </a:p>
          <a:p>
            <a:endParaRPr lang="fr-CA" dirty="0" smtClean="0"/>
          </a:p>
          <a:p>
            <a:r>
              <a:rPr lang="fr-CA" dirty="0" smtClean="0"/>
              <a:t>Toutefois, une telle utilisation de 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smtClean="0"/>
              <a:t> </a:t>
            </a:r>
            <a:r>
              <a:rPr lang="fr-CA" dirty="0" err="1" smtClean="0"/>
              <a:t>annulle</a:t>
            </a:r>
            <a:r>
              <a:rPr lang="fr-CA" dirty="0" smtClean="0"/>
              <a:t> certains bénéfices liés au change fixe (voir </a:t>
            </a:r>
            <a:r>
              <a:rPr lang="fr-CA" dirty="0" err="1" smtClean="0"/>
              <a:t>ci-bas</a:t>
            </a:r>
            <a:r>
              <a:rPr lang="fr-CA" dirty="0" smtClean="0"/>
              <a:t>)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Les </a:t>
            </a:r>
            <a:r>
              <a:rPr lang="fr-CA" sz="4100" dirty="0" err="1" smtClean="0"/>
              <a:t>pol</a:t>
            </a:r>
            <a:r>
              <a:rPr lang="fr-CA" sz="4100" dirty="0" smtClean="0"/>
              <a:t>. éco. et EI en change fixe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853136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La </a:t>
            </a:r>
            <a:r>
              <a:rPr lang="fr-CA" dirty="0" err="1" smtClean="0"/>
              <a:t>pol</a:t>
            </a:r>
            <a:r>
              <a:rPr lang="fr-CA" dirty="0" smtClean="0"/>
              <a:t>. mon. est affectée au maintient de 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smtClean="0"/>
              <a:t> et ne peut servir à la stabilisation de EI</a:t>
            </a:r>
          </a:p>
          <a:p>
            <a:endParaRPr lang="fr-CA" dirty="0" smtClean="0"/>
          </a:p>
          <a:p>
            <a:r>
              <a:rPr lang="fr-CA" dirty="0" smtClean="0"/>
              <a:t>La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 est plus efficace qu’en change flexible </a:t>
            </a:r>
            <a:r>
              <a:rPr lang="fr-CA" dirty="0" smtClean="0"/>
              <a:t>puisqu’il </a:t>
            </a:r>
            <a:r>
              <a:rPr lang="fr-CA" dirty="0" smtClean="0"/>
              <a:t>n’y a pas d’effet d’éviction transmis par R</a:t>
            </a:r>
          </a:p>
          <a:p>
            <a:endParaRPr lang="fr-CA" dirty="0" smtClean="0"/>
          </a:p>
          <a:p>
            <a:r>
              <a:rPr lang="fr-CA" dirty="0" smtClean="0"/>
              <a:t>Les </a:t>
            </a:r>
            <a:r>
              <a:rPr lang="fr-CA" dirty="0" err="1" smtClean="0"/>
              <a:t>pol</a:t>
            </a:r>
            <a:r>
              <a:rPr lang="fr-CA" dirty="0" smtClean="0"/>
              <a:t>. d’évaluation et de dévaluation peuvent </a:t>
            </a:r>
            <a:r>
              <a:rPr lang="fr-CA" i="1" dirty="0" smtClean="0"/>
              <a:t>à priori </a:t>
            </a:r>
            <a:r>
              <a:rPr lang="fr-CA" dirty="0" smtClean="0"/>
              <a:t>servir</a:t>
            </a:r>
            <a:r>
              <a:rPr lang="fr-CA" i="1" dirty="0" smtClean="0"/>
              <a:t> </a:t>
            </a:r>
            <a:r>
              <a:rPr lang="fr-CA" dirty="0" smtClean="0"/>
              <a:t>EI</a:t>
            </a:r>
            <a:r>
              <a:rPr lang="fr-CA" i="1" dirty="0" smtClean="0"/>
              <a:t> </a:t>
            </a:r>
            <a:r>
              <a:rPr lang="fr-CA" dirty="0" smtClean="0"/>
              <a:t>en tenant</a:t>
            </a:r>
            <a:r>
              <a:rPr lang="fr-CA" i="1" dirty="0" smtClean="0"/>
              <a:t> </a:t>
            </a:r>
            <a:r>
              <a:rPr lang="fr-CA" dirty="0" smtClean="0"/>
              <a:t>respectivement lieu de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rest</a:t>
            </a:r>
            <a:r>
              <a:rPr lang="fr-CA" dirty="0" smtClean="0"/>
              <a:t>. et </a:t>
            </a:r>
            <a:r>
              <a:rPr lang="fr-CA" dirty="0" err="1" smtClean="0"/>
              <a:t>exp</a:t>
            </a:r>
            <a:r>
              <a:rPr lang="fr-CA" dirty="0" smtClean="0"/>
              <a:t>.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</a:t>
            </a:r>
            <a:r>
              <a:rPr lang="fr-CA" dirty="0" err="1" smtClean="0"/>
              <a:t>pol</a:t>
            </a:r>
            <a:r>
              <a:rPr lang="fr-CA" dirty="0" smtClean="0"/>
              <a:t>. éco. et EE en change fixe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53136"/>
          </a:xfrm>
        </p:spPr>
        <p:txBody>
          <a:bodyPr>
            <a:normAutofit fontScale="92500"/>
          </a:bodyPr>
          <a:lstStyle/>
          <a:p>
            <a:r>
              <a:rPr lang="fr-CA" dirty="0" smtClean="0"/>
              <a:t>La </a:t>
            </a:r>
            <a:r>
              <a:rPr lang="fr-CA" dirty="0" err="1" smtClean="0"/>
              <a:t>pol</a:t>
            </a:r>
            <a:r>
              <a:rPr lang="fr-CA" dirty="0" smtClean="0"/>
              <a:t>. la plus efficace pour rétablir EE est l’ajustement de la cible</a:t>
            </a:r>
          </a:p>
          <a:p>
            <a:endParaRPr lang="fr-CA" dirty="0" smtClean="0"/>
          </a:p>
          <a:p>
            <a:r>
              <a:rPr lang="fr-CA" dirty="0" smtClean="0"/>
              <a:t>La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peut aussi être utilisée</a:t>
            </a:r>
          </a:p>
          <a:p>
            <a:pPr lvl="1"/>
            <a:r>
              <a:rPr lang="fr-CA" dirty="0" smtClean="0"/>
              <a:t>Pol. </a:t>
            </a:r>
            <a:r>
              <a:rPr lang="fr-CA" dirty="0" err="1" smtClean="0"/>
              <a:t>budg</a:t>
            </a:r>
            <a:r>
              <a:rPr lang="fr-CA" dirty="0" smtClean="0"/>
              <a:t>. </a:t>
            </a:r>
            <a:r>
              <a:rPr lang="fr-CA" dirty="0" err="1" smtClean="0"/>
              <a:t>exp</a:t>
            </a:r>
            <a:r>
              <a:rPr lang="fr-CA" dirty="0" smtClean="0"/>
              <a:t>. </a:t>
            </a:r>
            <a:r>
              <a:rPr lang="fr-CA" dirty="0" smtClean="0">
                <a:sym typeface="Symbol"/>
              </a:rPr>
              <a:t> M </a:t>
            </a:r>
            <a:r>
              <a:rPr lang="fr-CA" dirty="0">
                <a:sym typeface="Symbol"/>
              </a:rPr>
              <a:t> </a:t>
            </a:r>
            <a:r>
              <a:rPr lang="fr-CA" dirty="0" smtClean="0">
                <a:sym typeface="Symbol"/>
              </a:rPr>
              <a:t>CC</a:t>
            </a:r>
          </a:p>
          <a:p>
            <a:pPr lvl="1"/>
            <a:r>
              <a:rPr lang="fr-CA" dirty="0" smtClean="0"/>
              <a:t>Pol. </a:t>
            </a:r>
            <a:r>
              <a:rPr lang="fr-CA" dirty="0" err="1" smtClean="0"/>
              <a:t>budg</a:t>
            </a:r>
            <a:r>
              <a:rPr lang="fr-CA" dirty="0" smtClean="0"/>
              <a:t>. </a:t>
            </a:r>
            <a:r>
              <a:rPr lang="fr-CA" dirty="0" err="1" smtClean="0"/>
              <a:t>rest</a:t>
            </a:r>
            <a:r>
              <a:rPr lang="fr-CA" dirty="0" smtClean="0"/>
              <a:t>. </a:t>
            </a:r>
            <a:r>
              <a:rPr lang="fr-CA" dirty="0" smtClean="0">
                <a:sym typeface="Symbol"/>
              </a:rPr>
              <a:t> M  CC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Toutefois, les forces politiques font que le </a:t>
            </a:r>
            <a:r>
              <a:rPr lang="fr-CA" dirty="0" err="1" smtClean="0"/>
              <a:t>déf</a:t>
            </a:r>
            <a:r>
              <a:rPr lang="fr-CA" dirty="0" smtClean="0"/>
              <a:t>. du CC </a:t>
            </a:r>
            <a:r>
              <a:rPr lang="fr-CA" i="1" u="sng" dirty="0" smtClean="0"/>
              <a:t>est souvent  d’abord causé</a:t>
            </a:r>
            <a:r>
              <a:rPr lang="fr-CA" i="1" dirty="0" smtClean="0"/>
              <a:t> </a:t>
            </a:r>
            <a:r>
              <a:rPr lang="fr-CA" dirty="0" smtClean="0"/>
              <a:t>par une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</a:t>
            </a:r>
            <a:r>
              <a:rPr lang="fr-CA" dirty="0" err="1" smtClean="0"/>
              <a:t>exp</a:t>
            </a:r>
            <a:r>
              <a:rPr lang="fr-CA" dirty="0" smtClean="0"/>
              <a:t>. et est ensuite éliminé par une dévaluation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Diagramme de Swan : EE et EI</a:t>
            </a:r>
            <a:endParaRPr lang="fr-CA" sz="4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37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627784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627784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127580" y="2092786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627784" y="4037002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716016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1979712" y="3892986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084168" y="5301208"/>
            <a:ext cx="158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EI</a:t>
            </a:r>
            <a:r>
              <a:rPr lang="fr-CA" baseline="30000" dirty="0" smtClean="0"/>
              <a:t> </a:t>
            </a:r>
            <a:r>
              <a:rPr lang="fr-CA" dirty="0" smtClean="0"/>
              <a:t>= (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baseline="30000" dirty="0" smtClean="0"/>
              <a:t> </a:t>
            </a:r>
            <a:r>
              <a:rPr lang="fr-CA" dirty="0" smtClean="0"/>
              <a:t>= 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r>
              <a:rPr lang="fr-CA" dirty="0" smtClean="0"/>
              <a:t>)</a:t>
            </a:r>
            <a:endParaRPr lang="fr-CA" baseline="30000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472879" y="5949280"/>
            <a:ext cx="6110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abs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796136" y="5981218"/>
            <a:ext cx="31117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C+I+G = F</a:t>
            </a:r>
            <a:r>
              <a:rPr lang="fr-FR" sz="2000" baseline="30000" dirty="0" smtClean="0">
                <a:latin typeface="Times"/>
              </a:rPr>
              <a:t>+</a:t>
            </a:r>
            <a:r>
              <a:rPr lang="fr-FR" sz="2000" dirty="0" smtClean="0">
                <a:latin typeface="Times"/>
              </a:rPr>
              <a:t>(</a:t>
            </a:r>
            <a:r>
              <a:rPr lang="fr-FR" sz="2000" dirty="0" err="1" smtClean="0">
                <a:latin typeface="Times"/>
              </a:rPr>
              <a:t>pol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budg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exp</a:t>
            </a:r>
            <a:r>
              <a:rPr lang="fr-FR" sz="2000" dirty="0" smtClean="0">
                <a:latin typeface="Times"/>
              </a:rPr>
              <a:t>)</a:t>
            </a:r>
            <a:endParaRPr lang="fr-FR" baseline="30000" dirty="0">
              <a:latin typeface="Times"/>
            </a:endParaRPr>
          </a:p>
        </p:txBody>
      </p:sp>
      <p:cxnSp>
        <p:nvCxnSpPr>
          <p:cNvPr id="22" name="Connecteur droit 21"/>
          <p:cNvCxnSpPr/>
          <p:nvPr/>
        </p:nvCxnSpPr>
        <p:spPr>
          <a:xfrm flipV="1">
            <a:off x="3131840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6084168" y="2636912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EE (CC=0)</a:t>
            </a:r>
            <a:endParaRPr lang="fr-CA" baseline="30000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3347864" y="2308810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922902" y="3676962"/>
            <a:ext cx="11746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 smtClean="0"/>
              <a:t>2. 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baseline="30000" dirty="0" smtClean="0"/>
              <a:t> </a:t>
            </a:r>
            <a:r>
              <a:rPr lang="fr-CA" dirty="0" smtClean="0"/>
              <a:t>&gt; </a:t>
            </a:r>
            <a:r>
              <a:rPr lang="fr-CA" dirty="0" err="1" smtClean="0"/>
              <a:t>Y</a:t>
            </a:r>
            <a:r>
              <a:rPr lang="fr-CA" baseline="30000" dirty="0" err="1"/>
              <a:t>f</a:t>
            </a:r>
            <a:endParaRPr lang="fr-CA" baseline="30000" dirty="0" smtClean="0"/>
          </a:p>
          <a:p>
            <a:pPr algn="ctr"/>
            <a:r>
              <a:rPr lang="fr-CA" dirty="0" smtClean="0"/>
              <a:t>et  </a:t>
            </a:r>
          </a:p>
          <a:p>
            <a:pPr algn="ctr"/>
            <a:r>
              <a:rPr lang="fr-CA" dirty="0" smtClean="0"/>
              <a:t>CC&lt;0</a:t>
            </a:r>
          </a:p>
          <a:p>
            <a:pPr algn="ctr"/>
            <a:endParaRPr lang="fr-CA" dirty="0"/>
          </a:p>
        </p:txBody>
      </p:sp>
      <p:sp>
        <p:nvSpPr>
          <p:cNvPr id="32" name="ZoneTexte 31"/>
          <p:cNvSpPr txBox="1"/>
          <p:nvPr/>
        </p:nvSpPr>
        <p:spPr>
          <a:xfrm>
            <a:off x="4266718" y="2380818"/>
            <a:ext cx="11746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 smtClean="0"/>
              <a:t>1. 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baseline="30000" dirty="0" smtClean="0"/>
              <a:t> </a:t>
            </a:r>
            <a:r>
              <a:rPr lang="fr-CA" dirty="0" smtClean="0"/>
              <a:t>&gt; </a:t>
            </a:r>
            <a:r>
              <a:rPr lang="fr-CA" dirty="0" err="1" smtClean="0"/>
              <a:t>Y</a:t>
            </a:r>
            <a:r>
              <a:rPr lang="fr-CA" baseline="30000" dirty="0" err="1"/>
              <a:t>f</a:t>
            </a:r>
            <a:endParaRPr lang="fr-CA" baseline="30000" dirty="0" smtClean="0"/>
          </a:p>
          <a:p>
            <a:pPr algn="ctr"/>
            <a:r>
              <a:rPr lang="fr-CA" dirty="0" smtClean="0"/>
              <a:t>et  </a:t>
            </a:r>
          </a:p>
          <a:p>
            <a:pPr algn="ctr"/>
            <a:r>
              <a:rPr lang="fr-CA" dirty="0" smtClean="0"/>
              <a:t>CC&gt;0</a:t>
            </a:r>
          </a:p>
          <a:p>
            <a:pPr algn="ctr"/>
            <a:endParaRPr lang="fr-CA" dirty="0"/>
          </a:p>
        </p:txBody>
      </p:sp>
      <p:sp>
        <p:nvSpPr>
          <p:cNvPr id="33" name="ZoneTexte 32"/>
          <p:cNvSpPr txBox="1"/>
          <p:nvPr/>
        </p:nvSpPr>
        <p:spPr>
          <a:xfrm>
            <a:off x="2898566" y="3700769"/>
            <a:ext cx="11746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 smtClean="0"/>
              <a:t>4. 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baseline="30000" dirty="0" smtClean="0"/>
              <a:t> </a:t>
            </a:r>
            <a:r>
              <a:rPr lang="fr-CA" dirty="0" smtClean="0"/>
              <a:t>&lt; 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endParaRPr lang="fr-CA" baseline="30000" dirty="0" smtClean="0"/>
          </a:p>
          <a:p>
            <a:pPr algn="ctr"/>
            <a:r>
              <a:rPr lang="fr-CA" dirty="0" smtClean="0"/>
              <a:t>et  </a:t>
            </a:r>
          </a:p>
          <a:p>
            <a:pPr algn="ctr"/>
            <a:r>
              <a:rPr lang="fr-CA" dirty="0" smtClean="0"/>
              <a:t>CC&gt;0</a:t>
            </a:r>
          </a:p>
          <a:p>
            <a:pPr algn="ctr"/>
            <a:endParaRPr lang="fr-CA" dirty="0"/>
          </a:p>
        </p:txBody>
      </p:sp>
      <p:sp>
        <p:nvSpPr>
          <p:cNvPr id="34" name="ZoneTexte 33"/>
          <p:cNvSpPr txBox="1"/>
          <p:nvPr/>
        </p:nvSpPr>
        <p:spPr>
          <a:xfrm>
            <a:off x="4134648" y="4780889"/>
            <a:ext cx="11746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 smtClean="0"/>
              <a:t>3. 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baseline="30000" dirty="0" smtClean="0"/>
              <a:t> </a:t>
            </a:r>
            <a:r>
              <a:rPr lang="fr-CA" dirty="0" smtClean="0"/>
              <a:t>&lt; 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endParaRPr lang="fr-CA" baseline="30000" dirty="0" smtClean="0"/>
          </a:p>
          <a:p>
            <a:pPr algn="ctr"/>
            <a:r>
              <a:rPr lang="fr-CA" dirty="0" smtClean="0"/>
              <a:t>et  </a:t>
            </a:r>
          </a:p>
          <a:p>
            <a:pPr algn="ctr"/>
            <a:r>
              <a:rPr lang="fr-CA" dirty="0" smtClean="0"/>
              <a:t>CC&lt;0</a:t>
            </a:r>
          </a:p>
          <a:p>
            <a:pPr algn="ctr"/>
            <a:endParaRPr lang="fr-CA" dirty="0"/>
          </a:p>
        </p:txBody>
      </p:sp>
      <p:sp>
        <p:nvSpPr>
          <p:cNvPr id="25" name="ZoneTexte 24"/>
          <p:cNvSpPr txBox="1"/>
          <p:nvPr/>
        </p:nvSpPr>
        <p:spPr>
          <a:xfrm>
            <a:off x="2483768" y="1340768"/>
            <a:ext cx="6084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On a :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 = C(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–T)+I+G+CC(EP*/P,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</a:t>
            </a:r>
          </a:p>
          <a:p>
            <a:r>
              <a:rPr lang="fr-CA" sz="2000" dirty="0" smtClean="0"/>
              <a:t>et CC(EP*/P,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–T)=0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Diagramme de Swan (ex. 1)</a:t>
            </a:r>
            <a:endParaRPr lang="fr-CA" sz="4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72400" y="6453336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38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804664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804664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04460" y="2092786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804664" y="4037002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892896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28856" y="3861048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995936" y="5157192"/>
            <a:ext cx="153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EI</a:t>
            </a:r>
            <a:r>
              <a:rPr lang="fr-CA" baseline="30000" dirty="0" smtClean="0"/>
              <a:t> </a:t>
            </a:r>
            <a:r>
              <a:rPr lang="fr-CA" dirty="0" smtClean="0"/>
              <a:t>= (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baseline="30000" dirty="0" smtClean="0"/>
              <a:t> </a:t>
            </a:r>
            <a:r>
              <a:rPr lang="fr-CA" dirty="0" smtClean="0"/>
              <a:t>= </a:t>
            </a:r>
            <a:r>
              <a:rPr lang="fr-CA" dirty="0" err="1" smtClean="0"/>
              <a:t>Y</a:t>
            </a:r>
            <a:r>
              <a:rPr lang="fr-CA" baseline="30000" dirty="0" err="1"/>
              <a:t>f</a:t>
            </a:r>
            <a:r>
              <a:rPr lang="fr-CA" dirty="0" smtClean="0"/>
              <a:t>)</a:t>
            </a:r>
            <a:endParaRPr lang="fr-CA" baseline="30000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592783" y="5949280"/>
            <a:ext cx="6110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a</a:t>
            </a:r>
            <a:r>
              <a:rPr lang="fr-FR" sz="2000" dirty="0" smtClean="0">
                <a:latin typeface="Times"/>
              </a:rPr>
              <a:t>bs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3973016" y="5981218"/>
            <a:ext cx="31117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C+I+G = F</a:t>
            </a:r>
            <a:r>
              <a:rPr lang="fr-FR" sz="2000" baseline="30000" dirty="0" smtClean="0">
                <a:latin typeface="Times"/>
              </a:rPr>
              <a:t>+</a:t>
            </a:r>
            <a:r>
              <a:rPr lang="fr-FR" sz="2000" dirty="0" smtClean="0">
                <a:latin typeface="Times"/>
              </a:rPr>
              <a:t>(</a:t>
            </a:r>
            <a:r>
              <a:rPr lang="fr-FR" sz="2000" dirty="0" err="1" smtClean="0">
                <a:latin typeface="Times"/>
              </a:rPr>
              <a:t>pol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budg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exp</a:t>
            </a:r>
            <a:r>
              <a:rPr lang="fr-FR" sz="2000" dirty="0" smtClean="0">
                <a:latin typeface="Times"/>
              </a:rPr>
              <a:t>)</a:t>
            </a:r>
            <a:endParaRPr lang="fr-FR" baseline="30000" dirty="0">
              <a:latin typeface="Times"/>
            </a:endParaRPr>
          </a:p>
        </p:txBody>
      </p:sp>
      <p:cxnSp>
        <p:nvCxnSpPr>
          <p:cNvPr id="22" name="Connecteur droit 21"/>
          <p:cNvCxnSpPr/>
          <p:nvPr/>
        </p:nvCxnSpPr>
        <p:spPr>
          <a:xfrm flipV="1">
            <a:off x="1308720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4261048" y="2636912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EE (CC=0)</a:t>
            </a:r>
            <a:endParaRPr lang="fr-CA" baseline="30000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1524744" y="2308810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 rot="10800000" flipV="1">
            <a:off x="5580112" y="1491456"/>
            <a:ext cx="3563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Pour passer du point A (sous-emploi et </a:t>
            </a:r>
            <a:r>
              <a:rPr lang="fr-CA" dirty="0" err="1" smtClean="0"/>
              <a:t>déf</a:t>
            </a:r>
            <a:r>
              <a:rPr lang="fr-CA" dirty="0" smtClean="0"/>
              <a:t>. du CC) au point B, il faut </a:t>
            </a:r>
            <a:r>
              <a:rPr lang="fr-CA" dirty="0" smtClean="0">
                <a:sym typeface="Symbol"/>
              </a:rPr>
              <a:t>E et G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Remarque : si la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 </a:t>
            </a:r>
            <a:r>
              <a:rPr lang="fr-CA" dirty="0" err="1" smtClean="0">
                <a:sym typeface="Symbol"/>
              </a:rPr>
              <a:t>budg</a:t>
            </a:r>
            <a:r>
              <a:rPr lang="fr-CA" dirty="0" smtClean="0">
                <a:sym typeface="Symbol"/>
              </a:rPr>
              <a:t>. est utilisée pour rétablir seule EE, l’économie s’éloigne de son EI de p.-e. (</a:t>
            </a:r>
            <a:r>
              <a:rPr lang="fr-CA" dirty="0" err="1" smtClean="0">
                <a:sym typeface="Symbol"/>
              </a:rPr>
              <a:t>Y</a:t>
            </a:r>
            <a:r>
              <a:rPr lang="fr-CA" baseline="30000" dirty="0" err="1" smtClean="0">
                <a:sym typeface="Symbol"/>
              </a:rPr>
              <a:t>f</a:t>
            </a:r>
            <a:r>
              <a:rPr lang="fr-CA" dirty="0" smtClean="0">
                <a:sym typeface="Symbol"/>
              </a:rPr>
              <a:t>) et si elle est utilisée pour rétablir EI, l’économie s’éloigne de son EE (de même pour l’ajustement de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c</a:t>
            </a:r>
            <a:r>
              <a:rPr lang="fr-CA" dirty="0" smtClean="0">
                <a:sym typeface="Symbol"/>
              </a:rPr>
              <a:t>) 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Pour atteindre les 2 </a:t>
            </a:r>
            <a:r>
              <a:rPr lang="fr-CA" dirty="0" err="1" smtClean="0">
                <a:sym typeface="Symbol"/>
              </a:rPr>
              <a:t>obj</a:t>
            </a:r>
            <a:r>
              <a:rPr lang="fr-CA" dirty="0" smtClean="0">
                <a:sym typeface="Symbol"/>
              </a:rPr>
              <a:t>. simultanément, il faut donc utiliser les 2 </a:t>
            </a:r>
            <a:r>
              <a:rPr lang="fr-CA" dirty="0" err="1" smtClean="0">
                <a:sym typeface="Symbol"/>
              </a:rPr>
              <a:t>pol</a:t>
            </a:r>
            <a:r>
              <a:rPr lang="fr-CA" dirty="0" smtClean="0">
                <a:sym typeface="Symbol"/>
              </a:rPr>
              <a:t>.</a:t>
            </a:r>
          </a:p>
          <a:p>
            <a:endParaRPr lang="fr-CA" dirty="0"/>
          </a:p>
        </p:txBody>
      </p:sp>
      <p:sp>
        <p:nvSpPr>
          <p:cNvPr id="26" name="ZoneTexte 25"/>
          <p:cNvSpPr txBox="1"/>
          <p:nvPr/>
        </p:nvSpPr>
        <p:spPr>
          <a:xfrm>
            <a:off x="3851920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A" dirty="0"/>
          </a:p>
        </p:txBody>
      </p:sp>
      <p:sp>
        <p:nvSpPr>
          <p:cNvPr id="28" name="ZoneTexte 27"/>
          <p:cNvSpPr txBox="1"/>
          <p:nvPr/>
        </p:nvSpPr>
        <p:spPr>
          <a:xfrm>
            <a:off x="2483768" y="479715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29" name="Ellipse 28"/>
          <p:cNvSpPr/>
          <p:nvPr/>
        </p:nvSpPr>
        <p:spPr>
          <a:xfrm>
            <a:off x="2339752" y="486916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2987824" y="386104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35" name="Ellipse 34"/>
          <p:cNvSpPr/>
          <p:nvPr/>
        </p:nvSpPr>
        <p:spPr>
          <a:xfrm>
            <a:off x="2843808" y="393305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7" name="ZoneTexte 26"/>
          <p:cNvSpPr txBox="1"/>
          <p:nvPr/>
        </p:nvSpPr>
        <p:spPr>
          <a:xfrm>
            <a:off x="323528" y="1340768"/>
            <a:ext cx="6084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On a :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 = C(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–T)+I+G+CC(EP*/P,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</a:t>
            </a:r>
          </a:p>
          <a:p>
            <a:r>
              <a:rPr lang="fr-CA" sz="2000" dirty="0" smtClean="0"/>
              <a:t>et CC(EP*/P,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–T)=0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Diagramme de Swan (ex. 2)</a:t>
            </a:r>
            <a:endParaRPr lang="fr-CA" sz="4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72400" y="6453336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39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804664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804664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04460" y="2092786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804664" y="4037002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892896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400864" y="3861048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261048" y="5301208"/>
            <a:ext cx="153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EI</a:t>
            </a:r>
            <a:r>
              <a:rPr lang="fr-CA" baseline="30000" dirty="0" smtClean="0"/>
              <a:t> </a:t>
            </a:r>
            <a:r>
              <a:rPr lang="fr-CA" dirty="0" smtClean="0"/>
              <a:t>= (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baseline="30000" dirty="0" smtClean="0"/>
              <a:t> </a:t>
            </a:r>
            <a:r>
              <a:rPr lang="fr-CA" dirty="0" smtClean="0"/>
              <a:t>= </a:t>
            </a:r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r>
              <a:rPr lang="fr-CA" dirty="0" smtClean="0"/>
              <a:t>)</a:t>
            </a:r>
            <a:endParaRPr lang="fr-CA" baseline="30000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627784" y="5909210"/>
            <a:ext cx="6110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a</a:t>
            </a:r>
            <a:r>
              <a:rPr lang="fr-FR" sz="2000" dirty="0" smtClean="0">
                <a:latin typeface="Times"/>
              </a:rPr>
              <a:t>bs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3973016" y="5981218"/>
            <a:ext cx="31117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C+I+G = F</a:t>
            </a:r>
            <a:r>
              <a:rPr lang="fr-FR" sz="2000" baseline="30000" dirty="0" smtClean="0">
                <a:latin typeface="Times"/>
              </a:rPr>
              <a:t>+</a:t>
            </a:r>
            <a:r>
              <a:rPr lang="fr-FR" sz="2000" dirty="0" smtClean="0">
                <a:latin typeface="Times"/>
              </a:rPr>
              <a:t>(</a:t>
            </a:r>
            <a:r>
              <a:rPr lang="fr-FR" sz="2000" dirty="0" err="1" smtClean="0">
                <a:latin typeface="Times"/>
              </a:rPr>
              <a:t>pol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budg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exp</a:t>
            </a:r>
            <a:r>
              <a:rPr lang="fr-FR" sz="2000" dirty="0" smtClean="0">
                <a:latin typeface="Times"/>
              </a:rPr>
              <a:t>)</a:t>
            </a:r>
            <a:endParaRPr lang="fr-FR" baseline="30000" dirty="0">
              <a:latin typeface="Times"/>
            </a:endParaRPr>
          </a:p>
        </p:txBody>
      </p:sp>
      <p:cxnSp>
        <p:nvCxnSpPr>
          <p:cNvPr id="22" name="Connecteur droit 21"/>
          <p:cNvCxnSpPr/>
          <p:nvPr/>
        </p:nvCxnSpPr>
        <p:spPr>
          <a:xfrm flipV="1">
            <a:off x="1308720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4261048" y="2636912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EE (CC=0)</a:t>
            </a:r>
            <a:endParaRPr lang="fr-CA" baseline="30000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1524744" y="2308810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 rot="10800000" flipV="1">
            <a:off x="5796136" y="2609328"/>
            <a:ext cx="3347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Pour passer du point A (suremploi et  surplus du CC) au point B, il faut </a:t>
            </a:r>
            <a:r>
              <a:rPr lang="fr-CA" dirty="0" smtClean="0">
                <a:sym typeface="Symbol"/>
              </a:rPr>
              <a:t>E et G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3851920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A" dirty="0"/>
          </a:p>
        </p:txBody>
      </p:sp>
      <p:sp>
        <p:nvSpPr>
          <p:cNvPr id="28" name="ZoneTexte 27"/>
          <p:cNvSpPr txBox="1"/>
          <p:nvPr/>
        </p:nvSpPr>
        <p:spPr>
          <a:xfrm>
            <a:off x="3563888" y="263691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29" name="Ellipse 28"/>
          <p:cNvSpPr/>
          <p:nvPr/>
        </p:nvSpPr>
        <p:spPr>
          <a:xfrm>
            <a:off x="3419872" y="270892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2987824" y="386104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35" name="Ellipse 34"/>
          <p:cNvSpPr/>
          <p:nvPr/>
        </p:nvSpPr>
        <p:spPr>
          <a:xfrm>
            <a:off x="2843808" y="393305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7" name="ZoneTexte 26"/>
          <p:cNvSpPr txBox="1"/>
          <p:nvPr/>
        </p:nvSpPr>
        <p:spPr>
          <a:xfrm>
            <a:off x="1245115" y="1372706"/>
            <a:ext cx="6084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On a :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 = C(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–T)+I+G+CC(EP*/P,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</a:t>
            </a:r>
          </a:p>
          <a:p>
            <a:r>
              <a:rPr lang="fr-CA" sz="2000" dirty="0" smtClean="0"/>
              <a:t>et CC(EP*/P,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–T)=0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régimes de change fixes à bandes</a:t>
            </a:r>
            <a:br>
              <a:rPr lang="fr-CA" dirty="0" smtClean="0"/>
            </a:br>
            <a:r>
              <a:rPr lang="fr-CA" dirty="0" smtClean="0"/>
              <a:t>(rappel)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5763374" y="4859868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5763374" y="2763252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7707590" y="485986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5796138" y="3807330"/>
            <a:ext cx="2016016" cy="423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5309404" y="26276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</a:t>
            </a:r>
            <a:endParaRPr lang="fr-CA" baseline="30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5292080" y="362644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endParaRPr lang="fr-CA" baseline="30000" dirty="0"/>
          </a:p>
        </p:txBody>
      </p:sp>
      <p:cxnSp>
        <p:nvCxnSpPr>
          <p:cNvPr id="15" name="Connecteur droit 14"/>
          <p:cNvCxnSpPr/>
          <p:nvPr/>
        </p:nvCxnSpPr>
        <p:spPr>
          <a:xfrm flipH="1" flipV="1">
            <a:off x="5781096" y="3491716"/>
            <a:ext cx="2031058" cy="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>
            <a:off x="5796136" y="4139788"/>
            <a:ext cx="2016018" cy="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5004048" y="3275692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+2,5%</a:t>
            </a:r>
            <a:endParaRPr lang="fr-CA" dirty="0"/>
          </a:p>
        </p:txBody>
      </p:sp>
      <p:sp>
        <p:nvSpPr>
          <p:cNvPr id="18" name="ZoneTexte 17"/>
          <p:cNvSpPr txBox="1"/>
          <p:nvPr/>
        </p:nvSpPr>
        <p:spPr>
          <a:xfrm>
            <a:off x="5080749" y="398648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-2,5%</a:t>
            </a:r>
            <a:endParaRPr lang="fr-CA" dirty="0"/>
          </a:p>
        </p:txBody>
      </p:sp>
      <p:sp>
        <p:nvSpPr>
          <p:cNvPr id="20" name="Forme libre 19"/>
          <p:cNvSpPr/>
          <p:nvPr/>
        </p:nvSpPr>
        <p:spPr>
          <a:xfrm>
            <a:off x="5796136" y="3497572"/>
            <a:ext cx="2016018" cy="657050"/>
          </a:xfrm>
          <a:custGeom>
            <a:avLst/>
            <a:gdLst>
              <a:gd name="connsiteX0" fmla="*/ 0 w 1608992"/>
              <a:gd name="connsiteY0" fmla="*/ 426192 h 657050"/>
              <a:gd name="connsiteX1" fmla="*/ 369276 w 1608992"/>
              <a:gd name="connsiteY1" fmla="*/ 4161 h 657050"/>
              <a:gd name="connsiteX2" fmla="*/ 870438 w 1608992"/>
              <a:gd name="connsiteY2" fmla="*/ 654792 h 657050"/>
              <a:gd name="connsiteX3" fmla="*/ 1160584 w 1608992"/>
              <a:gd name="connsiteY3" fmla="*/ 223969 h 657050"/>
              <a:gd name="connsiteX4" fmla="*/ 1529861 w 1608992"/>
              <a:gd name="connsiteY4" fmla="*/ 373438 h 657050"/>
              <a:gd name="connsiteX5" fmla="*/ 1608992 w 1608992"/>
              <a:gd name="connsiteY5" fmla="*/ 373438 h 65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08992" h="657050">
                <a:moveTo>
                  <a:pt x="0" y="426192"/>
                </a:moveTo>
                <a:cubicBezTo>
                  <a:pt x="112101" y="196126"/>
                  <a:pt x="224203" y="-33939"/>
                  <a:pt x="369276" y="4161"/>
                </a:cubicBezTo>
                <a:cubicBezTo>
                  <a:pt x="514349" y="42261"/>
                  <a:pt x="738553" y="618157"/>
                  <a:pt x="870438" y="654792"/>
                </a:cubicBezTo>
                <a:cubicBezTo>
                  <a:pt x="1002323" y="691427"/>
                  <a:pt x="1050680" y="270861"/>
                  <a:pt x="1160584" y="223969"/>
                </a:cubicBezTo>
                <a:cubicBezTo>
                  <a:pt x="1270488" y="177077"/>
                  <a:pt x="1455126" y="348526"/>
                  <a:pt x="1529861" y="373438"/>
                </a:cubicBezTo>
                <a:cubicBezTo>
                  <a:pt x="1604596" y="398349"/>
                  <a:pt x="1606794" y="385893"/>
                  <a:pt x="1608992" y="37343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ZoneTexte 33"/>
          <p:cNvSpPr txBox="1"/>
          <p:nvPr/>
        </p:nvSpPr>
        <p:spPr>
          <a:xfrm>
            <a:off x="6156176" y="305966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↓R.O.</a:t>
            </a:r>
            <a:endParaRPr lang="fr-CA" dirty="0"/>
          </a:p>
        </p:txBody>
      </p:sp>
      <p:sp>
        <p:nvSpPr>
          <p:cNvPr id="35" name="ZoneTexte 34"/>
          <p:cNvSpPr txBox="1"/>
          <p:nvPr/>
        </p:nvSpPr>
        <p:spPr>
          <a:xfrm>
            <a:off x="6533733" y="4130496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↑R.O.</a:t>
            </a:r>
            <a:endParaRPr lang="fr-CA" dirty="0"/>
          </a:p>
        </p:txBody>
      </p:sp>
      <p:sp>
        <p:nvSpPr>
          <p:cNvPr id="36" name="Espace réservé du contenu 2"/>
          <p:cNvSpPr txBox="1">
            <a:spLocks/>
          </p:cNvSpPr>
          <p:nvPr/>
        </p:nvSpPr>
        <p:spPr>
          <a:xfrm>
            <a:off x="474028" y="1628800"/>
            <a:ext cx="4606721" cy="468052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800" dirty="0" smtClean="0"/>
              <a:t>Établissement </a:t>
            </a:r>
            <a:r>
              <a:rPr lang="fr-CA" sz="1800" dirty="0"/>
              <a:t>de marges de </a:t>
            </a:r>
            <a:r>
              <a:rPr lang="fr-CA" sz="1800" dirty="0" smtClean="0"/>
              <a:t>fluctuation </a:t>
            </a:r>
            <a:r>
              <a:rPr lang="fr-CA" sz="1800" dirty="0"/>
              <a:t>fixes autour d’un taux cible </a:t>
            </a:r>
            <a:r>
              <a:rPr lang="fr-CA" sz="1800" dirty="0" err="1"/>
              <a:t>p.r</a:t>
            </a:r>
            <a:r>
              <a:rPr lang="fr-CA" sz="1800" dirty="0"/>
              <a:t>. à une devise d’attache (généralement la monnaie </a:t>
            </a:r>
            <a:r>
              <a:rPr lang="fr-CA" sz="1800" dirty="0" smtClean="0"/>
              <a:t>internationale, le $US, parfois la monnaie d’un partenaire commercial important)</a:t>
            </a:r>
          </a:p>
          <a:p>
            <a:endParaRPr lang="fr-CA" sz="1800" dirty="0" smtClean="0"/>
          </a:p>
          <a:p>
            <a:r>
              <a:rPr lang="fr-CA" sz="1800" dirty="0" smtClean="0"/>
              <a:t>Ex. historique : étalon change-or des </a:t>
            </a:r>
            <a:r>
              <a:rPr lang="fr-CA" sz="1800" dirty="0"/>
              <a:t>Accords de </a:t>
            </a:r>
            <a:r>
              <a:rPr lang="fr-CA" sz="1800" dirty="0" err="1"/>
              <a:t>Bretton</a:t>
            </a:r>
            <a:r>
              <a:rPr lang="fr-CA" sz="1800" dirty="0"/>
              <a:t> </a:t>
            </a:r>
            <a:r>
              <a:rPr lang="fr-CA" sz="1800" dirty="0" smtClean="0"/>
              <a:t>Woods, Chine (1995 – 2005), zone franc</a:t>
            </a:r>
          </a:p>
          <a:p>
            <a:endParaRPr lang="fr-CA" sz="1800" dirty="0"/>
          </a:p>
          <a:p>
            <a:r>
              <a:rPr lang="en-CA" sz="1800" dirty="0" err="1" smtClean="0"/>
              <a:t>Spéculateurs</a:t>
            </a:r>
            <a:r>
              <a:rPr lang="en-CA" sz="1800" dirty="0" smtClean="0"/>
              <a:t> :</a:t>
            </a:r>
          </a:p>
          <a:p>
            <a:pPr lvl="1"/>
            <a:r>
              <a:rPr lang="en-CA" sz="1400" dirty="0" err="1" smtClean="0"/>
              <a:t>Participent</a:t>
            </a:r>
            <a:r>
              <a:rPr lang="en-CA" sz="1400" dirty="0" smtClean="0"/>
              <a:t> à la stabilisation du </a:t>
            </a:r>
            <a:r>
              <a:rPr lang="en-CA" sz="1400" dirty="0" err="1" smtClean="0"/>
              <a:t>cours</a:t>
            </a:r>
            <a:r>
              <a:rPr lang="en-CA" sz="1400" dirty="0" smtClean="0"/>
              <a:t> </a:t>
            </a:r>
            <a:r>
              <a:rPr lang="en-CA" sz="1400" dirty="0" err="1" smtClean="0"/>
              <a:t>lorsque</a:t>
            </a:r>
            <a:r>
              <a:rPr lang="en-CA" sz="1400" dirty="0" smtClean="0"/>
              <a:t> la </a:t>
            </a:r>
            <a:r>
              <a:rPr lang="en-CA" sz="1400" dirty="0" err="1" smtClean="0"/>
              <a:t>cible</a:t>
            </a:r>
            <a:r>
              <a:rPr lang="en-CA" sz="1400" dirty="0" smtClean="0"/>
              <a:t> </a:t>
            </a:r>
            <a:r>
              <a:rPr lang="en-CA" sz="1400" dirty="0" err="1" smtClean="0"/>
              <a:t>est</a:t>
            </a:r>
            <a:r>
              <a:rPr lang="en-CA" sz="1400" dirty="0" smtClean="0"/>
              <a:t> </a:t>
            </a:r>
            <a:r>
              <a:rPr lang="en-CA" sz="1400" dirty="0" err="1" smtClean="0"/>
              <a:t>crédible</a:t>
            </a:r>
            <a:endParaRPr lang="en-CA" sz="1400" dirty="0" smtClean="0"/>
          </a:p>
          <a:p>
            <a:pPr lvl="1"/>
            <a:r>
              <a:rPr lang="en-CA" sz="1400" dirty="0" err="1" smtClean="0"/>
              <a:t>Participent</a:t>
            </a:r>
            <a:r>
              <a:rPr lang="en-CA" sz="1400" dirty="0" smtClean="0"/>
              <a:t> à </a:t>
            </a:r>
            <a:r>
              <a:rPr lang="en-CA" sz="1400" dirty="0" err="1" smtClean="0"/>
              <a:t>l’éclatement</a:t>
            </a:r>
            <a:r>
              <a:rPr lang="en-CA" sz="1400" dirty="0" smtClean="0"/>
              <a:t> des crises de change </a:t>
            </a:r>
            <a:r>
              <a:rPr lang="en-CA" sz="1400" dirty="0" err="1" smtClean="0"/>
              <a:t>lorsque</a:t>
            </a:r>
            <a:r>
              <a:rPr lang="en-CA" sz="1400" dirty="0" smtClean="0"/>
              <a:t> la </a:t>
            </a:r>
            <a:r>
              <a:rPr lang="en-CA" sz="1400" dirty="0" err="1" smtClean="0"/>
              <a:t>cible</a:t>
            </a:r>
            <a:r>
              <a:rPr lang="en-CA" sz="1400" dirty="0" smtClean="0"/>
              <a:t> </a:t>
            </a:r>
            <a:r>
              <a:rPr lang="en-CA" sz="1400" dirty="0" err="1" smtClean="0"/>
              <a:t>est</a:t>
            </a:r>
            <a:r>
              <a:rPr lang="en-CA" sz="1400" dirty="0" smtClean="0"/>
              <a:t> </a:t>
            </a:r>
            <a:r>
              <a:rPr lang="en-CA" sz="1400" dirty="0" err="1" smtClean="0"/>
              <a:t>jugée</a:t>
            </a:r>
            <a:r>
              <a:rPr lang="en-CA" sz="1400" dirty="0" smtClean="0"/>
              <a:t> </a:t>
            </a:r>
            <a:r>
              <a:rPr lang="en-CA" sz="1400" dirty="0" err="1" smtClean="0"/>
              <a:t>problématique</a:t>
            </a:r>
            <a:r>
              <a:rPr lang="en-CA" sz="1400" dirty="0" smtClean="0"/>
              <a:t> (</a:t>
            </a:r>
            <a:r>
              <a:rPr lang="en-CA" sz="1400" dirty="0" err="1" smtClean="0"/>
              <a:t>déséquilibre</a:t>
            </a:r>
            <a:r>
              <a:rPr lang="en-CA" sz="1400" dirty="0" smtClean="0"/>
              <a:t> macro., R.O. </a:t>
            </a:r>
            <a:r>
              <a:rPr lang="en-CA" sz="1400" dirty="0" err="1" smtClean="0"/>
              <a:t>insuffisantes</a:t>
            </a:r>
            <a:r>
              <a:rPr lang="en-CA" sz="1400" dirty="0" smtClean="0"/>
              <a:t>…)</a:t>
            </a:r>
            <a:endParaRPr lang="fr-CA" sz="1400" dirty="0"/>
          </a:p>
          <a:p>
            <a:endParaRPr lang="fr-CA" sz="1800" dirty="0" smtClean="0"/>
          </a:p>
        </p:txBody>
      </p:sp>
      <p:sp>
        <p:nvSpPr>
          <p:cNvPr id="19" name="ZoneTexte 18"/>
          <p:cNvSpPr txBox="1"/>
          <p:nvPr/>
        </p:nvSpPr>
        <p:spPr>
          <a:xfrm>
            <a:off x="5436096" y="1630541"/>
            <a:ext cx="2997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À bande large : </a:t>
            </a:r>
            <a:r>
              <a:rPr lang="fr-CA" dirty="0" smtClean="0">
                <a:sym typeface="Symbol"/>
              </a:rPr>
              <a:t></a:t>
            </a:r>
            <a:r>
              <a:rPr lang="fr-CA" dirty="0" smtClean="0"/>
              <a:t> +/- 2,5%</a:t>
            </a:r>
          </a:p>
          <a:p>
            <a:r>
              <a:rPr lang="fr-CA" dirty="0" smtClean="0"/>
              <a:t>À bande étroite : </a:t>
            </a:r>
            <a:r>
              <a:rPr lang="fr-CA" dirty="0" smtClean="0">
                <a:sym typeface="Symbol"/>
              </a:rPr>
              <a:t> +/- 2,5%</a:t>
            </a:r>
            <a:endParaRPr lang="fr-CA" dirty="0" smtClean="0"/>
          </a:p>
        </p:txBody>
      </p:sp>
      <p:sp>
        <p:nvSpPr>
          <p:cNvPr id="3" name="Ellipse 2"/>
          <p:cNvSpPr/>
          <p:nvPr/>
        </p:nvSpPr>
        <p:spPr>
          <a:xfrm>
            <a:off x="6177524" y="3440312"/>
            <a:ext cx="72008" cy="67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Ellipse 20"/>
          <p:cNvSpPr/>
          <p:nvPr/>
        </p:nvSpPr>
        <p:spPr>
          <a:xfrm>
            <a:off x="6885014" y="4124910"/>
            <a:ext cx="72008" cy="67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772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011344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Épée de Damoclès des changes fixes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686800" cy="5229200"/>
          </a:xfrm>
        </p:spPr>
        <p:txBody>
          <a:bodyPr>
            <a:normAutofit fontScale="85000" lnSpcReduction="10000"/>
          </a:bodyPr>
          <a:lstStyle/>
          <a:p>
            <a:r>
              <a:rPr lang="fr-CA" sz="3200" dirty="0" smtClean="0"/>
              <a:t>La crédibilité d’un change fixe repose sur le maintient de </a:t>
            </a:r>
            <a:r>
              <a:rPr lang="fr-CA" sz="3200" dirty="0" err="1" smtClean="0"/>
              <a:t>E</a:t>
            </a:r>
            <a:r>
              <a:rPr lang="fr-CA" sz="3200" baseline="30000" dirty="0" err="1" smtClean="0"/>
              <a:t>c</a:t>
            </a:r>
            <a:endParaRPr lang="fr-CA" sz="3200" baseline="30000" dirty="0" smtClean="0"/>
          </a:p>
          <a:p>
            <a:endParaRPr lang="fr-CA" sz="3200" dirty="0" smtClean="0"/>
          </a:p>
          <a:p>
            <a:r>
              <a:rPr lang="fr-CA" sz="3200" dirty="0" smtClean="0"/>
              <a:t>Or, si </a:t>
            </a:r>
            <a:r>
              <a:rPr lang="fr-CA" sz="3200" dirty="0" err="1" smtClean="0"/>
              <a:t>E</a:t>
            </a:r>
            <a:r>
              <a:rPr lang="fr-CA" sz="3200" baseline="30000" dirty="0" err="1" smtClean="0"/>
              <a:t>c</a:t>
            </a:r>
            <a:r>
              <a:rPr lang="fr-CA" sz="3200" dirty="0" smtClean="0"/>
              <a:t> est fixe aucune </a:t>
            </a:r>
            <a:r>
              <a:rPr lang="fr-CA" sz="3200" dirty="0" err="1" smtClean="0"/>
              <a:t>pol</a:t>
            </a:r>
            <a:r>
              <a:rPr lang="fr-CA" sz="3200" dirty="0" smtClean="0"/>
              <a:t>. ne peut assurer simultanément EI et EE</a:t>
            </a:r>
          </a:p>
          <a:p>
            <a:endParaRPr lang="fr-CA" sz="3200" dirty="0" smtClean="0"/>
          </a:p>
          <a:p>
            <a:r>
              <a:rPr lang="fr-CA" sz="3200" dirty="0" smtClean="0"/>
              <a:t>Avec seul. la </a:t>
            </a:r>
            <a:r>
              <a:rPr lang="fr-CA" sz="3200" dirty="0" err="1" smtClean="0"/>
              <a:t>pol</a:t>
            </a:r>
            <a:r>
              <a:rPr lang="fr-CA" sz="3200" dirty="0" smtClean="0"/>
              <a:t>. </a:t>
            </a:r>
            <a:r>
              <a:rPr lang="fr-CA" sz="3200" dirty="0" err="1" smtClean="0"/>
              <a:t>budg</a:t>
            </a:r>
            <a:r>
              <a:rPr lang="fr-CA" sz="3200" dirty="0" smtClean="0"/>
              <a:t>., EE et EI ne peuvent être rétablis qu’à LT après l’ajustement de P</a:t>
            </a:r>
          </a:p>
          <a:p>
            <a:pPr lvl="1"/>
            <a:r>
              <a:rPr lang="fr-CA" sz="2800" dirty="0" smtClean="0"/>
              <a:t>Sous-emploi prolongé </a:t>
            </a:r>
            <a:r>
              <a:rPr lang="fr-CA" sz="2800" dirty="0" smtClean="0">
                <a:sym typeface="Symbol"/>
              </a:rPr>
              <a:t> P  q = E*P*/PXN</a:t>
            </a:r>
          </a:p>
          <a:p>
            <a:pPr lvl="1"/>
            <a:r>
              <a:rPr lang="fr-CA" sz="2800" dirty="0" smtClean="0">
                <a:sym typeface="Symbol"/>
              </a:rPr>
              <a:t>Suremploi prolongé  P  q = E*P*/PXN</a:t>
            </a:r>
          </a:p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sz="1800" dirty="0" smtClean="0">
                <a:sym typeface="Symbol"/>
              </a:rPr>
              <a:t>Rappel : raisonnement valide seul. sous les </a:t>
            </a:r>
            <a:r>
              <a:rPr lang="fr-CA" sz="1800" dirty="0" err="1" smtClean="0">
                <a:sym typeface="Symbol"/>
              </a:rPr>
              <a:t>hyp</a:t>
            </a:r>
            <a:r>
              <a:rPr lang="fr-CA" sz="1800" dirty="0" smtClean="0">
                <a:sym typeface="Symbol"/>
              </a:rPr>
              <a:t>. de mobilité des capitaux et de substituabilité des actifs parfaites. Dans les autres cas, la situation n’est pas aussi désespérée.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Diagramme de Swan (ex. 1, suite)</a:t>
            </a:r>
            <a:endParaRPr lang="fr-CA" sz="4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72400" y="6453336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41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804664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804664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04460" y="2092786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804664" y="4037002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892896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64860" y="3804167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995936" y="5157192"/>
            <a:ext cx="153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EI</a:t>
            </a:r>
            <a:r>
              <a:rPr lang="fr-CA" baseline="30000" dirty="0" smtClean="0"/>
              <a:t> </a:t>
            </a:r>
            <a:r>
              <a:rPr lang="fr-CA" dirty="0" smtClean="0"/>
              <a:t>= (</a:t>
            </a:r>
            <a:r>
              <a:rPr lang="fr-CA" dirty="0" err="1" smtClean="0"/>
              <a:t>Y</a:t>
            </a:r>
            <a:r>
              <a:rPr lang="fr-CA" baseline="30000" dirty="0" err="1" smtClean="0"/>
              <a:t>eq</a:t>
            </a:r>
            <a:r>
              <a:rPr lang="fr-CA" baseline="30000" dirty="0" smtClean="0"/>
              <a:t> </a:t>
            </a:r>
            <a:r>
              <a:rPr lang="fr-CA" dirty="0" smtClean="0"/>
              <a:t>= </a:t>
            </a:r>
            <a:r>
              <a:rPr lang="fr-CA" dirty="0" err="1" smtClean="0"/>
              <a:t>Y</a:t>
            </a:r>
            <a:r>
              <a:rPr lang="fr-CA" baseline="30000" dirty="0" err="1"/>
              <a:t>f</a:t>
            </a:r>
            <a:r>
              <a:rPr lang="fr-CA" dirty="0" smtClean="0"/>
              <a:t>)</a:t>
            </a:r>
            <a:endParaRPr lang="fr-CA" baseline="30000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587363" y="5925179"/>
            <a:ext cx="6110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a</a:t>
            </a:r>
            <a:r>
              <a:rPr lang="fr-FR" sz="2000" dirty="0" smtClean="0">
                <a:latin typeface="Times"/>
              </a:rPr>
              <a:t>bs</a:t>
            </a:r>
            <a:r>
              <a:rPr lang="fr-FR" sz="2000" baseline="-25000" dirty="0" smtClean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3973016" y="5981218"/>
            <a:ext cx="31117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C+I+G = F</a:t>
            </a:r>
            <a:r>
              <a:rPr lang="fr-FR" sz="2000" baseline="30000" dirty="0" smtClean="0">
                <a:latin typeface="Times"/>
              </a:rPr>
              <a:t>+</a:t>
            </a:r>
            <a:r>
              <a:rPr lang="fr-FR" sz="2000" dirty="0" smtClean="0">
                <a:latin typeface="Times"/>
              </a:rPr>
              <a:t>(</a:t>
            </a:r>
            <a:r>
              <a:rPr lang="fr-FR" sz="2000" dirty="0" err="1" smtClean="0">
                <a:latin typeface="Times"/>
              </a:rPr>
              <a:t>pol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budg</a:t>
            </a:r>
            <a:r>
              <a:rPr lang="fr-FR" sz="2000" dirty="0" smtClean="0">
                <a:latin typeface="Times"/>
              </a:rPr>
              <a:t>. </a:t>
            </a:r>
            <a:r>
              <a:rPr lang="fr-FR" sz="2000" dirty="0" err="1" smtClean="0">
                <a:latin typeface="Times"/>
              </a:rPr>
              <a:t>exp</a:t>
            </a:r>
            <a:r>
              <a:rPr lang="fr-FR" sz="2000" dirty="0" smtClean="0">
                <a:latin typeface="Times"/>
              </a:rPr>
              <a:t>)</a:t>
            </a:r>
            <a:endParaRPr lang="fr-FR" baseline="30000" dirty="0">
              <a:latin typeface="Times"/>
            </a:endParaRPr>
          </a:p>
        </p:txBody>
      </p:sp>
      <p:cxnSp>
        <p:nvCxnSpPr>
          <p:cNvPr id="22" name="Connecteur droit 21"/>
          <p:cNvCxnSpPr/>
          <p:nvPr/>
        </p:nvCxnSpPr>
        <p:spPr>
          <a:xfrm flipV="1">
            <a:off x="1308720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4261048" y="2636912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EE (CC=0)</a:t>
            </a:r>
            <a:endParaRPr lang="fr-CA" baseline="30000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1524744" y="2308810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3851920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A" dirty="0"/>
          </a:p>
        </p:txBody>
      </p:sp>
      <p:sp>
        <p:nvSpPr>
          <p:cNvPr id="28" name="ZoneTexte 27"/>
          <p:cNvSpPr txBox="1"/>
          <p:nvPr/>
        </p:nvSpPr>
        <p:spPr>
          <a:xfrm>
            <a:off x="2483768" y="479715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</a:t>
            </a:r>
            <a:endParaRPr lang="fr-CA" dirty="0"/>
          </a:p>
        </p:txBody>
      </p:sp>
      <p:sp>
        <p:nvSpPr>
          <p:cNvPr id="29" name="Ellipse 28"/>
          <p:cNvSpPr/>
          <p:nvPr/>
        </p:nvSpPr>
        <p:spPr>
          <a:xfrm>
            <a:off x="2339752" y="486916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2987824" y="386104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B</a:t>
            </a:r>
            <a:endParaRPr lang="fr-CA" dirty="0"/>
          </a:p>
        </p:txBody>
      </p:sp>
      <p:sp>
        <p:nvSpPr>
          <p:cNvPr id="35" name="Ellipse 34"/>
          <p:cNvSpPr/>
          <p:nvPr/>
        </p:nvSpPr>
        <p:spPr>
          <a:xfrm>
            <a:off x="2843808" y="393305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7" name="ZoneTexte 26"/>
          <p:cNvSpPr txBox="1"/>
          <p:nvPr/>
        </p:nvSpPr>
        <p:spPr>
          <a:xfrm>
            <a:off x="323528" y="1340768"/>
            <a:ext cx="6084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On a :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 = C(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–T)+I+G+CC(EP*/P,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</a:t>
            </a:r>
          </a:p>
          <a:p>
            <a:r>
              <a:rPr lang="fr-CA" sz="2000" dirty="0" smtClean="0"/>
              <a:t>et CC(EP*/P, </a:t>
            </a:r>
            <a:r>
              <a:rPr lang="fr-CA" sz="2000" dirty="0" err="1" smtClean="0"/>
              <a:t>Y</a:t>
            </a:r>
            <a:r>
              <a:rPr lang="fr-CA" sz="2000" baseline="30000" dirty="0" err="1" smtClean="0"/>
              <a:t>f</a:t>
            </a:r>
            <a:r>
              <a:rPr lang="fr-CA" sz="2000" dirty="0" smtClean="0"/>
              <a:t>–T)=0</a:t>
            </a:r>
          </a:p>
        </p:txBody>
      </p:sp>
      <p:cxnSp>
        <p:nvCxnSpPr>
          <p:cNvPr id="31" name="Connecteur droit 30"/>
          <p:cNvCxnSpPr/>
          <p:nvPr/>
        </p:nvCxnSpPr>
        <p:spPr>
          <a:xfrm flipV="1">
            <a:off x="2123728" y="3541078"/>
            <a:ext cx="2232248" cy="2152108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1475656" y="3212976"/>
            <a:ext cx="2088232" cy="2480210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26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Change fixe et économie de l’offre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709120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Les «classiques» doutent de l’efficacité et redoutent les effets inflationnistes des </a:t>
            </a:r>
            <a:r>
              <a:rPr lang="fr-CA" dirty="0" err="1" smtClean="0"/>
              <a:t>pol</a:t>
            </a:r>
            <a:r>
              <a:rPr lang="fr-CA" dirty="0" smtClean="0"/>
              <a:t>. de DG</a:t>
            </a:r>
          </a:p>
          <a:p>
            <a:endParaRPr lang="fr-CA" dirty="0" smtClean="0"/>
          </a:p>
          <a:p>
            <a:r>
              <a:rPr lang="fr-CA" dirty="0" smtClean="0"/>
              <a:t>Ils privilégient plutôt les </a:t>
            </a:r>
            <a:r>
              <a:rPr lang="fr-CA" dirty="0" err="1" smtClean="0"/>
              <a:t>pol</a:t>
            </a:r>
            <a:r>
              <a:rPr lang="fr-CA" dirty="0" smtClean="0"/>
              <a:t>. de croissance de l’OG</a:t>
            </a:r>
          </a:p>
          <a:p>
            <a:endParaRPr lang="fr-CA" dirty="0" smtClean="0"/>
          </a:p>
          <a:p>
            <a:r>
              <a:rPr lang="fr-CA" dirty="0" smtClean="0"/>
              <a:t>Le change fixe peut en être une : </a:t>
            </a:r>
            <a:r>
              <a:rPr lang="fr-CA" dirty="0" smtClean="0">
                <a:sym typeface="Symbol"/>
              </a:rPr>
              <a:t> risque de change est susceptible de générer un afflux d’IDE</a:t>
            </a:r>
          </a:p>
          <a:p>
            <a:endParaRPr lang="fr-CA" dirty="0" smtClean="0"/>
          </a:p>
          <a:p>
            <a:r>
              <a:rPr lang="fr-CA" dirty="0" smtClean="0"/>
              <a:t>Impose aussi de fait des </a:t>
            </a:r>
            <a:r>
              <a:rPr lang="fr-CA" dirty="0" err="1" smtClean="0"/>
              <a:t>pol</a:t>
            </a:r>
            <a:r>
              <a:rPr lang="fr-CA" dirty="0" smtClean="0"/>
              <a:t>. mon. et </a:t>
            </a:r>
            <a:r>
              <a:rPr lang="fr-CA" dirty="0" err="1" smtClean="0"/>
              <a:t>budg</a:t>
            </a:r>
            <a:r>
              <a:rPr lang="fr-CA" dirty="0" smtClean="0"/>
              <a:t>. plus responsable (populaire dans les PVD)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100" dirty="0" smtClean="0"/>
              <a:t>Les réserves officielles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Les pays en change fixe doivent choisir le meilleur véhicule de réserve de valeur</a:t>
            </a:r>
          </a:p>
          <a:p>
            <a:endParaRPr lang="fr-CA" dirty="0" smtClean="0"/>
          </a:p>
          <a:p>
            <a:pPr lvl="1"/>
            <a:r>
              <a:rPr lang="fr-CA" dirty="0" smtClean="0"/>
              <a:t>Le dollar international (US)</a:t>
            </a:r>
          </a:p>
          <a:p>
            <a:pPr lvl="1"/>
            <a:r>
              <a:rPr lang="fr-CA" dirty="0" smtClean="0"/>
              <a:t>L’or</a:t>
            </a:r>
          </a:p>
          <a:p>
            <a:pPr lvl="1"/>
            <a:r>
              <a:rPr lang="fr-CA" dirty="0" smtClean="0"/>
              <a:t>Les monnaies rivales (L’euro, le yen et bientôt le yuan…)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sz="4100" dirty="0" smtClean="0"/>
              <a:t>Pours et contres d’un change fixe</a:t>
            </a:r>
            <a:endParaRPr lang="fr-CA" sz="4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E ne rétablit pas EE, ce qui peut rendre l’ajustement de 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r>
              <a:rPr lang="fr-CA" dirty="0" smtClean="0"/>
              <a:t> nécessaire</a:t>
            </a:r>
          </a:p>
          <a:p>
            <a:endParaRPr lang="fr-CA" dirty="0" smtClean="0"/>
          </a:p>
          <a:p>
            <a:r>
              <a:rPr lang="fr-CA" dirty="0" smtClean="0"/>
              <a:t>L’élimination du risque de change peut encourager le commerce et l’IDE</a:t>
            </a:r>
          </a:p>
          <a:p>
            <a:endParaRPr lang="fr-CA" dirty="0" smtClean="0"/>
          </a:p>
          <a:p>
            <a:r>
              <a:rPr lang="fr-CA" dirty="0" smtClean="0"/>
              <a:t>Pol. </a:t>
            </a:r>
            <a:r>
              <a:rPr lang="fr-CA" dirty="0" err="1" smtClean="0"/>
              <a:t>budg</a:t>
            </a:r>
            <a:r>
              <a:rPr lang="fr-CA" dirty="0" smtClean="0"/>
              <a:t>. autonome et efficace  et </a:t>
            </a:r>
            <a:r>
              <a:rPr lang="fr-CA" dirty="0" err="1" smtClean="0"/>
              <a:t>pol</a:t>
            </a:r>
            <a:r>
              <a:rPr lang="fr-CA" dirty="0" smtClean="0"/>
              <a:t>. mon. hypothéquée par le maintient de </a:t>
            </a:r>
            <a:r>
              <a:rPr lang="fr-CA" dirty="0" err="1" smtClean="0"/>
              <a:t>E</a:t>
            </a:r>
            <a:r>
              <a:rPr lang="fr-CA" baseline="30000" dirty="0" err="1" smtClean="0"/>
              <a:t>c</a:t>
            </a:r>
            <a:endParaRPr lang="fr-CA" baseline="30000" dirty="0" smtClean="0"/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Peut créer de la spéculation «déstabilisatrice»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Outil d’intervention des BC sur le marché des changes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La BC peut influencer E en utilisant des </a:t>
            </a:r>
            <a:r>
              <a:rPr lang="fr-CA" dirty="0" smtClean="0">
                <a:sym typeface="Symbol"/>
              </a:rPr>
              <a:t>R.O.</a:t>
            </a:r>
          </a:p>
          <a:p>
            <a:pPr lvl="1"/>
            <a:r>
              <a:rPr lang="fr-CA" dirty="0" smtClean="0">
                <a:sym typeface="Symbol"/>
              </a:rPr>
              <a:t>R.O.  </a:t>
            </a:r>
            <a:r>
              <a:rPr lang="fr-CA" dirty="0" err="1" smtClean="0">
                <a:sym typeface="Symbol"/>
              </a:rPr>
              <a:t>O</a:t>
            </a:r>
            <a:r>
              <a:rPr lang="fr-CA" baseline="30000" dirty="0" err="1" smtClean="0">
                <a:sym typeface="Symbol"/>
              </a:rPr>
              <a:t>$l</a:t>
            </a:r>
            <a:r>
              <a:rPr lang="fr-CA" dirty="0" smtClean="0">
                <a:sym typeface="Symbol"/>
              </a:rPr>
              <a:t>  E</a:t>
            </a:r>
          </a:p>
          <a:p>
            <a:pPr lvl="1"/>
            <a:r>
              <a:rPr lang="fr-CA" dirty="0" smtClean="0">
                <a:sym typeface="Symbol"/>
              </a:rPr>
              <a:t>R.O.  </a:t>
            </a:r>
            <a:r>
              <a:rPr lang="fr-CA" dirty="0" err="1" smtClean="0">
                <a:sym typeface="Symbol"/>
              </a:rPr>
              <a:t>O</a:t>
            </a:r>
            <a:r>
              <a:rPr lang="fr-CA" baseline="30000" dirty="0" err="1" smtClean="0">
                <a:sym typeface="Symbol"/>
              </a:rPr>
              <a:t>$l</a:t>
            </a:r>
            <a:r>
              <a:rPr lang="fr-CA" dirty="0" smtClean="0">
                <a:sym typeface="Symbol"/>
              </a:rPr>
              <a:t> </a:t>
            </a:r>
            <a:r>
              <a:rPr lang="fr-CA" dirty="0">
                <a:sym typeface="Symbol"/>
              </a:rPr>
              <a:t> </a:t>
            </a:r>
            <a:r>
              <a:rPr lang="fr-CA" dirty="0" smtClean="0">
                <a:sym typeface="Symbol"/>
              </a:rPr>
              <a:t>E</a:t>
            </a:r>
          </a:p>
          <a:p>
            <a:endParaRPr lang="fr-CA" dirty="0" smtClean="0"/>
          </a:p>
          <a:p>
            <a:r>
              <a:rPr lang="fr-CA" dirty="0" smtClean="0"/>
              <a:t>D’où il découle que…</a:t>
            </a:r>
          </a:p>
          <a:p>
            <a:pPr lvl="1"/>
            <a:r>
              <a:rPr lang="fr-CA" dirty="0" smtClean="0"/>
              <a:t>Théoriquement, une BC peut</a:t>
            </a:r>
            <a:r>
              <a:rPr lang="fr-CA" dirty="0" smtClean="0">
                <a:sym typeface="Symbol"/>
              </a:rPr>
              <a:t> R.O. à l’infini en imprimant de l’argent à cette fin</a:t>
            </a:r>
          </a:p>
          <a:p>
            <a:pPr lvl="1"/>
            <a:r>
              <a:rPr lang="fr-CA" dirty="0" smtClean="0">
                <a:sym typeface="Symbol"/>
              </a:rPr>
              <a:t>La capacité d’une BC à les diminuer dépend pour sa part de la quantité qu’elle détient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Bilan des </a:t>
            </a:r>
            <a:r>
              <a:rPr lang="fr-CA" dirty="0" err="1" smtClean="0"/>
              <a:t>BCs</a:t>
            </a:r>
            <a:r>
              <a:rPr lang="fr-CA" dirty="0" smtClean="0"/>
              <a:t> et opérations d’</a:t>
            </a:r>
            <a:r>
              <a:rPr lang="fr-CA" i="1" dirty="0" smtClean="0"/>
              <a:t>open </a:t>
            </a:r>
            <a:r>
              <a:rPr lang="fr-CA" i="1" dirty="0" err="1" smtClean="0"/>
              <a:t>market</a:t>
            </a:r>
            <a:r>
              <a:rPr lang="fr-CA" i="1" dirty="0" smtClean="0"/>
              <a:t> </a:t>
            </a:r>
            <a:r>
              <a:rPr lang="fr-CA" dirty="0" smtClean="0"/>
              <a:t>(rappel)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395536" y="4581128"/>
            <a:ext cx="8363272" cy="1944216"/>
          </a:xfrm>
        </p:spPr>
        <p:txBody>
          <a:bodyPr>
            <a:normAutofit/>
          </a:bodyPr>
          <a:lstStyle/>
          <a:p>
            <a:r>
              <a:rPr lang="fr-CA" sz="2600" dirty="0" smtClean="0">
                <a:sym typeface="Symbol"/>
              </a:rPr>
              <a:t>Dans les 2 cas on a M</a:t>
            </a:r>
            <a:r>
              <a:rPr lang="fr-CA" sz="2600" baseline="30000" dirty="0" smtClean="0">
                <a:sym typeface="Symbol"/>
              </a:rPr>
              <a:t>s </a:t>
            </a:r>
            <a:r>
              <a:rPr lang="fr-CA" sz="2600" dirty="0" smtClean="0">
                <a:sym typeface="Symbol"/>
              </a:rPr>
              <a:t>= 1$ * M</a:t>
            </a:r>
            <a:r>
              <a:rPr lang="fr-CA" sz="2600" baseline="-25000" dirty="0" smtClean="0">
                <a:sym typeface="Symbol"/>
              </a:rPr>
              <a:t>d</a:t>
            </a:r>
            <a:endParaRPr lang="fr-CA" sz="2600" dirty="0" smtClean="0">
              <a:sym typeface="Symbol"/>
            </a:endParaRPr>
          </a:p>
          <a:p>
            <a:pPr>
              <a:buNone/>
            </a:pPr>
            <a:r>
              <a:rPr lang="fr-CA" sz="2600" dirty="0" smtClean="0">
                <a:sym typeface="Symbol"/>
              </a:rPr>
              <a:t>	</a:t>
            </a:r>
            <a:r>
              <a:rPr lang="fr-CA" sz="2600" dirty="0" smtClean="0"/>
              <a:t>où Md = 1/</a:t>
            </a:r>
            <a:r>
              <a:rPr lang="fr-CA" sz="2600" dirty="0" err="1" smtClean="0"/>
              <a:t>Coef</a:t>
            </a:r>
            <a:r>
              <a:rPr lang="fr-CA" sz="2600" dirty="0" smtClean="0"/>
              <a:t>. </a:t>
            </a:r>
            <a:r>
              <a:rPr lang="fr-CA" sz="2600" dirty="0" err="1" smtClean="0"/>
              <a:t>Rés</a:t>
            </a:r>
            <a:r>
              <a:rPr lang="fr-CA" sz="2600" dirty="0" smtClean="0"/>
              <a:t>. </a:t>
            </a:r>
            <a:r>
              <a:rPr lang="fr-CA" sz="2600" dirty="0" err="1" smtClean="0"/>
              <a:t>Obl</a:t>
            </a:r>
            <a:r>
              <a:rPr lang="fr-CA" sz="2600" dirty="0" smtClean="0"/>
              <a:t>.</a:t>
            </a:r>
            <a:endParaRPr lang="fr-CA" sz="2600" dirty="0" smtClean="0">
              <a:sym typeface="Symbol"/>
            </a:endParaRPr>
          </a:p>
        </p:txBody>
      </p:sp>
      <p:graphicFrame>
        <p:nvGraphicFramePr>
          <p:cNvPr id="8" name="Espace réservé du contenu 4"/>
          <p:cNvGraphicFramePr>
            <a:graphicFrameLocks/>
          </p:cNvGraphicFramePr>
          <p:nvPr/>
        </p:nvGraphicFramePr>
        <p:xfrm>
          <a:off x="35496" y="1700808"/>
          <a:ext cx="4464496" cy="2527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1747">
                <a:tc gridSpan="4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Prise en pension de 1$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747"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Actif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Passif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39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étrangers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Dépôts des</a:t>
                      </a:r>
                      <a:r>
                        <a:rPr lang="fr-CA" baseline="0" dirty="0" smtClean="0"/>
                        <a:t> banques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+1</a:t>
                      </a:r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74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nationaux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+1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Numéraire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Espace réservé du contenu 4"/>
          <p:cNvGraphicFramePr>
            <a:graphicFrameLocks/>
          </p:cNvGraphicFramePr>
          <p:nvPr/>
        </p:nvGraphicFramePr>
        <p:xfrm>
          <a:off x="4644008" y="1700808"/>
          <a:ext cx="4464496" cy="2527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1747">
                <a:tc gridSpan="4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Cession en pension de 1$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747"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Actif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Passif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39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étrangers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Dépôts des</a:t>
                      </a:r>
                      <a:r>
                        <a:rPr lang="fr-CA" baseline="0" dirty="0" smtClean="0"/>
                        <a:t> banques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-1</a:t>
                      </a:r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74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nationaux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-1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Numéraire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Bilan des </a:t>
            </a:r>
            <a:r>
              <a:rPr lang="fr-CA" dirty="0" err="1" smtClean="0"/>
              <a:t>BCs</a:t>
            </a:r>
            <a:r>
              <a:rPr lang="fr-CA" dirty="0" smtClean="0"/>
              <a:t> et opérations de change non stérilisées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4509120"/>
            <a:ext cx="8686800" cy="2232248"/>
          </a:xfrm>
        </p:spPr>
        <p:txBody>
          <a:bodyPr>
            <a:normAutofit/>
          </a:bodyPr>
          <a:lstStyle/>
          <a:p>
            <a:r>
              <a:rPr lang="fr-CA" sz="2600" dirty="0" smtClean="0"/>
              <a:t>Toute intervention de change non stérilisée s’accompagne d’une </a:t>
            </a:r>
            <a:r>
              <a:rPr lang="fr-CA" sz="2600" dirty="0" smtClean="0">
                <a:sym typeface="Symbol"/>
              </a:rPr>
              <a:t></a:t>
            </a:r>
            <a:r>
              <a:rPr lang="fr-CA" sz="2600" dirty="0" smtClean="0"/>
              <a:t> conséquente de M</a:t>
            </a:r>
            <a:r>
              <a:rPr lang="fr-CA" sz="2600" baseline="30000" dirty="0" smtClean="0"/>
              <a:t>s</a:t>
            </a:r>
            <a:r>
              <a:rPr lang="fr-CA" sz="2600" dirty="0" smtClean="0"/>
              <a:t> et donc de l’</a:t>
            </a:r>
            <a:r>
              <a:rPr lang="fr-CA" sz="2600" dirty="0" err="1" smtClean="0"/>
              <a:t>O</a:t>
            </a:r>
            <a:r>
              <a:rPr lang="fr-CA" sz="2600" baseline="30000" dirty="0" err="1" smtClean="0"/>
              <a:t>$l</a:t>
            </a:r>
            <a:endParaRPr lang="fr-CA" sz="2600" baseline="30000" dirty="0" smtClean="0">
              <a:sym typeface="Symbol"/>
            </a:endParaRPr>
          </a:p>
        </p:txBody>
      </p:sp>
      <p:graphicFrame>
        <p:nvGraphicFramePr>
          <p:cNvPr id="8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436150"/>
              </p:ext>
            </p:extLst>
          </p:nvPr>
        </p:nvGraphicFramePr>
        <p:xfrm>
          <a:off x="35496" y="1700808"/>
          <a:ext cx="4464496" cy="2527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1747">
                <a:tc gridSpan="4"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ym typeface="Symbol"/>
                        </a:rPr>
                        <a:t>R.O. </a:t>
                      </a:r>
                      <a:r>
                        <a:rPr lang="fr-CA" dirty="0" smtClean="0"/>
                        <a:t>de 1$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747"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Actif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Passif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39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étrangers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+1</a:t>
                      </a:r>
                    </a:p>
                    <a:p>
                      <a:pPr algn="l"/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Dépôts des</a:t>
                      </a:r>
                      <a:r>
                        <a:rPr lang="fr-CA" baseline="0" dirty="0" smtClean="0"/>
                        <a:t> banques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74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nationaux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Numéraire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+1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4206773"/>
              </p:ext>
            </p:extLst>
          </p:nvPr>
        </p:nvGraphicFramePr>
        <p:xfrm>
          <a:off x="4644008" y="1700808"/>
          <a:ext cx="4464496" cy="2527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1747">
                <a:tc gridSpan="4"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ym typeface="Symbol"/>
                        </a:rPr>
                        <a:t></a:t>
                      </a:r>
                      <a:r>
                        <a:rPr lang="fr-CA" baseline="0" dirty="0" smtClean="0">
                          <a:sym typeface="Symbol"/>
                        </a:rPr>
                        <a:t>R.O. </a:t>
                      </a:r>
                      <a:r>
                        <a:rPr lang="fr-CA" dirty="0" smtClean="0"/>
                        <a:t>de 1$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747"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Actif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Passif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39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étrangers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-1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Dépôts des</a:t>
                      </a:r>
                      <a:r>
                        <a:rPr lang="fr-CA" baseline="0" dirty="0" smtClean="0"/>
                        <a:t> banques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74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nationaux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Numéraire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-1</a:t>
                      </a:r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Bilan de la BC et opérations de change </a:t>
            </a:r>
            <a:r>
              <a:rPr lang="fr-CA" dirty="0" smtClean="0"/>
              <a:t>stérilisées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4696544"/>
            <a:ext cx="8686800" cy="2620888"/>
          </a:xfrm>
        </p:spPr>
        <p:txBody>
          <a:bodyPr>
            <a:normAutofit/>
          </a:bodyPr>
          <a:lstStyle/>
          <a:p>
            <a:r>
              <a:rPr lang="fr-CA" sz="2600" dirty="0" smtClean="0"/>
              <a:t>L’impact de la </a:t>
            </a:r>
            <a:r>
              <a:rPr lang="fr-CA" sz="2600" dirty="0" smtClean="0">
                <a:sym typeface="Symbol"/>
              </a:rPr>
              <a:t> des R.O. sur M</a:t>
            </a:r>
            <a:r>
              <a:rPr lang="fr-CA" sz="2600" baseline="30000" dirty="0" smtClean="0">
                <a:sym typeface="Symbol"/>
              </a:rPr>
              <a:t>s</a:t>
            </a:r>
            <a:r>
              <a:rPr lang="fr-CA" sz="2600" dirty="0" smtClean="0">
                <a:sym typeface="Symbol"/>
              </a:rPr>
              <a:t> est compensé par une opération d’</a:t>
            </a:r>
            <a:r>
              <a:rPr lang="fr-CA" sz="2600" i="1" dirty="0" smtClean="0">
                <a:sym typeface="Symbol"/>
              </a:rPr>
              <a:t>open </a:t>
            </a:r>
            <a:r>
              <a:rPr lang="fr-CA" sz="2600" i="1" dirty="0" err="1" smtClean="0">
                <a:sym typeface="Symbol"/>
              </a:rPr>
              <a:t>market</a:t>
            </a:r>
            <a:endParaRPr lang="fr-CA" sz="2600" i="1" dirty="0" smtClean="0">
              <a:sym typeface="Symbol"/>
            </a:endParaRPr>
          </a:p>
          <a:p>
            <a:r>
              <a:rPr lang="fr-CA" sz="2600" i="1" dirty="0" smtClean="0">
                <a:sym typeface="Symbol"/>
              </a:rPr>
              <a:t>N.B. : la stérilisation est impossible si mobilité et substituabilité parfaites, voir </a:t>
            </a:r>
            <a:r>
              <a:rPr lang="fr-CA" sz="2600" i="1" dirty="0" err="1" smtClean="0">
                <a:sym typeface="Symbol"/>
              </a:rPr>
              <a:t>ci-bas</a:t>
            </a:r>
            <a:r>
              <a:rPr lang="fr-CA" sz="2600" i="1" dirty="0" smtClean="0">
                <a:sym typeface="Symbol"/>
              </a:rPr>
              <a:t>.</a:t>
            </a:r>
          </a:p>
          <a:p>
            <a:endParaRPr lang="fr-CA" sz="2600" dirty="0" smtClean="0">
              <a:sym typeface="Symbol"/>
            </a:endParaRPr>
          </a:p>
        </p:txBody>
      </p:sp>
      <p:graphicFrame>
        <p:nvGraphicFramePr>
          <p:cNvPr id="8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8515357"/>
              </p:ext>
            </p:extLst>
          </p:nvPr>
        </p:nvGraphicFramePr>
        <p:xfrm>
          <a:off x="35496" y="1700808"/>
          <a:ext cx="4464496" cy="257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1747">
                <a:tc gridSpan="4"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FFC000"/>
                          </a:solidFill>
                          <a:sym typeface="Symbol"/>
                        </a:rPr>
                        <a:t>Dévaluation</a:t>
                      </a:r>
                      <a:r>
                        <a:rPr lang="fr-CA" baseline="0" dirty="0" smtClean="0">
                          <a:solidFill>
                            <a:srgbClr val="FFC000"/>
                          </a:solidFill>
                          <a:sym typeface="Symbol"/>
                        </a:rPr>
                        <a:t> avec R fixe: </a:t>
                      </a:r>
                      <a:r>
                        <a:rPr lang="fr-CA" dirty="0" smtClean="0">
                          <a:solidFill>
                            <a:srgbClr val="FFC000"/>
                          </a:solidFill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olidFill>
                            <a:srgbClr val="FFC000"/>
                          </a:solidFill>
                          <a:sym typeface="Symbol"/>
                        </a:rPr>
                        <a:t>R.O.</a:t>
                      </a:r>
                      <a:r>
                        <a:rPr lang="fr-CA" dirty="0" smtClean="0">
                          <a:solidFill>
                            <a:srgbClr val="FFC000"/>
                          </a:solidFill>
                        </a:rPr>
                        <a:t> de 1$ </a:t>
                      </a:r>
                      <a:r>
                        <a:rPr lang="fr-CA" dirty="0" smtClean="0"/>
                        <a:t>et </a:t>
                      </a:r>
                      <a:r>
                        <a:rPr lang="fr-CA" dirty="0" smtClean="0">
                          <a:solidFill>
                            <a:srgbClr val="7030A0"/>
                          </a:solidFill>
                        </a:rPr>
                        <a:t>cession</a:t>
                      </a:r>
                      <a:r>
                        <a:rPr lang="fr-CA" baseline="0" dirty="0" smtClean="0">
                          <a:solidFill>
                            <a:srgbClr val="7030A0"/>
                          </a:solidFill>
                        </a:rPr>
                        <a:t> en pension de 1$</a:t>
                      </a:r>
                      <a:endParaRPr lang="fr-CA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747"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Actif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Passif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39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étrangers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olidFill>
                            <a:srgbClr val="FFC000"/>
                          </a:solidFill>
                        </a:rPr>
                        <a:t>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Dépôts des</a:t>
                      </a:r>
                      <a:r>
                        <a:rPr lang="fr-CA" baseline="0" dirty="0" smtClean="0"/>
                        <a:t> banques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7030A0"/>
                          </a:solidFill>
                        </a:rPr>
                        <a:t>-1</a:t>
                      </a:r>
                      <a:endParaRPr lang="fr-CA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74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nationaux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7030A0"/>
                          </a:solidFill>
                        </a:rPr>
                        <a:t>-1</a:t>
                      </a:r>
                      <a:endParaRPr lang="fr-CA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Numéraire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olidFill>
                            <a:srgbClr val="FFC000"/>
                          </a:solidFill>
                        </a:rPr>
                        <a:t>+1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0871484"/>
              </p:ext>
            </p:extLst>
          </p:nvPr>
        </p:nvGraphicFramePr>
        <p:xfrm>
          <a:off x="4644008" y="1700808"/>
          <a:ext cx="4464496" cy="257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1747">
                <a:tc gridSpan="4"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FFC000"/>
                          </a:solidFill>
                          <a:sym typeface="Symbol"/>
                        </a:rPr>
                        <a:t>Évaluation avec R fixe : </a:t>
                      </a:r>
                      <a:r>
                        <a:rPr lang="fr-CA" baseline="0" dirty="0" smtClean="0">
                          <a:solidFill>
                            <a:srgbClr val="FFC000"/>
                          </a:solidFill>
                          <a:sym typeface="Symbol"/>
                        </a:rPr>
                        <a:t>R.O.</a:t>
                      </a:r>
                      <a:r>
                        <a:rPr lang="fr-CA" dirty="0" smtClean="0">
                          <a:solidFill>
                            <a:srgbClr val="FFC000"/>
                          </a:solidFill>
                        </a:rPr>
                        <a:t> de 1$ </a:t>
                      </a:r>
                      <a:r>
                        <a:rPr lang="fr-CA" dirty="0" smtClean="0"/>
                        <a:t>et </a:t>
                      </a:r>
                      <a:r>
                        <a:rPr lang="fr-CA" dirty="0" smtClean="0">
                          <a:solidFill>
                            <a:srgbClr val="7030A0"/>
                          </a:solidFill>
                        </a:rPr>
                        <a:t>prise e</a:t>
                      </a:r>
                      <a:r>
                        <a:rPr lang="fr-CA" baseline="0" dirty="0" smtClean="0">
                          <a:solidFill>
                            <a:srgbClr val="7030A0"/>
                          </a:solidFill>
                        </a:rPr>
                        <a:t>n pension de 1$</a:t>
                      </a:r>
                      <a:endParaRPr lang="fr-CA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747"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Actif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Passif</a:t>
                      </a:r>
                      <a:endParaRPr lang="fr-C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39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étrangers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FFC000"/>
                          </a:solidFill>
                        </a:rPr>
                        <a:t>-1</a:t>
                      </a:r>
                      <a:endParaRPr lang="fr-CA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Dépôts des</a:t>
                      </a:r>
                      <a:r>
                        <a:rPr lang="fr-CA" baseline="0" dirty="0" smtClean="0"/>
                        <a:t> banques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7030A0"/>
                          </a:solidFill>
                        </a:rPr>
                        <a:t>+1</a:t>
                      </a:r>
                      <a:endParaRPr lang="fr-CA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747"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Avoirs nationaux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7030A0"/>
                          </a:solidFill>
                        </a:rPr>
                        <a:t>+1</a:t>
                      </a:r>
                      <a:endParaRPr lang="fr-CA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CA" dirty="0" smtClean="0"/>
                        <a:t>Numéraire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olidFill>
                            <a:srgbClr val="FFC000"/>
                          </a:solidFill>
                        </a:rPr>
                        <a:t>-1</a:t>
                      </a:r>
                      <a:endParaRPr lang="fr-CA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sym typeface="Symbol"/>
              </a:rPr>
              <a:t>Efficacité des opérations de change stérilisée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153400" y="673628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357474" y="42472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724128" y="4247275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357474" y="17269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46"/>
          <p:cNvGrpSpPr/>
          <p:nvPr/>
        </p:nvGrpSpPr>
        <p:grpSpPr>
          <a:xfrm>
            <a:off x="1985040" y="1510971"/>
            <a:ext cx="4950274" cy="2736304"/>
            <a:chOff x="2399366" y="1196752"/>
            <a:chExt cx="4950274" cy="2736304"/>
          </a:xfrm>
        </p:grpSpPr>
        <p:cxnSp>
          <p:nvCxnSpPr>
            <p:cNvPr id="14" name="Connecteur droit 13"/>
            <p:cNvCxnSpPr/>
            <p:nvPr/>
          </p:nvCxnSpPr>
          <p:spPr>
            <a:xfrm>
              <a:off x="4860032" y="141277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e 44"/>
            <p:cNvGrpSpPr/>
            <p:nvPr/>
          </p:nvGrpSpPr>
          <p:grpSpPr>
            <a:xfrm>
              <a:off x="2399366" y="1196752"/>
              <a:ext cx="4950274" cy="2457564"/>
              <a:chOff x="2399366" y="1196752"/>
              <a:chExt cx="4950274" cy="2457564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4860032" y="1340768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R</a:t>
                </a:r>
                <a:endParaRPr lang="fr-CA" baseline="30000" dirty="0"/>
              </a:p>
            </p:txBody>
          </p:sp>
          <p:grpSp>
            <p:nvGrpSpPr>
              <p:cNvPr id="8" name="Groupe 22"/>
              <p:cNvGrpSpPr/>
              <p:nvPr/>
            </p:nvGrpSpPr>
            <p:grpSpPr>
              <a:xfrm>
                <a:off x="2399366" y="2682733"/>
                <a:ext cx="2442944" cy="400110"/>
                <a:chOff x="2244082" y="4442863"/>
                <a:chExt cx="4663803" cy="400110"/>
              </a:xfrm>
            </p:grpSpPr>
            <p:cxnSp>
              <p:nvCxnSpPr>
                <p:cNvPr id="20" name="Connecteur droit 19"/>
                <p:cNvCxnSpPr/>
                <p:nvPr/>
              </p:nvCxnSpPr>
              <p:spPr>
                <a:xfrm flipH="1">
                  <a:off x="3092563" y="4658887"/>
                  <a:ext cx="3815322" cy="26187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244082" y="4442863"/>
                  <a:ext cx="814647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sz="2000" dirty="0" smtClean="0">
                      <a:latin typeface="Times"/>
                    </a:rPr>
                    <a:t>E</a:t>
                  </a:r>
                  <a:r>
                    <a:rPr lang="fr-FR" sz="2000" baseline="-25000" dirty="0" smtClean="0">
                      <a:latin typeface="Times"/>
                    </a:rPr>
                    <a:t>1</a:t>
                  </a:r>
                  <a:endParaRPr lang="fr-FR" baseline="-25000" dirty="0">
                    <a:latin typeface="Times"/>
                  </a:endParaRPr>
                </a:p>
              </p:txBody>
            </p:sp>
          </p:grpSp>
          <p:grpSp>
            <p:nvGrpSpPr>
              <p:cNvPr id="10" name="Groupe 43"/>
              <p:cNvGrpSpPr/>
              <p:nvPr/>
            </p:nvGrpSpPr>
            <p:grpSpPr>
              <a:xfrm>
                <a:off x="3707904" y="1196752"/>
                <a:ext cx="3641736" cy="2457564"/>
                <a:chOff x="3707904" y="1196752"/>
                <a:chExt cx="3641736" cy="2457564"/>
              </a:xfrm>
            </p:grpSpPr>
            <p:sp>
              <p:nvSpPr>
                <p:cNvPr id="11" name="Forme libre 10"/>
                <p:cNvSpPr/>
                <p:nvPr/>
              </p:nvSpPr>
              <p:spPr>
                <a:xfrm>
                  <a:off x="3707904" y="1196752"/>
                  <a:ext cx="2083273" cy="2123470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32" name="ZoneTexte 31"/>
                <p:cNvSpPr txBox="1"/>
                <p:nvPr/>
              </p:nvSpPr>
              <p:spPr>
                <a:xfrm>
                  <a:off x="5868144" y="3284984"/>
                  <a:ext cx="14814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CA" dirty="0" smtClean="0"/>
                    <a:t>R*+ (</a:t>
                  </a:r>
                  <a:r>
                    <a:rPr lang="fr-CA" dirty="0" err="1" smtClean="0"/>
                    <a:t>E</a:t>
                  </a:r>
                  <a:r>
                    <a:rPr lang="fr-CA" baseline="30000" dirty="0" err="1" smtClean="0"/>
                    <a:t>e</a:t>
                  </a:r>
                  <a:r>
                    <a:rPr lang="fr-CA" dirty="0" smtClean="0"/>
                    <a:t>-E)/E</a:t>
                  </a:r>
                  <a:endParaRPr lang="fr-CA" baseline="30000" dirty="0"/>
                </a:p>
              </p:txBody>
            </p:sp>
          </p:grpSp>
        </p:grp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967905" y="162880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-18790" y="6131677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</a:t>
            </a:r>
            <a:endParaRPr lang="fr-FR" dirty="0">
              <a:latin typeface="Times"/>
            </a:endParaRPr>
          </a:p>
        </p:txBody>
      </p:sp>
      <p:grpSp>
        <p:nvGrpSpPr>
          <p:cNvPr id="12" name="Groupe 47"/>
          <p:cNvGrpSpPr/>
          <p:nvPr/>
        </p:nvGrpSpPr>
        <p:grpSpPr>
          <a:xfrm>
            <a:off x="3365586" y="4319283"/>
            <a:ext cx="3438662" cy="2304256"/>
            <a:chOff x="3779912" y="4005064"/>
            <a:chExt cx="3438662" cy="2304256"/>
          </a:xfrm>
        </p:grpSpPr>
        <p:grpSp>
          <p:nvGrpSpPr>
            <p:cNvPr id="15" name="Groupe 45"/>
            <p:cNvGrpSpPr/>
            <p:nvPr/>
          </p:nvGrpSpPr>
          <p:grpSpPr>
            <a:xfrm>
              <a:off x="3779912" y="4005064"/>
              <a:ext cx="2414108" cy="2304256"/>
              <a:chOff x="3779912" y="4005064"/>
              <a:chExt cx="2414108" cy="2304256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4860032" y="4005064"/>
                <a:ext cx="0" cy="8640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e 23"/>
              <p:cNvGrpSpPr/>
              <p:nvPr/>
            </p:nvGrpSpPr>
            <p:grpSpPr>
              <a:xfrm flipV="1">
                <a:off x="3779912" y="4595973"/>
                <a:ext cx="2414108" cy="1713347"/>
                <a:chOff x="3563888" y="1988840"/>
                <a:chExt cx="3476039" cy="3024336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 rot="10800000">
                  <a:off x="3771255" y="2272874"/>
                  <a:ext cx="3268672" cy="651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M</a:t>
                  </a:r>
                  <a:r>
                    <a:rPr lang="fr-CA" baseline="30000" dirty="0" smtClean="0"/>
                    <a:t>d</a:t>
                  </a:r>
                  <a:r>
                    <a:rPr lang="fr-CA" dirty="0" smtClean="0"/>
                    <a:t>/P=L(R,Y)</a:t>
                  </a:r>
                  <a:endParaRPr lang="fr-CA" dirty="0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3563888" y="1988840"/>
                  <a:ext cx="2952328" cy="3024336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</p:grpSp>
        <p:sp>
          <p:nvSpPr>
            <p:cNvPr id="41" name="ZoneTexte 40"/>
            <p:cNvSpPr txBox="1"/>
            <p:nvPr/>
          </p:nvSpPr>
          <p:spPr>
            <a:xfrm>
              <a:off x="6282470" y="494116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dirty="0" smtClean="0"/>
                <a:t>/P</a:t>
              </a:r>
              <a:endParaRPr lang="fr-CA" baseline="30000" dirty="0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2069442" y="409396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cxnSp>
        <p:nvCxnSpPr>
          <p:cNvPr id="55" name="Connecteur droit 54"/>
          <p:cNvCxnSpPr/>
          <p:nvPr/>
        </p:nvCxnSpPr>
        <p:spPr>
          <a:xfrm flipH="1">
            <a:off x="2411760" y="5229200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/>
        </p:nvSpPr>
        <p:spPr>
          <a:xfrm>
            <a:off x="6047656" y="1196752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Tant que les </a:t>
            </a:r>
            <a:r>
              <a:rPr lang="fr-CA" dirty="0" err="1" smtClean="0">
                <a:sym typeface="Symbol"/>
              </a:rPr>
              <a:t>hyp</a:t>
            </a:r>
            <a:r>
              <a:rPr lang="fr-CA" dirty="0" smtClean="0">
                <a:sym typeface="Symbol"/>
              </a:rPr>
              <a:t>. de parfaites mobilité et substituabilité faites au thème 2b sur la PTI tiennent, il est impossible d’influencer 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eq</a:t>
            </a:r>
            <a:r>
              <a:rPr lang="fr-CA" dirty="0" smtClean="0">
                <a:sym typeface="Symbol"/>
              </a:rPr>
              <a:t> sans modifier 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4858</TotalTime>
  <Words>3086</Words>
  <Application>Microsoft Office PowerPoint</Application>
  <PresentationFormat>Affichage à l'écran (4:3)</PresentationFormat>
  <Paragraphs>503</Paragraphs>
  <Slides>44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1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Les politiques économiques en change fixe</vt:lpstr>
      <vt:lpstr>Plan</vt:lpstr>
      <vt:lpstr>I. Intervention des BC sur le marché des changes </vt:lpstr>
      <vt:lpstr>Les régimes de change fixes à bandes (rappel)</vt:lpstr>
      <vt:lpstr>Outil d’intervention des BC sur le marché des changes</vt:lpstr>
      <vt:lpstr>Bilan des BCs et opérations d’open market (rappel)</vt:lpstr>
      <vt:lpstr>Bilan des BCs et opérations de change non stérilisées</vt:lpstr>
      <vt:lpstr>Bilan de la BC et opérations de change stérilisées</vt:lpstr>
      <vt:lpstr>Efficacité des opérations de change stérilisée</vt:lpstr>
      <vt:lpstr>Efficacité des opérations de change stérilisée  : l’effet de signal</vt:lpstr>
      <vt:lpstr>Efficacité des opérations de change stérilisée  : imparfaite substituabilité</vt:lpstr>
      <vt:lpstr>Stérilisation, libre circ. des capitaux et substituabilité parfaite des actifs </vt:lpstr>
      <vt:lpstr>Interventions de la BC en change fixe</vt:lpstr>
      <vt:lpstr>Ex. 1 : annuler une pression à la hausse sur E causée R* (1)</vt:lpstr>
      <vt:lpstr>Ex. 1 : annuler une pression à la hausse sur E causée R* (2)</vt:lpstr>
      <vt:lpstr>Ex. 2 : dévaluation compétitive (1)</vt:lpstr>
      <vt:lpstr>Ex. 2: dévaluation compétitive (2)</vt:lpstr>
      <vt:lpstr>Les crise des BP ou de change</vt:lpstr>
      <vt:lpstr>Les crise des BP : les causes</vt:lpstr>
      <vt:lpstr>Crise des BP : les solutions</vt:lpstr>
      <vt:lpstr>Crise des BP : la mécanique</vt:lpstr>
      <vt:lpstr>Crise de la BP et crise bancaire</vt:lpstr>
      <vt:lpstr>Crises autoréalisatrices et spéculation</vt:lpstr>
      <vt:lpstr>Attaques spéculatives (1)</vt:lpstr>
      <vt:lpstr>Attaques spéculatives (2)</vt:lpstr>
      <vt:lpstr>II. Les politiques économiques en change fixe </vt:lpstr>
      <vt:lpstr>EI et EE en change fixe</vt:lpstr>
      <vt:lpstr>La pol. mon. en change fixe (1)</vt:lpstr>
      <vt:lpstr>La pol. mon. en change fixe (2)</vt:lpstr>
      <vt:lpstr>La pol. mon. en change fixe (3)</vt:lpstr>
      <vt:lpstr>La pol. budg. en change fixe (1)</vt:lpstr>
      <vt:lpstr>La pol. budg. en change fixe (3)</vt:lpstr>
      <vt:lpstr>La pol. budg. en change fixe (4)</vt:lpstr>
      <vt:lpstr>Les pol. d’ajustement de Ec</vt:lpstr>
      <vt:lpstr>Les pol. éco. et EI en change fixe</vt:lpstr>
      <vt:lpstr>Les pol. éco. et EE en change fixe</vt:lpstr>
      <vt:lpstr>Diagramme de Swan : EE et EI</vt:lpstr>
      <vt:lpstr>Diagramme de Swan (ex. 1)</vt:lpstr>
      <vt:lpstr>Diagramme de Swan (ex. 2)</vt:lpstr>
      <vt:lpstr>Épée de Damoclès des changes fixes</vt:lpstr>
      <vt:lpstr>Diagramme de Swan (ex. 1, suite)</vt:lpstr>
      <vt:lpstr>Change fixe et économie de l’offre</vt:lpstr>
      <vt:lpstr>Les réserves officielles</vt:lpstr>
      <vt:lpstr>Pours et contres d’un change fixe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Catherine Bourgoin</cp:lastModifiedBy>
  <cp:revision>789</cp:revision>
  <cp:lastPrinted>2019-03-18T20:38:43Z</cp:lastPrinted>
  <dcterms:created xsi:type="dcterms:W3CDTF">2011-09-02T19:31:24Z</dcterms:created>
  <dcterms:modified xsi:type="dcterms:W3CDTF">2022-11-24T15:02:47Z</dcterms:modified>
</cp:coreProperties>
</file>