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256" r:id="rId2"/>
    <p:sldId id="282" r:id="rId3"/>
    <p:sldId id="283" r:id="rId4"/>
    <p:sldId id="284" r:id="rId5"/>
    <p:sldId id="348" r:id="rId6"/>
    <p:sldId id="334" r:id="rId7"/>
    <p:sldId id="336" r:id="rId8"/>
    <p:sldId id="349" r:id="rId9"/>
    <p:sldId id="335" r:id="rId10"/>
    <p:sldId id="365" r:id="rId11"/>
    <p:sldId id="374" r:id="rId12"/>
    <p:sldId id="350" r:id="rId13"/>
    <p:sldId id="375" r:id="rId14"/>
    <p:sldId id="376" r:id="rId15"/>
    <p:sldId id="339" r:id="rId16"/>
    <p:sldId id="370" r:id="rId17"/>
    <p:sldId id="345" r:id="rId18"/>
    <p:sldId id="378" r:id="rId19"/>
    <p:sldId id="377" r:id="rId20"/>
    <p:sldId id="352" r:id="rId21"/>
    <p:sldId id="364" r:id="rId22"/>
    <p:sldId id="346" r:id="rId23"/>
    <p:sldId id="353" r:id="rId24"/>
    <p:sldId id="379" r:id="rId25"/>
    <p:sldId id="366" r:id="rId26"/>
    <p:sldId id="316" r:id="rId27"/>
    <p:sldId id="298" r:id="rId28"/>
    <p:sldId id="299" r:id="rId29"/>
    <p:sldId id="301" r:id="rId30"/>
    <p:sldId id="304" r:id="rId31"/>
    <p:sldId id="303" r:id="rId32"/>
    <p:sldId id="371" r:id="rId33"/>
    <p:sldId id="372" r:id="rId34"/>
    <p:sldId id="373" r:id="rId35"/>
    <p:sldId id="354" r:id="rId36"/>
    <p:sldId id="356" r:id="rId37"/>
    <p:sldId id="312" r:id="rId38"/>
    <p:sldId id="310" r:id="rId39"/>
    <p:sldId id="314" r:id="rId40"/>
    <p:sldId id="291" r:id="rId41"/>
    <p:sldId id="332" r:id="rId42"/>
    <p:sldId id="331" r:id="rId43"/>
  </p:sldIdLst>
  <p:sldSz cx="9144000" cy="6858000" type="screen4x3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82" autoAdjust="0"/>
    <p:restoredTop sz="95993" autoAdjust="0"/>
  </p:normalViewPr>
  <p:slideViewPr>
    <p:cSldViewPr>
      <p:cViewPr varScale="1">
        <p:scale>
          <a:sx n="111" d="100"/>
          <a:sy n="111" d="100"/>
        </p:scale>
        <p:origin x="13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0F3676-92AC-4056-B250-8360D83DC159}" type="datetimeFigureOut">
              <a:rPr lang="fr-CA" smtClean="0"/>
              <a:pPr/>
              <a:t>2019-11-14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07535D9-8819-43F8-8AEB-51F360E2DC2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28125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051331-9DBE-48F8-8DCB-7A15FB3FA4B2}" type="datetimeFigureOut">
              <a:rPr lang="fr-CA" smtClean="0"/>
              <a:pPr/>
              <a:t>2019-11-14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E9F4666-9C50-4508-8364-3AB951A53C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2167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F4666-9C50-4508-8364-3AB951A53C66}" type="slidenum">
              <a:rPr lang="fr-CA" smtClean="0"/>
              <a:pPr/>
              <a:t>31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0201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Symbol" pitchFamily="18" charset="2"/>
              <a:buChar char="Þ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F4666-9C50-4508-8364-3AB951A53C66}" type="slidenum">
              <a:rPr lang="fr-CA" smtClean="0"/>
              <a:pPr/>
              <a:t>37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C8AA-5532-42DE-8CB5-139003D96E3F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86B0-8524-44F9-896E-472F823AE4CC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23F6-1EE0-482B-B1EB-3516B87D55CA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EA2E-8AFF-4640-BCE1-B5DDC52C69B8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64D3-375C-420B-8814-7B7391A5F8BE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A90FE-0DEF-47ED-B72F-B31FD3860620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AAC2-AA94-4921-84BB-3645AE37D362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7A88-7CD0-4235-89E4-D58CD399F669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374-B150-4392-91A2-7EEB83CB6EE6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B7D4-4BEF-4F6C-A72A-38C686A3EC80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DB848ED-1C2B-4F62-B6F6-9A9E31B7F86F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9349A8-025E-4FC7-9FED-DA1FCD67316F}" type="datetime1">
              <a:rPr lang="fr-CA" smtClean="0"/>
              <a:pPr/>
              <a:t>2019-11-14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3187784"/>
          </a:xfrm>
        </p:spPr>
        <p:txBody>
          <a:bodyPr>
            <a:normAutofit/>
          </a:bodyPr>
          <a:lstStyle/>
          <a:p>
            <a:r>
              <a:rPr lang="fr-CA" dirty="0" smtClean="0"/>
              <a:t>Les politiques économiques en CHANGE FLEXIBLE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ECO5550 Thème 3a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9532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Ex. 2 : Impact d’une ↑P sur la DG et DD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3901118"/>
            <a:ext cx="309634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524854"/>
            <a:ext cx="0" cy="23762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580112" y="3901118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004048" y="2780928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(P</a:t>
            </a:r>
            <a:r>
              <a:rPr lang="fr-CA" baseline="-25000" dirty="0" smtClean="0"/>
              <a:t>2</a:t>
            </a:r>
            <a:r>
              <a:rPr lang="fr-CA" dirty="0" smtClean="0"/>
              <a:t>)  </a:t>
            </a:r>
            <a:endParaRPr lang="fr-CA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195736" y="1268760"/>
            <a:ext cx="1224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3284984"/>
            <a:ext cx="6480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3563888" y="3284984"/>
            <a:ext cx="0" cy="316835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2202286" y="3172906"/>
            <a:ext cx="6415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r>
              <a:rPr lang="fr-FR" sz="2000" baseline="-25000" dirty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283968" y="170080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= Y</a:t>
            </a:r>
            <a:endParaRPr lang="fr-CA" dirty="0"/>
          </a:p>
        </p:txBody>
      </p:sp>
      <p:cxnSp>
        <p:nvCxnSpPr>
          <p:cNvPr id="18" name="Connecteur droit 17"/>
          <p:cNvCxnSpPr/>
          <p:nvPr/>
        </p:nvCxnSpPr>
        <p:spPr>
          <a:xfrm flipV="1">
            <a:off x="2843808" y="2636912"/>
            <a:ext cx="2736304" cy="9361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>
            <a:stCxn id="6" idx="0"/>
          </p:cNvCxnSpPr>
          <p:nvPr/>
        </p:nvCxnSpPr>
        <p:spPr>
          <a:xfrm flipV="1">
            <a:off x="2843808" y="1812886"/>
            <a:ext cx="2520280" cy="20882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004048" y="2348880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(P</a:t>
            </a:r>
            <a:r>
              <a:rPr lang="fr-CA" baseline="-25000" dirty="0" smtClean="0"/>
              <a:t>1</a:t>
            </a:r>
            <a:r>
              <a:rPr lang="fr-CA" dirty="0" smtClean="0"/>
              <a:t>)  </a:t>
            </a:r>
            <a:endParaRPr lang="fr-CA" dirty="0"/>
          </a:p>
        </p:txBody>
      </p:sp>
      <p:cxnSp>
        <p:nvCxnSpPr>
          <p:cNvPr id="17" name="Connecteur droit 16"/>
          <p:cNvCxnSpPr/>
          <p:nvPr/>
        </p:nvCxnSpPr>
        <p:spPr>
          <a:xfrm flipV="1">
            <a:off x="2771800" y="2276872"/>
            <a:ext cx="2808312" cy="9361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>
            <a:off x="2843808" y="2780928"/>
            <a:ext cx="136815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4211960" y="2780928"/>
            <a:ext cx="0" cy="36724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202286" y="2596842"/>
            <a:ext cx="6415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cxnSp>
        <p:nvCxnSpPr>
          <p:cNvPr id="32" name="Connecteur droit avec flèche 31"/>
          <p:cNvCxnSpPr/>
          <p:nvPr/>
        </p:nvCxnSpPr>
        <p:spPr>
          <a:xfrm>
            <a:off x="4716016" y="2564904"/>
            <a:ext cx="0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ine 2"/>
          <p:cNvSpPr>
            <a:spLocks noChangeShapeType="1"/>
          </p:cNvSpPr>
          <p:nvPr/>
        </p:nvSpPr>
        <p:spPr bwMode="auto">
          <a:xfrm>
            <a:off x="2843808" y="6457890"/>
            <a:ext cx="309634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2" name="Line 3"/>
          <p:cNvSpPr>
            <a:spLocks noChangeShapeType="1"/>
          </p:cNvSpPr>
          <p:nvPr/>
        </p:nvSpPr>
        <p:spPr bwMode="auto">
          <a:xfrm flipV="1">
            <a:off x="2843808" y="4081626"/>
            <a:ext cx="0" cy="23762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4" name="ZoneTexte 43"/>
          <p:cNvSpPr txBox="1"/>
          <p:nvPr/>
        </p:nvSpPr>
        <p:spPr>
          <a:xfrm>
            <a:off x="5076056" y="4509120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(P</a:t>
            </a:r>
            <a:r>
              <a:rPr lang="fr-CA" baseline="-25000" dirty="0"/>
              <a:t>1</a:t>
            </a:r>
            <a:r>
              <a:rPr lang="fr-CA" dirty="0" smtClean="0"/>
              <a:t>)  </a:t>
            </a:r>
            <a:endParaRPr lang="fr-CA" dirty="0"/>
          </a:p>
        </p:txBody>
      </p:sp>
      <p:sp>
        <p:nvSpPr>
          <p:cNvPr id="45" name="Text Box 12"/>
          <p:cNvSpPr txBox="1">
            <a:spLocks noChangeArrowheads="1"/>
          </p:cNvSpPr>
          <p:nvPr/>
        </p:nvSpPr>
        <p:spPr bwMode="auto">
          <a:xfrm>
            <a:off x="2411760" y="3933056"/>
            <a:ext cx="1224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46" name="Connecteur droit 45"/>
          <p:cNvCxnSpPr/>
          <p:nvPr/>
        </p:nvCxnSpPr>
        <p:spPr>
          <a:xfrm flipH="1">
            <a:off x="2843808" y="5517232"/>
            <a:ext cx="136815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12"/>
          <p:cNvSpPr txBox="1">
            <a:spLocks noChangeArrowheads="1"/>
          </p:cNvSpPr>
          <p:nvPr/>
        </p:nvSpPr>
        <p:spPr bwMode="auto">
          <a:xfrm>
            <a:off x="2273072" y="533314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4355976" y="422108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(P</a:t>
            </a:r>
            <a:r>
              <a:rPr lang="fr-CA" baseline="-25000" dirty="0"/>
              <a:t>2</a:t>
            </a:r>
            <a:r>
              <a:rPr lang="fr-CA" dirty="0" smtClean="0"/>
              <a:t>)  </a:t>
            </a:r>
            <a:endParaRPr lang="fr-CA" dirty="0"/>
          </a:p>
        </p:txBody>
      </p:sp>
      <p:cxnSp>
        <p:nvCxnSpPr>
          <p:cNvPr id="57" name="Connecteur droit avec flèche 56"/>
          <p:cNvCxnSpPr/>
          <p:nvPr/>
        </p:nvCxnSpPr>
        <p:spPr>
          <a:xfrm flipH="1">
            <a:off x="4139952" y="5013176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 flipV="1">
            <a:off x="2915816" y="4581128"/>
            <a:ext cx="1584176" cy="16561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 flipV="1">
            <a:off x="3563888" y="4581128"/>
            <a:ext cx="1584176" cy="16561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732512" y="6453336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3347864" y="6457890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3995936" y="6453336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431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Connecteur droit 57"/>
          <p:cNvCxnSpPr/>
          <p:nvPr/>
        </p:nvCxnSpPr>
        <p:spPr>
          <a:xfrm>
            <a:off x="5580112" y="3706537"/>
            <a:ext cx="2016224" cy="17909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lipse 66"/>
          <p:cNvSpPr/>
          <p:nvPr/>
        </p:nvSpPr>
        <p:spPr>
          <a:xfrm>
            <a:off x="5796136" y="3873199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Autofit/>
          </a:bodyPr>
          <a:lstStyle/>
          <a:p>
            <a:r>
              <a:rPr lang="fr-CA" dirty="0"/>
              <a:t>La courbe AA : E, Y et le double équilibre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324963" y="4570633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580138" y="2770433"/>
            <a:ext cx="19117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Marché des actifs</a:t>
            </a:r>
            <a:endParaRPr lang="fr-FR" baseline="30000" dirty="0">
              <a:latin typeface="Times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35896" y="4624361"/>
            <a:ext cx="351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/>
              <a:t>R</a:t>
            </a:r>
            <a:endParaRPr lang="fr-FR" baseline="-25000" dirty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933902" y="2986457"/>
            <a:ext cx="325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>
                <a:latin typeface="Times"/>
              </a:rPr>
              <a:t>E</a:t>
            </a:r>
            <a:endParaRPr lang="fr-FR" baseline="-25000" dirty="0">
              <a:latin typeface="Times"/>
            </a:endParaRP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5339185" y="5970723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 flipV="1">
            <a:off x="5339184" y="3234419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960621" y="2833149"/>
            <a:ext cx="15697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La courbe AA</a:t>
            </a:r>
            <a:endParaRPr lang="fr-FR" baseline="30000" dirty="0">
              <a:latin typeface="Times"/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 flipH="1">
            <a:off x="1316776" y="3224507"/>
            <a:ext cx="4688" cy="274621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7941518" y="5993330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4932040" y="2986457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56" name="Connecteur droit 55"/>
          <p:cNvCxnSpPr/>
          <p:nvPr/>
        </p:nvCxnSpPr>
        <p:spPr>
          <a:xfrm flipH="1">
            <a:off x="5339184" y="4530563"/>
            <a:ext cx="11050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>
            <a:off x="6516216" y="4530563"/>
            <a:ext cx="0" cy="14401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ZoneTexte 58"/>
          <p:cNvSpPr txBox="1"/>
          <p:nvPr/>
        </p:nvSpPr>
        <p:spPr>
          <a:xfrm flipH="1">
            <a:off x="7308304" y="4993389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AA</a:t>
            </a:r>
            <a:endParaRPr lang="fr-CA" dirty="0"/>
          </a:p>
        </p:txBody>
      </p:sp>
      <p:sp>
        <p:nvSpPr>
          <p:cNvPr id="60" name="Text Box 12"/>
          <p:cNvSpPr txBox="1">
            <a:spLocks noChangeArrowheads="1"/>
          </p:cNvSpPr>
          <p:nvPr/>
        </p:nvSpPr>
        <p:spPr bwMode="auto">
          <a:xfrm>
            <a:off x="4937368" y="4346477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61" name="Text Box 12"/>
          <p:cNvSpPr txBox="1">
            <a:spLocks noChangeArrowheads="1"/>
          </p:cNvSpPr>
          <p:nvPr/>
        </p:nvSpPr>
        <p:spPr bwMode="auto">
          <a:xfrm>
            <a:off x="6372200" y="6010793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5940152" y="380119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6609710" y="431453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</a:t>
            </a:r>
          </a:p>
        </p:txBody>
      </p:sp>
      <p:sp>
        <p:nvSpPr>
          <p:cNvPr id="69" name="Ellipse 68"/>
          <p:cNvSpPr/>
          <p:nvPr/>
        </p:nvSpPr>
        <p:spPr>
          <a:xfrm>
            <a:off x="6444208" y="445855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72" name="Connecteur droit 71"/>
          <p:cNvCxnSpPr/>
          <p:nvPr/>
        </p:nvCxnSpPr>
        <p:spPr>
          <a:xfrm flipH="1" flipV="1">
            <a:off x="5339184" y="3945207"/>
            <a:ext cx="528960" cy="92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12"/>
          <p:cNvSpPr txBox="1">
            <a:spLocks noChangeArrowheads="1"/>
          </p:cNvSpPr>
          <p:nvPr/>
        </p:nvSpPr>
        <p:spPr bwMode="auto">
          <a:xfrm>
            <a:off x="4932040" y="3738475"/>
            <a:ext cx="432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cxnSp>
        <p:nvCxnSpPr>
          <p:cNvPr id="75" name="Connecteur droit avec flèche 74"/>
          <p:cNvCxnSpPr/>
          <p:nvPr/>
        </p:nvCxnSpPr>
        <p:spPr>
          <a:xfrm>
            <a:off x="5922779" y="4015962"/>
            <a:ext cx="525147" cy="4531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1316776" y="5176097"/>
            <a:ext cx="2512867" cy="19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>
            <a:off x="1979712" y="3380465"/>
            <a:ext cx="12005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10147672">
            <a:off x="1466207" y="1832082"/>
            <a:ext cx="2684238" cy="2445841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6" name="Arc 45"/>
          <p:cNvSpPr/>
          <p:nvPr/>
        </p:nvSpPr>
        <p:spPr>
          <a:xfrm rot="16427956">
            <a:off x="1701358" y="4791750"/>
            <a:ext cx="2385964" cy="256123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7" name="Connecteur droit 46"/>
          <p:cNvCxnSpPr/>
          <p:nvPr/>
        </p:nvCxnSpPr>
        <p:spPr>
          <a:xfrm>
            <a:off x="1979712" y="4602571"/>
            <a:ext cx="0" cy="6259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lipse 48"/>
          <p:cNvSpPr/>
          <p:nvPr/>
        </p:nvSpPr>
        <p:spPr>
          <a:xfrm>
            <a:off x="1907704" y="514669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1" name="Ellipse 50"/>
          <p:cNvSpPr/>
          <p:nvPr/>
        </p:nvSpPr>
        <p:spPr>
          <a:xfrm>
            <a:off x="1907704" y="3994569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3" name="Arc 52"/>
          <p:cNvSpPr/>
          <p:nvPr/>
        </p:nvSpPr>
        <p:spPr>
          <a:xfrm rot="16427956">
            <a:off x="2505187" y="4685108"/>
            <a:ext cx="1796594" cy="2445841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6" name="Ellipse 75"/>
          <p:cNvSpPr/>
          <p:nvPr/>
        </p:nvSpPr>
        <p:spPr>
          <a:xfrm>
            <a:off x="2555776" y="514669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7" name="ZoneTexte 76"/>
          <p:cNvSpPr txBox="1"/>
          <p:nvPr/>
        </p:nvSpPr>
        <p:spPr>
          <a:xfrm>
            <a:off x="1907704" y="520941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78" name="ZoneTexte 77"/>
          <p:cNvSpPr txBox="1"/>
          <p:nvPr/>
        </p:nvSpPr>
        <p:spPr>
          <a:xfrm>
            <a:off x="2627784" y="520941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</a:t>
            </a:r>
          </a:p>
        </p:txBody>
      </p:sp>
      <p:cxnSp>
        <p:nvCxnSpPr>
          <p:cNvPr id="79" name="Connecteur droit 78"/>
          <p:cNvCxnSpPr/>
          <p:nvPr/>
        </p:nvCxnSpPr>
        <p:spPr>
          <a:xfrm flipH="1">
            <a:off x="2627784" y="3418505"/>
            <a:ext cx="12005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/>
          <p:cNvCxnSpPr/>
          <p:nvPr/>
        </p:nvCxnSpPr>
        <p:spPr>
          <a:xfrm>
            <a:off x="2627784" y="4570633"/>
            <a:ext cx="0" cy="6259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/>
          <p:cNvSpPr txBox="1"/>
          <p:nvPr/>
        </p:nvSpPr>
        <p:spPr>
          <a:xfrm>
            <a:off x="2627784" y="398527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82" name="ZoneTexte 81"/>
          <p:cNvSpPr txBox="1"/>
          <p:nvPr/>
        </p:nvSpPr>
        <p:spPr>
          <a:xfrm>
            <a:off x="2051720" y="385055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83" name="ZoneTexte 82"/>
          <p:cNvSpPr txBox="1"/>
          <p:nvPr/>
        </p:nvSpPr>
        <p:spPr>
          <a:xfrm rot="10800000" flipV="1">
            <a:off x="1403648" y="5981088"/>
            <a:ext cx="227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L(R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1</a:t>
            </a:r>
            <a:r>
              <a:rPr lang="fr-CA" dirty="0" smtClean="0"/>
              <a:t>,Y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1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84" name="ZoneTexte 83"/>
          <p:cNvSpPr txBox="1"/>
          <p:nvPr/>
        </p:nvSpPr>
        <p:spPr>
          <a:xfrm rot="10800000" flipV="1">
            <a:off x="2229901" y="5650753"/>
            <a:ext cx="227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L(R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2</a:t>
            </a:r>
            <a:r>
              <a:rPr lang="fr-CA" dirty="0" smtClean="0"/>
              <a:t>,Y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2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86" name="Ellipse 85"/>
          <p:cNvSpPr/>
          <p:nvPr/>
        </p:nvSpPr>
        <p:spPr>
          <a:xfrm>
            <a:off x="2555776" y="4210593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9" name="Text Box 12"/>
          <p:cNvSpPr txBox="1">
            <a:spLocks noChangeArrowheads="1"/>
          </p:cNvSpPr>
          <p:nvPr/>
        </p:nvSpPr>
        <p:spPr bwMode="auto">
          <a:xfrm>
            <a:off x="904920" y="4138585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91" name="Text Box 12"/>
          <p:cNvSpPr txBox="1">
            <a:spLocks noChangeArrowheads="1"/>
          </p:cNvSpPr>
          <p:nvPr/>
        </p:nvSpPr>
        <p:spPr bwMode="auto">
          <a:xfrm>
            <a:off x="899592" y="3850553"/>
            <a:ext cx="432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cxnSp>
        <p:nvCxnSpPr>
          <p:cNvPr id="92" name="Connecteur droit 91"/>
          <p:cNvCxnSpPr/>
          <p:nvPr/>
        </p:nvCxnSpPr>
        <p:spPr>
          <a:xfrm flipH="1" flipV="1">
            <a:off x="1331640" y="4066577"/>
            <a:ext cx="528960" cy="92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/>
          <p:cNvCxnSpPr/>
          <p:nvPr/>
        </p:nvCxnSpPr>
        <p:spPr>
          <a:xfrm flipH="1" flipV="1">
            <a:off x="1316776" y="4314539"/>
            <a:ext cx="1335912" cy="400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 flipH="1">
            <a:off x="1954265" y="3193189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96" name="ZoneTexte 95"/>
          <p:cNvSpPr txBox="1"/>
          <p:nvPr/>
        </p:nvSpPr>
        <p:spPr>
          <a:xfrm flipH="1">
            <a:off x="2699792" y="3202481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2</a:t>
            </a:r>
            <a:endParaRPr lang="fr-CA" baseline="-25000" dirty="0"/>
          </a:p>
        </p:txBody>
      </p:sp>
      <p:cxnSp>
        <p:nvCxnSpPr>
          <p:cNvPr id="85" name="Connecteur droit 84"/>
          <p:cNvCxnSpPr/>
          <p:nvPr/>
        </p:nvCxnSpPr>
        <p:spPr>
          <a:xfrm>
            <a:off x="5868144" y="4017176"/>
            <a:ext cx="0" cy="20029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 Box 12"/>
          <p:cNvSpPr txBox="1">
            <a:spLocks noChangeArrowheads="1"/>
          </p:cNvSpPr>
          <p:nvPr/>
        </p:nvSpPr>
        <p:spPr bwMode="auto">
          <a:xfrm>
            <a:off x="5652120" y="5993330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98" name="Text Box 12"/>
          <p:cNvSpPr txBox="1">
            <a:spLocks noChangeArrowheads="1"/>
          </p:cNvSpPr>
          <p:nvPr/>
        </p:nvSpPr>
        <p:spPr bwMode="auto">
          <a:xfrm>
            <a:off x="683568" y="5745368"/>
            <a:ext cx="6254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M/P</a:t>
            </a:r>
            <a:endParaRPr lang="fr-FR" baseline="30000" dirty="0">
              <a:latin typeface="Times"/>
            </a:endParaRPr>
          </a:p>
        </p:txBody>
      </p:sp>
      <p:sp>
        <p:nvSpPr>
          <p:cNvPr id="99" name="ZoneTexte 98"/>
          <p:cNvSpPr txBox="1"/>
          <p:nvPr/>
        </p:nvSpPr>
        <p:spPr>
          <a:xfrm>
            <a:off x="4861076" y="1814165"/>
            <a:ext cx="3972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La relation AA réunit les couples E et Y pour lesquels les marchés des actifs sont à l’ équilibre à </a:t>
            </a:r>
            <a:r>
              <a:rPr lang="fr-CA" i="1" dirty="0" smtClean="0"/>
              <a:t>CT</a:t>
            </a:r>
            <a:endParaRPr lang="fr-CA" dirty="0"/>
          </a:p>
        </p:txBody>
      </p:sp>
      <p:sp>
        <p:nvSpPr>
          <p:cNvPr id="100" name="ZoneTexte 99"/>
          <p:cNvSpPr txBox="1"/>
          <p:nvPr/>
        </p:nvSpPr>
        <p:spPr>
          <a:xfrm>
            <a:off x="918356" y="1918573"/>
            <a:ext cx="2933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YE et vice-versa, c’est la relation AA!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23446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/>
          </a:bodyPr>
          <a:lstStyle/>
          <a:p>
            <a:r>
              <a:rPr lang="fr-CA" dirty="0"/>
              <a:t>V. exo. influençant la courbe </a:t>
            </a:r>
            <a:r>
              <a:rPr lang="fr-CA" dirty="0" smtClean="0"/>
              <a:t>AA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Le long de la courbe AA, on a :</a:t>
            </a:r>
          </a:p>
          <a:p>
            <a:pPr lvl="1"/>
            <a:r>
              <a:rPr lang="fr-CA" dirty="0" smtClean="0"/>
              <a:t>R = R* 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-E/E);</a:t>
            </a:r>
          </a:p>
          <a:p>
            <a:pPr lvl="1"/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/P = L(R,Y)</a:t>
            </a:r>
          </a:p>
          <a:p>
            <a:endParaRPr lang="fr-CA" dirty="0" smtClean="0"/>
          </a:p>
          <a:p>
            <a:r>
              <a:rPr lang="fr-CA" dirty="0" smtClean="0"/>
              <a:t>Sa position est donc influencée par le niveau de : </a:t>
            </a:r>
          </a:p>
          <a:p>
            <a:pPr lvl="1"/>
            <a:r>
              <a:rPr lang="fr-CA" dirty="0" smtClean="0"/>
              <a:t>M</a:t>
            </a:r>
            <a:r>
              <a:rPr lang="fr-CA" baseline="30000" dirty="0" smtClean="0"/>
              <a:t>s</a:t>
            </a:r>
          </a:p>
          <a:p>
            <a:pPr lvl="1"/>
            <a:r>
              <a:rPr lang="fr-CA" dirty="0" smtClean="0"/>
              <a:t>P</a:t>
            </a:r>
          </a:p>
          <a:p>
            <a:pPr lvl="1"/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endParaRPr lang="fr-CA" baseline="30000" dirty="0" smtClean="0"/>
          </a:p>
          <a:p>
            <a:pPr lvl="1"/>
            <a:r>
              <a:rPr lang="fr-CA" dirty="0" smtClean="0"/>
              <a:t>R*</a:t>
            </a:r>
          </a:p>
          <a:p>
            <a:pPr lvl="1"/>
            <a:r>
              <a:rPr lang="fr-CA" dirty="0" smtClean="0"/>
              <a:t>L(.)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Connecteur droit 69"/>
          <p:cNvCxnSpPr/>
          <p:nvPr/>
        </p:nvCxnSpPr>
        <p:spPr>
          <a:xfrm>
            <a:off x="6156176" y="3582307"/>
            <a:ext cx="2016224" cy="17909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1331640" y="5443266"/>
            <a:ext cx="2512867" cy="19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/>
          <p:nvPr/>
        </p:nvCxnSpPr>
        <p:spPr>
          <a:xfrm>
            <a:off x="5580112" y="3706537"/>
            <a:ext cx="2016224" cy="17909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lipse 66"/>
          <p:cNvSpPr/>
          <p:nvPr/>
        </p:nvSpPr>
        <p:spPr>
          <a:xfrm>
            <a:off x="6444208" y="3873199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Autofit/>
          </a:bodyPr>
          <a:lstStyle/>
          <a:p>
            <a:r>
              <a:rPr lang="fr-CA" dirty="0"/>
              <a:t>Ex. 1 : Impact d’une </a:t>
            </a:r>
            <a:r>
              <a:rPr lang="fr-CA" dirty="0" smtClean="0"/>
              <a:t>↑P </a:t>
            </a:r>
            <a:r>
              <a:rPr lang="fr-CA" dirty="0"/>
              <a:t>sur </a:t>
            </a:r>
            <a:r>
              <a:rPr lang="fr-CA" dirty="0" smtClean="0"/>
              <a:t>AA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324963" y="4570633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580138" y="2770433"/>
            <a:ext cx="19117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Marché des actifs</a:t>
            </a:r>
            <a:endParaRPr lang="fr-FR" baseline="30000" dirty="0">
              <a:latin typeface="Times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35896" y="4624361"/>
            <a:ext cx="351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/>
              <a:t>R</a:t>
            </a:r>
            <a:endParaRPr lang="fr-FR" baseline="-25000" dirty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933902" y="2986457"/>
            <a:ext cx="325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>
                <a:latin typeface="Times"/>
              </a:rPr>
              <a:t>E</a:t>
            </a:r>
            <a:endParaRPr lang="fr-FR" baseline="-25000" dirty="0">
              <a:latin typeface="Times"/>
            </a:endParaRP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5339185" y="5970723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 flipV="1">
            <a:off x="5339184" y="3234419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960621" y="2833149"/>
            <a:ext cx="15697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La courbe AA</a:t>
            </a:r>
            <a:endParaRPr lang="fr-FR" baseline="30000" dirty="0">
              <a:latin typeface="Times"/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 flipH="1">
            <a:off x="1316776" y="3224507"/>
            <a:ext cx="4688" cy="274621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7941518" y="5993330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4932040" y="2986457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56" name="Connecteur droit 55"/>
          <p:cNvCxnSpPr/>
          <p:nvPr/>
        </p:nvCxnSpPr>
        <p:spPr>
          <a:xfrm flipH="1">
            <a:off x="5339184" y="4530563"/>
            <a:ext cx="11050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 flipH="1">
            <a:off x="6516216" y="3945207"/>
            <a:ext cx="30505" cy="202551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ZoneTexte 58"/>
          <p:cNvSpPr txBox="1"/>
          <p:nvPr/>
        </p:nvSpPr>
        <p:spPr>
          <a:xfrm flipH="1">
            <a:off x="7308304" y="4993389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/>
              <a:t>2</a:t>
            </a:r>
          </a:p>
        </p:txBody>
      </p:sp>
      <p:sp>
        <p:nvSpPr>
          <p:cNvPr id="60" name="Text Box 12"/>
          <p:cNvSpPr txBox="1">
            <a:spLocks noChangeArrowheads="1"/>
          </p:cNvSpPr>
          <p:nvPr/>
        </p:nvSpPr>
        <p:spPr bwMode="auto">
          <a:xfrm>
            <a:off x="4937368" y="4346477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61" name="Text Box 12"/>
          <p:cNvSpPr txBox="1">
            <a:spLocks noChangeArrowheads="1"/>
          </p:cNvSpPr>
          <p:nvPr/>
        </p:nvSpPr>
        <p:spPr bwMode="auto">
          <a:xfrm>
            <a:off x="6372200" y="6010793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6537702" y="361224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6546721" y="429309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</a:t>
            </a:r>
          </a:p>
        </p:txBody>
      </p:sp>
      <p:sp>
        <p:nvSpPr>
          <p:cNvPr id="69" name="Ellipse 68"/>
          <p:cNvSpPr/>
          <p:nvPr/>
        </p:nvSpPr>
        <p:spPr>
          <a:xfrm>
            <a:off x="6444208" y="445855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72" name="Connecteur droit 71"/>
          <p:cNvCxnSpPr/>
          <p:nvPr/>
        </p:nvCxnSpPr>
        <p:spPr>
          <a:xfrm flipH="1">
            <a:off x="5297681" y="3937702"/>
            <a:ext cx="124904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12"/>
          <p:cNvSpPr txBox="1">
            <a:spLocks noChangeArrowheads="1"/>
          </p:cNvSpPr>
          <p:nvPr/>
        </p:nvSpPr>
        <p:spPr bwMode="auto">
          <a:xfrm>
            <a:off x="4932040" y="3738475"/>
            <a:ext cx="432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cxnSp>
        <p:nvCxnSpPr>
          <p:cNvPr id="75" name="Connecteur droit avec flèche 74"/>
          <p:cNvCxnSpPr/>
          <p:nvPr/>
        </p:nvCxnSpPr>
        <p:spPr>
          <a:xfrm flipH="1" flipV="1">
            <a:off x="6948264" y="4826129"/>
            <a:ext cx="504055" cy="599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1316776" y="5013176"/>
            <a:ext cx="2512867" cy="19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>
            <a:off x="1763688" y="3380465"/>
            <a:ext cx="12005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10147672">
            <a:off x="1466207" y="1832082"/>
            <a:ext cx="2684238" cy="2445841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6" name="Arc 45"/>
          <p:cNvSpPr/>
          <p:nvPr/>
        </p:nvSpPr>
        <p:spPr>
          <a:xfrm rot="16427956">
            <a:off x="1701358" y="4761598"/>
            <a:ext cx="2385964" cy="256123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7" name="Connecteur droit 46"/>
          <p:cNvCxnSpPr/>
          <p:nvPr/>
        </p:nvCxnSpPr>
        <p:spPr>
          <a:xfrm>
            <a:off x="1763688" y="4602571"/>
            <a:ext cx="0" cy="6259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lipse 48"/>
          <p:cNvSpPr/>
          <p:nvPr/>
        </p:nvSpPr>
        <p:spPr>
          <a:xfrm>
            <a:off x="1691680" y="537321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1" name="Ellipse 50"/>
          <p:cNvSpPr/>
          <p:nvPr/>
        </p:nvSpPr>
        <p:spPr>
          <a:xfrm>
            <a:off x="1716418" y="376648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6" name="Ellipse 75"/>
          <p:cNvSpPr/>
          <p:nvPr/>
        </p:nvSpPr>
        <p:spPr>
          <a:xfrm>
            <a:off x="2267744" y="494116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7" name="ZoneTexte 76"/>
          <p:cNvSpPr txBox="1"/>
          <p:nvPr/>
        </p:nvSpPr>
        <p:spPr>
          <a:xfrm>
            <a:off x="1907704" y="515719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78" name="ZoneTexte 77"/>
          <p:cNvSpPr txBox="1"/>
          <p:nvPr/>
        </p:nvSpPr>
        <p:spPr>
          <a:xfrm>
            <a:off x="2267744" y="501317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</a:t>
            </a:r>
          </a:p>
        </p:txBody>
      </p:sp>
      <p:cxnSp>
        <p:nvCxnSpPr>
          <p:cNvPr id="79" name="Connecteur droit 78"/>
          <p:cNvCxnSpPr/>
          <p:nvPr/>
        </p:nvCxnSpPr>
        <p:spPr>
          <a:xfrm flipH="1">
            <a:off x="2380871" y="3325634"/>
            <a:ext cx="12005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/>
          <p:cNvCxnSpPr/>
          <p:nvPr/>
        </p:nvCxnSpPr>
        <p:spPr>
          <a:xfrm>
            <a:off x="2339752" y="4365104"/>
            <a:ext cx="0" cy="6259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/>
          <p:cNvSpPr txBox="1"/>
          <p:nvPr/>
        </p:nvSpPr>
        <p:spPr>
          <a:xfrm>
            <a:off x="2411760" y="386104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82" name="ZoneTexte 81"/>
          <p:cNvSpPr txBox="1"/>
          <p:nvPr/>
        </p:nvSpPr>
        <p:spPr>
          <a:xfrm>
            <a:off x="1835696" y="357301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83" name="ZoneTexte 82"/>
          <p:cNvSpPr txBox="1"/>
          <p:nvPr/>
        </p:nvSpPr>
        <p:spPr>
          <a:xfrm rot="10800000" flipV="1">
            <a:off x="1610012" y="5827599"/>
            <a:ext cx="227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L(R</a:t>
            </a:r>
            <a:r>
              <a:rPr lang="fr-CA" baseline="30000" dirty="0" smtClean="0"/>
              <a:t>CA</a:t>
            </a:r>
            <a:r>
              <a:rPr lang="fr-CA" dirty="0" smtClean="0"/>
              <a:t>,Y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1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86" name="Ellipse 85"/>
          <p:cNvSpPr/>
          <p:nvPr/>
        </p:nvSpPr>
        <p:spPr>
          <a:xfrm>
            <a:off x="2339752" y="4210593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9" name="Text Box 12"/>
          <p:cNvSpPr txBox="1">
            <a:spLocks noChangeArrowheads="1"/>
          </p:cNvSpPr>
          <p:nvPr/>
        </p:nvSpPr>
        <p:spPr bwMode="auto">
          <a:xfrm>
            <a:off x="904920" y="4077072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91" name="Text Box 12"/>
          <p:cNvSpPr txBox="1">
            <a:spLocks noChangeArrowheads="1"/>
          </p:cNvSpPr>
          <p:nvPr/>
        </p:nvSpPr>
        <p:spPr bwMode="auto">
          <a:xfrm>
            <a:off x="899592" y="3645024"/>
            <a:ext cx="432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cxnSp>
        <p:nvCxnSpPr>
          <p:cNvPr id="92" name="Connecteur droit 91"/>
          <p:cNvCxnSpPr/>
          <p:nvPr/>
        </p:nvCxnSpPr>
        <p:spPr>
          <a:xfrm flipH="1" flipV="1">
            <a:off x="1331640" y="3861048"/>
            <a:ext cx="528960" cy="92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/>
          <p:cNvCxnSpPr/>
          <p:nvPr/>
        </p:nvCxnSpPr>
        <p:spPr>
          <a:xfrm flipH="1" flipV="1">
            <a:off x="1331640" y="4265653"/>
            <a:ext cx="1206543" cy="2744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 flipH="1">
            <a:off x="1835696" y="3193189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96" name="ZoneTexte 95"/>
          <p:cNvSpPr txBox="1"/>
          <p:nvPr/>
        </p:nvSpPr>
        <p:spPr>
          <a:xfrm flipH="1">
            <a:off x="2483768" y="3202481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2</a:t>
            </a:r>
            <a:endParaRPr lang="fr-CA" baseline="-25000" dirty="0"/>
          </a:p>
        </p:txBody>
      </p:sp>
      <p:sp>
        <p:nvSpPr>
          <p:cNvPr id="98" name="Text Box 12"/>
          <p:cNvSpPr txBox="1">
            <a:spLocks noChangeArrowheads="1"/>
          </p:cNvSpPr>
          <p:nvPr/>
        </p:nvSpPr>
        <p:spPr bwMode="auto">
          <a:xfrm>
            <a:off x="683568" y="5745368"/>
            <a:ext cx="6254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M/P</a:t>
            </a:r>
            <a:endParaRPr lang="fr-FR" baseline="30000" dirty="0">
              <a:latin typeface="Times"/>
            </a:endParaRP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3829643" y="5330199"/>
            <a:ext cx="7104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M/P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64" name="Text Box 12"/>
          <p:cNvSpPr txBox="1">
            <a:spLocks noChangeArrowheads="1"/>
          </p:cNvSpPr>
          <p:nvPr/>
        </p:nvSpPr>
        <p:spPr bwMode="auto">
          <a:xfrm>
            <a:off x="3851920" y="4869160"/>
            <a:ext cx="7104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M/P</a:t>
            </a:r>
            <a:r>
              <a:rPr lang="fr-FR" sz="2000" baseline="-25000" dirty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cxnSp>
        <p:nvCxnSpPr>
          <p:cNvPr id="65" name="Connecteur droit avec flèche 64"/>
          <p:cNvCxnSpPr/>
          <p:nvPr/>
        </p:nvCxnSpPr>
        <p:spPr>
          <a:xfrm flipV="1">
            <a:off x="3513367" y="5069215"/>
            <a:ext cx="6567" cy="3047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ZoneTexte 70"/>
          <p:cNvSpPr txBox="1"/>
          <p:nvPr/>
        </p:nvSpPr>
        <p:spPr>
          <a:xfrm flipH="1">
            <a:off x="7930086" y="4941167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/>
              <a:t>1</a:t>
            </a:r>
          </a:p>
        </p:txBody>
      </p:sp>
      <p:sp>
        <p:nvSpPr>
          <p:cNvPr id="74" name="ZoneTexte 73"/>
          <p:cNvSpPr txBox="1"/>
          <p:nvPr/>
        </p:nvSpPr>
        <p:spPr>
          <a:xfrm>
            <a:off x="867361" y="1906498"/>
            <a:ext cx="2944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Pour un </a:t>
            </a:r>
            <a:r>
              <a:rPr lang="en-CA" dirty="0" err="1" smtClean="0"/>
              <a:t>même</a:t>
            </a:r>
            <a:r>
              <a:rPr lang="en-CA" dirty="0" smtClean="0"/>
              <a:t> Y, on a </a:t>
            </a:r>
            <a:r>
              <a:rPr lang="en-CA" dirty="0" smtClean="0">
                <a:sym typeface="Symbol" panose="05050102010706020507" pitchFamily="18" charset="2"/>
              </a:rPr>
              <a:t></a:t>
            </a:r>
            <a:r>
              <a:rPr lang="en-CA" dirty="0" smtClean="0">
                <a:sym typeface="Symbol"/>
              </a:rPr>
              <a:t>E!</a:t>
            </a:r>
            <a:r>
              <a:rPr lang="en-CA" dirty="0" smtClean="0"/>
              <a:t>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96869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Arc 83"/>
          <p:cNvSpPr/>
          <p:nvPr/>
        </p:nvSpPr>
        <p:spPr>
          <a:xfrm rot="10147672">
            <a:off x="1681187" y="1787989"/>
            <a:ext cx="2684238" cy="2445841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70" name="Connecteur droit 69"/>
          <p:cNvCxnSpPr/>
          <p:nvPr/>
        </p:nvCxnSpPr>
        <p:spPr>
          <a:xfrm>
            <a:off x="6156176" y="3582307"/>
            <a:ext cx="2016224" cy="17909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1339053" y="5157192"/>
            <a:ext cx="2512867" cy="19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/>
          <p:nvPr/>
        </p:nvCxnSpPr>
        <p:spPr>
          <a:xfrm>
            <a:off x="5580112" y="3706537"/>
            <a:ext cx="2016224" cy="17909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lipse 66"/>
          <p:cNvSpPr/>
          <p:nvPr/>
        </p:nvSpPr>
        <p:spPr>
          <a:xfrm>
            <a:off x="6444208" y="3873199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Autofit/>
          </a:bodyPr>
          <a:lstStyle/>
          <a:p>
            <a:r>
              <a:rPr lang="fr-CA" dirty="0"/>
              <a:t>Ex. </a:t>
            </a:r>
            <a:r>
              <a:rPr lang="fr-CA" dirty="0" smtClean="0"/>
              <a:t>2 </a:t>
            </a:r>
            <a:r>
              <a:rPr lang="fr-CA" dirty="0"/>
              <a:t>: Impact d’une </a:t>
            </a:r>
            <a:r>
              <a:rPr lang="fr-CA" dirty="0" smtClean="0"/>
              <a:t>↑R* </a:t>
            </a:r>
            <a:r>
              <a:rPr lang="fr-CA" dirty="0"/>
              <a:t>sur </a:t>
            </a:r>
            <a:r>
              <a:rPr lang="fr-CA" dirty="0" smtClean="0"/>
              <a:t>AA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324963" y="4570633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580138" y="2770433"/>
            <a:ext cx="19117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Marché des actifs</a:t>
            </a:r>
            <a:endParaRPr lang="fr-FR" baseline="30000" dirty="0">
              <a:latin typeface="Times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35896" y="4624361"/>
            <a:ext cx="351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/>
              <a:t>R</a:t>
            </a:r>
            <a:endParaRPr lang="fr-FR" baseline="-25000" dirty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933902" y="2994736"/>
            <a:ext cx="325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>
                <a:latin typeface="Times"/>
              </a:rPr>
              <a:t>E</a:t>
            </a:r>
            <a:endParaRPr lang="fr-FR" baseline="-25000" dirty="0">
              <a:latin typeface="Times"/>
            </a:endParaRP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5339185" y="5970723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 flipV="1">
            <a:off x="5339184" y="3234419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960621" y="2833149"/>
            <a:ext cx="15697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La courbe AA</a:t>
            </a:r>
            <a:endParaRPr lang="fr-FR" baseline="30000" dirty="0">
              <a:latin typeface="Times"/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 flipH="1">
            <a:off x="1316776" y="3224507"/>
            <a:ext cx="4688" cy="274621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7941518" y="5993330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4932040" y="2986457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56" name="Connecteur droit 55"/>
          <p:cNvCxnSpPr/>
          <p:nvPr/>
        </p:nvCxnSpPr>
        <p:spPr>
          <a:xfrm flipH="1">
            <a:off x="5339184" y="4530563"/>
            <a:ext cx="11050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 flipH="1">
            <a:off x="6516216" y="3945207"/>
            <a:ext cx="30505" cy="202551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ZoneTexte 58"/>
          <p:cNvSpPr txBox="1"/>
          <p:nvPr/>
        </p:nvSpPr>
        <p:spPr>
          <a:xfrm flipH="1">
            <a:off x="7308304" y="4993389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60" name="Text Box 12"/>
          <p:cNvSpPr txBox="1">
            <a:spLocks noChangeArrowheads="1"/>
          </p:cNvSpPr>
          <p:nvPr/>
        </p:nvSpPr>
        <p:spPr bwMode="auto">
          <a:xfrm>
            <a:off x="4937368" y="4346477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61" name="Text Box 12"/>
          <p:cNvSpPr txBox="1">
            <a:spLocks noChangeArrowheads="1"/>
          </p:cNvSpPr>
          <p:nvPr/>
        </p:nvSpPr>
        <p:spPr bwMode="auto">
          <a:xfrm>
            <a:off x="6372200" y="6010793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6537702" y="361224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68" name="ZoneTexte 67"/>
          <p:cNvSpPr txBox="1"/>
          <p:nvPr/>
        </p:nvSpPr>
        <p:spPr>
          <a:xfrm>
            <a:off x="6546721" y="429309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69" name="Ellipse 68"/>
          <p:cNvSpPr/>
          <p:nvPr/>
        </p:nvSpPr>
        <p:spPr>
          <a:xfrm>
            <a:off x="6444208" y="445855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72" name="Connecteur droit 71"/>
          <p:cNvCxnSpPr/>
          <p:nvPr/>
        </p:nvCxnSpPr>
        <p:spPr>
          <a:xfrm flipH="1">
            <a:off x="5297681" y="3937702"/>
            <a:ext cx="124904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12"/>
          <p:cNvSpPr txBox="1">
            <a:spLocks noChangeArrowheads="1"/>
          </p:cNvSpPr>
          <p:nvPr/>
        </p:nvSpPr>
        <p:spPr bwMode="auto">
          <a:xfrm>
            <a:off x="4932040" y="3738475"/>
            <a:ext cx="432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cxnSp>
        <p:nvCxnSpPr>
          <p:cNvPr id="75" name="Connecteur droit avec flèche 74"/>
          <p:cNvCxnSpPr/>
          <p:nvPr/>
        </p:nvCxnSpPr>
        <p:spPr>
          <a:xfrm flipV="1">
            <a:off x="6979364" y="4790357"/>
            <a:ext cx="359377" cy="32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>
            <a:off x="1979712" y="3380465"/>
            <a:ext cx="12005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10147672">
            <a:off x="1466207" y="2048106"/>
            <a:ext cx="2684238" cy="2445841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6" name="Arc 45"/>
          <p:cNvSpPr/>
          <p:nvPr/>
        </p:nvSpPr>
        <p:spPr>
          <a:xfrm rot="16427956">
            <a:off x="1701358" y="4761598"/>
            <a:ext cx="2385964" cy="256123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7" name="Connecteur droit 46"/>
          <p:cNvCxnSpPr/>
          <p:nvPr/>
        </p:nvCxnSpPr>
        <p:spPr>
          <a:xfrm>
            <a:off x="1997011" y="4492771"/>
            <a:ext cx="0" cy="6259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lipse 48"/>
          <p:cNvSpPr/>
          <p:nvPr/>
        </p:nvSpPr>
        <p:spPr>
          <a:xfrm>
            <a:off x="1940949" y="508518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1" name="Ellipse 50"/>
          <p:cNvSpPr/>
          <p:nvPr/>
        </p:nvSpPr>
        <p:spPr>
          <a:xfrm>
            <a:off x="1907240" y="372860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1" name="ZoneTexte 80"/>
          <p:cNvSpPr txBox="1"/>
          <p:nvPr/>
        </p:nvSpPr>
        <p:spPr>
          <a:xfrm>
            <a:off x="2033220" y="357843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82" name="ZoneTexte 81"/>
          <p:cNvSpPr txBox="1"/>
          <p:nvPr/>
        </p:nvSpPr>
        <p:spPr>
          <a:xfrm>
            <a:off x="2025160" y="3972234"/>
            <a:ext cx="53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83" name="ZoneTexte 82"/>
          <p:cNvSpPr txBox="1"/>
          <p:nvPr/>
        </p:nvSpPr>
        <p:spPr>
          <a:xfrm rot="10800000" flipV="1">
            <a:off x="1610012" y="5827599"/>
            <a:ext cx="227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L(R</a:t>
            </a:r>
            <a:r>
              <a:rPr lang="fr-CA" baseline="30000" dirty="0" smtClean="0"/>
              <a:t>CA</a:t>
            </a:r>
            <a:r>
              <a:rPr lang="fr-CA" dirty="0" smtClean="0"/>
              <a:t>,Y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1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86" name="Ellipse 85"/>
          <p:cNvSpPr/>
          <p:nvPr/>
        </p:nvSpPr>
        <p:spPr>
          <a:xfrm>
            <a:off x="1907704" y="417354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9" name="Text Box 12"/>
          <p:cNvSpPr txBox="1">
            <a:spLocks noChangeArrowheads="1"/>
          </p:cNvSpPr>
          <p:nvPr/>
        </p:nvSpPr>
        <p:spPr bwMode="auto">
          <a:xfrm>
            <a:off x="904920" y="4077072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91" name="Text Box 12"/>
          <p:cNvSpPr txBox="1">
            <a:spLocks noChangeArrowheads="1"/>
          </p:cNvSpPr>
          <p:nvPr/>
        </p:nvSpPr>
        <p:spPr bwMode="auto">
          <a:xfrm>
            <a:off x="899592" y="3569946"/>
            <a:ext cx="432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cxnSp>
        <p:nvCxnSpPr>
          <p:cNvPr id="92" name="Connecteur droit 91"/>
          <p:cNvCxnSpPr/>
          <p:nvPr/>
        </p:nvCxnSpPr>
        <p:spPr>
          <a:xfrm flipH="1" flipV="1">
            <a:off x="1369766" y="3774501"/>
            <a:ext cx="528960" cy="92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/>
          <p:cNvCxnSpPr/>
          <p:nvPr/>
        </p:nvCxnSpPr>
        <p:spPr>
          <a:xfrm flipH="1">
            <a:off x="1259632" y="4221088"/>
            <a:ext cx="792088" cy="288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 flipH="1">
            <a:off x="1979712" y="3193189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98" name="Text Box 12"/>
          <p:cNvSpPr txBox="1">
            <a:spLocks noChangeArrowheads="1"/>
          </p:cNvSpPr>
          <p:nvPr/>
        </p:nvSpPr>
        <p:spPr bwMode="auto">
          <a:xfrm>
            <a:off x="683568" y="5745368"/>
            <a:ext cx="6254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M/P</a:t>
            </a:r>
            <a:endParaRPr lang="fr-FR" baseline="30000" dirty="0">
              <a:latin typeface="Times"/>
            </a:endParaRP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3491880" y="5251573"/>
            <a:ext cx="7104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M/P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71" name="ZoneTexte 70"/>
          <p:cNvSpPr txBox="1"/>
          <p:nvPr/>
        </p:nvSpPr>
        <p:spPr>
          <a:xfrm flipH="1">
            <a:off x="7930086" y="4941167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2</a:t>
            </a:r>
            <a:endParaRPr lang="fr-CA" baseline="-25000" dirty="0"/>
          </a:p>
        </p:txBody>
      </p:sp>
      <p:sp>
        <p:nvSpPr>
          <p:cNvPr id="74" name="ZoneTexte 73"/>
          <p:cNvSpPr txBox="1"/>
          <p:nvPr/>
        </p:nvSpPr>
        <p:spPr>
          <a:xfrm>
            <a:off x="867361" y="1906498"/>
            <a:ext cx="2944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Pour un </a:t>
            </a:r>
            <a:r>
              <a:rPr lang="en-CA" dirty="0" err="1" smtClean="0"/>
              <a:t>même</a:t>
            </a:r>
            <a:r>
              <a:rPr lang="en-CA" dirty="0" smtClean="0"/>
              <a:t> Y, on a </a:t>
            </a:r>
            <a:r>
              <a:rPr lang="en-CA" dirty="0" smtClean="0">
                <a:sym typeface="Symbol" panose="05050102010706020507" pitchFamily="18" charset="2"/>
              </a:rPr>
              <a:t></a:t>
            </a:r>
            <a:r>
              <a:rPr lang="en-CA" dirty="0" smtClean="0">
                <a:sym typeface="Symbol"/>
              </a:rPr>
              <a:t>E!</a:t>
            </a:r>
            <a:r>
              <a:rPr lang="en-CA" dirty="0" smtClean="0"/>
              <a:t> </a:t>
            </a:r>
            <a:endParaRPr lang="fr-CA" dirty="0"/>
          </a:p>
        </p:txBody>
      </p:sp>
      <p:cxnSp>
        <p:nvCxnSpPr>
          <p:cNvPr id="85" name="Connecteur droit avec flèche 84"/>
          <p:cNvCxnSpPr/>
          <p:nvPr/>
        </p:nvCxnSpPr>
        <p:spPr>
          <a:xfrm>
            <a:off x="1502319" y="3515601"/>
            <a:ext cx="306714" cy="2120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11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L’EI dans le modèle AA-DD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3789040"/>
            <a:ext cx="158417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499992" y="3789040"/>
            <a:ext cx="0" cy="165618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75856" y="2708920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796136" y="472514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endParaRPr lang="fr-CA" dirty="0"/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345080" y="3604954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332450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436096" y="22768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 </a:t>
            </a:r>
            <a:endParaRPr lang="fr-CA" dirty="0"/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3203848" y="2636912"/>
            <a:ext cx="2376264" cy="24482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Connecteur droit 57"/>
          <p:cNvCxnSpPr/>
          <p:nvPr/>
        </p:nvCxnSpPr>
        <p:spPr>
          <a:xfrm>
            <a:off x="5580112" y="3634529"/>
            <a:ext cx="2016224" cy="17909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lipse 66"/>
          <p:cNvSpPr/>
          <p:nvPr/>
        </p:nvSpPr>
        <p:spPr>
          <a:xfrm>
            <a:off x="5796136" y="380119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74" name="Connecteur droit avec flèche 73"/>
          <p:cNvCxnSpPr>
            <a:stCxn id="65" idx="4"/>
          </p:cNvCxnSpPr>
          <p:nvPr/>
        </p:nvCxnSpPr>
        <p:spPr>
          <a:xfrm>
            <a:off x="5868144" y="3490513"/>
            <a:ext cx="0" cy="3600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Autofit/>
          </a:bodyPr>
          <a:lstStyle/>
          <a:p>
            <a:r>
              <a:rPr lang="fr-CA" dirty="0"/>
              <a:t>Convergence vers L’EI en change </a:t>
            </a:r>
            <a:r>
              <a:rPr lang="fr-CA" dirty="0" smtClean="0"/>
              <a:t>flexible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324963" y="4498625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580138" y="2698425"/>
            <a:ext cx="19117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Marché des actifs</a:t>
            </a:r>
            <a:endParaRPr lang="fr-FR" baseline="30000" dirty="0">
              <a:latin typeface="Times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933902" y="2914449"/>
            <a:ext cx="325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>
                <a:latin typeface="Times"/>
              </a:rPr>
              <a:t>E</a:t>
            </a:r>
            <a:endParaRPr lang="fr-FR" baseline="-25000" dirty="0">
              <a:latin typeface="Times"/>
            </a:endParaRP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5339185" y="5898715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 flipV="1">
            <a:off x="5339184" y="3162411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960621" y="2761141"/>
            <a:ext cx="9156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AA/DD</a:t>
            </a:r>
            <a:endParaRPr lang="fr-FR" baseline="30000" dirty="0">
              <a:latin typeface="Times"/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 flipH="1">
            <a:off x="1316776" y="3152499"/>
            <a:ext cx="4688" cy="274621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7941518" y="592132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4932040" y="2914449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56" name="Connecteur droit 55"/>
          <p:cNvCxnSpPr/>
          <p:nvPr/>
        </p:nvCxnSpPr>
        <p:spPr>
          <a:xfrm flipH="1">
            <a:off x="5339184" y="4458555"/>
            <a:ext cx="11050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>
            <a:off x="6516216" y="4458555"/>
            <a:ext cx="0" cy="14401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ZoneTexte 58"/>
          <p:cNvSpPr txBox="1"/>
          <p:nvPr/>
        </p:nvSpPr>
        <p:spPr>
          <a:xfrm flipH="1">
            <a:off x="7308304" y="4921381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AA</a:t>
            </a:r>
            <a:endParaRPr lang="fr-CA" dirty="0"/>
          </a:p>
        </p:txBody>
      </p:sp>
      <p:sp>
        <p:nvSpPr>
          <p:cNvPr id="60" name="Text Box 12"/>
          <p:cNvSpPr txBox="1">
            <a:spLocks noChangeArrowheads="1"/>
          </p:cNvSpPr>
          <p:nvPr/>
        </p:nvSpPr>
        <p:spPr bwMode="auto">
          <a:xfrm>
            <a:off x="4937368" y="4274469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3</a:t>
            </a:r>
            <a:endParaRPr lang="fr-FR" baseline="30000" dirty="0">
              <a:latin typeface="Times"/>
            </a:endParaRPr>
          </a:p>
        </p:txBody>
      </p:sp>
      <p:sp>
        <p:nvSpPr>
          <p:cNvPr id="61" name="Text Box 12"/>
          <p:cNvSpPr txBox="1">
            <a:spLocks noChangeArrowheads="1"/>
          </p:cNvSpPr>
          <p:nvPr/>
        </p:nvSpPr>
        <p:spPr bwMode="auto">
          <a:xfrm>
            <a:off x="6372200" y="5938785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7308304" y="363452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 </a:t>
            </a:r>
            <a:endParaRPr lang="fr-CA" dirty="0"/>
          </a:p>
        </p:txBody>
      </p:sp>
      <p:cxnSp>
        <p:nvCxnSpPr>
          <p:cNvPr id="63" name="Connecteur droit 62"/>
          <p:cNvCxnSpPr/>
          <p:nvPr/>
        </p:nvCxnSpPr>
        <p:spPr>
          <a:xfrm flipV="1">
            <a:off x="5580112" y="3490513"/>
            <a:ext cx="2060591" cy="17961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ZoneTexte 63"/>
          <p:cNvSpPr txBox="1"/>
          <p:nvPr/>
        </p:nvSpPr>
        <p:spPr>
          <a:xfrm>
            <a:off x="5961638" y="320248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65" name="Ellipse 64"/>
          <p:cNvSpPr/>
          <p:nvPr/>
        </p:nvSpPr>
        <p:spPr>
          <a:xfrm>
            <a:off x="5796136" y="334649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6" name="ZoneTexte 65"/>
          <p:cNvSpPr txBox="1"/>
          <p:nvPr/>
        </p:nvSpPr>
        <p:spPr>
          <a:xfrm>
            <a:off x="5940152" y="372918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68" name="ZoneTexte 67"/>
          <p:cNvSpPr txBox="1"/>
          <p:nvPr/>
        </p:nvSpPr>
        <p:spPr>
          <a:xfrm>
            <a:off x="6609710" y="424253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C</a:t>
            </a:r>
            <a:endParaRPr lang="fr-CA" dirty="0"/>
          </a:p>
        </p:txBody>
      </p:sp>
      <p:sp>
        <p:nvSpPr>
          <p:cNvPr id="69" name="Ellipse 68"/>
          <p:cNvSpPr/>
          <p:nvPr/>
        </p:nvSpPr>
        <p:spPr>
          <a:xfrm>
            <a:off x="6444208" y="438654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0" name="Text Box 12"/>
          <p:cNvSpPr txBox="1">
            <a:spLocks noChangeArrowheads="1"/>
          </p:cNvSpPr>
          <p:nvPr/>
        </p:nvSpPr>
        <p:spPr bwMode="auto">
          <a:xfrm>
            <a:off x="4937368" y="3234419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cxnSp>
        <p:nvCxnSpPr>
          <p:cNvPr id="71" name="Connecteur droit 70"/>
          <p:cNvCxnSpPr>
            <a:stCxn id="65" idx="2"/>
          </p:cNvCxnSpPr>
          <p:nvPr/>
        </p:nvCxnSpPr>
        <p:spPr>
          <a:xfrm flipH="1">
            <a:off x="5339185" y="3418505"/>
            <a:ext cx="45695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/>
          <p:nvPr/>
        </p:nvCxnSpPr>
        <p:spPr>
          <a:xfrm flipH="1" flipV="1">
            <a:off x="5339184" y="3873199"/>
            <a:ext cx="528960" cy="92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12"/>
          <p:cNvSpPr txBox="1">
            <a:spLocks noChangeArrowheads="1"/>
          </p:cNvSpPr>
          <p:nvPr/>
        </p:nvSpPr>
        <p:spPr bwMode="auto">
          <a:xfrm>
            <a:off x="4932040" y="3666467"/>
            <a:ext cx="432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cxnSp>
        <p:nvCxnSpPr>
          <p:cNvPr id="75" name="Connecteur droit avec flèche 74"/>
          <p:cNvCxnSpPr/>
          <p:nvPr/>
        </p:nvCxnSpPr>
        <p:spPr>
          <a:xfrm>
            <a:off x="5922779" y="3943954"/>
            <a:ext cx="525147" cy="4531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1316776" y="5104089"/>
            <a:ext cx="2512867" cy="19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>
            <a:off x="1979712" y="3308457"/>
            <a:ext cx="12005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10147672">
            <a:off x="1475399" y="1752603"/>
            <a:ext cx="2684238" cy="2445841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6" name="Arc 45"/>
          <p:cNvSpPr/>
          <p:nvPr/>
        </p:nvSpPr>
        <p:spPr>
          <a:xfrm rot="16427956">
            <a:off x="1783542" y="4649555"/>
            <a:ext cx="2385964" cy="256123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7" name="Connecteur droit 46"/>
          <p:cNvCxnSpPr/>
          <p:nvPr/>
        </p:nvCxnSpPr>
        <p:spPr>
          <a:xfrm>
            <a:off x="1979712" y="4530563"/>
            <a:ext cx="0" cy="6259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lipse 48"/>
          <p:cNvSpPr/>
          <p:nvPr/>
        </p:nvSpPr>
        <p:spPr>
          <a:xfrm>
            <a:off x="1907704" y="5074689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1" name="Ellipse 50"/>
          <p:cNvSpPr/>
          <p:nvPr/>
        </p:nvSpPr>
        <p:spPr>
          <a:xfrm>
            <a:off x="1907704" y="392256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3" name="Arc 52"/>
          <p:cNvSpPr/>
          <p:nvPr/>
        </p:nvSpPr>
        <p:spPr>
          <a:xfrm rot="16427956">
            <a:off x="2505187" y="4613100"/>
            <a:ext cx="1796594" cy="2445841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6" name="Ellipse 75"/>
          <p:cNvSpPr/>
          <p:nvPr/>
        </p:nvSpPr>
        <p:spPr>
          <a:xfrm>
            <a:off x="2555776" y="5074689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7" name="ZoneTexte 76"/>
          <p:cNvSpPr txBox="1"/>
          <p:nvPr/>
        </p:nvSpPr>
        <p:spPr>
          <a:xfrm>
            <a:off x="1907704" y="513740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</a:t>
            </a:r>
          </a:p>
        </p:txBody>
      </p:sp>
      <p:sp>
        <p:nvSpPr>
          <p:cNvPr id="78" name="ZoneTexte 77"/>
          <p:cNvSpPr txBox="1"/>
          <p:nvPr/>
        </p:nvSpPr>
        <p:spPr>
          <a:xfrm>
            <a:off x="2627784" y="513740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</a:t>
            </a:r>
          </a:p>
        </p:txBody>
      </p:sp>
      <p:cxnSp>
        <p:nvCxnSpPr>
          <p:cNvPr id="79" name="Connecteur droit 78"/>
          <p:cNvCxnSpPr/>
          <p:nvPr/>
        </p:nvCxnSpPr>
        <p:spPr>
          <a:xfrm flipH="1">
            <a:off x="2627784" y="3346497"/>
            <a:ext cx="12005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/>
          <p:cNvCxnSpPr/>
          <p:nvPr/>
        </p:nvCxnSpPr>
        <p:spPr>
          <a:xfrm>
            <a:off x="2627784" y="4498625"/>
            <a:ext cx="0" cy="6259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/>
          <p:cNvSpPr txBox="1"/>
          <p:nvPr/>
        </p:nvSpPr>
        <p:spPr>
          <a:xfrm>
            <a:off x="2627784" y="391326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</a:t>
            </a:r>
          </a:p>
        </p:txBody>
      </p:sp>
      <p:sp>
        <p:nvSpPr>
          <p:cNvPr id="82" name="ZoneTexte 81"/>
          <p:cNvSpPr txBox="1"/>
          <p:nvPr/>
        </p:nvSpPr>
        <p:spPr>
          <a:xfrm>
            <a:off x="2051720" y="377854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83" name="ZoneTexte 82"/>
          <p:cNvSpPr txBox="1"/>
          <p:nvPr/>
        </p:nvSpPr>
        <p:spPr>
          <a:xfrm rot="10800000" flipV="1">
            <a:off x="1403648" y="5909080"/>
            <a:ext cx="227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L(R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1</a:t>
            </a:r>
            <a:r>
              <a:rPr lang="fr-CA" dirty="0" smtClean="0"/>
              <a:t>,Y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1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84" name="ZoneTexte 83"/>
          <p:cNvSpPr txBox="1"/>
          <p:nvPr/>
        </p:nvSpPr>
        <p:spPr>
          <a:xfrm rot="10800000" flipV="1">
            <a:off x="2229901" y="5578745"/>
            <a:ext cx="227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L(R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2</a:t>
            </a:r>
            <a:r>
              <a:rPr lang="fr-CA" dirty="0" smtClean="0"/>
              <a:t>,Y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2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86" name="Ellipse 85"/>
          <p:cNvSpPr/>
          <p:nvPr/>
        </p:nvSpPr>
        <p:spPr>
          <a:xfrm>
            <a:off x="2555776" y="413858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7" name="Ellipse 86"/>
          <p:cNvSpPr/>
          <p:nvPr/>
        </p:nvSpPr>
        <p:spPr>
          <a:xfrm>
            <a:off x="1475656" y="341850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8" name="ZoneTexte 87"/>
          <p:cNvSpPr txBox="1"/>
          <p:nvPr/>
        </p:nvSpPr>
        <p:spPr>
          <a:xfrm>
            <a:off x="1556326" y="320248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89" name="Text Box 12"/>
          <p:cNvSpPr txBox="1">
            <a:spLocks noChangeArrowheads="1"/>
          </p:cNvSpPr>
          <p:nvPr/>
        </p:nvSpPr>
        <p:spPr bwMode="auto">
          <a:xfrm>
            <a:off x="904920" y="4066577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3</a:t>
            </a:r>
            <a:endParaRPr lang="fr-FR" baseline="30000" dirty="0">
              <a:latin typeface="Times"/>
            </a:endParaRPr>
          </a:p>
        </p:txBody>
      </p:sp>
      <p:sp>
        <p:nvSpPr>
          <p:cNvPr id="90" name="Text Box 12"/>
          <p:cNvSpPr txBox="1">
            <a:spLocks noChangeArrowheads="1"/>
          </p:cNvSpPr>
          <p:nvPr/>
        </p:nvSpPr>
        <p:spPr bwMode="auto">
          <a:xfrm>
            <a:off x="904920" y="3306427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91" name="Text Box 12"/>
          <p:cNvSpPr txBox="1">
            <a:spLocks noChangeArrowheads="1"/>
          </p:cNvSpPr>
          <p:nvPr/>
        </p:nvSpPr>
        <p:spPr bwMode="auto">
          <a:xfrm>
            <a:off x="899592" y="3778545"/>
            <a:ext cx="432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cxnSp>
        <p:nvCxnSpPr>
          <p:cNvPr id="92" name="Connecteur droit 91"/>
          <p:cNvCxnSpPr>
            <a:stCxn id="51" idx="2"/>
          </p:cNvCxnSpPr>
          <p:nvPr/>
        </p:nvCxnSpPr>
        <p:spPr>
          <a:xfrm flipH="1">
            <a:off x="1331640" y="3994569"/>
            <a:ext cx="57606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/>
          <p:cNvCxnSpPr>
            <a:stCxn id="86" idx="5"/>
            <a:endCxn id="89" idx="3"/>
          </p:cNvCxnSpPr>
          <p:nvPr/>
        </p:nvCxnSpPr>
        <p:spPr>
          <a:xfrm flipH="1">
            <a:off x="1331640" y="4261510"/>
            <a:ext cx="1347061" cy="512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93"/>
          <p:cNvCxnSpPr/>
          <p:nvPr/>
        </p:nvCxnSpPr>
        <p:spPr>
          <a:xfrm flipH="1">
            <a:off x="1296106" y="3499805"/>
            <a:ext cx="286517" cy="27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 flipH="1">
            <a:off x="1954265" y="3121181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96" name="ZoneTexte 95"/>
          <p:cNvSpPr txBox="1"/>
          <p:nvPr/>
        </p:nvSpPr>
        <p:spPr>
          <a:xfrm flipH="1">
            <a:off x="2699792" y="3130473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2</a:t>
            </a:r>
            <a:endParaRPr lang="fr-CA" baseline="-25000" dirty="0"/>
          </a:p>
        </p:txBody>
      </p:sp>
      <p:sp>
        <p:nvSpPr>
          <p:cNvPr id="85" name="Text Box 10"/>
          <p:cNvSpPr txBox="1">
            <a:spLocks noChangeArrowheads="1"/>
          </p:cNvSpPr>
          <p:nvPr/>
        </p:nvSpPr>
        <p:spPr bwMode="auto">
          <a:xfrm>
            <a:off x="3635896" y="4552353"/>
            <a:ext cx="351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/>
              <a:t>R</a:t>
            </a:r>
            <a:endParaRPr lang="fr-FR" baseline="-25000" dirty="0"/>
          </a:p>
        </p:txBody>
      </p:sp>
      <p:sp>
        <p:nvSpPr>
          <p:cNvPr id="97" name="Text Box 12"/>
          <p:cNvSpPr txBox="1">
            <a:spLocks noChangeArrowheads="1"/>
          </p:cNvSpPr>
          <p:nvPr/>
        </p:nvSpPr>
        <p:spPr bwMode="auto">
          <a:xfrm>
            <a:off x="683568" y="5673360"/>
            <a:ext cx="6254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M/P</a:t>
            </a:r>
            <a:endParaRPr lang="fr-FR" baseline="30000" dirty="0">
              <a:latin typeface="Times"/>
            </a:endParaRPr>
          </a:p>
        </p:txBody>
      </p:sp>
      <p:sp>
        <p:nvSpPr>
          <p:cNvPr id="98" name="ZoneTexte 97"/>
          <p:cNvSpPr txBox="1"/>
          <p:nvPr/>
        </p:nvSpPr>
        <p:spPr>
          <a:xfrm>
            <a:off x="1759388" y="1710248"/>
            <a:ext cx="4055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Au point A, on a : 	</a:t>
            </a:r>
            <a:r>
              <a:rPr lang="fr-CA" dirty="0" smtClean="0"/>
              <a:t>R&gt; R* 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 – </a:t>
            </a:r>
            <a:r>
              <a:rPr lang="fr-CA" dirty="0" smtClean="0"/>
              <a:t>E)E</a:t>
            </a:r>
          </a:p>
          <a:p>
            <a:r>
              <a:rPr lang="fr-CA" dirty="0" smtClean="0">
                <a:sym typeface="Symbol"/>
              </a:rPr>
              <a:t>		 </a:t>
            </a:r>
            <a:r>
              <a:rPr lang="fr-CA" dirty="0" smtClean="0">
                <a:sym typeface="Symbol"/>
              </a:rPr>
              <a:t></a:t>
            </a:r>
            <a:r>
              <a:rPr lang="fr-CA" dirty="0">
                <a:sym typeface="Symbol"/>
              </a:rPr>
              <a:t>E </a:t>
            </a:r>
            <a:r>
              <a:rPr lang="fr-CA" dirty="0" smtClean="0">
                <a:sym typeface="Symbol"/>
              </a:rPr>
              <a:t> </a:t>
            </a: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(</a:t>
            </a:r>
            <a:r>
              <a:rPr lang="fr-CA" dirty="0" err="1"/>
              <a:t>E</a:t>
            </a:r>
            <a:r>
              <a:rPr lang="fr-CA" baseline="30000" dirty="0" err="1"/>
              <a:t>e</a:t>
            </a:r>
            <a:r>
              <a:rPr lang="fr-CA" dirty="0"/>
              <a:t> – </a:t>
            </a:r>
            <a:r>
              <a:rPr lang="fr-CA" dirty="0" smtClean="0"/>
              <a:t>E)E</a:t>
            </a:r>
          </a:p>
          <a:p>
            <a:r>
              <a:rPr lang="fr-CA" dirty="0">
                <a:sym typeface="Symbol"/>
              </a:rPr>
              <a:t>	</a:t>
            </a:r>
            <a:r>
              <a:rPr lang="fr-CA" dirty="0" smtClean="0">
                <a:sym typeface="Symbol"/>
              </a:rPr>
              <a:t>	</a:t>
            </a:r>
            <a:r>
              <a:rPr lang="fr-CA" dirty="0" smtClean="0">
                <a:sym typeface="Symbol"/>
              </a:rPr>
              <a:t> </a:t>
            </a:r>
            <a:r>
              <a:rPr lang="fr-CA" dirty="0" smtClean="0">
                <a:sym typeface="Symbol"/>
              </a:rPr>
              <a:t>R* + </a:t>
            </a:r>
            <a:r>
              <a:rPr lang="fr-CA" dirty="0" smtClean="0"/>
              <a:t>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 </a:t>
            </a:r>
            <a:r>
              <a:rPr lang="fr-CA" dirty="0"/>
              <a:t>– E)E</a:t>
            </a:r>
            <a:r>
              <a:rPr lang="fr-CA" dirty="0" smtClean="0"/>
              <a:t>  </a:t>
            </a:r>
            <a:endParaRPr lang="fr-CA" dirty="0"/>
          </a:p>
        </p:txBody>
      </p:sp>
      <p:cxnSp>
        <p:nvCxnSpPr>
          <p:cNvPr id="99" name="Connecteur droit 98"/>
          <p:cNvCxnSpPr>
            <a:stCxn id="67" idx="0"/>
          </p:cNvCxnSpPr>
          <p:nvPr/>
        </p:nvCxnSpPr>
        <p:spPr>
          <a:xfrm>
            <a:off x="5868144" y="3801191"/>
            <a:ext cx="11789" cy="205809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 Box 12"/>
          <p:cNvSpPr txBox="1">
            <a:spLocks noChangeArrowheads="1"/>
          </p:cNvSpPr>
          <p:nvPr/>
        </p:nvSpPr>
        <p:spPr bwMode="auto">
          <a:xfrm>
            <a:off x="5665644" y="5904869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137481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Connecteur droit 51"/>
          <p:cNvCxnSpPr/>
          <p:nvPr/>
        </p:nvCxnSpPr>
        <p:spPr>
          <a:xfrm flipV="1">
            <a:off x="3131840" y="3933056"/>
            <a:ext cx="3384376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La courbe XX et EE et EI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 flipH="1">
            <a:off x="4788024" y="4221088"/>
            <a:ext cx="22732" cy="120304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03848" y="2780928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796136" y="472514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endParaRPr lang="fr-CA" baseline="30000" dirty="0" smtClean="0"/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628370" y="5445224"/>
            <a:ext cx="4924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 smtClean="0">
                <a:latin typeface="Times"/>
              </a:rPr>
              <a:t>Y</a:t>
            </a:r>
            <a:r>
              <a:rPr lang="fr-FR" sz="2000" baseline="30000" dirty="0" err="1" smtClean="0">
                <a:latin typeface="Times"/>
              </a:rPr>
              <a:t>f</a:t>
            </a:r>
            <a:r>
              <a:rPr lang="fr-FR" sz="2000" dirty="0" smtClean="0">
                <a:latin typeface="Times"/>
              </a:rPr>
              <a:t> </a:t>
            </a:r>
            <a:endParaRPr lang="fr-FR" dirty="0">
              <a:latin typeface="Times"/>
            </a:endParaRPr>
          </a:p>
        </p:txBody>
      </p:sp>
      <p:cxnSp>
        <p:nvCxnSpPr>
          <p:cNvPr id="22" name="Connecteur droit 21"/>
          <p:cNvCxnSpPr>
            <a:stCxn id="45" idx="6"/>
          </p:cNvCxnSpPr>
          <p:nvPr/>
        </p:nvCxnSpPr>
        <p:spPr>
          <a:xfrm flipH="1">
            <a:off x="2843808" y="4221088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417088" y="393305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444208" y="271730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 </a:t>
            </a:r>
            <a:endParaRPr lang="fr-CA" dirty="0"/>
          </a:p>
        </p:txBody>
      </p:sp>
      <p:cxnSp>
        <p:nvCxnSpPr>
          <p:cNvPr id="29" name="Connecteur droit 28"/>
          <p:cNvCxnSpPr/>
          <p:nvPr/>
        </p:nvCxnSpPr>
        <p:spPr>
          <a:xfrm flipV="1">
            <a:off x="3779912" y="2708920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6444208" y="364502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XX</a:t>
            </a:r>
            <a:endParaRPr lang="fr-CA" baseline="30000" dirty="0" smtClean="0"/>
          </a:p>
        </p:txBody>
      </p:sp>
      <p:sp>
        <p:nvSpPr>
          <p:cNvPr id="45" name="Ellipse 44"/>
          <p:cNvSpPr/>
          <p:nvPr/>
        </p:nvSpPr>
        <p:spPr>
          <a:xfrm>
            <a:off x="4716016" y="414908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3" name="ZoneTexte 22"/>
          <p:cNvSpPr txBox="1"/>
          <p:nvPr/>
        </p:nvSpPr>
        <p:spPr>
          <a:xfrm>
            <a:off x="467544" y="2204864"/>
            <a:ext cx="1835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Le long de XX, on a CC=0, l’effet  de </a:t>
            </a:r>
            <a:r>
              <a:rPr lang="fr-CA" dirty="0" smtClean="0">
                <a:sym typeface="Symbol"/>
              </a:rPr>
              <a:t> E et de Y sur CC est tout juste compens</a:t>
            </a:r>
            <a:r>
              <a:rPr lang="fr-CA" dirty="0" smtClean="0"/>
              <a:t>é</a:t>
            </a:r>
            <a:endParaRPr lang="fr-CA" dirty="0"/>
          </a:p>
        </p:txBody>
      </p:sp>
      <p:sp>
        <p:nvSpPr>
          <p:cNvPr id="21" name="ZoneTexte 20"/>
          <p:cNvSpPr txBox="1"/>
          <p:nvPr/>
        </p:nvSpPr>
        <p:spPr>
          <a:xfrm>
            <a:off x="7020272" y="1916832"/>
            <a:ext cx="2123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La courbe XX est plus plate que DD, </a:t>
            </a:r>
            <a:r>
              <a:rPr lang="fr-CA" dirty="0" smtClean="0">
                <a:sym typeface="Symbol"/>
              </a:rPr>
              <a:t>Y a requiert une E + grande maintenir OG=DG que CC=0 (pour compenser </a:t>
            </a:r>
            <a:r>
              <a:rPr lang="fr-CA" dirty="0" err="1" smtClean="0">
                <a:sym typeface="Symbol"/>
              </a:rPr>
              <a:t>S</a:t>
            </a:r>
            <a:r>
              <a:rPr lang="fr-CA" baseline="30000" dirty="0" err="1" smtClean="0">
                <a:sym typeface="Symbol"/>
              </a:rPr>
              <a:t>p</a:t>
            </a:r>
            <a:r>
              <a:rPr lang="fr-CA" dirty="0" smtClean="0">
                <a:sym typeface="Symbol"/>
              </a:rPr>
              <a:t>)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Connecteur droit 51"/>
          <p:cNvCxnSpPr/>
          <p:nvPr/>
        </p:nvCxnSpPr>
        <p:spPr>
          <a:xfrm flipV="1">
            <a:off x="3131840" y="3933056"/>
            <a:ext cx="3384376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Ex. 1 : </a:t>
            </a:r>
            <a:r>
              <a:rPr lang="fr-CA" dirty="0" smtClean="0">
                <a:sym typeface="Symbol" panose="05050102010706020507" pitchFamily="18" charset="2"/>
              </a:rPr>
              <a:t>I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 flipH="1">
            <a:off x="4788024" y="4221088"/>
            <a:ext cx="22732" cy="120304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03848" y="2780928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796136" y="472514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endParaRPr lang="fr-CA" baseline="30000" dirty="0" smtClean="0"/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628370" y="5445224"/>
            <a:ext cx="4555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</a:p>
          <a:p>
            <a:r>
              <a:rPr lang="fr-FR" sz="2000" dirty="0" smtClean="0">
                <a:latin typeface="Times"/>
              </a:rPr>
              <a:t> </a:t>
            </a:r>
            <a:endParaRPr lang="fr-FR" dirty="0">
              <a:latin typeface="Times"/>
            </a:endParaRPr>
          </a:p>
        </p:txBody>
      </p:sp>
      <p:cxnSp>
        <p:nvCxnSpPr>
          <p:cNvPr id="22" name="Connecteur droit 21"/>
          <p:cNvCxnSpPr>
            <a:stCxn id="45" idx="6"/>
          </p:cNvCxnSpPr>
          <p:nvPr/>
        </p:nvCxnSpPr>
        <p:spPr>
          <a:xfrm flipH="1">
            <a:off x="2843808" y="4221088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417088" y="393305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cxnSp>
        <p:nvCxnSpPr>
          <p:cNvPr id="29" name="Connecteur droit 28"/>
          <p:cNvCxnSpPr/>
          <p:nvPr/>
        </p:nvCxnSpPr>
        <p:spPr>
          <a:xfrm flipV="1">
            <a:off x="3779912" y="2708920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6444208" y="364502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XX</a:t>
            </a:r>
            <a:endParaRPr lang="fr-CA" baseline="30000" dirty="0" smtClean="0"/>
          </a:p>
        </p:txBody>
      </p:sp>
      <p:sp>
        <p:nvSpPr>
          <p:cNvPr id="45" name="Ellipse 44"/>
          <p:cNvSpPr/>
          <p:nvPr/>
        </p:nvSpPr>
        <p:spPr>
          <a:xfrm>
            <a:off x="4716016" y="414908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ZoneTexte 23"/>
          <p:cNvSpPr txBox="1"/>
          <p:nvPr/>
        </p:nvSpPr>
        <p:spPr>
          <a:xfrm>
            <a:off x="6516216" y="2488251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(I</a:t>
            </a:r>
            <a:r>
              <a:rPr lang="fr-CA" baseline="-25000" dirty="0" smtClean="0"/>
              <a:t>1</a:t>
            </a:r>
            <a:r>
              <a:rPr lang="fr-CA" dirty="0" smtClean="0"/>
              <a:t>)  </a:t>
            </a:r>
            <a:endParaRPr lang="fr-CA" dirty="0"/>
          </a:p>
        </p:txBody>
      </p:sp>
      <p:sp>
        <p:nvSpPr>
          <p:cNvPr id="27" name="ZoneTexte 26"/>
          <p:cNvSpPr txBox="1"/>
          <p:nvPr/>
        </p:nvSpPr>
        <p:spPr>
          <a:xfrm>
            <a:off x="5764307" y="212304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(I</a:t>
            </a:r>
            <a:r>
              <a:rPr lang="fr-CA" baseline="-25000" dirty="0" smtClean="0"/>
              <a:t>2</a:t>
            </a:r>
            <a:r>
              <a:rPr lang="fr-CA" dirty="0" smtClean="0"/>
              <a:t>)  </a:t>
            </a:r>
            <a:endParaRPr lang="fr-CA" dirty="0"/>
          </a:p>
        </p:txBody>
      </p:sp>
      <p:cxnSp>
        <p:nvCxnSpPr>
          <p:cNvPr id="28" name="Connecteur droit 27"/>
          <p:cNvCxnSpPr/>
          <p:nvPr/>
        </p:nvCxnSpPr>
        <p:spPr>
          <a:xfrm flipV="1">
            <a:off x="3203847" y="2420889"/>
            <a:ext cx="2592288" cy="24017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5948536" y="4149080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endParaRPr lang="fr-CA" baseline="30000" dirty="0" smtClean="0"/>
          </a:p>
        </p:txBody>
      </p:sp>
      <p:sp>
        <p:nvSpPr>
          <p:cNvPr id="18" name="ZoneTexte 17"/>
          <p:cNvSpPr txBox="1"/>
          <p:nvPr/>
        </p:nvSpPr>
        <p:spPr>
          <a:xfrm>
            <a:off x="395536" y="2303948"/>
            <a:ext cx="2023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On a :</a:t>
            </a:r>
          </a:p>
          <a:p>
            <a:r>
              <a:rPr lang="fr-CA" dirty="0" smtClean="0">
                <a:sym typeface="Symbol" panose="05050102010706020507" pitchFamily="18" charset="2"/>
              </a:rPr>
              <a:t>I </a:t>
            </a:r>
            <a:r>
              <a:rPr lang="fr-CA" dirty="0" smtClean="0">
                <a:sym typeface="Symbol"/>
              </a:rPr>
              <a:t></a:t>
            </a:r>
            <a:r>
              <a:rPr lang="fr-CA" dirty="0" smtClean="0">
                <a:sym typeface="Symbol" panose="05050102010706020507" pitchFamily="18" charset="2"/>
              </a:rPr>
              <a:t> DD</a:t>
            </a:r>
          </a:p>
          <a:p>
            <a:endParaRPr lang="fr-CA" dirty="0">
              <a:sym typeface="Symbol" panose="05050102010706020507" pitchFamily="18" charset="2"/>
            </a:endParaRPr>
          </a:p>
          <a:p>
            <a:r>
              <a:rPr lang="fr-CA" dirty="0" smtClean="0">
                <a:sym typeface="Symbol" panose="05050102010706020507" pitchFamily="18" charset="2"/>
              </a:rPr>
              <a:t>Y, E et CC</a:t>
            </a:r>
            <a:endParaRPr lang="fr-CA" dirty="0"/>
          </a:p>
        </p:txBody>
      </p:sp>
      <p:sp>
        <p:nvSpPr>
          <p:cNvPr id="25" name="Ellipse 24"/>
          <p:cNvSpPr/>
          <p:nvPr/>
        </p:nvSpPr>
        <p:spPr>
          <a:xfrm>
            <a:off x="4211960" y="371703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3" name="Connecteur droit 32"/>
          <p:cNvCxnSpPr>
            <a:stCxn id="25" idx="0"/>
          </p:cNvCxnSpPr>
          <p:nvPr/>
        </p:nvCxnSpPr>
        <p:spPr>
          <a:xfrm flipH="1">
            <a:off x="4261236" y="3717032"/>
            <a:ext cx="22732" cy="170710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4692283" y="3748389"/>
            <a:ext cx="447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36" name="ZoneTexte 35"/>
          <p:cNvSpPr txBox="1"/>
          <p:nvPr/>
        </p:nvSpPr>
        <p:spPr>
          <a:xfrm>
            <a:off x="4161623" y="336246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4067944" y="5445224"/>
            <a:ext cx="5196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2</a:t>
            </a:r>
            <a:r>
              <a:rPr lang="fr-FR" sz="2000" dirty="0" smtClean="0">
                <a:latin typeface="Times"/>
              </a:rPr>
              <a:t> </a:t>
            </a:r>
            <a:endParaRPr lang="fr-FR" dirty="0">
              <a:latin typeface="Times"/>
            </a:endParaRPr>
          </a:p>
        </p:txBody>
      </p:sp>
      <p:cxnSp>
        <p:nvCxnSpPr>
          <p:cNvPr id="38" name="Connecteur droit 37"/>
          <p:cNvCxnSpPr>
            <a:stCxn id="25" idx="6"/>
          </p:cNvCxnSpPr>
          <p:nvPr/>
        </p:nvCxnSpPr>
        <p:spPr>
          <a:xfrm flipH="1">
            <a:off x="2838480" y="3789040"/>
            <a:ext cx="151749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2411760" y="3501008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37080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Connecteur droit 51"/>
          <p:cNvCxnSpPr/>
          <p:nvPr/>
        </p:nvCxnSpPr>
        <p:spPr>
          <a:xfrm flipV="1">
            <a:off x="3131840" y="3933056"/>
            <a:ext cx="3384376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Ex. 2 : </a:t>
            </a:r>
            <a:r>
              <a:rPr lang="fr-CA" dirty="0" smtClean="0">
                <a:sym typeface="Symbol" panose="05050102010706020507" pitchFamily="18" charset="2"/>
              </a:rPr>
              <a:t>R*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 flipH="1">
            <a:off x="4788024" y="4221088"/>
            <a:ext cx="22732" cy="120304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03848" y="2780928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796136" y="4725144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AA(R*</a:t>
            </a:r>
            <a:r>
              <a:rPr lang="fr-CA" baseline="-25000" dirty="0" smtClean="0"/>
              <a:t>1</a:t>
            </a:r>
            <a:r>
              <a:rPr lang="fr-CA" dirty="0" smtClean="0"/>
              <a:t>)</a:t>
            </a:r>
            <a:endParaRPr lang="fr-CA" baseline="30000" dirty="0" smtClean="0"/>
          </a:p>
        </p:txBody>
      </p:sp>
      <p:cxnSp>
        <p:nvCxnSpPr>
          <p:cNvPr id="22" name="Connecteur droit 21"/>
          <p:cNvCxnSpPr>
            <a:stCxn id="45" idx="6"/>
          </p:cNvCxnSpPr>
          <p:nvPr/>
        </p:nvCxnSpPr>
        <p:spPr>
          <a:xfrm flipH="1">
            <a:off x="2843808" y="4221088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417088" y="393305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cxnSp>
        <p:nvCxnSpPr>
          <p:cNvPr id="29" name="Connecteur droit 28"/>
          <p:cNvCxnSpPr/>
          <p:nvPr/>
        </p:nvCxnSpPr>
        <p:spPr>
          <a:xfrm flipV="1">
            <a:off x="3779912" y="2708920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6444208" y="364502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XX</a:t>
            </a:r>
            <a:endParaRPr lang="fr-CA" baseline="30000" dirty="0" smtClean="0"/>
          </a:p>
        </p:txBody>
      </p:sp>
      <p:sp>
        <p:nvSpPr>
          <p:cNvPr id="45" name="Ellipse 44"/>
          <p:cNvSpPr/>
          <p:nvPr/>
        </p:nvSpPr>
        <p:spPr>
          <a:xfrm>
            <a:off x="4716016" y="414908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ZoneTexte 23"/>
          <p:cNvSpPr txBox="1"/>
          <p:nvPr/>
        </p:nvSpPr>
        <p:spPr>
          <a:xfrm>
            <a:off x="6516216" y="2488251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 </a:t>
            </a:r>
            <a:endParaRPr lang="fr-CA" dirty="0"/>
          </a:p>
        </p:txBody>
      </p:sp>
      <p:cxnSp>
        <p:nvCxnSpPr>
          <p:cNvPr id="31" name="Connecteur droit 30"/>
          <p:cNvCxnSpPr/>
          <p:nvPr/>
        </p:nvCxnSpPr>
        <p:spPr>
          <a:xfrm>
            <a:off x="3096344" y="3829690"/>
            <a:ext cx="1703046" cy="14622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4792501" y="4994592"/>
            <a:ext cx="1039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 (R*</a:t>
            </a:r>
            <a:r>
              <a:rPr lang="fr-CA" baseline="-25000" dirty="0" smtClean="0"/>
              <a:t>2</a:t>
            </a:r>
            <a:r>
              <a:rPr lang="fr-CA" dirty="0" smtClean="0"/>
              <a:t>)</a:t>
            </a:r>
            <a:endParaRPr lang="fr-CA" baseline="30000" dirty="0" smtClean="0"/>
          </a:p>
        </p:txBody>
      </p:sp>
      <p:sp>
        <p:nvSpPr>
          <p:cNvPr id="18" name="ZoneTexte 17"/>
          <p:cNvSpPr txBox="1"/>
          <p:nvPr/>
        </p:nvSpPr>
        <p:spPr>
          <a:xfrm>
            <a:off x="668015" y="2303948"/>
            <a:ext cx="2023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 panose="05050102010706020507" pitchFamily="18" charset="2"/>
              </a:rPr>
              <a:t>R* </a:t>
            </a:r>
            <a:r>
              <a:rPr lang="fr-CA" dirty="0" smtClean="0">
                <a:sym typeface="Symbol"/>
              </a:rPr>
              <a:t></a:t>
            </a:r>
            <a:r>
              <a:rPr lang="fr-CA" dirty="0" smtClean="0">
                <a:sym typeface="Symbol" panose="05050102010706020507" pitchFamily="18" charset="2"/>
              </a:rPr>
              <a:t> AA</a:t>
            </a:r>
          </a:p>
          <a:p>
            <a:endParaRPr lang="fr-CA" dirty="0">
              <a:sym typeface="Symbol" panose="05050102010706020507" pitchFamily="18" charset="2"/>
            </a:endParaRPr>
          </a:p>
          <a:p>
            <a:r>
              <a:rPr lang="fr-CA" dirty="0" smtClean="0">
                <a:sym typeface="Symbol" panose="05050102010706020507" pitchFamily="18" charset="2"/>
              </a:rPr>
              <a:t>Y, E et </a:t>
            </a:r>
            <a:r>
              <a:rPr lang="fr-CA" dirty="0" smtClean="0">
                <a:sym typeface="Symbol"/>
              </a:rPr>
              <a:t></a:t>
            </a:r>
            <a:r>
              <a:rPr lang="fr-CA" dirty="0" smtClean="0">
                <a:sym typeface="Symbol" panose="05050102010706020507" pitchFamily="18" charset="2"/>
              </a:rPr>
              <a:t>CC</a:t>
            </a:r>
            <a:endParaRPr lang="fr-CA" dirty="0"/>
          </a:p>
        </p:txBody>
      </p:sp>
      <p:cxnSp>
        <p:nvCxnSpPr>
          <p:cNvPr id="36" name="Connecteur droit 35"/>
          <p:cNvCxnSpPr/>
          <p:nvPr/>
        </p:nvCxnSpPr>
        <p:spPr>
          <a:xfrm flipH="1">
            <a:off x="2843808" y="4221088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4692283" y="3748389"/>
            <a:ext cx="447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39" name="ZoneTexte 38"/>
          <p:cNvSpPr txBox="1"/>
          <p:nvPr/>
        </p:nvSpPr>
        <p:spPr>
          <a:xfrm>
            <a:off x="4351056" y="469680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cxnSp>
        <p:nvCxnSpPr>
          <p:cNvPr id="40" name="Connecteur droit 39"/>
          <p:cNvCxnSpPr/>
          <p:nvPr/>
        </p:nvCxnSpPr>
        <p:spPr>
          <a:xfrm flipH="1">
            <a:off x="2771800" y="4797152"/>
            <a:ext cx="151749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/>
          <p:cNvSpPr/>
          <p:nvPr/>
        </p:nvSpPr>
        <p:spPr>
          <a:xfrm>
            <a:off x="4200594" y="475060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2" name="Text Box 12"/>
          <p:cNvSpPr txBox="1">
            <a:spLocks noChangeArrowheads="1"/>
          </p:cNvSpPr>
          <p:nvPr/>
        </p:nvSpPr>
        <p:spPr bwMode="auto">
          <a:xfrm>
            <a:off x="2417088" y="4541058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4629919" y="5445224"/>
            <a:ext cx="49885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</a:p>
          <a:p>
            <a:r>
              <a:rPr lang="fr-FR" sz="2000" dirty="0" smtClean="0">
                <a:latin typeface="Times"/>
              </a:rPr>
              <a:t>=</a:t>
            </a:r>
          </a:p>
          <a:p>
            <a:r>
              <a:rPr lang="fr-FR" sz="2000" dirty="0" err="1" smtClean="0">
                <a:latin typeface="Times"/>
              </a:rPr>
              <a:t>Y</a:t>
            </a:r>
            <a:r>
              <a:rPr lang="fr-FR" sz="2000" baseline="30000" dirty="0" err="1" smtClean="0">
                <a:latin typeface="Times"/>
              </a:rPr>
              <a:t>f</a:t>
            </a:r>
            <a:r>
              <a:rPr lang="fr-FR" sz="2000" dirty="0" smtClean="0">
                <a:latin typeface="Times"/>
              </a:rPr>
              <a:t> </a:t>
            </a:r>
            <a:endParaRPr lang="fr-FR" dirty="0">
              <a:latin typeface="Times"/>
            </a:endParaRPr>
          </a:p>
        </p:txBody>
      </p:sp>
      <p:cxnSp>
        <p:nvCxnSpPr>
          <p:cNvPr id="44" name="Connecteur droit 43"/>
          <p:cNvCxnSpPr>
            <a:stCxn id="41" idx="0"/>
          </p:cNvCxnSpPr>
          <p:nvPr/>
        </p:nvCxnSpPr>
        <p:spPr>
          <a:xfrm flipH="1">
            <a:off x="4261237" y="4750602"/>
            <a:ext cx="11365" cy="67353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4067944" y="5445224"/>
            <a:ext cx="5196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2</a:t>
            </a:r>
            <a:r>
              <a:rPr lang="fr-FR" sz="2000" dirty="0" smtClean="0">
                <a:latin typeface="Times"/>
              </a:rPr>
              <a:t> </a:t>
            </a:r>
            <a:endParaRPr lang="fr-FR" dirty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4254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Le modèle AA/DD et les équilibres interne (EI) et externe (EE)</a:t>
            </a:r>
          </a:p>
          <a:p>
            <a:pPr marL="608076" indent="-571500">
              <a:buFont typeface="+mj-lt"/>
              <a:buAutoNum type="romanUcPeriod"/>
            </a:pPr>
            <a:endParaRPr lang="fr-CA" dirty="0" smtClean="0"/>
          </a:p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Les politiques économiques en change flexible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courbe en J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Depuis le début, on a toujours considéré : </a:t>
            </a:r>
            <a:r>
              <a:rPr lang="fr-CA" dirty="0" smtClean="0">
                <a:sym typeface="Symbol"/>
              </a:rPr>
              <a:t>q EP*/P  CC, et vice-versa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Or, si les contrats d’X et d’M sont projetés des mois en avance, une dépréciation réelle mènera à :</a:t>
            </a:r>
          </a:p>
          <a:p>
            <a:pPr lvl="1"/>
            <a:r>
              <a:rPr lang="fr-CA" dirty="0" smtClean="0">
                <a:sym typeface="Symbol"/>
              </a:rPr>
              <a:t>une dégradation soudaine du CC</a:t>
            </a:r>
          </a:p>
          <a:p>
            <a:pPr lvl="1">
              <a:buNone/>
            </a:pPr>
            <a:r>
              <a:rPr lang="fr-CA" dirty="0" smtClean="0">
                <a:sym typeface="Symbol"/>
              </a:rPr>
              <a:t>	(effet Peffet Q)</a:t>
            </a:r>
          </a:p>
          <a:p>
            <a:pPr lvl="1"/>
            <a:r>
              <a:rPr lang="fr-CA" dirty="0" smtClean="0">
                <a:sym typeface="Symbol"/>
              </a:rPr>
              <a:t>suivie d’une augmentation progressive du CC</a:t>
            </a:r>
          </a:p>
          <a:p>
            <a:pPr lvl="1">
              <a:buNone/>
            </a:pPr>
            <a:r>
              <a:rPr lang="fr-CA" dirty="0" smtClean="0">
                <a:sym typeface="Symbol"/>
              </a:rPr>
              <a:t>	(effet Qeffet P)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C’est la courbe en J!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La condition Marshall-Lerner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el-GR" dirty="0">
                <a:sym typeface="Symbol"/>
              </a:rPr>
              <a:t>ε</a:t>
            </a:r>
            <a:r>
              <a:rPr lang="en-CA" baseline="30000" dirty="0">
                <a:sym typeface="Symbol"/>
              </a:rPr>
              <a:t>X</a:t>
            </a:r>
            <a:r>
              <a:rPr lang="en-CA" dirty="0">
                <a:sym typeface="Symbol"/>
              </a:rPr>
              <a:t> + </a:t>
            </a:r>
            <a:r>
              <a:rPr lang="el-GR" dirty="0">
                <a:sym typeface="Symbol"/>
              </a:rPr>
              <a:t>ε</a:t>
            </a:r>
            <a:r>
              <a:rPr lang="en-CA" baseline="30000" dirty="0">
                <a:sym typeface="Symbol"/>
              </a:rPr>
              <a:t>M</a:t>
            </a:r>
            <a:r>
              <a:rPr lang="en-CA" dirty="0">
                <a:sym typeface="Symbol"/>
              </a:rPr>
              <a:t> &gt;</a:t>
            </a:r>
            <a:r>
              <a:rPr lang="en-CA" dirty="0" smtClean="0">
                <a:sym typeface="Symbol"/>
              </a:rPr>
              <a:t>1</a:t>
            </a:r>
            <a:r>
              <a:rPr lang="fr-CA" dirty="0" smtClean="0">
                <a:sym typeface="Symbol"/>
              </a:rPr>
              <a:t> ; condition nécessaire pour que </a:t>
            </a:r>
            <a:r>
              <a:rPr lang="fr-CA" dirty="0">
                <a:sym typeface="Symbol"/>
              </a:rPr>
              <a:t>EP*/P  CC </a:t>
            </a:r>
            <a:endParaRPr lang="fr-CA" dirty="0" smtClean="0">
              <a:sym typeface="Symbol"/>
            </a:endParaRPr>
          </a:p>
          <a:p>
            <a:endParaRPr lang="fr-CA" dirty="0">
              <a:sym typeface="Symbol"/>
            </a:endParaRPr>
          </a:p>
          <a:p>
            <a:r>
              <a:rPr lang="el-GR" dirty="0" smtClean="0">
                <a:sym typeface="Symbol"/>
              </a:rPr>
              <a:t>ε</a:t>
            </a:r>
            <a:r>
              <a:rPr lang="en-CA" baseline="30000" dirty="0" smtClean="0">
                <a:sym typeface="Symbol"/>
              </a:rPr>
              <a:t>X</a:t>
            </a:r>
            <a:r>
              <a:rPr lang="en-CA" dirty="0" smtClean="0">
                <a:sym typeface="Symbol"/>
              </a:rPr>
              <a:t> et </a:t>
            </a:r>
            <a:r>
              <a:rPr lang="el-GR" dirty="0" smtClean="0">
                <a:sym typeface="Symbol"/>
              </a:rPr>
              <a:t>ε</a:t>
            </a:r>
            <a:r>
              <a:rPr lang="en-CA" baseline="30000" dirty="0" smtClean="0">
                <a:sym typeface="Symbol"/>
              </a:rPr>
              <a:t>M</a:t>
            </a:r>
            <a:r>
              <a:rPr lang="en-CA" dirty="0" smtClean="0">
                <a:sym typeface="Symbol"/>
              </a:rPr>
              <a:t> </a:t>
            </a:r>
            <a:r>
              <a:rPr lang="en-CA" dirty="0" err="1" smtClean="0">
                <a:sym typeface="Symbol"/>
              </a:rPr>
              <a:t>sont</a:t>
            </a:r>
            <a:r>
              <a:rPr lang="en-CA" dirty="0" smtClean="0">
                <a:sym typeface="Symbol"/>
              </a:rPr>
              <a:t> les </a:t>
            </a:r>
            <a:r>
              <a:rPr lang="en-CA" dirty="0" err="1" smtClean="0">
                <a:sym typeface="Symbol"/>
              </a:rPr>
              <a:t>élasticités</a:t>
            </a:r>
            <a:r>
              <a:rPr lang="en-CA" dirty="0" smtClean="0">
                <a:sym typeface="Symbol"/>
              </a:rPr>
              <a:t> de X et M par rapport à E</a:t>
            </a:r>
          </a:p>
          <a:p>
            <a:endParaRPr lang="en-CA" dirty="0">
              <a:sym typeface="Symbol"/>
            </a:endParaRPr>
          </a:p>
          <a:p>
            <a:r>
              <a:rPr lang="en-CA" dirty="0" smtClean="0">
                <a:sym typeface="Symbol"/>
              </a:rPr>
              <a:t>Il </a:t>
            </a:r>
            <a:r>
              <a:rPr lang="en-CA" dirty="0" err="1" smtClean="0">
                <a:sym typeface="Symbol"/>
              </a:rPr>
              <a:t>faut</a:t>
            </a:r>
            <a:r>
              <a:rPr lang="en-CA" dirty="0" smtClean="0">
                <a:sym typeface="Symbol"/>
              </a:rPr>
              <a:t> </a:t>
            </a:r>
            <a:r>
              <a:rPr lang="en-CA" dirty="0" err="1" smtClean="0">
                <a:sym typeface="Symbol"/>
              </a:rPr>
              <a:t>que</a:t>
            </a:r>
            <a:r>
              <a:rPr lang="en-CA" dirty="0" smtClean="0">
                <a:sym typeface="Symbol"/>
              </a:rPr>
              <a:t> la </a:t>
            </a:r>
            <a:r>
              <a:rPr lang="en-CA" dirty="0" err="1" smtClean="0">
                <a:sym typeface="Symbol"/>
              </a:rPr>
              <a:t>somme</a:t>
            </a:r>
            <a:r>
              <a:rPr lang="en-CA" dirty="0" smtClean="0">
                <a:sym typeface="Symbol"/>
              </a:rPr>
              <a:t> des variations relatives de X et M </a:t>
            </a:r>
            <a:r>
              <a:rPr lang="en-CA" dirty="0" err="1" smtClean="0">
                <a:sym typeface="Symbol"/>
              </a:rPr>
              <a:t>soit</a:t>
            </a:r>
            <a:r>
              <a:rPr lang="en-CA" dirty="0" smtClean="0">
                <a:sym typeface="Symbol"/>
              </a:rPr>
              <a:t> </a:t>
            </a:r>
            <a:r>
              <a:rPr lang="en-CA" dirty="0" err="1" smtClean="0">
                <a:sym typeface="Symbol"/>
              </a:rPr>
              <a:t>supérieure</a:t>
            </a:r>
            <a:r>
              <a:rPr lang="en-CA" dirty="0" smtClean="0">
                <a:sym typeface="Symbol"/>
              </a:rPr>
              <a:t> à </a:t>
            </a:r>
            <a:r>
              <a:rPr lang="en-CA" dirty="0" err="1" smtClean="0">
                <a:sym typeface="Symbol"/>
              </a:rPr>
              <a:t>celle</a:t>
            </a:r>
            <a:r>
              <a:rPr lang="en-CA" dirty="0" smtClean="0">
                <a:sym typeface="Symbol"/>
              </a:rPr>
              <a:t> de E.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5924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La courbe en J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22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11521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Temps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267744" y="170080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CC</a:t>
            </a:r>
            <a:endParaRPr lang="fr-FR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 flipH="1">
            <a:off x="4932040" y="1900863"/>
            <a:ext cx="22732" cy="354436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H="1">
            <a:off x="3131840" y="3861048"/>
            <a:ext cx="18002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195736" y="3573016"/>
            <a:ext cx="6126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CC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23" name="Forme libre 22"/>
          <p:cNvSpPr/>
          <p:nvPr/>
        </p:nvSpPr>
        <p:spPr>
          <a:xfrm>
            <a:off x="3388990" y="3140968"/>
            <a:ext cx="2839194" cy="1504950"/>
          </a:xfrm>
          <a:custGeom>
            <a:avLst/>
            <a:gdLst>
              <a:gd name="connsiteX0" fmla="*/ 0 w 3790950"/>
              <a:gd name="connsiteY0" fmla="*/ 1504950 h 1504950"/>
              <a:gd name="connsiteX1" fmla="*/ 1657350 w 3790950"/>
              <a:gd name="connsiteY1" fmla="*/ 1181100 h 1504950"/>
              <a:gd name="connsiteX2" fmla="*/ 2419350 w 3790950"/>
              <a:gd name="connsiteY2" fmla="*/ 323850 h 1504950"/>
              <a:gd name="connsiteX3" fmla="*/ 3790950 w 3790950"/>
              <a:gd name="connsiteY3" fmla="*/ 0 h 1504950"/>
              <a:gd name="connsiteX4" fmla="*/ 3790950 w 3790950"/>
              <a:gd name="connsiteY4" fmla="*/ 0 h 150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0950" h="1504950">
                <a:moveTo>
                  <a:pt x="0" y="1504950"/>
                </a:moveTo>
                <a:cubicBezTo>
                  <a:pt x="627062" y="1441450"/>
                  <a:pt x="1254125" y="1377950"/>
                  <a:pt x="1657350" y="1181100"/>
                </a:cubicBezTo>
                <a:cubicBezTo>
                  <a:pt x="2060575" y="984250"/>
                  <a:pt x="2063750" y="520700"/>
                  <a:pt x="2419350" y="323850"/>
                </a:cubicBezTo>
                <a:cubicBezTo>
                  <a:pt x="2774950" y="127000"/>
                  <a:pt x="3790950" y="0"/>
                  <a:pt x="3790950" y="0"/>
                </a:cubicBezTo>
                <a:lnTo>
                  <a:pt x="3790950" y="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Ellipse 30"/>
          <p:cNvSpPr/>
          <p:nvPr/>
        </p:nvSpPr>
        <p:spPr>
          <a:xfrm>
            <a:off x="4860032" y="378904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5" name="Connecteur droit 34"/>
          <p:cNvCxnSpPr/>
          <p:nvPr/>
        </p:nvCxnSpPr>
        <p:spPr>
          <a:xfrm>
            <a:off x="3347864" y="3861048"/>
            <a:ext cx="0" cy="158417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2843808" y="3861048"/>
            <a:ext cx="5040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lipse 45"/>
          <p:cNvSpPr/>
          <p:nvPr/>
        </p:nvSpPr>
        <p:spPr>
          <a:xfrm>
            <a:off x="3275856" y="458112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7" name="Ellipse 46"/>
          <p:cNvSpPr/>
          <p:nvPr/>
        </p:nvSpPr>
        <p:spPr>
          <a:xfrm>
            <a:off x="3275856" y="378904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8" name="Connecteur droit 47"/>
          <p:cNvCxnSpPr/>
          <p:nvPr/>
        </p:nvCxnSpPr>
        <p:spPr>
          <a:xfrm flipH="1">
            <a:off x="2843808" y="3068960"/>
            <a:ext cx="345638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 flipH="1">
            <a:off x="2843808" y="4653136"/>
            <a:ext cx="43204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2195736" y="4509120"/>
            <a:ext cx="6126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CC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56" name="Text Box 12"/>
          <p:cNvSpPr txBox="1">
            <a:spLocks noChangeArrowheads="1"/>
          </p:cNvSpPr>
          <p:nvPr/>
        </p:nvSpPr>
        <p:spPr bwMode="auto">
          <a:xfrm>
            <a:off x="2195736" y="2852936"/>
            <a:ext cx="6126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CC</a:t>
            </a:r>
            <a:r>
              <a:rPr lang="fr-FR" sz="2000" baseline="-25000" dirty="0" smtClean="0">
                <a:latin typeface="Times"/>
              </a:rPr>
              <a:t>3</a:t>
            </a:r>
            <a:endParaRPr lang="fr-FR" baseline="-25000" dirty="0">
              <a:latin typeface="Times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203848" y="558924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sp>
        <p:nvSpPr>
          <p:cNvPr id="24" name="ZoneTexte 23"/>
          <p:cNvSpPr txBox="1"/>
          <p:nvPr/>
        </p:nvSpPr>
        <p:spPr>
          <a:xfrm>
            <a:off x="4067944" y="5517232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Fin de la prépondérance des contrats engagés</a:t>
            </a:r>
            <a:endParaRPr lang="fr-CA" baseline="-25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5220072" y="2100918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ym typeface="Symbol"/>
              </a:rPr>
              <a:t>ε</a:t>
            </a:r>
            <a:r>
              <a:rPr lang="en-CA" baseline="30000" dirty="0">
                <a:sym typeface="Symbol"/>
              </a:rPr>
              <a:t>X</a:t>
            </a:r>
            <a:r>
              <a:rPr lang="en-CA" dirty="0">
                <a:sym typeface="Symbol"/>
              </a:rPr>
              <a:t> + </a:t>
            </a:r>
            <a:r>
              <a:rPr lang="el-GR" dirty="0">
                <a:sym typeface="Symbol"/>
              </a:rPr>
              <a:t>ε</a:t>
            </a:r>
            <a:r>
              <a:rPr lang="en-CA" baseline="30000" dirty="0">
                <a:sym typeface="Symbol"/>
              </a:rPr>
              <a:t>M</a:t>
            </a:r>
            <a:r>
              <a:rPr lang="en-CA" dirty="0">
                <a:sym typeface="Symbol"/>
              </a:rPr>
              <a:t> &gt;1</a:t>
            </a:r>
            <a:endParaRPr lang="fr-CA" dirty="0"/>
          </a:p>
        </p:txBody>
      </p:sp>
      <p:sp>
        <p:nvSpPr>
          <p:cNvPr id="28" name="ZoneTexte 27"/>
          <p:cNvSpPr txBox="1"/>
          <p:nvPr/>
        </p:nvSpPr>
        <p:spPr>
          <a:xfrm>
            <a:off x="3563888" y="2123564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ym typeface="Symbol"/>
              </a:rPr>
              <a:t>ε</a:t>
            </a:r>
            <a:r>
              <a:rPr lang="en-CA" baseline="30000" dirty="0">
                <a:sym typeface="Symbol"/>
              </a:rPr>
              <a:t>X</a:t>
            </a:r>
            <a:r>
              <a:rPr lang="en-CA" dirty="0">
                <a:sym typeface="Symbol"/>
              </a:rPr>
              <a:t> + </a:t>
            </a:r>
            <a:r>
              <a:rPr lang="el-GR" dirty="0">
                <a:sym typeface="Symbol"/>
              </a:rPr>
              <a:t>ε</a:t>
            </a:r>
            <a:r>
              <a:rPr lang="en-CA" baseline="30000" dirty="0">
                <a:sym typeface="Symbol"/>
              </a:rPr>
              <a:t>M</a:t>
            </a:r>
            <a:r>
              <a:rPr lang="en-CA" dirty="0">
                <a:sym typeface="Symbol"/>
              </a:rPr>
              <a:t> &lt;</a:t>
            </a:r>
            <a:r>
              <a:rPr lang="en-CA" dirty="0" smtClean="0">
                <a:sym typeface="Symbol"/>
              </a:rPr>
              <a:t>1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La trappe à liquidité (et si R=0?)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On a : R = 0 = R* +(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-E/E)</a:t>
            </a:r>
          </a:p>
          <a:p>
            <a:pPr>
              <a:buNone/>
            </a:pPr>
            <a:r>
              <a:rPr lang="fr-CA" dirty="0" smtClean="0"/>
              <a:t>				 1 – R* = 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/E</a:t>
            </a:r>
          </a:p>
          <a:p>
            <a:pPr>
              <a:buNone/>
            </a:pPr>
            <a:r>
              <a:rPr lang="fr-CA" dirty="0" smtClean="0"/>
              <a:t>			 	E = 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 / 1 – R*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Une hausse de 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ne mène pas à R (cela causerait une R&lt;0)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Toute E est impossible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Connecteur droit 100"/>
          <p:cNvCxnSpPr/>
          <p:nvPr/>
        </p:nvCxnSpPr>
        <p:spPr>
          <a:xfrm flipV="1">
            <a:off x="1970964" y="5026369"/>
            <a:ext cx="8384" cy="6396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99"/>
          <p:cNvCxnSpPr/>
          <p:nvPr/>
        </p:nvCxnSpPr>
        <p:spPr>
          <a:xfrm flipH="1">
            <a:off x="5364088" y="4347641"/>
            <a:ext cx="19442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Autofit/>
          </a:bodyPr>
          <a:lstStyle/>
          <a:p>
            <a:r>
              <a:rPr lang="fr-CA" dirty="0" smtClean="0"/>
              <a:t>La trappe à liquidité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324963" y="439704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580138" y="2596842"/>
            <a:ext cx="19117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Marché des actifs</a:t>
            </a:r>
            <a:endParaRPr lang="fr-FR" baseline="30000" dirty="0">
              <a:latin typeface="Times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933902" y="2812866"/>
            <a:ext cx="325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>
                <a:latin typeface="Times"/>
              </a:rPr>
              <a:t>E</a:t>
            </a:r>
            <a:endParaRPr lang="fr-FR" baseline="-25000" dirty="0">
              <a:latin typeface="Times"/>
            </a:endParaRP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5339185" y="579713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 flipV="1">
            <a:off x="5339184" y="306082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960621" y="2659558"/>
            <a:ext cx="9156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"/>
              </a:rPr>
              <a:t>AA/DD</a:t>
            </a:r>
            <a:endParaRPr lang="fr-FR" baseline="30000" dirty="0">
              <a:latin typeface="Times"/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 flipH="1">
            <a:off x="1316776" y="3050916"/>
            <a:ext cx="4688" cy="274621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7941518" y="5819739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4932040" y="2812866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56" name="Connecteur droit 55"/>
          <p:cNvCxnSpPr/>
          <p:nvPr/>
        </p:nvCxnSpPr>
        <p:spPr>
          <a:xfrm flipV="1">
            <a:off x="7308304" y="4356972"/>
            <a:ext cx="0" cy="14148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>
            <a:off x="6516216" y="4356972"/>
            <a:ext cx="0" cy="14401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ZoneTexte 58"/>
          <p:cNvSpPr txBox="1"/>
          <p:nvPr/>
        </p:nvSpPr>
        <p:spPr>
          <a:xfrm flipH="1">
            <a:off x="7679451" y="4491676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AA</a:t>
            </a:r>
            <a:endParaRPr lang="fr-CA" dirty="0"/>
          </a:p>
        </p:txBody>
      </p:sp>
      <p:sp>
        <p:nvSpPr>
          <p:cNvPr id="61" name="Text Box 12"/>
          <p:cNvSpPr txBox="1">
            <a:spLocks noChangeArrowheads="1"/>
          </p:cNvSpPr>
          <p:nvPr/>
        </p:nvSpPr>
        <p:spPr bwMode="auto">
          <a:xfrm>
            <a:off x="6372200" y="5837202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7308304" y="353294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 </a:t>
            </a:r>
            <a:endParaRPr lang="fr-CA" dirty="0"/>
          </a:p>
        </p:txBody>
      </p:sp>
      <p:cxnSp>
        <p:nvCxnSpPr>
          <p:cNvPr id="63" name="Connecteur droit 62"/>
          <p:cNvCxnSpPr/>
          <p:nvPr/>
        </p:nvCxnSpPr>
        <p:spPr>
          <a:xfrm flipV="1">
            <a:off x="5580112" y="3388930"/>
            <a:ext cx="2060591" cy="17961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Ellipse 68"/>
          <p:cNvSpPr/>
          <p:nvPr/>
        </p:nvSpPr>
        <p:spPr>
          <a:xfrm>
            <a:off x="6444208" y="428496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4" name="Connecteur droit 33"/>
          <p:cNvCxnSpPr/>
          <p:nvPr/>
        </p:nvCxnSpPr>
        <p:spPr>
          <a:xfrm>
            <a:off x="1316776" y="5002506"/>
            <a:ext cx="2512867" cy="19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>
            <a:off x="1979712" y="3195513"/>
            <a:ext cx="12005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10616343">
            <a:off x="1953637" y="3113195"/>
            <a:ext cx="2335907" cy="937757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6" name="Arc 45"/>
          <p:cNvSpPr/>
          <p:nvPr/>
        </p:nvSpPr>
        <p:spPr>
          <a:xfrm rot="16200000">
            <a:off x="2653114" y="3894125"/>
            <a:ext cx="960951" cy="2300032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7" name="Connecteur droit 46"/>
          <p:cNvCxnSpPr>
            <a:stCxn id="12" idx="2"/>
          </p:cNvCxnSpPr>
          <p:nvPr/>
        </p:nvCxnSpPr>
        <p:spPr>
          <a:xfrm flipH="1">
            <a:off x="1979712" y="4716973"/>
            <a:ext cx="12437" cy="33795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lipse 48"/>
          <p:cNvSpPr/>
          <p:nvPr/>
        </p:nvSpPr>
        <p:spPr>
          <a:xfrm>
            <a:off x="1907704" y="497310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1" name="Ellipse 50"/>
          <p:cNvSpPr/>
          <p:nvPr/>
        </p:nvSpPr>
        <p:spPr>
          <a:xfrm>
            <a:off x="1907704" y="362756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3" name="ZoneTexte 82"/>
          <p:cNvSpPr txBox="1"/>
          <p:nvPr/>
        </p:nvSpPr>
        <p:spPr>
          <a:xfrm rot="10800000" flipV="1">
            <a:off x="1403648" y="5807497"/>
            <a:ext cx="227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L(R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1</a:t>
            </a:r>
            <a:r>
              <a:rPr lang="fr-CA" dirty="0" smtClean="0"/>
              <a:t>,Y</a:t>
            </a:r>
            <a:r>
              <a:rPr lang="fr-CA" baseline="30000" dirty="0" smtClean="0"/>
              <a:t>CA</a:t>
            </a:r>
            <a:r>
              <a:rPr lang="fr-CA" baseline="-25000" dirty="0" smtClean="0"/>
              <a:t>1</a:t>
            </a:r>
            <a:r>
              <a:rPr lang="fr-CA" dirty="0" smtClean="0"/>
              <a:t>)</a:t>
            </a:r>
            <a:endParaRPr lang="fr-CA" dirty="0"/>
          </a:p>
        </p:txBody>
      </p:sp>
      <p:cxnSp>
        <p:nvCxnSpPr>
          <p:cNvPr id="92" name="Connecteur droit 91"/>
          <p:cNvCxnSpPr/>
          <p:nvPr/>
        </p:nvCxnSpPr>
        <p:spPr>
          <a:xfrm flipH="1">
            <a:off x="1331494" y="3714604"/>
            <a:ext cx="603852" cy="30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 flipH="1">
            <a:off x="1954265" y="3019598"/>
            <a:ext cx="74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endParaRPr lang="fr-CA" baseline="-25000" dirty="0"/>
          </a:p>
        </p:txBody>
      </p:sp>
      <p:sp>
        <p:nvSpPr>
          <p:cNvPr id="85" name="Text Box 10"/>
          <p:cNvSpPr txBox="1">
            <a:spLocks noChangeArrowheads="1"/>
          </p:cNvSpPr>
          <p:nvPr/>
        </p:nvSpPr>
        <p:spPr bwMode="auto">
          <a:xfrm>
            <a:off x="3635896" y="4450770"/>
            <a:ext cx="351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/>
              <a:t>R</a:t>
            </a:r>
            <a:endParaRPr lang="fr-FR" baseline="-25000" dirty="0"/>
          </a:p>
        </p:txBody>
      </p:sp>
      <p:sp>
        <p:nvSpPr>
          <p:cNvPr id="97" name="Text Box 12"/>
          <p:cNvSpPr txBox="1">
            <a:spLocks noChangeArrowheads="1"/>
          </p:cNvSpPr>
          <p:nvPr/>
        </p:nvSpPr>
        <p:spPr bwMode="auto">
          <a:xfrm>
            <a:off x="683568" y="5571777"/>
            <a:ext cx="6254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M/P</a:t>
            </a:r>
            <a:endParaRPr lang="fr-FR" baseline="30000" dirty="0">
              <a:latin typeface="Times"/>
            </a:endParaRPr>
          </a:p>
        </p:txBody>
      </p:sp>
      <p:sp>
        <p:nvSpPr>
          <p:cNvPr id="98" name="Text Box 12"/>
          <p:cNvSpPr txBox="1">
            <a:spLocks noChangeArrowheads="1"/>
          </p:cNvSpPr>
          <p:nvPr/>
        </p:nvSpPr>
        <p:spPr bwMode="auto">
          <a:xfrm>
            <a:off x="107504" y="3483545"/>
            <a:ext cx="13003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 smtClean="0">
                <a:latin typeface="Times"/>
              </a:rPr>
              <a:t>E</a:t>
            </a:r>
            <a:r>
              <a:rPr lang="fr-FR" sz="2000" baseline="30000" dirty="0" err="1" smtClean="0">
                <a:latin typeface="Times"/>
              </a:rPr>
              <a:t>e</a:t>
            </a:r>
            <a:r>
              <a:rPr lang="fr-FR" sz="2000" dirty="0" smtClean="0">
                <a:latin typeface="Times"/>
              </a:rPr>
              <a:t> / 1 – R*</a:t>
            </a:r>
            <a:endParaRPr lang="fr-FR" baseline="30000" dirty="0">
              <a:latin typeface="Times"/>
            </a:endParaRPr>
          </a:p>
        </p:txBody>
      </p:sp>
      <p:cxnSp>
        <p:nvCxnSpPr>
          <p:cNvPr id="99" name="Connecteur droit 98"/>
          <p:cNvCxnSpPr/>
          <p:nvPr/>
        </p:nvCxnSpPr>
        <p:spPr>
          <a:xfrm>
            <a:off x="7308304" y="4347641"/>
            <a:ext cx="720080" cy="7920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1835696" y="43476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0</a:t>
            </a:r>
            <a:endParaRPr lang="fr-CA" dirty="0"/>
          </a:p>
        </p:txBody>
      </p:sp>
      <p:sp>
        <p:nvSpPr>
          <p:cNvPr id="102" name="ZoneTexte 101"/>
          <p:cNvSpPr txBox="1"/>
          <p:nvPr/>
        </p:nvSpPr>
        <p:spPr>
          <a:xfrm>
            <a:off x="5004048" y="1412776"/>
            <a:ext cx="3347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La relance passe ici par la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 (</a:t>
            </a:r>
            <a:r>
              <a:rPr lang="fr-CA" dirty="0" smtClean="0">
                <a:sym typeface="Symbol"/>
              </a:rPr>
              <a:t>Ms  AA n’a aucun impact sur Y)</a:t>
            </a:r>
            <a:endParaRPr lang="fr-CA" dirty="0"/>
          </a:p>
        </p:txBody>
      </p:sp>
      <p:sp>
        <p:nvSpPr>
          <p:cNvPr id="103" name="ZoneTexte 102"/>
          <p:cNvSpPr txBox="1"/>
          <p:nvPr/>
        </p:nvSpPr>
        <p:spPr>
          <a:xfrm>
            <a:off x="1008112" y="1412776"/>
            <a:ext cx="34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À R=0, la préférence pour la liquidité devient infinie ( L(.) devient complètement élastique</a:t>
            </a:r>
            <a:endParaRPr lang="fr-CA" dirty="0"/>
          </a:p>
        </p:txBody>
      </p:sp>
      <p:sp>
        <p:nvSpPr>
          <p:cNvPr id="104" name="Text Box 12"/>
          <p:cNvSpPr txBox="1">
            <a:spLocks noChangeArrowheads="1"/>
          </p:cNvSpPr>
          <p:nvPr/>
        </p:nvSpPr>
        <p:spPr bwMode="auto">
          <a:xfrm>
            <a:off x="4067944" y="4149080"/>
            <a:ext cx="13003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 smtClean="0">
                <a:latin typeface="Times"/>
              </a:rPr>
              <a:t>E</a:t>
            </a:r>
            <a:r>
              <a:rPr lang="fr-FR" sz="2000" baseline="30000" dirty="0" err="1" smtClean="0">
                <a:latin typeface="Times"/>
              </a:rPr>
              <a:t>e</a:t>
            </a:r>
            <a:r>
              <a:rPr lang="fr-FR" sz="2000" dirty="0" smtClean="0">
                <a:latin typeface="Times"/>
              </a:rPr>
              <a:t> / 1 – R*</a:t>
            </a:r>
            <a:endParaRPr lang="fr-FR" baseline="30000" dirty="0">
              <a:latin typeface="Times"/>
            </a:endParaRPr>
          </a:p>
        </p:txBody>
      </p:sp>
      <p:sp>
        <p:nvSpPr>
          <p:cNvPr id="105" name="Text Box 12"/>
          <p:cNvSpPr txBox="1">
            <a:spLocks noChangeArrowheads="1"/>
          </p:cNvSpPr>
          <p:nvPr/>
        </p:nvSpPr>
        <p:spPr bwMode="auto">
          <a:xfrm>
            <a:off x="7092280" y="5819739"/>
            <a:ext cx="4283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 smtClean="0">
                <a:latin typeface="Times"/>
              </a:rPr>
              <a:t>Y</a:t>
            </a:r>
            <a:r>
              <a:rPr lang="fr-FR" sz="2000" baseline="30000" dirty="0" err="1">
                <a:latin typeface="Times"/>
              </a:rPr>
              <a:t>f</a:t>
            </a:r>
            <a:endParaRPr lang="fr-FR" baseline="30000" dirty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522227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rc 30"/>
          <p:cNvSpPr/>
          <p:nvPr/>
        </p:nvSpPr>
        <p:spPr>
          <a:xfrm rot="16200000">
            <a:off x="4600460" y="2176407"/>
            <a:ext cx="3002276" cy="6515575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L’apaisement quantitatif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25</a:t>
            </a:fld>
            <a:endParaRPr lang="fr-CA"/>
          </a:p>
        </p:txBody>
      </p:sp>
      <p:sp>
        <p:nvSpPr>
          <p:cNvPr id="24" name="Espace réservé du numéro de diapositive 3"/>
          <p:cNvSpPr txBox="1">
            <a:spLocks/>
          </p:cNvSpPr>
          <p:nvPr/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D9EDD0-8D55-41D3-98BD-FCB027E9758A}" type="slidenum">
              <a:rPr kumimoji="0" lang="fr-CA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CA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7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1224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Échéance</a:t>
            </a:r>
            <a:endParaRPr lang="fr-FR" dirty="0">
              <a:latin typeface="Times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R</a:t>
            </a:r>
            <a:endParaRPr lang="fr-FR" dirty="0">
              <a:latin typeface="Times"/>
            </a:endParaRP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2040126" y="5157192"/>
            <a:ext cx="8036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T*</a:t>
            </a:r>
            <a:r>
              <a:rPr lang="fr-FR" sz="2000" dirty="0" err="1" smtClean="0">
                <a:latin typeface="Times"/>
              </a:rPr>
              <a:t>dir</a:t>
            </a:r>
            <a:r>
              <a:rPr lang="fr-FR" sz="2000" dirty="0" smtClean="0">
                <a:latin typeface="Times"/>
              </a:rPr>
              <a:t>.</a:t>
            </a:r>
            <a:endParaRPr lang="fr-FR" baseline="30000" dirty="0">
              <a:latin typeface="Times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067944" y="1458650"/>
            <a:ext cx="47153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Une foi</a:t>
            </a:r>
            <a:r>
              <a:rPr lang="fr-CA" dirty="0" smtClean="0">
                <a:sym typeface="Symbol"/>
              </a:rPr>
              <a:t>s le t* </a:t>
            </a:r>
            <a:r>
              <a:rPr lang="fr-CA" dirty="0" err="1" smtClean="0">
                <a:sym typeface="Symbol"/>
              </a:rPr>
              <a:t>dir</a:t>
            </a:r>
            <a:r>
              <a:rPr lang="fr-CA" dirty="0" smtClean="0">
                <a:sym typeface="Symbol"/>
              </a:rPr>
              <a:t>. à 0, on peut continuer à M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>
                <a:sym typeface="Symbol"/>
              </a:rPr>
              <a:t> </a:t>
            </a:r>
            <a:r>
              <a:rPr lang="fr-CA" dirty="0" smtClean="0">
                <a:sym typeface="Symbol"/>
              </a:rPr>
              <a:t>afin de stimuler le crédit, même si cela n’a plus d’impact sur R et E. Ces liquidités supplémentaires  peuvent surtout être utilisées pour influencer les t* de plus long terme.</a:t>
            </a:r>
            <a:endParaRPr lang="fr-CA" dirty="0"/>
          </a:p>
        </p:txBody>
      </p:sp>
      <p:sp>
        <p:nvSpPr>
          <p:cNvPr id="3" name="Arc 2"/>
          <p:cNvSpPr/>
          <p:nvPr/>
        </p:nvSpPr>
        <p:spPr>
          <a:xfrm rot="16200000">
            <a:off x="4132406" y="2162466"/>
            <a:ext cx="3938376" cy="6515571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ZoneTexte 4"/>
          <p:cNvSpPr txBox="1"/>
          <p:nvPr/>
        </p:nvSpPr>
        <p:spPr>
          <a:xfrm>
            <a:off x="2483768" y="550794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1 jour</a:t>
            </a:r>
            <a:endParaRPr lang="fr-CA" dirty="0"/>
          </a:p>
        </p:txBody>
      </p:sp>
      <p:sp>
        <p:nvSpPr>
          <p:cNvPr id="26" name="Ellipse 25"/>
          <p:cNvSpPr/>
          <p:nvPr/>
        </p:nvSpPr>
        <p:spPr>
          <a:xfrm>
            <a:off x="2771800" y="530120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5508104" y="3537012"/>
            <a:ext cx="0" cy="32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3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700808"/>
            <a:ext cx="9144000" cy="3096344"/>
          </a:xfrm>
        </p:spPr>
        <p:txBody>
          <a:bodyPr>
            <a:noAutofit/>
          </a:bodyPr>
          <a:lstStyle/>
          <a:p>
            <a:pPr marL="608076" indent="-571500" algn="ctr"/>
            <a:r>
              <a:rPr lang="fr-CA" dirty="0" smtClean="0"/>
              <a:t>II. Les politiques économiques en change flexible</a:t>
            </a: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objectifs macroéconomiques de l’État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709120"/>
          </a:xfrm>
        </p:spPr>
        <p:txBody>
          <a:bodyPr>
            <a:normAutofit fontScale="92500"/>
          </a:bodyPr>
          <a:lstStyle/>
          <a:p>
            <a:r>
              <a:rPr lang="fr-CA" dirty="0" smtClean="0"/>
              <a:t>Les </a:t>
            </a:r>
            <a:r>
              <a:rPr lang="fr-CA" dirty="0" err="1" smtClean="0"/>
              <a:t>obj</a:t>
            </a:r>
            <a:r>
              <a:rPr lang="fr-CA" dirty="0" smtClean="0"/>
              <a:t>. intérieurs :</a:t>
            </a:r>
          </a:p>
          <a:p>
            <a:pPr lvl="1"/>
            <a:r>
              <a:rPr lang="fr-CA" dirty="0" smtClean="0"/>
              <a:t>À LT, l’État veut faire croître </a:t>
            </a:r>
            <a:r>
              <a:rPr lang="fr-CA" dirty="0" err="1" smtClean="0"/>
              <a:t>Y</a:t>
            </a:r>
            <a:r>
              <a:rPr lang="fr-CA" baseline="30000" dirty="0" err="1" smtClean="0"/>
              <a:t>pe</a:t>
            </a:r>
            <a:endParaRPr lang="fr-CA" baseline="30000" dirty="0" smtClean="0"/>
          </a:p>
          <a:p>
            <a:pPr lvl="2"/>
            <a:r>
              <a:rPr lang="fr-CA" dirty="0" smtClean="0"/>
              <a:t>Augmentation de K, L et T</a:t>
            </a:r>
          </a:p>
          <a:p>
            <a:pPr lvl="2"/>
            <a:r>
              <a:rPr lang="fr-CA" dirty="0" smtClean="0"/>
              <a:t>Amélioration techno./productivité</a:t>
            </a:r>
          </a:p>
          <a:p>
            <a:pPr lvl="1"/>
            <a:r>
              <a:rPr lang="fr-CA" dirty="0" smtClean="0"/>
              <a:t>À CT, l’État veut maintenir le plein emploi (</a:t>
            </a:r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r>
              <a:rPr lang="fr-CA" dirty="0" smtClean="0"/>
              <a:t>) :</a:t>
            </a:r>
          </a:p>
          <a:p>
            <a:pPr lvl="2"/>
            <a:r>
              <a:rPr lang="fr-CA" dirty="0" smtClean="0"/>
              <a:t>Stabiliser π;</a:t>
            </a:r>
          </a:p>
          <a:p>
            <a:pPr lvl="2"/>
            <a:r>
              <a:rPr lang="fr-CA" dirty="0" smtClean="0"/>
              <a:t>Minimiser le chômage.</a:t>
            </a:r>
          </a:p>
          <a:p>
            <a:endParaRPr lang="fr-CA" dirty="0" smtClean="0"/>
          </a:p>
          <a:p>
            <a:r>
              <a:rPr lang="fr-CA" dirty="0" smtClean="0"/>
              <a:t>Les </a:t>
            </a:r>
            <a:r>
              <a:rPr lang="fr-CA" dirty="0" err="1" smtClean="0"/>
              <a:t>obj</a:t>
            </a:r>
            <a:r>
              <a:rPr lang="fr-CA" dirty="0" smtClean="0"/>
              <a:t>. extérieurs :</a:t>
            </a:r>
          </a:p>
          <a:p>
            <a:pPr lvl="1"/>
            <a:r>
              <a:rPr lang="fr-CA" dirty="0" smtClean="0"/>
              <a:t>Évitez les déséquilibres chroniques du CC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Les politiques de stabilisation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Pol. </a:t>
            </a:r>
            <a:r>
              <a:rPr lang="fr-CA" dirty="0" err="1" smtClean="0"/>
              <a:t>budg</a:t>
            </a:r>
            <a:r>
              <a:rPr lang="fr-CA" dirty="0" smtClean="0"/>
              <a:t>. : ∆ des impôts et/ou de G par le </a:t>
            </a:r>
            <a:r>
              <a:rPr lang="fr-CA" dirty="0" err="1" smtClean="0"/>
              <a:t>gouv</a:t>
            </a:r>
            <a:r>
              <a:rPr lang="fr-CA" dirty="0" smtClean="0"/>
              <a:t>. en vue de modifier la DG.</a:t>
            </a:r>
          </a:p>
          <a:p>
            <a:endParaRPr lang="fr-CA" dirty="0" smtClean="0"/>
          </a:p>
          <a:p>
            <a:r>
              <a:rPr lang="fr-CA" dirty="0" smtClean="0"/>
              <a:t>Pol. mon. : ∆ par la banque centrale du t* directeur en vue de modifier la DG.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Les types de </a:t>
            </a:r>
            <a:r>
              <a:rPr lang="fr-CA" dirty="0" err="1" smtClean="0"/>
              <a:t>pol</a:t>
            </a:r>
            <a:r>
              <a:rPr lang="fr-CA" dirty="0" smtClean="0"/>
              <a:t>. de stabilisation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1684784"/>
          </a:xfrm>
        </p:spPr>
        <p:txBody>
          <a:bodyPr/>
          <a:lstStyle/>
          <a:p>
            <a:r>
              <a:rPr lang="fr-CA" dirty="0" smtClean="0"/>
              <a:t>Les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 et mon. sont soit :</a:t>
            </a:r>
          </a:p>
          <a:p>
            <a:pPr lvl="1"/>
            <a:r>
              <a:rPr lang="fr-CA" dirty="0" smtClean="0"/>
              <a:t>expansionnistes (si 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dirty="0" smtClean="0"/>
              <a:t> &lt; </a:t>
            </a:r>
            <a:r>
              <a:rPr lang="fr-CA" dirty="0" err="1" smtClean="0"/>
              <a:t>Y</a:t>
            </a:r>
            <a:r>
              <a:rPr lang="fr-CA" baseline="30000" dirty="0" err="1" smtClean="0"/>
              <a:t>pe</a:t>
            </a:r>
            <a:r>
              <a:rPr lang="fr-CA" dirty="0" smtClean="0"/>
              <a:t>), ou</a:t>
            </a:r>
          </a:p>
          <a:p>
            <a:pPr lvl="1"/>
            <a:r>
              <a:rPr lang="fr-CA" dirty="0" smtClean="0"/>
              <a:t>restrictives (si 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dirty="0" smtClean="0"/>
              <a:t> &gt; </a:t>
            </a:r>
            <a:r>
              <a:rPr lang="fr-CA" dirty="0" err="1" smtClean="0"/>
              <a:t>Y</a:t>
            </a:r>
            <a:r>
              <a:rPr lang="fr-CA" baseline="30000" dirty="0" err="1" smtClean="0"/>
              <a:t>pe</a:t>
            </a:r>
            <a:r>
              <a:rPr lang="fr-CA" dirty="0" smtClean="0"/>
              <a:t>).</a:t>
            </a:r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29</a:t>
            </a:fld>
            <a:endParaRPr lang="fr-CA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620164" y="3573016"/>
          <a:ext cx="7768260" cy="2159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Feuille de calcul" r:id="rId3" imgW="4152770" imgH="1152616" progId="Excel.Sheet.12">
                  <p:embed/>
                </p:oleObj>
              </mc:Choice>
              <mc:Fallback>
                <p:oleObj name="Feuille de calcul" r:id="rId3" imgW="4152770" imgH="1152616" progId="Excel.Sheet.12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164" y="3573016"/>
                        <a:ext cx="7768260" cy="21599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352928" cy="3384376"/>
          </a:xfrm>
        </p:spPr>
        <p:txBody>
          <a:bodyPr>
            <a:noAutofit/>
          </a:bodyPr>
          <a:lstStyle/>
          <a:p>
            <a:pPr algn="ctr"/>
            <a:r>
              <a:rPr lang="fr-CA" dirty="0" smtClean="0"/>
              <a:t>I. Le modèle AA/DD et les équilibres interne et externe</a:t>
            </a: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939336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La transmission de la </a:t>
            </a:r>
            <a:r>
              <a:rPr lang="fr-CA" dirty="0" err="1" smtClean="0"/>
              <a:t>pol</a:t>
            </a:r>
            <a:r>
              <a:rPr lang="fr-CA" dirty="0" smtClean="0"/>
              <a:t>. monétaire </a:t>
            </a:r>
            <a:r>
              <a:rPr lang="fr-CA" dirty="0" err="1" smtClean="0"/>
              <a:t>exp</a:t>
            </a:r>
            <a:r>
              <a:rPr lang="fr-CA" dirty="0" smtClean="0"/>
              <a:t>. sur EI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30</a:t>
            </a:fld>
            <a:endParaRPr lang="fr-CA"/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71438" y="2348880"/>
            <a:ext cx="2143125" cy="4619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Pol. mon. exp.</a:t>
            </a:r>
          </a:p>
        </p:txBody>
      </p:sp>
      <p:cxnSp>
        <p:nvCxnSpPr>
          <p:cNvPr id="6" name="Connecteur droit avec flèche 5"/>
          <p:cNvCxnSpPr>
            <a:stCxn id="7" idx="3"/>
            <a:endCxn id="14" idx="1"/>
          </p:cNvCxnSpPr>
          <p:nvPr/>
        </p:nvCxnSpPr>
        <p:spPr>
          <a:xfrm>
            <a:off x="3214688" y="3436317"/>
            <a:ext cx="107156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214563" y="3206130"/>
            <a:ext cx="1000125" cy="4619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</a:rPr>
              <a:t>↓r</a:t>
            </a:r>
            <a:endParaRPr lang="fr-CA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1571625" y="3420442"/>
            <a:ext cx="64293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4286250" y="2563192"/>
            <a:ext cx="857250" cy="461963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↑ C</a:t>
            </a:r>
          </a:p>
        </p:txBody>
      </p:sp>
      <p:cxnSp>
        <p:nvCxnSpPr>
          <p:cNvPr id="10" name="Connecteur droit avec flèche 9"/>
          <p:cNvCxnSpPr>
            <a:stCxn id="14" idx="3"/>
            <a:endCxn id="11" idx="1"/>
          </p:cNvCxnSpPr>
          <p:nvPr/>
        </p:nvCxnSpPr>
        <p:spPr>
          <a:xfrm flipV="1">
            <a:off x="5143500" y="3431555"/>
            <a:ext cx="642938" cy="63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5786438" y="3199780"/>
            <a:ext cx="928687" cy="4619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 dirty="0">
                <a:solidFill>
                  <a:srgbClr val="FFC000"/>
                </a:solidFill>
                <a:latin typeface="Calibri" pitchFamily="34" charset="0"/>
              </a:rPr>
              <a:t>↑ </a:t>
            </a:r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</a:rPr>
              <a:t>DG</a:t>
            </a:r>
            <a:endParaRPr lang="fr-CA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6715125" y="3420442"/>
            <a:ext cx="64293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7358062" y="2848942"/>
            <a:ext cx="1534417" cy="1200329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↑ </a:t>
            </a:r>
            <a:r>
              <a:rPr lang="fr-CA" sz="24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PIBr</a:t>
            </a:r>
            <a:r>
              <a:rPr lang="fr-CA" sz="2400" baseline="300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eq</a:t>
            </a:r>
            <a:endParaRPr lang="fr-CA" sz="2400" baseline="30000" dirty="0">
              <a:solidFill>
                <a:srgbClr val="FFC000"/>
              </a:solidFill>
              <a:latin typeface="Calibri" pitchFamily="34" charset="0"/>
              <a:sym typeface="Symbol" pitchFamily="18" charset="2"/>
            </a:endParaRPr>
          </a:p>
          <a:p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(↓ </a:t>
            </a:r>
            <a:r>
              <a:rPr lang="fr-CA" sz="24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Chôm</a:t>
            </a:r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.)</a:t>
            </a:r>
            <a:endParaRPr lang="fr-CA" sz="2400" dirty="0">
              <a:solidFill>
                <a:srgbClr val="FFC000"/>
              </a:solidFill>
              <a:latin typeface="Calibri" pitchFamily="34" charset="0"/>
              <a:sym typeface="Symbol" pitchFamily="18" charset="2"/>
            </a:endParaRPr>
          </a:p>
          <a:p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↑</a:t>
            </a:r>
            <a:r>
              <a:rPr lang="fr-CA" sz="24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P</a:t>
            </a:r>
            <a:r>
              <a:rPr lang="fr-CA" sz="2400" baseline="300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eq</a:t>
            </a:r>
            <a:endParaRPr lang="fr-CA" sz="2400" dirty="0">
              <a:solidFill>
                <a:srgbClr val="FFC000"/>
              </a:solidFill>
              <a:latin typeface="Calibri" pitchFamily="34" charset="0"/>
              <a:sym typeface="Symbol" pitchFamily="18" charset="2"/>
            </a:endParaRP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4286250" y="3206130"/>
            <a:ext cx="857250" cy="4619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↑ I</a:t>
            </a: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1928813" y="4134817"/>
            <a:ext cx="1785937" cy="46166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  <a:sym typeface="Symbol"/>
              </a:rPr>
              <a:t>↑</a:t>
            </a:r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</a:rPr>
              <a:t> E</a:t>
            </a:r>
            <a:endParaRPr lang="fr-CA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4286250" y="3815730"/>
            <a:ext cx="857250" cy="4619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↑ X</a:t>
            </a:r>
          </a:p>
        </p:txBody>
      </p: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4286250" y="4492005"/>
            <a:ext cx="857250" cy="4619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↓ M</a:t>
            </a:r>
          </a:p>
        </p:txBody>
      </p:sp>
      <p:cxnSp>
        <p:nvCxnSpPr>
          <p:cNvPr id="18" name="Connecteur droit avec flèche 17"/>
          <p:cNvCxnSpPr>
            <a:stCxn id="15" idx="3"/>
            <a:endCxn id="16" idx="1"/>
          </p:cNvCxnSpPr>
          <p:nvPr/>
        </p:nvCxnSpPr>
        <p:spPr>
          <a:xfrm flipV="1">
            <a:off x="3714750" y="4046711"/>
            <a:ext cx="571500" cy="31893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15" idx="3"/>
            <a:endCxn id="17" idx="1"/>
          </p:cNvCxnSpPr>
          <p:nvPr/>
        </p:nvCxnSpPr>
        <p:spPr>
          <a:xfrm>
            <a:off x="3714750" y="4365650"/>
            <a:ext cx="571500" cy="3573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en angle 60"/>
          <p:cNvCxnSpPr>
            <a:stCxn id="16" idx="3"/>
            <a:endCxn id="11" idx="2"/>
          </p:cNvCxnSpPr>
          <p:nvPr/>
        </p:nvCxnSpPr>
        <p:spPr>
          <a:xfrm flipV="1">
            <a:off x="5143500" y="3661742"/>
            <a:ext cx="1108075" cy="385763"/>
          </a:xfrm>
          <a:prstGeom prst="bentConnector2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en angle 60"/>
          <p:cNvCxnSpPr>
            <a:endCxn id="11" idx="2"/>
          </p:cNvCxnSpPr>
          <p:nvPr/>
        </p:nvCxnSpPr>
        <p:spPr>
          <a:xfrm flipV="1">
            <a:off x="5143500" y="3661742"/>
            <a:ext cx="1108075" cy="1044575"/>
          </a:xfrm>
          <a:prstGeom prst="bentConnector2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en angle 83"/>
          <p:cNvCxnSpPr>
            <a:stCxn id="9" idx="3"/>
            <a:endCxn id="11" idx="0"/>
          </p:cNvCxnSpPr>
          <p:nvPr/>
        </p:nvCxnSpPr>
        <p:spPr>
          <a:xfrm>
            <a:off x="5143500" y="2793380"/>
            <a:ext cx="1108075" cy="406400"/>
          </a:xfrm>
          <a:prstGeom prst="bentConnector2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en angle 86"/>
          <p:cNvCxnSpPr>
            <a:stCxn id="7" idx="0"/>
            <a:endCxn id="9" idx="1"/>
          </p:cNvCxnSpPr>
          <p:nvPr/>
        </p:nvCxnSpPr>
        <p:spPr>
          <a:xfrm rot="5400000" flipH="1" flipV="1">
            <a:off x="3294856" y="2214736"/>
            <a:ext cx="411163" cy="1571625"/>
          </a:xfrm>
          <a:prstGeom prst="bentConnector2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571500" y="3206130"/>
            <a:ext cx="1000125" cy="4619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</a:rPr>
              <a:t>↓R</a:t>
            </a:r>
            <a:endParaRPr lang="fr-CA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cxnSp>
        <p:nvCxnSpPr>
          <p:cNvPr id="26" name="Connecteur droit avec flèche 25"/>
          <p:cNvCxnSpPr>
            <a:endCxn id="25" idx="0"/>
          </p:cNvCxnSpPr>
          <p:nvPr/>
        </p:nvCxnSpPr>
        <p:spPr>
          <a:xfrm rot="16200000" flipH="1">
            <a:off x="892969" y="3027536"/>
            <a:ext cx="357188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rot="5400000">
            <a:off x="928688" y="3849067"/>
            <a:ext cx="28575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>
            <a:spLocks noChangeArrowheads="1"/>
          </p:cNvSpPr>
          <p:nvPr/>
        </p:nvSpPr>
        <p:spPr bwMode="auto">
          <a:xfrm>
            <a:off x="571500" y="3991942"/>
            <a:ext cx="1000125" cy="830263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↓D$</a:t>
            </a:r>
          </a:p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↑O$</a:t>
            </a:r>
          </a:p>
        </p:txBody>
      </p:sp>
      <p:cxnSp>
        <p:nvCxnSpPr>
          <p:cNvPr id="29" name="Connecteur droit avec flèche 28"/>
          <p:cNvCxnSpPr>
            <a:endCxn id="15" idx="1"/>
          </p:cNvCxnSpPr>
          <p:nvPr/>
        </p:nvCxnSpPr>
        <p:spPr>
          <a:xfrm>
            <a:off x="1571625" y="4349130"/>
            <a:ext cx="357188" cy="1652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La transmission de la </a:t>
            </a:r>
            <a:r>
              <a:rPr lang="fr-CA" dirty="0" err="1" smtClean="0"/>
              <a:t>pol</a:t>
            </a:r>
            <a:r>
              <a:rPr lang="fr-CA" dirty="0" smtClean="0"/>
              <a:t>. budgétaire </a:t>
            </a:r>
            <a:r>
              <a:rPr lang="fr-CA" dirty="0" err="1" smtClean="0"/>
              <a:t>exp</a:t>
            </a:r>
            <a:r>
              <a:rPr lang="fr-CA" dirty="0" smtClean="0"/>
              <a:t>. sur EI </a:t>
            </a:r>
            <a:endParaRPr lang="fr-CA" dirty="0"/>
          </a:p>
        </p:txBody>
      </p:sp>
      <p:sp>
        <p:nvSpPr>
          <p:cNvPr id="80" name="ZoneTexte 12"/>
          <p:cNvSpPr txBox="1">
            <a:spLocks noChangeArrowheads="1"/>
          </p:cNvSpPr>
          <p:nvPr/>
        </p:nvSpPr>
        <p:spPr bwMode="auto">
          <a:xfrm>
            <a:off x="179512" y="2347169"/>
            <a:ext cx="2143125" cy="8302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Pol. budg.</a:t>
            </a:r>
          </a:p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exp.</a:t>
            </a:r>
          </a:p>
        </p:txBody>
      </p:sp>
      <p:cxnSp>
        <p:nvCxnSpPr>
          <p:cNvPr id="81" name="Connecteur droit avec flèche 80"/>
          <p:cNvCxnSpPr>
            <a:stCxn id="80" idx="3"/>
          </p:cNvCxnSpPr>
          <p:nvPr/>
        </p:nvCxnSpPr>
        <p:spPr>
          <a:xfrm>
            <a:off x="2322637" y="2763094"/>
            <a:ext cx="785812" cy="4413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/>
        </p:nvCxnSpPr>
        <p:spPr>
          <a:xfrm flipV="1">
            <a:off x="2322637" y="2347169"/>
            <a:ext cx="785812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ZoneTexte 82"/>
          <p:cNvSpPr txBox="1">
            <a:spLocks noChangeArrowheads="1"/>
          </p:cNvSpPr>
          <p:nvPr/>
        </p:nvSpPr>
        <p:spPr bwMode="auto">
          <a:xfrm>
            <a:off x="3108449" y="2132856"/>
            <a:ext cx="2071688" cy="461963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↑G</a:t>
            </a:r>
            <a:endParaRPr lang="fr-CA" sz="240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84" name="ZoneTexte 83"/>
          <p:cNvSpPr txBox="1">
            <a:spLocks noChangeArrowheads="1"/>
          </p:cNvSpPr>
          <p:nvPr/>
        </p:nvSpPr>
        <p:spPr bwMode="auto">
          <a:xfrm>
            <a:off x="3108449" y="2956769"/>
            <a:ext cx="714375" cy="4619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↓ T</a:t>
            </a:r>
          </a:p>
        </p:txBody>
      </p:sp>
      <p:cxnSp>
        <p:nvCxnSpPr>
          <p:cNvPr id="85" name="Connecteur droit avec flèche 84"/>
          <p:cNvCxnSpPr/>
          <p:nvPr/>
        </p:nvCxnSpPr>
        <p:spPr>
          <a:xfrm>
            <a:off x="3822824" y="3202831"/>
            <a:ext cx="64293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ZoneTexte 85"/>
          <p:cNvSpPr txBox="1">
            <a:spLocks noChangeArrowheads="1"/>
          </p:cNvSpPr>
          <p:nvPr/>
        </p:nvSpPr>
        <p:spPr bwMode="auto">
          <a:xfrm>
            <a:off x="4465762" y="2956769"/>
            <a:ext cx="714375" cy="4619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↑ C</a:t>
            </a:r>
          </a:p>
        </p:txBody>
      </p:sp>
      <p:cxnSp>
        <p:nvCxnSpPr>
          <p:cNvPr id="87" name="Connecteur droit avec flèche 86"/>
          <p:cNvCxnSpPr/>
          <p:nvPr/>
        </p:nvCxnSpPr>
        <p:spPr>
          <a:xfrm flipV="1">
            <a:off x="5180137" y="2775794"/>
            <a:ext cx="785812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avec flèche 87"/>
          <p:cNvCxnSpPr/>
          <p:nvPr/>
        </p:nvCxnSpPr>
        <p:spPr>
          <a:xfrm>
            <a:off x="5180137" y="2347169"/>
            <a:ext cx="785812" cy="4413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/>
          <p:cNvSpPr txBox="1">
            <a:spLocks noChangeArrowheads="1"/>
          </p:cNvSpPr>
          <p:nvPr/>
        </p:nvSpPr>
        <p:spPr bwMode="auto">
          <a:xfrm>
            <a:off x="5965949" y="2561481"/>
            <a:ext cx="928688" cy="461963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 dirty="0">
                <a:solidFill>
                  <a:srgbClr val="FFC000"/>
                </a:solidFill>
                <a:latin typeface="Calibri" pitchFamily="34" charset="0"/>
              </a:rPr>
              <a:t>↑ </a:t>
            </a:r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</a:rPr>
              <a:t>DG</a:t>
            </a:r>
            <a:endParaRPr lang="fr-CA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cxnSp>
        <p:nvCxnSpPr>
          <p:cNvPr id="90" name="Connecteur droit avec flèche 89"/>
          <p:cNvCxnSpPr/>
          <p:nvPr/>
        </p:nvCxnSpPr>
        <p:spPr>
          <a:xfrm>
            <a:off x="6894637" y="2782144"/>
            <a:ext cx="557683" cy="6468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ZoneTexte 90"/>
          <p:cNvSpPr txBox="1">
            <a:spLocks noChangeArrowheads="1"/>
          </p:cNvSpPr>
          <p:nvPr/>
        </p:nvSpPr>
        <p:spPr bwMode="auto">
          <a:xfrm>
            <a:off x="7452320" y="3068960"/>
            <a:ext cx="1571625" cy="1200329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↑ </a:t>
            </a:r>
            <a:r>
              <a:rPr lang="fr-CA" sz="24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PIBr</a:t>
            </a:r>
            <a:r>
              <a:rPr lang="fr-CA" sz="2400" baseline="300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eq</a:t>
            </a:r>
            <a:endParaRPr lang="fr-CA" sz="2400" baseline="30000" dirty="0">
              <a:solidFill>
                <a:srgbClr val="FFC000"/>
              </a:solidFill>
              <a:latin typeface="Calibri" pitchFamily="34" charset="0"/>
              <a:sym typeface="Symbol" pitchFamily="18" charset="2"/>
            </a:endParaRPr>
          </a:p>
          <a:p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(↓ </a:t>
            </a:r>
            <a:r>
              <a:rPr lang="fr-CA" sz="24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Chôm</a:t>
            </a:r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.)</a:t>
            </a:r>
            <a:endParaRPr lang="fr-CA" sz="2400" dirty="0">
              <a:solidFill>
                <a:srgbClr val="FFC000"/>
              </a:solidFill>
              <a:latin typeface="Calibri" pitchFamily="34" charset="0"/>
              <a:sym typeface="Symbol" pitchFamily="18" charset="2"/>
            </a:endParaRPr>
          </a:p>
          <a:p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↑ </a:t>
            </a:r>
            <a:r>
              <a:rPr lang="fr-CA" sz="24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P</a:t>
            </a:r>
            <a:r>
              <a:rPr lang="fr-CA" sz="2400" baseline="30000" dirty="0" err="1" smtClean="0">
                <a:solidFill>
                  <a:srgbClr val="FFC000"/>
                </a:solidFill>
                <a:latin typeface="Calibri" pitchFamily="34" charset="0"/>
                <a:sym typeface="Symbol" pitchFamily="18" charset="2"/>
              </a:rPr>
              <a:t>eq</a:t>
            </a:r>
            <a:endParaRPr lang="fr-CA" sz="2400" dirty="0">
              <a:solidFill>
                <a:srgbClr val="FFC000"/>
              </a:solidFill>
              <a:latin typeface="Calibri" pitchFamily="34" charset="0"/>
              <a:sym typeface="Symbol" pitchFamily="18" charset="2"/>
            </a:endParaRPr>
          </a:p>
        </p:txBody>
      </p:sp>
      <p:cxnSp>
        <p:nvCxnSpPr>
          <p:cNvPr id="29" name="Connecteur droit avec flèche 28"/>
          <p:cNvCxnSpPr>
            <a:endCxn id="33" idx="1"/>
          </p:cNvCxnSpPr>
          <p:nvPr/>
        </p:nvCxnSpPr>
        <p:spPr bwMode="auto">
          <a:xfrm>
            <a:off x="3341011" y="4544900"/>
            <a:ext cx="1071562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92"/>
          <p:cNvSpPr txBox="1">
            <a:spLocks noChangeArrowheads="1"/>
          </p:cNvSpPr>
          <p:nvPr/>
        </p:nvSpPr>
        <p:spPr bwMode="auto">
          <a:xfrm>
            <a:off x="4412589" y="3672437"/>
            <a:ext cx="857247" cy="46159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↓ C</a:t>
            </a:r>
          </a:p>
        </p:txBody>
      </p:sp>
      <p:cxnSp>
        <p:nvCxnSpPr>
          <p:cNvPr id="31" name="Connecteur droit avec flèche 30"/>
          <p:cNvCxnSpPr>
            <a:stCxn id="33" idx="3"/>
          </p:cNvCxnSpPr>
          <p:nvPr/>
        </p:nvCxnSpPr>
        <p:spPr bwMode="auto">
          <a:xfrm flipV="1">
            <a:off x="5269823" y="4522675"/>
            <a:ext cx="642938" cy="222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94"/>
          <p:cNvSpPr txBox="1">
            <a:spLocks noChangeArrowheads="1"/>
          </p:cNvSpPr>
          <p:nvPr/>
        </p:nvSpPr>
        <p:spPr bwMode="auto">
          <a:xfrm>
            <a:off x="5912771" y="4308952"/>
            <a:ext cx="928684" cy="46159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 dirty="0">
                <a:solidFill>
                  <a:srgbClr val="FFC000"/>
                </a:solidFill>
                <a:latin typeface="Calibri" pitchFamily="34" charset="0"/>
              </a:rPr>
              <a:t>↓ </a:t>
            </a:r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</a:rPr>
              <a:t>DG</a:t>
            </a:r>
            <a:endParaRPr lang="fr-CA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33" name="ZoneTexte 97"/>
          <p:cNvSpPr txBox="1">
            <a:spLocks noChangeArrowheads="1"/>
          </p:cNvSpPr>
          <p:nvPr/>
        </p:nvSpPr>
        <p:spPr bwMode="auto">
          <a:xfrm>
            <a:off x="4412589" y="4315277"/>
            <a:ext cx="857247" cy="46159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↓ I</a:t>
            </a:r>
          </a:p>
        </p:txBody>
      </p:sp>
      <p:sp>
        <p:nvSpPr>
          <p:cNvPr id="34" name="ZoneTexte 100"/>
          <p:cNvSpPr txBox="1">
            <a:spLocks noChangeArrowheads="1"/>
          </p:cNvSpPr>
          <p:nvPr/>
        </p:nvSpPr>
        <p:spPr bwMode="auto">
          <a:xfrm>
            <a:off x="4412589" y="4925086"/>
            <a:ext cx="857247" cy="46159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↓ X</a:t>
            </a:r>
          </a:p>
        </p:txBody>
      </p:sp>
      <p:sp>
        <p:nvSpPr>
          <p:cNvPr id="35" name="ZoneTexte 101"/>
          <p:cNvSpPr txBox="1">
            <a:spLocks noChangeArrowheads="1"/>
          </p:cNvSpPr>
          <p:nvPr/>
        </p:nvSpPr>
        <p:spPr bwMode="auto">
          <a:xfrm>
            <a:off x="4393183" y="5631704"/>
            <a:ext cx="857247" cy="46159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↑ M</a:t>
            </a:r>
          </a:p>
        </p:txBody>
      </p:sp>
      <p:cxnSp>
        <p:nvCxnSpPr>
          <p:cNvPr id="36" name="Connecteur en angle 60"/>
          <p:cNvCxnSpPr>
            <a:stCxn id="34" idx="3"/>
            <a:endCxn id="32" idx="2"/>
          </p:cNvCxnSpPr>
          <p:nvPr/>
        </p:nvCxnSpPr>
        <p:spPr bwMode="auto">
          <a:xfrm flipV="1">
            <a:off x="5269823" y="4770325"/>
            <a:ext cx="1108075" cy="385762"/>
          </a:xfrm>
          <a:prstGeom prst="bentConnector2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ngle 60"/>
          <p:cNvCxnSpPr>
            <a:endCxn id="32" idx="2"/>
          </p:cNvCxnSpPr>
          <p:nvPr/>
        </p:nvCxnSpPr>
        <p:spPr bwMode="auto">
          <a:xfrm flipV="1">
            <a:off x="5269823" y="4770325"/>
            <a:ext cx="1108075" cy="1044575"/>
          </a:xfrm>
          <a:prstGeom prst="bentConnector2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en angle 86"/>
          <p:cNvCxnSpPr>
            <a:endCxn id="30" idx="1"/>
          </p:cNvCxnSpPr>
          <p:nvPr/>
        </p:nvCxnSpPr>
        <p:spPr bwMode="auto">
          <a:xfrm rot="5400000" flipH="1" flipV="1">
            <a:off x="3384667" y="3286806"/>
            <a:ext cx="412750" cy="1643062"/>
          </a:xfrm>
          <a:prstGeom prst="bentConnector2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en angle 83"/>
          <p:cNvCxnSpPr/>
          <p:nvPr/>
        </p:nvCxnSpPr>
        <p:spPr bwMode="auto">
          <a:xfrm>
            <a:off x="5236486" y="3868625"/>
            <a:ext cx="1106487" cy="406400"/>
          </a:xfrm>
          <a:prstGeom prst="bentConnector2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73"/>
          <p:cNvSpPr txBox="1">
            <a:spLocks noChangeArrowheads="1"/>
          </p:cNvSpPr>
          <p:nvPr/>
        </p:nvSpPr>
        <p:spPr bwMode="auto">
          <a:xfrm>
            <a:off x="2340909" y="4303379"/>
            <a:ext cx="1000121" cy="461537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</a:rPr>
              <a:t>↑r</a:t>
            </a:r>
            <a:endParaRPr lang="fr-CA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cxnSp>
        <p:nvCxnSpPr>
          <p:cNvPr id="41" name="Connecteur droit avec flèche 40"/>
          <p:cNvCxnSpPr/>
          <p:nvPr/>
        </p:nvCxnSpPr>
        <p:spPr bwMode="auto">
          <a:xfrm>
            <a:off x="1697948" y="4517912"/>
            <a:ext cx="64293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75"/>
          <p:cNvSpPr txBox="1">
            <a:spLocks noChangeArrowheads="1"/>
          </p:cNvSpPr>
          <p:nvPr/>
        </p:nvSpPr>
        <p:spPr bwMode="auto">
          <a:xfrm>
            <a:off x="2055134" y="5231808"/>
            <a:ext cx="1785951" cy="46166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</a:rPr>
              <a:t>↓E</a:t>
            </a:r>
            <a:endParaRPr lang="fr-CA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43" name="ZoneTexte 77"/>
          <p:cNvSpPr txBox="1">
            <a:spLocks noChangeArrowheads="1"/>
          </p:cNvSpPr>
          <p:nvPr/>
        </p:nvSpPr>
        <p:spPr bwMode="auto">
          <a:xfrm>
            <a:off x="763567" y="4303369"/>
            <a:ext cx="1000121" cy="461537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 dirty="0" smtClean="0">
                <a:solidFill>
                  <a:srgbClr val="FFC000"/>
                </a:solidFill>
                <a:latin typeface="Calibri" pitchFamily="34" charset="0"/>
              </a:rPr>
              <a:t>↑R</a:t>
            </a:r>
            <a:endParaRPr lang="fr-CA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cxnSp>
        <p:nvCxnSpPr>
          <p:cNvPr id="44" name="Connecteur droit avec flèche 43"/>
          <p:cNvCxnSpPr>
            <a:stCxn id="80" idx="2"/>
            <a:endCxn id="43" idx="0"/>
          </p:cNvCxnSpPr>
          <p:nvPr/>
        </p:nvCxnSpPr>
        <p:spPr bwMode="auto">
          <a:xfrm>
            <a:off x="1251075" y="3177431"/>
            <a:ext cx="12553" cy="11259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 bwMode="auto">
          <a:xfrm rot="5400000">
            <a:off x="1055010" y="4946537"/>
            <a:ext cx="28575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80"/>
          <p:cNvSpPr txBox="1">
            <a:spLocks noChangeArrowheads="1"/>
          </p:cNvSpPr>
          <p:nvPr/>
        </p:nvSpPr>
        <p:spPr bwMode="auto">
          <a:xfrm>
            <a:off x="697824" y="5088969"/>
            <a:ext cx="1000121" cy="830767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↑ D$</a:t>
            </a:r>
          </a:p>
          <a:p>
            <a:pPr algn="ctr"/>
            <a:r>
              <a:rPr lang="fr-CA" sz="2400">
                <a:solidFill>
                  <a:srgbClr val="FFC000"/>
                </a:solidFill>
                <a:latin typeface="Calibri" pitchFamily="34" charset="0"/>
              </a:rPr>
              <a:t>↓ O$</a:t>
            </a:r>
          </a:p>
        </p:txBody>
      </p:sp>
      <p:cxnSp>
        <p:nvCxnSpPr>
          <p:cNvPr id="47" name="Connecteur droit avec flèche 46"/>
          <p:cNvCxnSpPr>
            <a:endCxn id="42" idx="1"/>
          </p:cNvCxnSpPr>
          <p:nvPr/>
        </p:nvCxnSpPr>
        <p:spPr bwMode="auto">
          <a:xfrm>
            <a:off x="1697948" y="5446600"/>
            <a:ext cx="357187" cy="1604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 bwMode="auto">
          <a:xfrm flipV="1">
            <a:off x="3841072" y="5133862"/>
            <a:ext cx="571500" cy="319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 bwMode="auto">
          <a:xfrm>
            <a:off x="3841072" y="5452950"/>
            <a:ext cx="571500" cy="3571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V="1">
            <a:off x="6876256" y="3861048"/>
            <a:ext cx="584448" cy="5676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467544" y="6167045"/>
            <a:ext cx="8446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N.B. :l’effet d’éviction, </a:t>
            </a:r>
            <a:r>
              <a:rPr lang="fr-CA" dirty="0" err="1" smtClean="0"/>
              <a:t>ci-bas</a:t>
            </a:r>
            <a:r>
              <a:rPr lang="fr-CA" dirty="0" smtClean="0"/>
              <a:t>, pourrait annuler complètement l’effet direct de la politique (voir diapo 37)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L’impact d’une ↑M</a:t>
            </a:r>
            <a:r>
              <a:rPr lang="fr-CA" baseline="30000" dirty="0" smtClean="0"/>
              <a:t>s</a:t>
            </a:r>
            <a:r>
              <a:rPr lang="fr-CA" dirty="0" smtClean="0"/>
              <a:t> temporaire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32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3789040"/>
            <a:ext cx="158417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499992" y="3789040"/>
            <a:ext cx="0" cy="165618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75856" y="2708920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796136" y="4725144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345080" y="3604954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332450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436096" y="22768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 </a:t>
            </a:r>
            <a:endParaRPr lang="fr-CA" dirty="0"/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3203848" y="2636912"/>
            <a:ext cx="2376264" cy="24482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4007549" y="2420888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527829" y="4437112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2</a:t>
            </a:r>
            <a:endParaRPr lang="fr-CA" baseline="-25000" dirty="0"/>
          </a:p>
        </p:txBody>
      </p:sp>
      <p:cxnSp>
        <p:nvCxnSpPr>
          <p:cNvPr id="22" name="Connecteur droit 21"/>
          <p:cNvCxnSpPr/>
          <p:nvPr/>
        </p:nvCxnSpPr>
        <p:spPr>
          <a:xfrm flipH="1">
            <a:off x="2843808" y="3284984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4932040" y="3284984"/>
            <a:ext cx="0" cy="216024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339752" y="3068960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764498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cxnSp>
        <p:nvCxnSpPr>
          <p:cNvPr id="29" name="Connecteur droit avec flèche 28"/>
          <p:cNvCxnSpPr/>
          <p:nvPr/>
        </p:nvCxnSpPr>
        <p:spPr>
          <a:xfrm flipV="1">
            <a:off x="2339752" y="3284984"/>
            <a:ext cx="0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4499992" y="5877272"/>
            <a:ext cx="5760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lèche droite 23"/>
          <p:cNvSpPr/>
          <p:nvPr/>
        </p:nvSpPr>
        <p:spPr>
          <a:xfrm>
            <a:off x="5292080" y="4005064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Rectangle 24"/>
          <p:cNvSpPr/>
          <p:nvPr/>
        </p:nvSpPr>
        <p:spPr>
          <a:xfrm>
            <a:off x="6407696" y="1628800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/>
              <a:t>Soit </a:t>
            </a: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 depuis Y</a:t>
            </a:r>
            <a:r>
              <a:rPr lang="fr-CA" baseline="-25000" dirty="0" smtClean="0"/>
              <a:t>1</a:t>
            </a:r>
            <a:endParaRPr lang="fr-CA" baseline="-25000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AA</a:t>
            </a:r>
            <a:r>
              <a:rPr lang="fr-CA" baseline="-25000" dirty="0" smtClean="0">
                <a:sym typeface="Symbol"/>
              </a:rPr>
              <a:t>1</a:t>
            </a:r>
            <a:r>
              <a:rPr lang="fr-CA" baseline="30000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vers AA</a:t>
            </a:r>
            <a:r>
              <a:rPr lang="fr-CA" baseline="-25000" dirty="0" smtClean="0">
                <a:sym typeface="Symbo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3262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1143000"/>
          </a:xfrm>
        </p:spPr>
        <p:txBody>
          <a:bodyPr>
            <a:noAutofit/>
          </a:bodyPr>
          <a:lstStyle/>
          <a:p>
            <a:r>
              <a:rPr lang="fr-CA" dirty="0" smtClean="0"/>
              <a:t>L’impact d’une ↑G ou ↓T temporaire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33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3789040"/>
            <a:ext cx="158417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499992" y="3789040"/>
            <a:ext cx="0" cy="165618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75856" y="2708920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796136" y="472514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endParaRPr lang="fr-CA" baseline="30000" dirty="0" smtClean="0"/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417088" y="357301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332450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868144" y="24928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-25000" dirty="0" smtClean="0"/>
              <a:t>1</a:t>
            </a:r>
            <a:r>
              <a:rPr lang="fr-CA" baseline="30000" dirty="0" smtClean="0"/>
              <a:t> </a:t>
            </a:r>
            <a:r>
              <a:rPr lang="fr-CA" dirty="0" smtClean="0"/>
              <a:t> </a:t>
            </a:r>
            <a:endParaRPr lang="fr-CA" dirty="0"/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3203848" y="2564904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H="1">
            <a:off x="2843808" y="4149080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4932040" y="4221088"/>
            <a:ext cx="0" cy="122413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417088" y="393305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764498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444208" y="271730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-25000" dirty="0" smtClean="0"/>
              <a:t>2</a:t>
            </a:r>
            <a:r>
              <a:rPr lang="fr-CA" dirty="0" smtClean="0"/>
              <a:t>  </a:t>
            </a:r>
            <a:endParaRPr lang="fr-CA" dirty="0"/>
          </a:p>
        </p:txBody>
      </p:sp>
      <p:cxnSp>
        <p:nvCxnSpPr>
          <p:cNvPr id="29" name="Connecteur droit 28"/>
          <p:cNvCxnSpPr/>
          <p:nvPr/>
        </p:nvCxnSpPr>
        <p:spPr>
          <a:xfrm flipV="1">
            <a:off x="3779912" y="2717304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2339752" y="3717032"/>
            <a:ext cx="0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4499992" y="5877272"/>
            <a:ext cx="5760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lèche droite 23"/>
          <p:cNvSpPr/>
          <p:nvPr/>
        </p:nvSpPr>
        <p:spPr>
          <a:xfrm>
            <a:off x="5292080" y="3140968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909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Connecteur droit 51"/>
          <p:cNvCxnSpPr/>
          <p:nvPr/>
        </p:nvCxnSpPr>
        <p:spPr>
          <a:xfrm flipV="1">
            <a:off x="3759324" y="3780434"/>
            <a:ext cx="3384376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L’impact des </a:t>
            </a:r>
            <a:r>
              <a:rPr lang="fr-CA" dirty="0" err="1" smtClean="0"/>
              <a:t>pol</a:t>
            </a:r>
            <a:r>
              <a:rPr lang="fr-CA" dirty="0" smtClean="0"/>
              <a:t>. éco. </a:t>
            </a:r>
            <a:r>
              <a:rPr lang="fr-CA" dirty="0"/>
              <a:t>t</a:t>
            </a:r>
            <a:r>
              <a:rPr lang="fr-CA" dirty="0" smtClean="0"/>
              <a:t>emporaire sur CC 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34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 flipH="1">
            <a:off x="4788024" y="4221088"/>
            <a:ext cx="22732" cy="120304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03848" y="2780928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273352" y="2596262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1</a:t>
            </a: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628370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cxnSp>
        <p:nvCxnSpPr>
          <p:cNvPr id="22" name="Connecteur droit 21"/>
          <p:cNvCxnSpPr>
            <a:stCxn id="45" idx="6"/>
          </p:cNvCxnSpPr>
          <p:nvPr/>
        </p:nvCxnSpPr>
        <p:spPr>
          <a:xfrm flipH="1">
            <a:off x="2843808" y="4221088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417088" y="393305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444208" y="271730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-25000" dirty="0" smtClean="0"/>
              <a:t>1</a:t>
            </a:r>
            <a:r>
              <a:rPr lang="fr-CA" dirty="0" smtClean="0"/>
              <a:t>  </a:t>
            </a:r>
            <a:endParaRPr lang="fr-CA" dirty="0"/>
          </a:p>
        </p:txBody>
      </p:sp>
      <p:cxnSp>
        <p:nvCxnSpPr>
          <p:cNvPr id="29" name="Connecteur droit 28"/>
          <p:cNvCxnSpPr/>
          <p:nvPr/>
        </p:nvCxnSpPr>
        <p:spPr>
          <a:xfrm flipV="1">
            <a:off x="3779912" y="2596262"/>
            <a:ext cx="2808312" cy="26329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7092280" y="3712386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XX</a:t>
            </a:r>
            <a:endParaRPr lang="fr-CA" baseline="30000" dirty="0" smtClean="0"/>
          </a:p>
        </p:txBody>
      </p:sp>
      <p:sp>
        <p:nvSpPr>
          <p:cNvPr id="45" name="Ellipse 44"/>
          <p:cNvSpPr/>
          <p:nvPr/>
        </p:nvSpPr>
        <p:spPr>
          <a:xfrm>
            <a:off x="4716016" y="414908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ZoneTexte 20"/>
          <p:cNvSpPr txBox="1"/>
          <p:nvPr/>
        </p:nvSpPr>
        <p:spPr>
          <a:xfrm>
            <a:off x="467544" y="2204864"/>
            <a:ext cx="2520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sym typeface="Symbol"/>
              </a:rPr>
              <a:t>On a :</a:t>
            </a:r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Ms  AA E CC</a:t>
            </a:r>
          </a:p>
          <a:p>
            <a:r>
              <a:rPr lang="en-CA" dirty="0">
                <a:sym typeface="Symbol"/>
              </a:rPr>
              <a:t>e</a:t>
            </a:r>
            <a:r>
              <a:rPr lang="en-CA" dirty="0" smtClean="0">
                <a:sym typeface="Symbol"/>
              </a:rPr>
              <a:t>t </a:t>
            </a:r>
          </a:p>
          <a:p>
            <a:r>
              <a:rPr lang="fr-CA" dirty="0" smtClean="0">
                <a:sym typeface="Symbol"/>
              </a:rPr>
              <a:t>G </a:t>
            </a:r>
            <a:r>
              <a:rPr lang="fr-CA" dirty="0">
                <a:sym typeface="Symbol"/>
              </a:rPr>
              <a:t> </a:t>
            </a:r>
            <a:r>
              <a:rPr lang="fr-CA" dirty="0" smtClean="0">
                <a:sym typeface="Symbol"/>
              </a:rPr>
              <a:t>DD E CC</a:t>
            </a:r>
            <a:endParaRPr lang="fr-CA" dirty="0">
              <a:sym typeface="Symbol"/>
            </a:endParaRPr>
          </a:p>
          <a:p>
            <a:endParaRPr lang="fr-CA" dirty="0" smtClean="0">
              <a:sym typeface="Symbol"/>
            </a:endParaRPr>
          </a:p>
        </p:txBody>
      </p:sp>
      <p:cxnSp>
        <p:nvCxnSpPr>
          <p:cNvPr id="23" name="Connecteur droit 22"/>
          <p:cNvCxnSpPr/>
          <p:nvPr/>
        </p:nvCxnSpPr>
        <p:spPr>
          <a:xfrm>
            <a:off x="4139952" y="2348880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4140710" y="1917576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2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 flipV="1">
            <a:off x="5508104" y="3681029"/>
            <a:ext cx="0" cy="3960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7668344" y="286970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-25000" dirty="0" smtClean="0"/>
              <a:t>2</a:t>
            </a:r>
            <a:r>
              <a:rPr lang="fr-CA" dirty="0" smtClean="0"/>
              <a:t>  </a:t>
            </a:r>
            <a:endParaRPr lang="fr-CA" dirty="0"/>
          </a:p>
        </p:txBody>
      </p:sp>
      <p:cxnSp>
        <p:nvCxnSpPr>
          <p:cNvPr id="32" name="Connecteur droit 31"/>
          <p:cNvCxnSpPr/>
          <p:nvPr/>
        </p:nvCxnSpPr>
        <p:spPr>
          <a:xfrm flipV="1">
            <a:off x="5184812" y="2524661"/>
            <a:ext cx="2736304" cy="2610057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5508104" y="4221088"/>
            <a:ext cx="0" cy="4596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26"/>
          <p:cNvSpPr/>
          <p:nvPr/>
        </p:nvSpPr>
        <p:spPr>
          <a:xfrm>
            <a:off x="5436096" y="3501008"/>
            <a:ext cx="144016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8" name="Ellipse 27"/>
          <p:cNvSpPr/>
          <p:nvPr/>
        </p:nvSpPr>
        <p:spPr>
          <a:xfrm>
            <a:off x="5436096" y="4725144"/>
            <a:ext cx="144016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5" name="Text Box 12"/>
          <p:cNvSpPr txBox="1">
            <a:spLocks noChangeArrowheads="1"/>
          </p:cNvSpPr>
          <p:nvPr/>
        </p:nvSpPr>
        <p:spPr bwMode="auto">
          <a:xfrm>
            <a:off x="5295806" y="5445224"/>
            <a:ext cx="4283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 smtClean="0">
                <a:latin typeface="Times"/>
              </a:rPr>
              <a:t>Y</a:t>
            </a:r>
            <a:r>
              <a:rPr lang="fr-FR" sz="2000" baseline="30000" dirty="0" err="1">
                <a:latin typeface="Times"/>
              </a:rPr>
              <a:t>f</a:t>
            </a:r>
            <a:endParaRPr lang="fr-FR" baseline="30000" dirty="0">
              <a:latin typeface="Times"/>
            </a:endParaRPr>
          </a:p>
        </p:txBody>
      </p:sp>
      <p:cxnSp>
        <p:nvCxnSpPr>
          <p:cNvPr id="36" name="Connecteur droit 35"/>
          <p:cNvCxnSpPr/>
          <p:nvPr/>
        </p:nvCxnSpPr>
        <p:spPr>
          <a:xfrm>
            <a:off x="5508104" y="4929931"/>
            <a:ext cx="0" cy="40957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32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Connecteur droit 34"/>
          <p:cNvCxnSpPr/>
          <p:nvPr/>
        </p:nvCxnSpPr>
        <p:spPr>
          <a:xfrm>
            <a:off x="3635896" y="1628800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L’impact d’une </a:t>
            </a:r>
            <a:r>
              <a:rPr lang="fr-CA" dirty="0" smtClean="0">
                <a:sym typeface="Symbol"/>
              </a:rPr>
              <a:t>M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permanente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35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3429000"/>
            <a:ext cx="280831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stCxn id="41" idx="0"/>
          </p:cNvCxnSpPr>
          <p:nvPr/>
        </p:nvCxnSpPr>
        <p:spPr>
          <a:xfrm>
            <a:off x="4788024" y="3717032"/>
            <a:ext cx="0" cy="165618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03848" y="2780928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652120" y="4797152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1</a:t>
            </a:r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417088" y="357301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3</a:t>
            </a:r>
            <a:endParaRPr lang="fr-FR" baseline="-25000" dirty="0">
              <a:latin typeface="Times"/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628370" y="5445224"/>
            <a:ext cx="7505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 et 3</a:t>
            </a:r>
          </a:p>
          <a:p>
            <a:r>
              <a:rPr lang="fr-FR" sz="2000" dirty="0" smtClean="0">
                <a:latin typeface="Times"/>
              </a:rPr>
              <a:t> </a:t>
            </a:r>
            <a:endParaRPr lang="fr-FR" dirty="0">
              <a:latin typeface="Time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724128" y="227687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-25000" dirty="0" smtClean="0"/>
              <a:t>2</a:t>
            </a:r>
            <a:r>
              <a:rPr lang="fr-CA" baseline="30000" dirty="0" smtClean="0"/>
              <a:t> </a:t>
            </a:r>
            <a:r>
              <a:rPr lang="fr-CA" dirty="0" smtClean="0"/>
              <a:t> </a:t>
            </a:r>
            <a:endParaRPr lang="fr-CA" dirty="0"/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3275856" y="2636912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H="1">
            <a:off x="2843808" y="4149080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>
            <a:stCxn id="43" idx="0"/>
          </p:cNvCxnSpPr>
          <p:nvPr/>
        </p:nvCxnSpPr>
        <p:spPr>
          <a:xfrm>
            <a:off x="5724128" y="3356992"/>
            <a:ext cx="0" cy="201622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417088" y="393305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5508104" y="5445224"/>
            <a:ext cx="455574" cy="91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2</a:t>
            </a:r>
          </a:p>
          <a:p>
            <a:pPr algn="ctr"/>
            <a:r>
              <a:rPr lang="fr-FR" sz="2000" baseline="-25000" dirty="0" smtClean="0">
                <a:latin typeface="Times"/>
              </a:rPr>
              <a:t>=</a:t>
            </a:r>
          </a:p>
          <a:p>
            <a:pPr algn="ctr"/>
            <a:r>
              <a:rPr lang="fr-FR" dirty="0" err="1">
                <a:latin typeface="Times"/>
              </a:rPr>
              <a:t>Y</a:t>
            </a:r>
            <a:r>
              <a:rPr lang="fr-FR" baseline="30000" dirty="0" err="1">
                <a:latin typeface="Times"/>
              </a:rPr>
              <a:t>f</a:t>
            </a:r>
            <a:endParaRPr lang="fr-FR" baseline="-25000" dirty="0">
              <a:latin typeface="Time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300192" y="234888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-25000" dirty="0" smtClean="0"/>
              <a:t>1</a:t>
            </a:r>
            <a:r>
              <a:rPr lang="fr-CA" dirty="0" smtClean="0"/>
              <a:t>  </a:t>
            </a:r>
            <a:endParaRPr lang="fr-CA" dirty="0"/>
          </a:p>
        </p:txBody>
      </p:sp>
      <p:cxnSp>
        <p:nvCxnSpPr>
          <p:cNvPr id="29" name="Connecteur droit 28"/>
          <p:cNvCxnSpPr/>
          <p:nvPr/>
        </p:nvCxnSpPr>
        <p:spPr>
          <a:xfrm flipV="1">
            <a:off x="3779912" y="2708920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3347864" y="2492896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5796136" y="4437112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3</a:t>
            </a:r>
          </a:p>
        </p:txBody>
      </p:sp>
      <p:cxnSp>
        <p:nvCxnSpPr>
          <p:cNvPr id="36" name="Connecteur droit 35"/>
          <p:cNvCxnSpPr/>
          <p:nvPr/>
        </p:nvCxnSpPr>
        <p:spPr>
          <a:xfrm flipH="1">
            <a:off x="2843808" y="3789040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2417088" y="3244914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4788024" y="36450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C</a:t>
            </a:r>
            <a:endParaRPr lang="fr-CA" dirty="0"/>
          </a:p>
        </p:txBody>
      </p:sp>
      <p:sp>
        <p:nvSpPr>
          <p:cNvPr id="41" name="Ellipse 40"/>
          <p:cNvSpPr/>
          <p:nvPr/>
        </p:nvSpPr>
        <p:spPr>
          <a:xfrm>
            <a:off x="4716016" y="371703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2" name="ZoneTexte 41"/>
          <p:cNvSpPr txBox="1"/>
          <p:nvPr/>
        </p:nvSpPr>
        <p:spPr>
          <a:xfrm>
            <a:off x="5796136" y="328498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43" name="Ellipse 42"/>
          <p:cNvSpPr/>
          <p:nvPr/>
        </p:nvSpPr>
        <p:spPr>
          <a:xfrm>
            <a:off x="5652120" y="335699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4" name="ZoneTexte 43"/>
          <p:cNvSpPr txBox="1"/>
          <p:nvPr/>
        </p:nvSpPr>
        <p:spPr>
          <a:xfrm>
            <a:off x="5004048" y="400506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45" name="Ellipse 44"/>
          <p:cNvSpPr/>
          <p:nvPr/>
        </p:nvSpPr>
        <p:spPr>
          <a:xfrm>
            <a:off x="4716016" y="414908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0" name="ZoneTexte 49"/>
          <p:cNvSpPr txBox="1"/>
          <p:nvPr/>
        </p:nvSpPr>
        <p:spPr>
          <a:xfrm>
            <a:off x="251520" y="2204864"/>
            <a:ext cx="23762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Soit ↑M</a:t>
            </a:r>
            <a:r>
              <a:rPr lang="fr-CA" baseline="30000" dirty="0" smtClean="0"/>
              <a:t>s</a:t>
            </a:r>
            <a:r>
              <a:rPr lang="fr-CA" dirty="0" smtClean="0"/>
              <a:t> depuis </a:t>
            </a:r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endParaRPr lang="fr-CA" baseline="30000" dirty="0" smtClean="0"/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À CT, on a :</a:t>
            </a:r>
          </a:p>
          <a:p>
            <a:r>
              <a:rPr lang="fr-CA" dirty="0" smtClean="0">
                <a:sym typeface="Symbol"/>
              </a:rPr>
              <a:t>R et 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baseline="30000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</a:t>
            </a:r>
            <a:r>
              <a:rPr lang="fr-CA" dirty="0" smtClean="0">
                <a:sym typeface="Symbol" panose="05050102010706020507" pitchFamily="18" charset="2"/>
              </a:rPr>
              <a:t></a:t>
            </a:r>
            <a:r>
              <a:rPr lang="fr-CA" dirty="0" smtClean="0">
                <a:sym typeface="Symbol"/>
              </a:rPr>
              <a:t>AA</a:t>
            </a:r>
          </a:p>
          <a:p>
            <a:r>
              <a:rPr lang="fr-CA" dirty="0" smtClean="0">
                <a:sym typeface="Symbol"/>
              </a:rPr>
              <a:t>et Y</a:t>
            </a:r>
            <a:r>
              <a:rPr lang="fr-CA" baseline="-25000" dirty="0" smtClean="0">
                <a:sym typeface="Symbol"/>
              </a:rPr>
              <a:t>2</a:t>
            </a:r>
            <a:r>
              <a:rPr lang="fr-CA" dirty="0" smtClean="0">
                <a:sym typeface="Symbol"/>
              </a:rPr>
              <a:t> &gt; </a:t>
            </a:r>
            <a:r>
              <a:rPr lang="fr-CA" dirty="0" err="1" smtClean="0">
                <a:sym typeface="Symbol"/>
              </a:rPr>
              <a:t>Y</a:t>
            </a:r>
            <a:r>
              <a:rPr lang="fr-CA" baseline="30000" dirty="0" err="1" smtClean="0">
                <a:sym typeface="Symbol"/>
              </a:rPr>
              <a:t>f</a:t>
            </a:r>
            <a:endParaRPr lang="fr-CA" baseline="30000" dirty="0" smtClean="0">
              <a:sym typeface="Symbol"/>
            </a:endParaRP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À LT, on a :</a:t>
            </a:r>
          </a:p>
          <a:p>
            <a:r>
              <a:rPr lang="fr-CA" dirty="0" smtClean="0">
                <a:sym typeface="Symbol"/>
              </a:rPr>
              <a:t>P </a:t>
            </a:r>
            <a:r>
              <a:rPr lang="fr-CA" dirty="0" smtClean="0">
                <a:sym typeface="Symbol" panose="05050102010706020507" pitchFamily="18" charset="2"/>
              </a:rPr>
              <a:t></a:t>
            </a:r>
            <a:r>
              <a:rPr lang="fr-CA" dirty="0" smtClean="0">
                <a:sym typeface="Symbol"/>
              </a:rPr>
              <a:t> M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/P </a:t>
            </a:r>
            <a:r>
              <a:rPr lang="fr-CA" dirty="0">
                <a:sym typeface="Symbol"/>
              </a:rPr>
              <a:t>et </a:t>
            </a:r>
            <a:r>
              <a:rPr lang="fr-CA" dirty="0" smtClean="0">
                <a:sym typeface="Symbol"/>
              </a:rPr>
              <a:t>DG</a:t>
            </a:r>
          </a:p>
          <a:p>
            <a:r>
              <a:rPr lang="fr-CA" dirty="0" smtClean="0">
                <a:sym typeface="Symbol"/>
              </a:rPr>
              <a:t>AA et DD</a:t>
            </a:r>
          </a:p>
          <a:p>
            <a:endParaRPr lang="fr-CA" dirty="0">
              <a:sym typeface="Symbol"/>
            </a:endParaRPr>
          </a:p>
          <a:p>
            <a:r>
              <a:rPr lang="fr-CA" dirty="0" smtClean="0">
                <a:sym typeface="Symbol"/>
              </a:rPr>
              <a:t>E résiduelle est causé par la </a:t>
            </a:r>
            <a:r>
              <a:rPr lang="fr-CA" dirty="0">
                <a:sym typeface="Symbol"/>
              </a:rPr>
              <a:t>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 (revoir </a:t>
            </a:r>
            <a:r>
              <a:rPr lang="fr-CA" dirty="0" err="1" smtClean="0">
                <a:sym typeface="Symbol"/>
              </a:rPr>
              <a:t>surréaction</a:t>
            </a:r>
            <a:r>
              <a:rPr lang="fr-CA" dirty="0" smtClean="0">
                <a:sym typeface="Symbol"/>
              </a:rPr>
              <a:t> au thème 2c)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6228184" y="3645024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2</a:t>
            </a:r>
          </a:p>
        </p:txBody>
      </p:sp>
      <p:sp>
        <p:nvSpPr>
          <p:cNvPr id="46" name="Flèche droite 45"/>
          <p:cNvSpPr/>
          <p:nvPr/>
        </p:nvSpPr>
        <p:spPr>
          <a:xfrm flipH="1">
            <a:off x="5724128" y="2780928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7" name="Flèche droite 46"/>
          <p:cNvSpPr/>
          <p:nvPr/>
        </p:nvSpPr>
        <p:spPr>
          <a:xfrm>
            <a:off x="3347864" y="2564904"/>
            <a:ext cx="136815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9" name="Flèche droite 48"/>
          <p:cNvSpPr/>
          <p:nvPr/>
        </p:nvSpPr>
        <p:spPr>
          <a:xfrm flipH="1">
            <a:off x="4283968" y="2996952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L’impact d’une </a:t>
            </a:r>
            <a:r>
              <a:rPr lang="fr-CA" dirty="0" smtClean="0">
                <a:sym typeface="Symbol"/>
              </a:rPr>
              <a:t>G ou T permanente: l’effet d’</a:t>
            </a:r>
            <a:r>
              <a:rPr lang="en-CA" dirty="0" err="1" smtClean="0"/>
              <a:t>éviction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36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>
            <a:off x="4788024" y="2636912"/>
            <a:ext cx="0" cy="273630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03848" y="2780928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724128" y="4653136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2</a:t>
            </a:r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417088" y="4037002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628370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436096" y="191683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-25000" dirty="0" smtClean="0"/>
              <a:t>1</a:t>
            </a:r>
            <a:r>
              <a:rPr lang="fr-CA" baseline="30000" dirty="0" smtClean="0"/>
              <a:t> </a:t>
            </a:r>
            <a:r>
              <a:rPr lang="fr-CA" dirty="0" smtClean="0"/>
              <a:t> </a:t>
            </a:r>
            <a:endParaRPr lang="fr-CA" dirty="0"/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2843808" y="1916832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H="1">
            <a:off x="2843808" y="4221088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417088" y="2420888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300192" y="278092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30000" dirty="0" smtClean="0"/>
              <a:t>2</a:t>
            </a:r>
            <a:r>
              <a:rPr lang="fr-CA" dirty="0" smtClean="0"/>
              <a:t>  </a:t>
            </a:r>
            <a:endParaRPr lang="fr-CA" dirty="0"/>
          </a:p>
        </p:txBody>
      </p:sp>
      <p:cxnSp>
        <p:nvCxnSpPr>
          <p:cNvPr id="29" name="Connecteur droit 28"/>
          <p:cNvCxnSpPr/>
          <p:nvPr/>
        </p:nvCxnSpPr>
        <p:spPr>
          <a:xfrm flipV="1">
            <a:off x="3779912" y="2708920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4067944" y="1988840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6494961" y="3820398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1</a:t>
            </a:r>
          </a:p>
        </p:txBody>
      </p:sp>
      <p:cxnSp>
        <p:nvCxnSpPr>
          <p:cNvPr id="36" name="Connecteur droit 35"/>
          <p:cNvCxnSpPr/>
          <p:nvPr/>
        </p:nvCxnSpPr>
        <p:spPr>
          <a:xfrm flipH="1">
            <a:off x="2843808" y="2636912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/>
          <p:cNvSpPr/>
          <p:nvPr/>
        </p:nvSpPr>
        <p:spPr>
          <a:xfrm>
            <a:off x="4716016" y="256490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2" name="ZoneTexte 41"/>
          <p:cNvSpPr txBox="1"/>
          <p:nvPr/>
        </p:nvSpPr>
        <p:spPr>
          <a:xfrm>
            <a:off x="4932040" y="406778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44" name="ZoneTexte 43"/>
          <p:cNvSpPr txBox="1"/>
          <p:nvPr/>
        </p:nvSpPr>
        <p:spPr>
          <a:xfrm>
            <a:off x="4644008" y="220486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45" name="Ellipse 44"/>
          <p:cNvSpPr/>
          <p:nvPr/>
        </p:nvSpPr>
        <p:spPr>
          <a:xfrm>
            <a:off x="4716016" y="414908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0" name="ZoneTexte 49"/>
          <p:cNvSpPr txBox="1"/>
          <p:nvPr/>
        </p:nvSpPr>
        <p:spPr>
          <a:xfrm>
            <a:off x="251520" y="2204864"/>
            <a:ext cx="2376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Soit ↑</a:t>
            </a:r>
            <a:r>
              <a:rPr lang="fr-CA" dirty="0" err="1" smtClean="0"/>
              <a:t>Y</a:t>
            </a:r>
            <a:r>
              <a:rPr lang="fr-CA" baseline="30000" dirty="0" err="1" smtClean="0"/>
              <a:t>d</a:t>
            </a:r>
            <a:r>
              <a:rPr lang="fr-CA" dirty="0" smtClean="0"/>
              <a:t> depuis </a:t>
            </a:r>
            <a:r>
              <a:rPr lang="fr-CA" dirty="0" smtClean="0"/>
              <a:t>Y</a:t>
            </a:r>
            <a:r>
              <a:rPr lang="fr-CA" baseline="-25000" dirty="0" smtClean="0"/>
              <a:t>1</a:t>
            </a:r>
            <a:endParaRPr lang="fr-CA" baseline="-25000" dirty="0" smtClean="0"/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On a :</a:t>
            </a:r>
          </a:p>
          <a:p>
            <a:r>
              <a:rPr lang="fr-CA" dirty="0" smtClean="0">
                <a:sym typeface="Symbol"/>
              </a:rPr>
              <a:t>DD et 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baseline="30000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AA</a:t>
            </a:r>
          </a:p>
          <a:p>
            <a:endParaRPr lang="fr-CA" dirty="0" smtClean="0">
              <a:sym typeface="Symbol"/>
            </a:endParaRPr>
          </a:p>
        </p:txBody>
      </p:sp>
      <p:sp>
        <p:nvSpPr>
          <p:cNvPr id="46" name="Flèche droite 45"/>
          <p:cNvSpPr/>
          <p:nvPr/>
        </p:nvSpPr>
        <p:spPr>
          <a:xfrm>
            <a:off x="5148064" y="2492896"/>
            <a:ext cx="93610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9" name="Flèche droite 48"/>
          <p:cNvSpPr/>
          <p:nvPr/>
        </p:nvSpPr>
        <p:spPr>
          <a:xfrm flipH="1">
            <a:off x="5148064" y="4149080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/>
          <p:cNvSpPr txBox="1"/>
          <p:nvPr/>
        </p:nvSpPr>
        <p:spPr>
          <a:xfrm>
            <a:off x="5580112" y="5445224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Times"/>
              </a:rPr>
              <a:t>Y</a:t>
            </a:r>
            <a:r>
              <a:rPr lang="fr-FR" baseline="30000" dirty="0" err="1">
                <a:latin typeface="Times"/>
              </a:rPr>
              <a:t>f</a:t>
            </a:r>
            <a:endParaRPr lang="fr-CA" dirty="0"/>
          </a:p>
        </p:txBody>
      </p:sp>
      <p:cxnSp>
        <p:nvCxnSpPr>
          <p:cNvPr id="31" name="Connecteur droit 30"/>
          <p:cNvCxnSpPr/>
          <p:nvPr/>
        </p:nvCxnSpPr>
        <p:spPr>
          <a:xfrm>
            <a:off x="5724128" y="3429000"/>
            <a:ext cx="0" cy="198428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498178"/>
          </a:xfrm>
        </p:spPr>
        <p:txBody>
          <a:bodyPr>
            <a:normAutofit/>
          </a:bodyPr>
          <a:lstStyle/>
          <a:p>
            <a:r>
              <a:rPr lang="fr-CA" dirty="0" smtClean="0"/>
              <a:t>Autres difficultés associées aux </a:t>
            </a:r>
            <a:r>
              <a:rPr lang="fr-CA" dirty="0" err="1" smtClean="0"/>
              <a:t>pol</a:t>
            </a:r>
            <a:r>
              <a:rPr lang="fr-CA" dirty="0" smtClean="0"/>
              <a:t>. de </a:t>
            </a:r>
            <a:r>
              <a:rPr lang="fr-CA" dirty="0" err="1" smtClean="0"/>
              <a:t>stab</a:t>
            </a:r>
            <a:r>
              <a:rPr lang="fr-CA" dirty="0" smtClean="0"/>
              <a:t>.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363272" cy="4464496"/>
          </a:xfrm>
        </p:spPr>
        <p:txBody>
          <a:bodyPr>
            <a:normAutofit fontScale="92500" lnSpcReduction="20000"/>
          </a:bodyPr>
          <a:lstStyle/>
          <a:p>
            <a:r>
              <a:rPr lang="fr-CA" dirty="0" smtClean="0"/>
              <a:t>Pol. </a:t>
            </a:r>
            <a:r>
              <a:rPr lang="fr-CA" dirty="0" err="1" smtClean="0"/>
              <a:t>budg</a:t>
            </a:r>
            <a:r>
              <a:rPr lang="fr-CA" dirty="0" smtClean="0"/>
              <a:t>.</a:t>
            </a:r>
          </a:p>
          <a:p>
            <a:pPr lvl="1"/>
            <a:r>
              <a:rPr lang="fr-CA" dirty="0" smtClean="0"/>
              <a:t>Le biais inflationniste</a:t>
            </a:r>
          </a:p>
          <a:p>
            <a:pPr lvl="1"/>
            <a:r>
              <a:rPr lang="fr-CA" dirty="0" smtClean="0"/>
              <a:t>L’impact sur les finances publiques</a:t>
            </a:r>
          </a:p>
          <a:p>
            <a:pPr lvl="1"/>
            <a:r>
              <a:rPr lang="fr-CA" dirty="0" smtClean="0"/>
              <a:t>Les aléas des processus parlementaires</a:t>
            </a:r>
          </a:p>
          <a:p>
            <a:r>
              <a:rPr lang="fr-CA" dirty="0" smtClean="0"/>
              <a:t>Pol. mon.</a:t>
            </a:r>
          </a:p>
          <a:p>
            <a:pPr lvl="1"/>
            <a:r>
              <a:rPr lang="fr-CA" dirty="0" smtClean="0"/>
              <a:t>Une </a:t>
            </a:r>
            <a:r>
              <a:rPr lang="fr-CA" dirty="0" err="1" smtClean="0"/>
              <a:t>pol</a:t>
            </a:r>
            <a:r>
              <a:rPr lang="fr-CA" dirty="0" smtClean="0"/>
              <a:t>. par zone monétaire</a:t>
            </a:r>
          </a:p>
          <a:p>
            <a:pPr lvl="1"/>
            <a:r>
              <a:rPr lang="fr-CA" dirty="0" smtClean="0"/>
              <a:t>Repose sur le bon </a:t>
            </a:r>
            <a:r>
              <a:rPr lang="fr-CA" dirty="0" err="1" smtClean="0"/>
              <a:t>fct</a:t>
            </a:r>
            <a:r>
              <a:rPr lang="fr-CA" dirty="0" smtClean="0"/>
              <a:t> du marché interbancaire et du Md</a:t>
            </a:r>
          </a:p>
          <a:p>
            <a:pPr lvl="1"/>
            <a:endParaRPr lang="fr-CA" dirty="0" smtClean="0"/>
          </a:p>
          <a:p>
            <a:pPr>
              <a:buFont typeface="Symbol" pitchFamily="18" charset="2"/>
              <a:buChar char="Þ"/>
            </a:pPr>
            <a:r>
              <a:rPr lang="fr-CA" dirty="0" smtClean="0">
                <a:sym typeface="Symbol"/>
              </a:rPr>
              <a:t>En outre, les délais de transmission font qu’elles doivent reposer sur de bonnes prévisions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Particularités des éco. ouvertes avec E flottant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20000"/>
          </a:bodyPr>
          <a:lstStyle/>
          <a:p>
            <a:pPr marL="420624" lvl="1" indent="-384048">
              <a:buSzPct val="80000"/>
              <a:buFont typeface="Wingdings 2"/>
              <a:buChar char=""/>
            </a:pPr>
            <a:r>
              <a:rPr lang="fr-CA" sz="3000" dirty="0" smtClean="0"/>
              <a:t>La </a:t>
            </a:r>
            <a:r>
              <a:rPr lang="fr-CA" sz="3000" dirty="0" err="1" smtClean="0"/>
              <a:t>pol</a:t>
            </a:r>
            <a:r>
              <a:rPr lang="fr-CA" sz="3000" dirty="0" smtClean="0"/>
              <a:t>. mon. bénéficie d’une courroie de transmission supplémentaire qui la rend plus efficace qu’en éco. </a:t>
            </a:r>
            <a:r>
              <a:rPr lang="fr-CA" sz="3000" dirty="0"/>
              <a:t>f</a:t>
            </a:r>
            <a:r>
              <a:rPr lang="fr-CA" sz="3000" dirty="0" smtClean="0"/>
              <a:t>ermée et en change fixe (voir acétate 31)</a:t>
            </a:r>
          </a:p>
          <a:p>
            <a:endParaRPr lang="fr-CA" dirty="0" smtClean="0"/>
          </a:p>
          <a:p>
            <a:r>
              <a:rPr lang="fr-CA" dirty="0" smtClean="0"/>
              <a:t>Les </a:t>
            </a:r>
            <a:r>
              <a:rPr lang="fr-CA" dirty="0" smtClean="0">
                <a:sym typeface="Symbol"/>
              </a:rPr>
              <a:t></a:t>
            </a:r>
            <a:r>
              <a:rPr lang="fr-CA" dirty="0" smtClean="0"/>
              <a:t> E sont des stabilisateurs automatiques lors de chocs exogènes sur l’absorption</a:t>
            </a:r>
          </a:p>
          <a:p>
            <a:pPr lvl="1"/>
            <a:r>
              <a:rPr lang="fr-CA" dirty="0" smtClean="0"/>
              <a:t>Phénomène responsable de l’effet d’éviction associé aux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</a:t>
            </a:r>
            <a:r>
              <a:rPr lang="fr-CA" sz="2800" dirty="0" smtClean="0"/>
              <a:t> (voir acétate 37)</a:t>
            </a:r>
            <a:endParaRPr lang="fr-CA" dirty="0" smtClean="0"/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Les </a:t>
            </a:r>
            <a:r>
              <a:rPr lang="fr-CA" dirty="0" smtClean="0">
                <a:sym typeface="Symbol"/>
              </a:rPr>
              <a:t></a:t>
            </a:r>
            <a:r>
              <a:rPr lang="fr-CA" dirty="0" smtClean="0"/>
              <a:t>E amplifient l’effet des chocs exogènes sur le marché des b. et s. étranger sur le marché des b. et s. local, ce qui engendre une plus grande interdépendance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 comme </a:t>
            </a:r>
            <a:r>
              <a:rPr lang="fr-CA" dirty="0" err="1" smtClean="0"/>
              <a:t>stab</a:t>
            </a:r>
            <a:r>
              <a:rPr lang="fr-CA" dirty="0" smtClean="0"/>
              <a:t>. automatique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/>
          </a:bodyPr>
          <a:lstStyle/>
          <a:p>
            <a:r>
              <a:rPr lang="fr-CA" dirty="0" smtClean="0"/>
              <a:t>Si partant de </a:t>
            </a:r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r>
              <a:rPr lang="fr-CA" dirty="0" smtClean="0"/>
              <a:t>, il y a un choc exogène affectant D intérieure, </a:t>
            </a:r>
            <a:r>
              <a:rPr lang="fr-CA" dirty="0" err="1" smtClean="0"/>
              <a:t>p.e</a:t>
            </a:r>
            <a:r>
              <a:rPr lang="fr-CA" dirty="0" smtClean="0"/>
              <a:t>. </a:t>
            </a:r>
            <a:r>
              <a:rPr lang="fr-CA" dirty="0" smtClean="0">
                <a:sym typeface="Symbol"/>
              </a:rPr>
              <a:t>C, on a :</a:t>
            </a:r>
          </a:p>
          <a:p>
            <a:endParaRPr lang="fr-CA" dirty="0" smtClean="0">
              <a:sym typeface="Symbol"/>
            </a:endParaRPr>
          </a:p>
          <a:p>
            <a:pPr lvl="1"/>
            <a:r>
              <a:rPr lang="fr-CA" dirty="0" smtClean="0">
                <a:sym typeface="Symbol"/>
              </a:rPr>
              <a:t>C  YL(R,Y) R E  XN</a:t>
            </a:r>
          </a:p>
          <a:p>
            <a:pPr lvl="1"/>
            <a:endParaRPr lang="fr-CA" dirty="0" smtClean="0">
              <a:sym typeface="Symbol"/>
            </a:endParaRPr>
          </a:p>
          <a:p>
            <a:pPr lvl="1"/>
            <a:r>
              <a:rPr lang="fr-CA" dirty="0" smtClean="0">
                <a:sym typeface="Symbol"/>
              </a:rPr>
              <a:t>Cette XN atténue le suremploi généré par le choc</a:t>
            </a:r>
            <a:endParaRPr lang="fr-CA" dirty="0" smtClean="0"/>
          </a:p>
          <a:p>
            <a:endParaRPr lang="fr-CA" dirty="0" err="1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modèle AA/DD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531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fr-CA" dirty="0" smtClean="0"/>
          </a:p>
          <a:p>
            <a:r>
              <a:rPr lang="fr-CA" dirty="0" smtClean="0"/>
              <a:t>Modèle à taux de change flexible expliquant le cycle économique et les relations entre les EI et EE</a:t>
            </a:r>
          </a:p>
          <a:p>
            <a:endParaRPr lang="fr-CA" dirty="0" smtClean="0"/>
          </a:p>
          <a:p>
            <a:r>
              <a:rPr lang="fr-CA" dirty="0" smtClean="0"/>
              <a:t>L’EI y est représenté par la rencontre de la courbe AA (équilibre des marchés des actifs) et de la courbe DD (équilibre du marché des b. et s.)</a:t>
            </a:r>
          </a:p>
          <a:p>
            <a:endParaRPr lang="fr-CA" dirty="0" smtClean="0"/>
          </a:p>
          <a:p>
            <a:r>
              <a:rPr lang="fr-CA" dirty="0" smtClean="0"/>
              <a:t>L’EE y est représenté par la courbe XX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Effet d’éviction avec E flottant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En éco. fermée, on a :</a:t>
            </a:r>
          </a:p>
          <a:p>
            <a:pPr algn="ctr">
              <a:buNone/>
            </a:pPr>
            <a:r>
              <a:rPr lang="fr-CA" dirty="0" smtClean="0"/>
              <a:t> </a:t>
            </a:r>
            <a:r>
              <a:rPr lang="fr-CA" sz="2600" dirty="0" smtClean="0"/>
              <a:t>I = </a:t>
            </a:r>
            <a:r>
              <a:rPr lang="fr-CA" sz="2600" dirty="0" err="1" smtClean="0"/>
              <a:t>S</a:t>
            </a:r>
            <a:r>
              <a:rPr lang="fr-CA" sz="2600" baseline="30000" dirty="0" err="1" smtClean="0"/>
              <a:t>p</a:t>
            </a:r>
            <a:r>
              <a:rPr lang="fr-CA" sz="2600" dirty="0" smtClean="0"/>
              <a:t> + (T – G) et donc </a:t>
            </a:r>
            <a:r>
              <a:rPr lang="fr-CA" sz="2600" dirty="0" smtClean="0">
                <a:sym typeface="Symbol"/>
              </a:rPr>
              <a:t>(T – G)&lt;0</a:t>
            </a:r>
            <a:r>
              <a:rPr lang="fr-CA" sz="2600" dirty="0" smtClean="0"/>
              <a:t> </a:t>
            </a:r>
            <a:r>
              <a:rPr lang="fr-CA" sz="2600" dirty="0" smtClean="0">
                <a:sym typeface="Symbol"/>
              </a:rPr>
              <a:t></a:t>
            </a:r>
            <a:r>
              <a:rPr lang="fr-CA" sz="2600" dirty="0" smtClean="0"/>
              <a:t> I&lt;</a:t>
            </a:r>
            <a:r>
              <a:rPr lang="fr-CA" sz="2600" dirty="0" err="1" smtClean="0"/>
              <a:t>S</a:t>
            </a:r>
            <a:r>
              <a:rPr lang="fr-CA" sz="2600" baseline="30000" dirty="0" err="1" smtClean="0"/>
              <a:t>p</a:t>
            </a:r>
            <a:r>
              <a:rPr lang="fr-CA" sz="2600" dirty="0" smtClean="0"/>
              <a:t> ou, d’un autre angle</a:t>
            </a:r>
          </a:p>
          <a:p>
            <a:pPr algn="ctr">
              <a:buNone/>
            </a:pPr>
            <a:r>
              <a:rPr lang="fr-CA" sz="2600" dirty="0" smtClean="0">
                <a:sym typeface="Symbol"/>
              </a:rPr>
              <a:t>G Y  L(R,Y)  R  I</a:t>
            </a:r>
            <a:endParaRPr lang="fr-CA" sz="2600" dirty="0" smtClean="0"/>
          </a:p>
          <a:p>
            <a:endParaRPr lang="fr-CA" dirty="0" smtClean="0"/>
          </a:p>
          <a:p>
            <a:r>
              <a:rPr lang="fr-CA" dirty="0" smtClean="0"/>
              <a:t>En éco. ouverte, un autre canal s’ajoute :</a:t>
            </a:r>
          </a:p>
          <a:p>
            <a:pPr algn="ctr">
              <a:buNone/>
            </a:pPr>
            <a:r>
              <a:rPr lang="fr-CA" dirty="0" smtClean="0">
                <a:sym typeface="Symbol"/>
              </a:rPr>
              <a:t>R E XN</a:t>
            </a:r>
          </a:p>
          <a:p>
            <a:endParaRPr lang="fr-CA" dirty="0" smtClean="0"/>
          </a:p>
          <a:p>
            <a:pPr>
              <a:buFont typeface="Symbol" pitchFamily="18" charset="2"/>
              <a:buChar char="Þ"/>
            </a:pPr>
            <a:r>
              <a:rPr lang="fr-CA" dirty="0" smtClean="0"/>
              <a:t>En change flottant, la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 est </a:t>
            </a:r>
            <a:r>
              <a:rPr lang="fr-CA" dirty="0" err="1" smtClean="0"/>
              <a:t>rel</a:t>
            </a:r>
            <a:r>
              <a:rPr lang="fr-CA" dirty="0" smtClean="0"/>
              <a:t>. moins efficace qu’en éco. fermée</a:t>
            </a:r>
            <a:endParaRPr lang="fr-CA" dirty="0" smtClean="0">
              <a:sym typeface="Symbol"/>
            </a:endParaRPr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CA" dirty="0" smtClean="0"/>
              <a:t>E flexible et </a:t>
            </a:r>
            <a:r>
              <a:rPr lang="en-CA" dirty="0" err="1" smtClean="0"/>
              <a:t>interdépendance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Si partant de </a:t>
            </a:r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r>
              <a:rPr lang="fr-CA" dirty="0" smtClean="0"/>
              <a:t>, il y a un choc exogène affectant D extérieure, </a:t>
            </a:r>
            <a:r>
              <a:rPr lang="fr-CA" dirty="0" err="1" smtClean="0"/>
              <a:t>p.e</a:t>
            </a:r>
            <a:r>
              <a:rPr lang="fr-CA" dirty="0" smtClean="0"/>
              <a:t>. </a:t>
            </a:r>
            <a:r>
              <a:rPr lang="fr-CA" dirty="0" smtClean="0">
                <a:sym typeface="Symbol"/>
              </a:rPr>
              <a:t>Y*XN, on a :</a:t>
            </a:r>
          </a:p>
          <a:p>
            <a:endParaRPr lang="fr-CA" dirty="0" smtClean="0">
              <a:sym typeface="Symbol"/>
            </a:endParaRPr>
          </a:p>
          <a:p>
            <a:pPr lvl="1"/>
            <a:r>
              <a:rPr lang="fr-CA" dirty="0" smtClean="0">
                <a:sym typeface="Symbol"/>
              </a:rPr>
              <a:t>L*(R*,Y*) R* E  XN</a:t>
            </a:r>
          </a:p>
          <a:p>
            <a:pPr lvl="1"/>
            <a:endParaRPr lang="fr-CA" dirty="0" smtClean="0">
              <a:sym typeface="Symbol"/>
            </a:endParaRPr>
          </a:p>
          <a:p>
            <a:pPr lvl="1"/>
            <a:r>
              <a:rPr lang="fr-CA" dirty="0" smtClean="0">
                <a:sym typeface="Symbol"/>
              </a:rPr>
              <a:t>La propagation de la Y* à Y est donc amplifiée par l’évolution de E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Pours et contres d’un change flottant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997152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Assure simultanément EE et EI</a:t>
            </a:r>
          </a:p>
          <a:p>
            <a:endParaRPr lang="fr-CA" dirty="0" smtClean="0"/>
          </a:p>
          <a:p>
            <a:r>
              <a:rPr lang="fr-CA" dirty="0" smtClean="0"/>
              <a:t>E agit comme stabilisateur automatique à la suite de chocs internes</a:t>
            </a:r>
          </a:p>
          <a:p>
            <a:endParaRPr lang="fr-CA" dirty="0" smtClean="0"/>
          </a:p>
          <a:p>
            <a:r>
              <a:rPr lang="fr-CA" dirty="0" smtClean="0"/>
              <a:t>Implique une plus grande interdépendance</a:t>
            </a:r>
          </a:p>
          <a:p>
            <a:endParaRPr lang="fr-CA" dirty="0" smtClean="0"/>
          </a:p>
          <a:p>
            <a:r>
              <a:rPr lang="fr-CA" dirty="0" smtClean="0"/>
              <a:t>Pol. mon. autonome et efficace mais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 relativement moins efficace</a:t>
            </a:r>
          </a:p>
          <a:p>
            <a:endParaRPr lang="fr-CA" dirty="0" smtClean="0"/>
          </a:p>
          <a:p>
            <a:r>
              <a:rPr lang="fr-CA" dirty="0" smtClean="0"/>
              <a:t>Grande volatilité de E liée à une «spéculation stabilisatrice»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Hypothèse sur la flexibilité des P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P fixe sur le marché des b. et s.</a:t>
            </a:r>
          </a:p>
          <a:p>
            <a:endParaRPr lang="fr-CA" dirty="0" smtClean="0"/>
          </a:p>
          <a:p>
            <a:r>
              <a:rPr lang="fr-CA" dirty="0" smtClean="0"/>
              <a:t>P flexible sur le marché des actifs (des changes et monétaire)</a:t>
            </a:r>
          </a:p>
          <a:p>
            <a:endParaRPr lang="fr-CA" dirty="0" smtClean="0"/>
          </a:p>
          <a:p>
            <a:r>
              <a:rPr lang="fr-CA" dirty="0" smtClean="0"/>
              <a:t>N.B. : Le modèle OA/DA, plus connu, prend P flexible sur le marché des b. et s. et fixe sur les marchés des changes et monétaire (voir Thème 2d et compléments PPT en ligne)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L’ équilibre économique de CT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115616" y="5517232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1115616" y="1844824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860032" y="5589240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995936" y="3717032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= C(Y – T) + I + G </a:t>
            </a:r>
            <a:r>
              <a:rPr lang="fr-CA" smtClean="0"/>
              <a:t>+CC(EP*/</a:t>
            </a:r>
            <a:r>
              <a:rPr lang="fr-CA" dirty="0" smtClean="0"/>
              <a:t>P, Y – T )  </a:t>
            </a:r>
            <a:endParaRPr lang="fr-CA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67544" y="1732746"/>
            <a:ext cx="1224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1115616" y="4149080"/>
            <a:ext cx="165618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2771800" y="4149080"/>
            <a:ext cx="0" cy="136815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323528" y="3933056"/>
            <a:ext cx="6415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411760" y="256490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= Y = f (L, K, T)</a:t>
            </a:r>
            <a:endParaRPr lang="fr-CA" dirty="0"/>
          </a:p>
        </p:txBody>
      </p:sp>
      <p:cxnSp>
        <p:nvCxnSpPr>
          <p:cNvPr id="18" name="Connecteur droit 17"/>
          <p:cNvCxnSpPr/>
          <p:nvPr/>
        </p:nvCxnSpPr>
        <p:spPr>
          <a:xfrm flipV="1">
            <a:off x="1115616" y="3501008"/>
            <a:ext cx="3600400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>
            <a:stCxn id="6" idx="0"/>
          </p:cNvCxnSpPr>
          <p:nvPr/>
        </p:nvCxnSpPr>
        <p:spPr>
          <a:xfrm flipV="1">
            <a:off x="1115616" y="2924944"/>
            <a:ext cx="3096344" cy="25922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c 20"/>
          <p:cNvSpPr/>
          <p:nvPr/>
        </p:nvSpPr>
        <p:spPr>
          <a:xfrm>
            <a:off x="1547664" y="5085184"/>
            <a:ext cx="432048" cy="648072"/>
          </a:xfrm>
          <a:prstGeom prst="arc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" name="ZoneTexte 21"/>
          <p:cNvSpPr txBox="1"/>
          <p:nvPr/>
        </p:nvSpPr>
        <p:spPr>
          <a:xfrm>
            <a:off x="1979712" y="5013176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45</a:t>
            </a:r>
            <a:r>
              <a:rPr lang="fr-CA" dirty="0" smtClean="0">
                <a:sym typeface="Symbol"/>
              </a:rPr>
              <a:t></a:t>
            </a:r>
            <a:endParaRPr lang="fr-CA" dirty="0"/>
          </a:p>
        </p:txBody>
      </p:sp>
      <p:sp>
        <p:nvSpPr>
          <p:cNvPr id="23" name="ZoneTexte 22"/>
          <p:cNvSpPr txBox="1"/>
          <p:nvPr/>
        </p:nvSpPr>
        <p:spPr>
          <a:xfrm>
            <a:off x="611560" y="602128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Par hypothèse, nous dirons que l’impact d’une </a:t>
            </a:r>
            <a:r>
              <a:rPr lang="fr-CA" dirty="0" smtClean="0">
                <a:sym typeface="Symbol"/>
              </a:rPr>
              <a:t>(Y – T) est plus grand sur C que sur XN de sorte que (Y – T)  DG</a:t>
            </a:r>
            <a:endParaRPr lang="fr-CA" dirty="0"/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262778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227368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La courbe DD et l’ </a:t>
            </a:r>
            <a:r>
              <a:rPr lang="fr-CA" dirty="0"/>
              <a:t>équilibre </a:t>
            </a:r>
            <a:r>
              <a:rPr lang="fr-CA" dirty="0" smtClean="0"/>
              <a:t>éco. </a:t>
            </a:r>
            <a:r>
              <a:rPr lang="fr-CA" dirty="0"/>
              <a:t>de CT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3901118"/>
            <a:ext cx="309634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524854"/>
            <a:ext cx="0" cy="23762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580112" y="3901118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004048" y="2780928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(E</a:t>
            </a:r>
            <a:r>
              <a:rPr lang="fr-CA" baseline="-25000" dirty="0" smtClean="0"/>
              <a:t>1</a:t>
            </a:r>
            <a:r>
              <a:rPr lang="fr-CA" dirty="0" smtClean="0"/>
              <a:t>)  </a:t>
            </a:r>
            <a:endParaRPr lang="fr-CA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195736" y="1268760"/>
            <a:ext cx="1224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3284984"/>
            <a:ext cx="6480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3563888" y="3284984"/>
            <a:ext cx="0" cy="316835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2202286" y="3068960"/>
            <a:ext cx="6415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283968" y="170080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= Y</a:t>
            </a:r>
            <a:endParaRPr lang="fr-CA" dirty="0"/>
          </a:p>
        </p:txBody>
      </p:sp>
      <p:cxnSp>
        <p:nvCxnSpPr>
          <p:cNvPr id="18" name="Connecteur droit 17"/>
          <p:cNvCxnSpPr/>
          <p:nvPr/>
        </p:nvCxnSpPr>
        <p:spPr>
          <a:xfrm flipV="1">
            <a:off x="2843808" y="2636912"/>
            <a:ext cx="2736304" cy="9361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>
            <a:stCxn id="6" idx="0"/>
          </p:cNvCxnSpPr>
          <p:nvPr/>
        </p:nvCxnSpPr>
        <p:spPr>
          <a:xfrm flipV="1">
            <a:off x="2843808" y="1812886"/>
            <a:ext cx="2520280" cy="20882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004048" y="2348880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(E</a:t>
            </a:r>
            <a:r>
              <a:rPr lang="fr-CA" baseline="-25000" dirty="0" smtClean="0"/>
              <a:t>2</a:t>
            </a:r>
            <a:r>
              <a:rPr lang="fr-CA" dirty="0" smtClean="0"/>
              <a:t>)  </a:t>
            </a:r>
            <a:endParaRPr lang="fr-CA" dirty="0"/>
          </a:p>
        </p:txBody>
      </p:sp>
      <p:cxnSp>
        <p:nvCxnSpPr>
          <p:cNvPr id="17" name="Connecteur droit 16"/>
          <p:cNvCxnSpPr/>
          <p:nvPr/>
        </p:nvCxnSpPr>
        <p:spPr>
          <a:xfrm flipV="1">
            <a:off x="2771800" y="2276872"/>
            <a:ext cx="2808312" cy="9361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>
            <a:off x="2843808" y="2780928"/>
            <a:ext cx="136815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4211960" y="2780928"/>
            <a:ext cx="0" cy="36724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202286" y="2596842"/>
            <a:ext cx="6415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cxnSp>
        <p:nvCxnSpPr>
          <p:cNvPr id="32" name="Connecteur droit avec flèche 31"/>
          <p:cNvCxnSpPr/>
          <p:nvPr/>
        </p:nvCxnSpPr>
        <p:spPr>
          <a:xfrm flipV="1">
            <a:off x="4716016" y="2564904"/>
            <a:ext cx="0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ine 2"/>
          <p:cNvSpPr>
            <a:spLocks noChangeShapeType="1"/>
          </p:cNvSpPr>
          <p:nvPr/>
        </p:nvSpPr>
        <p:spPr bwMode="auto">
          <a:xfrm>
            <a:off x="2843808" y="6457890"/>
            <a:ext cx="309634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2" name="Line 3"/>
          <p:cNvSpPr>
            <a:spLocks noChangeShapeType="1"/>
          </p:cNvSpPr>
          <p:nvPr/>
        </p:nvSpPr>
        <p:spPr bwMode="auto">
          <a:xfrm flipV="1">
            <a:off x="2843808" y="4081626"/>
            <a:ext cx="0" cy="23762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5580112" y="6457890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45" name="Text Box 12"/>
          <p:cNvSpPr txBox="1">
            <a:spLocks noChangeArrowheads="1"/>
          </p:cNvSpPr>
          <p:nvPr/>
        </p:nvSpPr>
        <p:spPr bwMode="auto">
          <a:xfrm>
            <a:off x="2411760" y="3933056"/>
            <a:ext cx="1224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46" name="Connecteur droit 45"/>
          <p:cNvCxnSpPr/>
          <p:nvPr/>
        </p:nvCxnSpPr>
        <p:spPr>
          <a:xfrm flipH="1">
            <a:off x="2843808" y="5517232"/>
            <a:ext cx="72008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12"/>
          <p:cNvSpPr txBox="1">
            <a:spLocks noChangeArrowheads="1"/>
          </p:cNvSpPr>
          <p:nvPr/>
        </p:nvSpPr>
        <p:spPr bwMode="auto">
          <a:xfrm>
            <a:off x="2345080" y="5301208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4355976" y="422108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 </a:t>
            </a:r>
            <a:endParaRPr lang="fr-CA" dirty="0"/>
          </a:p>
        </p:txBody>
      </p:sp>
      <p:sp>
        <p:nvSpPr>
          <p:cNvPr id="56" name="Text Box 12"/>
          <p:cNvSpPr txBox="1">
            <a:spLocks noChangeArrowheads="1"/>
          </p:cNvSpPr>
          <p:nvPr/>
        </p:nvSpPr>
        <p:spPr bwMode="auto">
          <a:xfrm>
            <a:off x="2345080" y="465313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cxnSp>
        <p:nvCxnSpPr>
          <p:cNvPr id="59" name="Connecteur droit 58"/>
          <p:cNvCxnSpPr/>
          <p:nvPr/>
        </p:nvCxnSpPr>
        <p:spPr>
          <a:xfrm flipV="1">
            <a:off x="2915816" y="4581128"/>
            <a:ext cx="1584176" cy="16561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H="1">
            <a:off x="2915816" y="4869160"/>
            <a:ext cx="12961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4067944" y="6457890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3347864" y="6457890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6588224" y="2924944"/>
            <a:ext cx="2195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La relation DD réunit les couples E et Y pour lesquels le marché des b. et s. est à l’ équilibre à </a:t>
            </a:r>
            <a:r>
              <a:rPr lang="fr-CA" i="1" dirty="0" smtClean="0"/>
              <a:t>CT</a:t>
            </a:r>
            <a:endParaRPr lang="fr-CA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V. exo. influençant la courbe DD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525963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On a donc DG = F(EP*/P, Y – T, I, G)</a:t>
            </a:r>
          </a:p>
          <a:p>
            <a:endParaRPr lang="fr-CA" dirty="0" smtClean="0"/>
          </a:p>
          <a:p>
            <a:r>
              <a:rPr lang="fr-CA" dirty="0" smtClean="0"/>
              <a:t>La courbe DD est la DG en fonction de E</a:t>
            </a:r>
          </a:p>
          <a:p>
            <a:endParaRPr lang="fr-CA" dirty="0" smtClean="0"/>
          </a:p>
          <a:p>
            <a:r>
              <a:rPr lang="fr-CA" dirty="0" smtClean="0"/>
              <a:t>Sa position est influencée par  : </a:t>
            </a:r>
          </a:p>
          <a:p>
            <a:pPr lvl="1"/>
            <a:r>
              <a:rPr lang="fr-CA" dirty="0" smtClean="0"/>
              <a:t>P*/P</a:t>
            </a:r>
          </a:p>
          <a:p>
            <a:pPr lvl="1"/>
            <a:r>
              <a:rPr lang="fr-CA" dirty="0" smtClean="0"/>
              <a:t>Y – T</a:t>
            </a:r>
          </a:p>
          <a:p>
            <a:pPr lvl="1"/>
            <a:r>
              <a:rPr lang="fr-CA" dirty="0" smtClean="0"/>
              <a:t>I</a:t>
            </a:r>
          </a:p>
          <a:p>
            <a:pPr lvl="1"/>
            <a:r>
              <a:rPr lang="fr-CA" dirty="0" smtClean="0"/>
              <a:t>G</a:t>
            </a:r>
          </a:p>
          <a:p>
            <a:pPr lvl="1"/>
            <a:r>
              <a:rPr lang="fr-CA" dirty="0" smtClean="0"/>
              <a:t>C(.)</a:t>
            </a:r>
          </a:p>
          <a:p>
            <a:pPr lvl="1"/>
            <a:r>
              <a:rPr lang="fr-CA" dirty="0" smtClean="0"/>
              <a:t>XN</a:t>
            </a:r>
            <a:r>
              <a:rPr lang="fr-CA" dirty="0" smtClean="0"/>
              <a:t>(.)</a:t>
            </a:r>
          </a:p>
          <a:p>
            <a:pPr lvl="1"/>
            <a:r>
              <a:rPr lang="fr-CA" dirty="0" smtClean="0"/>
              <a:t>D</a:t>
            </a:r>
            <a:r>
              <a:rPr lang="fr-CA" baseline="30000" dirty="0" smtClean="0"/>
              <a:t>r</a:t>
            </a:r>
            <a:r>
              <a:rPr lang="fr-CA" dirty="0" smtClean="0"/>
              <a:t> b. et s. locaux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9532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Ex. 1 : Impact d’une ↑I sur la DG et DD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3901118"/>
            <a:ext cx="309634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524854"/>
            <a:ext cx="0" cy="23762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580112" y="3901118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004048" y="2780928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(I</a:t>
            </a:r>
            <a:r>
              <a:rPr lang="fr-CA" baseline="-25000" dirty="0" smtClean="0"/>
              <a:t>1</a:t>
            </a:r>
            <a:r>
              <a:rPr lang="fr-CA" dirty="0" smtClean="0"/>
              <a:t>)  </a:t>
            </a:r>
            <a:endParaRPr lang="fr-CA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195736" y="1268760"/>
            <a:ext cx="1224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3284984"/>
            <a:ext cx="6480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3563888" y="3284984"/>
            <a:ext cx="0" cy="316835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2202286" y="3172906"/>
            <a:ext cx="6415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283968" y="170080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= Y</a:t>
            </a:r>
            <a:endParaRPr lang="fr-CA" dirty="0"/>
          </a:p>
        </p:txBody>
      </p:sp>
      <p:cxnSp>
        <p:nvCxnSpPr>
          <p:cNvPr id="18" name="Connecteur droit 17"/>
          <p:cNvCxnSpPr/>
          <p:nvPr/>
        </p:nvCxnSpPr>
        <p:spPr>
          <a:xfrm flipV="1">
            <a:off x="2843808" y="2636912"/>
            <a:ext cx="2736304" cy="9361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>
            <a:stCxn id="6" idx="0"/>
          </p:cNvCxnSpPr>
          <p:nvPr/>
        </p:nvCxnSpPr>
        <p:spPr>
          <a:xfrm flipV="1">
            <a:off x="2843808" y="1812886"/>
            <a:ext cx="2520280" cy="20882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004048" y="2348880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DG (I</a:t>
            </a:r>
            <a:r>
              <a:rPr lang="fr-CA" baseline="-25000" dirty="0" smtClean="0"/>
              <a:t>2</a:t>
            </a:r>
            <a:r>
              <a:rPr lang="fr-CA" dirty="0" smtClean="0"/>
              <a:t>)  </a:t>
            </a:r>
            <a:endParaRPr lang="fr-CA" dirty="0"/>
          </a:p>
        </p:txBody>
      </p:sp>
      <p:cxnSp>
        <p:nvCxnSpPr>
          <p:cNvPr id="17" name="Connecteur droit 16"/>
          <p:cNvCxnSpPr/>
          <p:nvPr/>
        </p:nvCxnSpPr>
        <p:spPr>
          <a:xfrm flipV="1">
            <a:off x="2771800" y="2276872"/>
            <a:ext cx="2808312" cy="9361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>
            <a:off x="2843808" y="2780928"/>
            <a:ext cx="136815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4211960" y="2780928"/>
            <a:ext cx="0" cy="36724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202286" y="2596842"/>
            <a:ext cx="6415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DG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cxnSp>
        <p:nvCxnSpPr>
          <p:cNvPr id="32" name="Connecteur droit avec flèche 31"/>
          <p:cNvCxnSpPr/>
          <p:nvPr/>
        </p:nvCxnSpPr>
        <p:spPr>
          <a:xfrm flipV="1">
            <a:off x="4716016" y="2564904"/>
            <a:ext cx="0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ine 2"/>
          <p:cNvSpPr>
            <a:spLocks noChangeShapeType="1"/>
          </p:cNvSpPr>
          <p:nvPr/>
        </p:nvSpPr>
        <p:spPr bwMode="auto">
          <a:xfrm>
            <a:off x="2843808" y="6457890"/>
            <a:ext cx="309634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2" name="Line 3"/>
          <p:cNvSpPr>
            <a:spLocks noChangeShapeType="1"/>
          </p:cNvSpPr>
          <p:nvPr/>
        </p:nvSpPr>
        <p:spPr bwMode="auto">
          <a:xfrm flipV="1">
            <a:off x="2843808" y="4081626"/>
            <a:ext cx="0" cy="23762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4" name="ZoneTexte 43"/>
          <p:cNvSpPr txBox="1"/>
          <p:nvPr/>
        </p:nvSpPr>
        <p:spPr>
          <a:xfrm>
            <a:off x="5076056" y="4509120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(I</a:t>
            </a:r>
            <a:r>
              <a:rPr lang="fr-CA" baseline="-25000" dirty="0" smtClean="0"/>
              <a:t>2</a:t>
            </a:r>
            <a:r>
              <a:rPr lang="fr-CA" dirty="0" smtClean="0"/>
              <a:t>)  </a:t>
            </a:r>
            <a:endParaRPr lang="fr-CA" dirty="0"/>
          </a:p>
        </p:txBody>
      </p:sp>
      <p:sp>
        <p:nvSpPr>
          <p:cNvPr id="45" name="Text Box 12"/>
          <p:cNvSpPr txBox="1">
            <a:spLocks noChangeArrowheads="1"/>
          </p:cNvSpPr>
          <p:nvPr/>
        </p:nvSpPr>
        <p:spPr bwMode="auto">
          <a:xfrm>
            <a:off x="2411760" y="3933056"/>
            <a:ext cx="1224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46" name="Connecteur droit 45"/>
          <p:cNvCxnSpPr/>
          <p:nvPr/>
        </p:nvCxnSpPr>
        <p:spPr>
          <a:xfrm flipH="1">
            <a:off x="2843808" y="5517232"/>
            <a:ext cx="136815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12"/>
          <p:cNvSpPr txBox="1">
            <a:spLocks noChangeArrowheads="1"/>
          </p:cNvSpPr>
          <p:nvPr/>
        </p:nvSpPr>
        <p:spPr bwMode="auto">
          <a:xfrm>
            <a:off x="2273072" y="533314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4355976" y="422108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(I</a:t>
            </a:r>
            <a:r>
              <a:rPr lang="fr-CA" baseline="-25000" dirty="0" smtClean="0"/>
              <a:t>1</a:t>
            </a:r>
            <a:r>
              <a:rPr lang="fr-CA" dirty="0" smtClean="0"/>
              <a:t>)  </a:t>
            </a:r>
            <a:endParaRPr lang="fr-CA" dirty="0"/>
          </a:p>
        </p:txBody>
      </p:sp>
      <p:cxnSp>
        <p:nvCxnSpPr>
          <p:cNvPr id="57" name="Connecteur droit avec flèche 56"/>
          <p:cNvCxnSpPr/>
          <p:nvPr/>
        </p:nvCxnSpPr>
        <p:spPr>
          <a:xfrm>
            <a:off x="4139952" y="5013176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 flipV="1">
            <a:off x="2915816" y="4581128"/>
            <a:ext cx="1584176" cy="16561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 flipV="1">
            <a:off x="3563888" y="4581128"/>
            <a:ext cx="1584176" cy="16561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732512" y="6453336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3347864" y="6457890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3995936" y="6453336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4845</TotalTime>
  <Words>2085</Words>
  <Application>Microsoft Office PowerPoint</Application>
  <PresentationFormat>Affichage à l'écran (4:3)</PresentationFormat>
  <Paragraphs>553</Paragraphs>
  <Slides>42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0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Feuille de calcul</vt:lpstr>
      <vt:lpstr>Les politiques économiques en CHANGE FLEXIBLE</vt:lpstr>
      <vt:lpstr>Plan</vt:lpstr>
      <vt:lpstr>I. Le modèle AA/DD et les équilibres interne et externe</vt:lpstr>
      <vt:lpstr>Le modèle AA/DD</vt:lpstr>
      <vt:lpstr>Hypothèse sur la flexibilité des P</vt:lpstr>
      <vt:lpstr>L’ équilibre économique de CT</vt:lpstr>
      <vt:lpstr>La courbe DD et l’ équilibre éco. de CT</vt:lpstr>
      <vt:lpstr>V. exo. influençant la courbe DD</vt:lpstr>
      <vt:lpstr>Ex. 1 : Impact d’une ↑I sur la DG et DD</vt:lpstr>
      <vt:lpstr>Ex. 2 : Impact d’une ↑P sur la DG et DD</vt:lpstr>
      <vt:lpstr>La courbe AA : E, Y et le double équilibre</vt:lpstr>
      <vt:lpstr>V. exo. influençant la courbe AA</vt:lpstr>
      <vt:lpstr>Ex. 1 : Impact d’une ↑P sur AA</vt:lpstr>
      <vt:lpstr>Ex. 2 : Impact d’une ↑R* sur AA</vt:lpstr>
      <vt:lpstr>L’EI dans le modèle AA-DD</vt:lpstr>
      <vt:lpstr>Convergence vers L’EI en change flexible</vt:lpstr>
      <vt:lpstr>La courbe XX et EE et EI</vt:lpstr>
      <vt:lpstr>Ex. 1 : I</vt:lpstr>
      <vt:lpstr>Ex. 2 : R*</vt:lpstr>
      <vt:lpstr>La courbe en J</vt:lpstr>
      <vt:lpstr>La condition Marshall-Lerner</vt:lpstr>
      <vt:lpstr>La courbe en J</vt:lpstr>
      <vt:lpstr>La trappe à liquidité (et si R=0?)</vt:lpstr>
      <vt:lpstr>La trappe à liquidité</vt:lpstr>
      <vt:lpstr>L’apaisement quantitatif</vt:lpstr>
      <vt:lpstr>II. Les politiques économiques en change flexible</vt:lpstr>
      <vt:lpstr>Les objectifs macroéconomiques de l’État</vt:lpstr>
      <vt:lpstr>Les politiques de stabilisation</vt:lpstr>
      <vt:lpstr>Les types de pol. de stabilisation</vt:lpstr>
      <vt:lpstr>La transmission de la pol. monétaire exp. sur EI</vt:lpstr>
      <vt:lpstr>La transmission de la pol. budgétaire exp. sur EI </vt:lpstr>
      <vt:lpstr>L’impact d’une ↑Ms temporaire</vt:lpstr>
      <vt:lpstr>L’impact d’une ↑G ou ↓T temporaire</vt:lpstr>
      <vt:lpstr>L’impact des pol. éco. temporaire sur CC </vt:lpstr>
      <vt:lpstr>L’impact d’une Ms permanente</vt:lpstr>
      <vt:lpstr>L’impact d’une G ou T permanente: l’effet d’éviction</vt:lpstr>
      <vt:lpstr>Autres difficultés associées aux pol. de stab.</vt:lpstr>
      <vt:lpstr>Particularités des éco. ouvertes avec E flottant</vt:lpstr>
      <vt:lpstr>E comme stab. automatique</vt:lpstr>
      <vt:lpstr>Effet d’éviction avec E flottant</vt:lpstr>
      <vt:lpstr>E flexible et interdépendance</vt:lpstr>
      <vt:lpstr>Pours et contres d’un change flottant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Charest, Yan-Olivier</cp:lastModifiedBy>
  <cp:revision>742</cp:revision>
  <cp:lastPrinted>2014-10-29T19:55:20Z</cp:lastPrinted>
  <dcterms:created xsi:type="dcterms:W3CDTF">2011-09-02T19:31:24Z</dcterms:created>
  <dcterms:modified xsi:type="dcterms:W3CDTF">2019-11-14T21:37:11Z</dcterms:modified>
</cp:coreProperties>
</file>