
<file path=[Content_Types].xml><?xml version="1.0" encoding="utf-8"?>
<Types xmlns="http://schemas.openxmlformats.org/package/2006/content-types"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9"/>
  </p:notesMasterIdLst>
  <p:sldIdLst>
    <p:sldId id="256" r:id="rId2"/>
    <p:sldId id="257" r:id="rId3"/>
    <p:sldId id="259" r:id="rId4"/>
    <p:sldId id="258" r:id="rId5"/>
    <p:sldId id="260" r:id="rId6"/>
    <p:sldId id="262" r:id="rId7"/>
    <p:sldId id="263" r:id="rId8"/>
    <p:sldId id="264" r:id="rId9"/>
    <p:sldId id="288" r:id="rId10"/>
    <p:sldId id="265" r:id="rId11"/>
    <p:sldId id="266" r:id="rId12"/>
    <p:sldId id="270" r:id="rId13"/>
    <p:sldId id="285" r:id="rId14"/>
    <p:sldId id="281" r:id="rId15"/>
    <p:sldId id="272" r:id="rId16"/>
    <p:sldId id="273" r:id="rId17"/>
    <p:sldId id="274" r:id="rId18"/>
    <p:sldId id="275" r:id="rId19"/>
    <p:sldId id="286" r:id="rId20"/>
    <p:sldId id="276" r:id="rId21"/>
    <p:sldId id="284" r:id="rId22"/>
    <p:sldId id="279" r:id="rId23"/>
    <p:sldId id="287" r:id="rId24"/>
    <p:sldId id="267" r:id="rId25"/>
    <p:sldId id="268" r:id="rId26"/>
    <p:sldId id="282" r:id="rId27"/>
    <p:sldId id="269" r:id="rId28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16912" autoAdjust="0"/>
    <p:restoredTop sz="95993" autoAdjust="0"/>
  </p:normalViewPr>
  <p:slideViewPr>
    <p:cSldViewPr>
      <p:cViewPr>
        <p:scale>
          <a:sx n="66" d="100"/>
          <a:sy n="66" d="100"/>
        </p:scale>
        <p:origin x="-2130" y="-93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CA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7051331-9DBE-48F8-8DCB-7A15FB3FA4B2}" type="datetimeFigureOut">
              <a:rPr lang="fr-CA" smtClean="0"/>
              <a:pPr/>
              <a:t>2015-01-21</a:t>
            </a:fld>
            <a:endParaRPr lang="fr-CA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CA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CA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CA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E9F4666-9C50-4508-8364-3AB951A53C66}" type="slidenum">
              <a:rPr lang="fr-CA" smtClean="0"/>
              <a:pPr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5941217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9F4666-9C50-4508-8364-3AB951A53C66}" type="slidenum">
              <a:rPr lang="fr-CA" smtClean="0"/>
              <a:pPr/>
              <a:t>20</a:t>
            </a:fld>
            <a:endParaRPr lang="fr-CA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rme libre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Forme libre 7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Titre 8"/>
          <p:cNvSpPr>
            <a:spLocks noGrp="1"/>
          </p:cNvSpPr>
          <p:nvPr>
            <p:ph type="ctrTitle"/>
          </p:nvPr>
        </p:nvSpPr>
        <p:spPr>
          <a:xfrm>
            <a:off x="429064" y="3337560"/>
            <a:ext cx="6480048" cy="2301240"/>
          </a:xfrm>
        </p:spPr>
        <p:txBody>
          <a:bodyPr rIns="45720" anchor="t"/>
          <a:lstStyle>
            <a:lvl1pPr algn="r">
              <a:defRPr lang="en-US" b="1" cap="all" baseline="0" dirty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17" name="Sous-titre 16"/>
          <p:cNvSpPr>
            <a:spLocks noGrp="1"/>
          </p:cNvSpPr>
          <p:nvPr>
            <p:ph type="subTitle" idx="1"/>
          </p:nvPr>
        </p:nvSpPr>
        <p:spPr>
          <a:xfrm>
            <a:off x="433050" y="1544812"/>
            <a:ext cx="6480048" cy="1752600"/>
          </a:xfrm>
        </p:spPr>
        <p:txBody>
          <a:bodyPr tIns="0" rIns="45720" bIns="0" anchor="b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fr-FR" smtClean="0"/>
              <a:t>Cliquez pour modifier le style des sous-titres du masque</a:t>
            </a:r>
            <a:endParaRPr kumimoji="0" lang="en-US"/>
          </a:p>
        </p:txBody>
      </p:sp>
      <p:sp>
        <p:nvSpPr>
          <p:cNvPr id="30" name="Espace réservé de la date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7C8AA-5532-42DE-8CB5-139003D96E3F}" type="datetime1">
              <a:rPr lang="fr-CA" smtClean="0"/>
              <a:pPr/>
              <a:t>2015-01-21</a:t>
            </a:fld>
            <a:endParaRPr lang="fr-CA"/>
          </a:p>
        </p:txBody>
      </p:sp>
      <p:sp>
        <p:nvSpPr>
          <p:cNvPr id="19" name="Espace réservé du pied de page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27" name="Espace réservé du numéro de diapositive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9EDD0-8D55-41D3-98BD-FCB027E9758A}" type="slidenum">
              <a:rPr lang="fr-CA" smtClean="0"/>
              <a:pPr/>
              <a:t>‹N°›</a:t>
            </a:fld>
            <a:endParaRPr lang="fr-CA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0886B0-8524-44F9-896E-472F823AE4CC}" type="datetime1">
              <a:rPr lang="fr-CA" smtClean="0"/>
              <a:pPr/>
              <a:t>2015-01-21</a:t>
            </a:fld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9EDD0-8D55-41D3-98BD-FCB027E9758A}" type="slidenum">
              <a:rPr lang="fr-CA" smtClean="0"/>
              <a:pPr/>
              <a:t>‹N°›</a:t>
            </a:fld>
            <a:endParaRPr lang="fr-C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223F6-1EE0-482B-B1EB-3516B87D55CA}" type="datetime1">
              <a:rPr lang="fr-CA" smtClean="0"/>
              <a:pPr/>
              <a:t>2015-01-21</a:t>
            </a:fld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9EDD0-8D55-41D3-98BD-FCB027E9758A}" type="slidenum">
              <a:rPr lang="fr-CA" smtClean="0"/>
              <a:pPr/>
              <a:t>‹N°›</a:t>
            </a:fld>
            <a:endParaRPr lang="fr-C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5EEA2E-8AFF-4640-BCE1-B5DDC52C69B8}" type="datetime1">
              <a:rPr lang="fr-CA" smtClean="0"/>
              <a:pPr/>
              <a:t>2015-01-21</a:t>
            </a:fld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9EDD0-8D55-41D3-98BD-FCB027E9758A}" type="slidenum">
              <a:rPr lang="fr-CA" smtClean="0"/>
              <a:pPr/>
              <a:t>‹N°›</a:t>
            </a:fld>
            <a:endParaRPr lang="fr-C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itre de sectio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rme libre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Forme libre 8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85800" y="3583837"/>
            <a:ext cx="6629400" cy="1826363"/>
          </a:xfrm>
        </p:spPr>
        <p:txBody>
          <a:bodyPr tIns="0" bIns="0" anchor="t"/>
          <a:lstStyle>
            <a:lvl1pPr algn="l">
              <a:buNone/>
              <a:defRPr sz="4200" b="1" cap="none" baseline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85800" y="2485800"/>
            <a:ext cx="6629400" cy="1066688"/>
          </a:xfrm>
        </p:spPr>
        <p:txBody>
          <a:bodyPr lIns="45720" tIns="0" rIns="45720" bIns="0" anchor="b"/>
          <a:lstStyle>
            <a:lvl1pPr marL="0" indent="0" algn="l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0E64D3-375C-420B-8814-7B7391A5F8BE}" type="datetime1">
              <a:rPr lang="fr-CA" smtClean="0"/>
              <a:pPr/>
              <a:t>2015-01-21</a:t>
            </a:fld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9EDD0-8D55-41D3-98BD-FCB027E9758A}" type="slidenum">
              <a:rPr lang="fr-CA" smtClean="0"/>
              <a:pPr/>
              <a:t>‹N°›</a:t>
            </a:fld>
            <a:endParaRPr lang="fr-CA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</p:spPr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26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CA90FE-0DEF-47ED-B72F-B31FD3860620}" type="datetime1">
              <a:rPr lang="fr-CA" smtClean="0"/>
              <a:pPr/>
              <a:t>2015-01-21</a:t>
            </a:fld>
            <a:endParaRPr lang="fr-CA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9EDD0-8D55-41D3-98BD-FCB027E9758A}" type="slidenum">
              <a:rPr lang="fr-CA" smtClean="0"/>
              <a:pPr/>
              <a:t>‹N°›</a:t>
            </a:fld>
            <a:endParaRPr lang="fr-C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5486400"/>
            <a:ext cx="4040188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3"/>
          </p:nvPr>
        </p:nvSpPr>
        <p:spPr>
          <a:xfrm>
            <a:off x="4645025" y="5486400"/>
            <a:ext cx="4041775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5" name="Espace réservé du contenu 4"/>
          <p:cNvSpPr>
            <a:spLocks noGrp="1"/>
          </p:cNvSpPr>
          <p:nvPr>
            <p:ph sz="quarter" idx="2"/>
          </p:nvPr>
        </p:nvSpPr>
        <p:spPr>
          <a:xfrm>
            <a:off x="457200" y="1516912"/>
            <a:ext cx="404018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1516912"/>
            <a:ext cx="4041775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D7AAC2-AA94-4921-84BB-3645AE37D362}" type="datetime1">
              <a:rPr lang="fr-CA" smtClean="0"/>
              <a:pPr/>
              <a:t>2015-01-21</a:t>
            </a:fld>
            <a:endParaRPr lang="fr-CA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9EDD0-8D55-41D3-98BD-FCB027E9758A}" type="slidenum">
              <a:rPr lang="fr-CA" smtClean="0"/>
              <a:pPr/>
              <a:t>‹N°›</a:t>
            </a:fld>
            <a:endParaRPr lang="fr-C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7470648" cy="1143000"/>
          </a:xfrm>
        </p:spPr>
        <p:txBody>
          <a:bodyPr anchor="ctr"/>
          <a:lstStyle>
            <a:lvl1pPr algn="l">
              <a:defRPr sz="4600"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C67A88-7CD0-4235-89E4-D58CD399F669}" type="datetime1">
              <a:rPr lang="fr-CA" smtClean="0"/>
              <a:pPr/>
              <a:t>2015-01-21</a:t>
            </a:fld>
            <a:endParaRPr lang="fr-CA"/>
          </a:p>
        </p:txBody>
      </p:sp>
      <p:sp>
        <p:nvSpPr>
          <p:cNvPr id="8" name="Espace réservé du numéro de diapositive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7D9EDD0-8D55-41D3-98BD-FCB027E9758A}" type="slidenum">
              <a:rPr lang="fr-CA" smtClean="0"/>
              <a:pPr/>
              <a:t>‹N°›</a:t>
            </a:fld>
            <a:endParaRPr lang="fr-CA"/>
          </a:p>
        </p:txBody>
      </p:sp>
      <p:sp>
        <p:nvSpPr>
          <p:cNvPr id="9" name="Espace réservé du pied de page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fr-C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CE374-B150-4392-91A2-7EEB83CB6EE6}" type="datetime1">
              <a:rPr lang="fr-CA" smtClean="0"/>
              <a:pPr/>
              <a:t>2015-01-21</a:t>
            </a:fld>
            <a:endParaRPr lang="fr-CA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9EDD0-8D55-41D3-98BD-FCB027E9758A}" type="slidenum">
              <a:rPr lang="fr-CA" smtClean="0"/>
              <a:pPr/>
              <a:t>‹N°›</a:t>
            </a:fld>
            <a:endParaRPr lang="fr-C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1185528"/>
            <a:ext cx="3200400" cy="730250"/>
          </a:xfrm>
        </p:spPr>
        <p:txBody>
          <a:bodyPr tIns="0" bIns="0" anchor="t"/>
          <a:lstStyle>
            <a:lvl1pPr algn="l"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2"/>
          </p:nvPr>
        </p:nvSpPr>
        <p:spPr>
          <a:xfrm>
            <a:off x="457200" y="214424"/>
            <a:ext cx="2743200" cy="914400"/>
          </a:xfrm>
        </p:spPr>
        <p:txBody>
          <a:bodyPr lIns="45720" tIns="0" rIns="45720" bIns="0" anchor="b"/>
          <a:lstStyle>
            <a:lvl1pPr marL="0" indent="0" algn="l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7086600" cy="381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9B7D4-4BEF-4F6C-A72A-38C686A3EC80}" type="datetime1">
              <a:rPr lang="fr-CA" smtClean="0"/>
              <a:pPr/>
              <a:t>2015-01-21</a:t>
            </a:fld>
            <a:endParaRPr lang="fr-CA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8156448" y="6422064"/>
            <a:ext cx="762000" cy="365125"/>
          </a:xfrm>
        </p:spPr>
        <p:txBody>
          <a:bodyPr/>
          <a:lstStyle/>
          <a:p>
            <a:fld id="{87D9EDD0-8D55-41D3-98BD-FCB027E9758A}" type="slidenum">
              <a:rPr lang="fr-CA" smtClean="0"/>
              <a:pPr/>
              <a:t>‹N°›</a:t>
            </a:fld>
            <a:endParaRPr lang="fr-C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556732" y="1705709"/>
            <a:ext cx="3053868" cy="1253808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065628" y="1019907"/>
            <a:ext cx="4114800" cy="4114800"/>
          </a:xfrm>
          <a:prstGeom prst="ellipse">
            <a:avLst/>
          </a:prstGeom>
          <a:solidFill>
            <a:schemeClr val="bg2">
              <a:shade val="50000"/>
            </a:schemeClr>
          </a:solidFill>
          <a:ln w="50800" cap="flat">
            <a:solidFill>
              <a:schemeClr val="bg2"/>
            </a:solidFill>
            <a:miter lim="800000"/>
          </a:ln>
          <a:effectLst>
            <a:outerShdw blurRad="152000" dist="345000" dir="5400000" sx="-80000" sy="-18000" rotWithShape="0">
              <a:srgbClr val="000000">
                <a:alpha val="25000"/>
              </a:srgbClr>
            </a:outerShdw>
          </a:effectLst>
          <a:scene3d>
            <a:camera prst="orthographicFront"/>
            <a:lightRig rig="contrasting" dir="t">
              <a:rot lat="0" lon="0" rev="2400000"/>
            </a:lightRig>
          </a:scene3d>
          <a:sp3d contourW="7620">
            <a:bevelT w="63500" h="63500"/>
            <a:contourClr>
              <a:schemeClr val="bg2">
                <a:shade val="50000"/>
              </a:schemeClr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fr-FR" smtClean="0"/>
              <a:t>Cliquez sur l'icône pour ajouter une image</a:t>
            </a:r>
            <a:endParaRPr kumimoji="0" lang="en-US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5556734" y="2998765"/>
            <a:ext cx="3053866" cy="2663482"/>
          </a:xfrm>
        </p:spPr>
        <p:txBody>
          <a:bodyPr lIns="45720" rIns="45720"/>
          <a:lstStyle>
            <a:lvl1pPr marL="0" indent="0">
              <a:buFontTx/>
              <a:buNone/>
              <a:defRPr sz="12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457200" y="6422064"/>
            <a:ext cx="2133600" cy="365125"/>
          </a:xfrm>
        </p:spPr>
        <p:txBody>
          <a:bodyPr/>
          <a:lstStyle/>
          <a:p>
            <a:fld id="{5DB848ED-1C2B-4F62-B6F6-9A9E31B7F86F}" type="datetime1">
              <a:rPr lang="fr-CA" smtClean="0"/>
              <a:pPr/>
              <a:t>2015-01-21</a:t>
            </a:fld>
            <a:endParaRPr lang="fr-CA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9EDD0-8D55-41D3-98BD-FCB027E9758A}" type="slidenum">
              <a:rPr lang="fr-CA" smtClean="0"/>
              <a:pPr/>
              <a:t>‹N°›</a:t>
            </a:fld>
            <a:endParaRPr lang="fr-C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orme libre 11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Forme libre 15"/>
          <p:cNvSpPr>
            <a:spLocks/>
          </p:cNvSpPr>
          <p:nvPr/>
        </p:nvSpPr>
        <p:spPr bwMode="auto">
          <a:xfrm>
            <a:off x="7315200" y="0"/>
            <a:ext cx="1828800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2082" y="1734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Espace réservé du titre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0" name="Espace réservé du texte 29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  <a:p>
            <a:pPr lvl="1" eaLnBrk="1" latinLnBrk="0" hangingPunct="1"/>
            <a:r>
              <a:rPr kumimoji="0" lang="fr-FR" smtClean="0"/>
              <a:t>Deuxième niveau</a:t>
            </a:r>
          </a:p>
          <a:p>
            <a:pPr lvl="2" eaLnBrk="1" latinLnBrk="0" hangingPunct="1"/>
            <a:r>
              <a:rPr kumimoji="0" lang="fr-FR" smtClean="0"/>
              <a:t>Troisième niveau</a:t>
            </a:r>
          </a:p>
          <a:p>
            <a:pPr lvl="3" eaLnBrk="1" latinLnBrk="0" hangingPunct="1"/>
            <a:r>
              <a:rPr kumimoji="0" lang="fr-FR" smtClean="0"/>
              <a:t>Quatrième niveau</a:t>
            </a:r>
          </a:p>
          <a:p>
            <a:pPr lvl="4" eaLnBrk="1" latinLnBrk="0" hangingPunct="1"/>
            <a:r>
              <a:rPr kumimoji="0" lang="fr-FR" smtClean="0"/>
              <a:t>Cinquième niveau</a:t>
            </a:r>
            <a:endParaRPr kumimoji="0" lang="en-US"/>
          </a:p>
        </p:txBody>
      </p:sp>
      <p:sp>
        <p:nvSpPr>
          <p:cNvPr id="10" name="Espace réservé de la date 9"/>
          <p:cNvSpPr>
            <a:spLocks noGrp="1"/>
          </p:cNvSpPr>
          <p:nvPr>
            <p:ph type="dt" sz="half" idx="2"/>
          </p:nvPr>
        </p:nvSpPr>
        <p:spPr>
          <a:xfrm>
            <a:off x="457200" y="6422064"/>
            <a:ext cx="2133600" cy="365125"/>
          </a:xfrm>
          <a:prstGeom prst="rect">
            <a:avLst/>
          </a:prstGeom>
        </p:spPr>
        <p:txBody>
          <a:bodyPr vert="horz" bIns="0" anchor="b"/>
          <a:lstStyle>
            <a:lvl1pPr algn="l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689349A8-025E-4FC7-9FED-DA1FCD67316F}" type="datetime1">
              <a:rPr lang="fr-CA" smtClean="0"/>
              <a:pPr/>
              <a:t>2015-01-21</a:t>
            </a:fld>
            <a:endParaRPr lang="fr-CA"/>
          </a:p>
        </p:txBody>
      </p:sp>
      <p:sp>
        <p:nvSpPr>
          <p:cNvPr id="22" name="Espace réservé du pied de page 21"/>
          <p:cNvSpPr>
            <a:spLocks noGrp="1"/>
          </p:cNvSpPr>
          <p:nvPr>
            <p:ph type="ftr" sz="quarter" idx="3"/>
          </p:nvPr>
        </p:nvSpPr>
        <p:spPr>
          <a:xfrm>
            <a:off x="3124200" y="6422064"/>
            <a:ext cx="2895600" cy="365125"/>
          </a:xfrm>
          <a:prstGeom prst="rect">
            <a:avLst/>
          </a:prstGeom>
        </p:spPr>
        <p:txBody>
          <a:bodyPr vert="horz" lIns="0" rIns="0" bIns="0" anchor="b"/>
          <a:lstStyle>
            <a:lvl1pPr algn="ct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endParaRPr lang="fr-CA"/>
          </a:p>
        </p:txBody>
      </p:sp>
      <p:sp>
        <p:nvSpPr>
          <p:cNvPr id="18" name="Espace réservé du numéro de diapositive 17"/>
          <p:cNvSpPr>
            <a:spLocks noGrp="1"/>
          </p:cNvSpPr>
          <p:nvPr>
            <p:ph type="sldNum" sz="quarter" idx="4"/>
          </p:nvPr>
        </p:nvSpPr>
        <p:spPr>
          <a:xfrm>
            <a:off x="8153400" y="6422064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87D9EDD0-8D55-41D3-98BD-FCB027E9758A}" type="slidenum">
              <a:rPr lang="fr-CA" smtClean="0"/>
              <a:pPr/>
              <a:t>‹N°›</a:t>
            </a:fld>
            <a:endParaRPr lang="fr-CA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4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20624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22376" indent="-274320" algn="l" rtl="0" eaLnBrk="1" latinLnBrk="0" hangingPunct="1">
        <a:spcBef>
          <a:spcPct val="20000"/>
        </a:spcBef>
        <a:buClr>
          <a:schemeClr val="accent1"/>
        </a:buClr>
        <a:buSzPct val="90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56032" algn="l" rtl="0" eaLnBrk="1" latinLnBrk="0" hangingPunct="1">
        <a:spcBef>
          <a:spcPct val="20000"/>
        </a:spcBef>
        <a:buClr>
          <a:schemeClr val="accent2"/>
        </a:buClr>
        <a:buSzPct val="85000"/>
        <a:buFont typeface="Arial"/>
        <a:buChar char="○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37744" algn="l" rtl="0" eaLnBrk="1" latinLnBrk="0" hangingPunct="1">
        <a:spcBef>
          <a:spcPct val="20000"/>
        </a:spcBef>
        <a:buClr>
          <a:schemeClr val="accent3"/>
        </a:buClr>
        <a:buSzPct val="9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90472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Arial"/>
        <a:buChar char="-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0784" indent="-182880" algn="l" rtl="0" eaLnBrk="1" latinLnBrk="0" hangingPunct="1">
        <a:spcBef>
          <a:spcPct val="20000"/>
        </a:spcBef>
        <a:buClr>
          <a:schemeClr val="accent5"/>
        </a:buClr>
        <a:buFont typeface="Arial"/>
        <a:buChar char="-"/>
        <a:defRPr kumimoji="0" sz="20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Arial"/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39696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▪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31720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fr-CA" dirty="0" smtClean="0"/>
              <a:t>LA Parité des pouvoirs d’achat</a:t>
            </a:r>
            <a:endParaRPr lang="fr-CA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r-CA" dirty="0" smtClean="0"/>
              <a:t>ECO5550 Thème 2d</a:t>
            </a:r>
            <a:endParaRPr lang="fr-C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CA" dirty="0" smtClean="0"/>
              <a:t>Équilibres en change flexible</a:t>
            </a:r>
            <a:endParaRPr lang="fr-CA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8686800" cy="4525963"/>
          </a:xfrm>
        </p:spPr>
        <p:txBody>
          <a:bodyPr>
            <a:normAutofit/>
          </a:bodyPr>
          <a:lstStyle/>
          <a:p>
            <a:r>
              <a:rPr lang="fr-CA" dirty="0" smtClean="0"/>
              <a:t>À CT, E équilibre la bal. des paiements.</a:t>
            </a:r>
          </a:p>
          <a:p>
            <a:endParaRPr lang="fr-CA" dirty="0" smtClean="0"/>
          </a:p>
          <a:p>
            <a:r>
              <a:rPr lang="fr-CA" dirty="0" smtClean="0"/>
              <a:t>À LT, E devrait aussi assurer, avec</a:t>
            </a:r>
            <a:r>
              <a:rPr lang="fr-CA" dirty="0" smtClean="0">
                <a:sym typeface="Symbol"/>
              </a:rPr>
              <a:t> ,</a:t>
            </a:r>
            <a:r>
              <a:rPr lang="fr-CA" dirty="0" smtClean="0"/>
              <a:t> la PPA.</a:t>
            </a:r>
          </a:p>
          <a:p>
            <a:pPr lvl="1"/>
            <a:endParaRPr lang="fr-CA" dirty="0" smtClean="0"/>
          </a:p>
          <a:p>
            <a:pPr lvl="1"/>
            <a:r>
              <a:rPr lang="fr-CA" dirty="0" smtClean="0"/>
              <a:t>En pratique, ce n’est pas toujours le cas, d’où l’utilité du taux de change réel!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9EDD0-8D55-41D3-98BD-FCB027E9758A}" type="slidenum">
              <a:rPr lang="fr-CA" smtClean="0"/>
              <a:pPr/>
              <a:t>10</a:t>
            </a:fld>
            <a:endParaRPr lang="fr-C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 smtClean="0"/>
              <a:t>Équilibres en change fixe</a:t>
            </a:r>
            <a:endParaRPr lang="fr-CA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8147248" cy="4525963"/>
          </a:xfrm>
        </p:spPr>
        <p:txBody>
          <a:bodyPr/>
          <a:lstStyle/>
          <a:p>
            <a:r>
              <a:rPr lang="fr-CA" dirty="0" smtClean="0"/>
              <a:t>À CT, si E est ciblé, les </a:t>
            </a:r>
            <a:r>
              <a:rPr lang="fr-CA" dirty="0" smtClean="0">
                <a:sym typeface="Symbol"/>
              </a:rPr>
              <a:t></a:t>
            </a:r>
            <a:r>
              <a:rPr lang="fr-CA" dirty="0" err="1" smtClean="0">
                <a:sym typeface="Symbol"/>
              </a:rPr>
              <a:t>rés</a:t>
            </a:r>
            <a:r>
              <a:rPr lang="fr-CA" dirty="0" smtClean="0">
                <a:sym typeface="Symbol"/>
              </a:rPr>
              <a:t>. se chargent d’équilibrer la bal. des paiements.</a:t>
            </a:r>
            <a:endParaRPr lang="fr-CA" dirty="0" smtClean="0"/>
          </a:p>
          <a:p>
            <a:endParaRPr lang="fr-CA" dirty="0" smtClean="0"/>
          </a:p>
          <a:p>
            <a:r>
              <a:rPr lang="fr-CA" dirty="0" smtClean="0"/>
              <a:t>À LT, c’est seul. l’inflation qui se charge de rétablir la PPA.</a:t>
            </a:r>
          </a:p>
          <a:p>
            <a:endParaRPr lang="fr-CA" dirty="0" smtClean="0"/>
          </a:p>
          <a:p>
            <a:r>
              <a:rPr lang="fr-CA" dirty="0" smtClean="0"/>
              <a:t>En pratique, ce n’est pas toujours le cas, d’où l’utilité du taux de change réel!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9EDD0-8D55-41D3-98BD-FCB027E9758A}" type="slidenum">
              <a:rPr lang="fr-CA" smtClean="0"/>
              <a:pPr/>
              <a:t>11</a:t>
            </a:fld>
            <a:endParaRPr lang="fr-C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CA" dirty="0" smtClean="0"/>
              <a:t>Faiblesses de la PPA absolue</a:t>
            </a:r>
            <a:endParaRPr lang="fr-CA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556792"/>
            <a:ext cx="8686800" cy="4896544"/>
          </a:xfrm>
        </p:spPr>
        <p:txBody>
          <a:bodyPr>
            <a:normAutofit/>
          </a:bodyPr>
          <a:lstStyle/>
          <a:p>
            <a:r>
              <a:rPr lang="fr-CA" dirty="0" smtClean="0"/>
              <a:t>En pratique, plusieurs </a:t>
            </a:r>
            <a:r>
              <a:rPr lang="fr-CA" dirty="0" err="1" smtClean="0"/>
              <a:t>hyp</a:t>
            </a:r>
            <a:r>
              <a:rPr lang="fr-CA" dirty="0" smtClean="0"/>
              <a:t>. de la loi du prix unique sont violées</a:t>
            </a:r>
          </a:p>
          <a:p>
            <a:pPr lvl="1"/>
            <a:r>
              <a:rPr lang="fr-CA" dirty="0" smtClean="0"/>
              <a:t>Les coûts de transport</a:t>
            </a:r>
          </a:p>
          <a:p>
            <a:pPr lvl="1"/>
            <a:r>
              <a:rPr lang="fr-CA" dirty="0" smtClean="0"/>
              <a:t>La CC imparfaite</a:t>
            </a:r>
          </a:p>
          <a:p>
            <a:pPr lvl="1"/>
            <a:r>
              <a:rPr lang="fr-CA" dirty="0" smtClean="0"/>
              <a:t>La compositions des paniers consommés</a:t>
            </a:r>
            <a:r>
              <a:rPr lang="fr-CA" dirty="0" smtClean="0">
                <a:sym typeface="Symbol"/>
              </a:rPr>
              <a:t> (impossible d’utiliser les </a:t>
            </a:r>
            <a:r>
              <a:rPr lang="fr-CA" dirty="0" err="1" smtClean="0">
                <a:sym typeface="Symbol"/>
              </a:rPr>
              <a:t>IPs</a:t>
            </a:r>
            <a:r>
              <a:rPr lang="fr-CA" dirty="0" smtClean="0">
                <a:sym typeface="Symbol"/>
              </a:rPr>
              <a:t> nationaux)</a:t>
            </a:r>
          </a:p>
          <a:p>
            <a:endParaRPr lang="fr-CA" dirty="0" smtClean="0"/>
          </a:p>
          <a:p>
            <a:r>
              <a:rPr lang="fr-CA" dirty="0" smtClean="0"/>
              <a:t>La PPA absolue établit bien le lien entre E et </a:t>
            </a:r>
            <a:r>
              <a:rPr lang="fr-CA" dirty="0" smtClean="0">
                <a:sym typeface="Symbol"/>
              </a:rPr>
              <a:t>, mais pose de grandes </a:t>
            </a:r>
            <a:r>
              <a:rPr lang="fr-CA" dirty="0" err="1" smtClean="0">
                <a:sym typeface="Symbol"/>
              </a:rPr>
              <a:t>diff</a:t>
            </a:r>
            <a:r>
              <a:rPr lang="fr-CA" dirty="0" smtClean="0">
                <a:sym typeface="Symbol"/>
              </a:rPr>
              <a:t>. méthodologiques et pose un critère trop «</a:t>
            </a:r>
            <a:r>
              <a:rPr lang="fr-CA" dirty="0" smtClean="0">
                <a:sym typeface="Symbol"/>
              </a:rPr>
              <a:t>strict»</a:t>
            </a:r>
            <a:endParaRPr lang="fr-CA" dirty="0" smtClean="0"/>
          </a:p>
          <a:p>
            <a:endParaRPr lang="fr-CA" dirty="0" smtClean="0"/>
          </a:p>
          <a:p>
            <a:endParaRPr lang="fr-CA" dirty="0" smtClean="0">
              <a:sym typeface="Symbol"/>
            </a:endParaRPr>
          </a:p>
          <a:p>
            <a:pPr lvl="2"/>
            <a:endParaRPr lang="fr-CA" sz="2800" baseline="-25000" dirty="0" smtClean="0">
              <a:sym typeface="Symbol"/>
            </a:endParaRPr>
          </a:p>
          <a:p>
            <a:pPr lvl="2">
              <a:buNone/>
            </a:pPr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9EDD0-8D55-41D3-98BD-FCB027E9758A}" type="slidenum">
              <a:rPr lang="fr-CA" smtClean="0"/>
              <a:pPr/>
              <a:t>12</a:t>
            </a:fld>
            <a:endParaRPr lang="fr-C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 smtClean="0"/>
              <a:t>PPA relative</a:t>
            </a:r>
            <a:endParaRPr lang="fr-CA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8507288" cy="4525963"/>
          </a:xfrm>
        </p:spPr>
        <p:txBody>
          <a:bodyPr>
            <a:normAutofit fontScale="92500" lnSpcReduction="10000"/>
          </a:bodyPr>
          <a:lstStyle/>
          <a:p>
            <a:r>
              <a:rPr lang="fr-CA" dirty="0" smtClean="0">
                <a:sym typeface="Symbol"/>
              </a:rPr>
              <a:t>La PPA relative reprend l’intuition de la PPA dans un cadre moins stricte en prédisant :</a:t>
            </a:r>
          </a:p>
          <a:p>
            <a:pPr lvl="2"/>
            <a:endParaRPr lang="fr-CA" sz="2800" dirty="0" smtClean="0">
              <a:latin typeface="Times" pitchFamily="18" charset="0"/>
              <a:cs typeface="Times" pitchFamily="18" charset="0"/>
            </a:endParaRPr>
          </a:p>
          <a:p>
            <a:pPr lvl="2"/>
            <a:r>
              <a:rPr lang="fr-CA" sz="2800" dirty="0" smtClean="0">
                <a:latin typeface="Times" pitchFamily="18" charset="0"/>
                <a:cs typeface="Times" pitchFamily="18" charset="0"/>
              </a:rPr>
              <a:t>(E</a:t>
            </a:r>
            <a:r>
              <a:rPr lang="fr-CA" sz="2800" baseline="-25000" dirty="0" smtClean="0">
                <a:latin typeface="Times" pitchFamily="18" charset="0"/>
                <a:cs typeface="Times" pitchFamily="18" charset="0"/>
              </a:rPr>
              <a:t>t</a:t>
            </a:r>
            <a:r>
              <a:rPr lang="fr-CA" sz="2800" dirty="0" smtClean="0">
                <a:latin typeface="Times" pitchFamily="18" charset="0"/>
                <a:cs typeface="Times" pitchFamily="18" charset="0"/>
              </a:rPr>
              <a:t>-E</a:t>
            </a:r>
            <a:r>
              <a:rPr lang="fr-CA" sz="2800" baseline="-25000" dirty="0" smtClean="0">
                <a:latin typeface="Times" pitchFamily="18" charset="0"/>
                <a:cs typeface="Times" pitchFamily="18" charset="0"/>
              </a:rPr>
              <a:t>t-1</a:t>
            </a:r>
            <a:r>
              <a:rPr lang="fr-CA" sz="2800" dirty="0" smtClean="0">
                <a:latin typeface="Times" pitchFamily="18" charset="0"/>
                <a:cs typeface="Times" pitchFamily="18" charset="0"/>
              </a:rPr>
              <a:t>)/E</a:t>
            </a:r>
            <a:r>
              <a:rPr lang="fr-CA" sz="2800" baseline="-25000" dirty="0" smtClean="0">
                <a:latin typeface="Times" pitchFamily="18" charset="0"/>
                <a:cs typeface="Times" pitchFamily="18" charset="0"/>
              </a:rPr>
              <a:t>t-1</a:t>
            </a:r>
            <a:r>
              <a:rPr lang="fr-CA" sz="2800" dirty="0" smtClean="0">
                <a:latin typeface="Times" pitchFamily="18" charset="0"/>
                <a:cs typeface="Times" pitchFamily="18" charset="0"/>
              </a:rPr>
              <a:t> = </a:t>
            </a:r>
            <a:r>
              <a:rPr lang="fr-CA" sz="2800" dirty="0" smtClean="0">
                <a:sym typeface="Symbol"/>
              </a:rPr>
              <a:t></a:t>
            </a:r>
            <a:r>
              <a:rPr lang="fr-CA" sz="2800" baseline="-25000" dirty="0" smtClean="0">
                <a:sym typeface="Symbol"/>
              </a:rPr>
              <a:t>CA </a:t>
            </a:r>
            <a:r>
              <a:rPr lang="fr-CA" sz="2800" dirty="0" smtClean="0">
                <a:sym typeface="Symbol"/>
              </a:rPr>
              <a:t>- </a:t>
            </a:r>
            <a:r>
              <a:rPr lang="fr-CA" sz="2800" baseline="-25000" dirty="0" smtClean="0">
                <a:sym typeface="Symbol"/>
              </a:rPr>
              <a:t>US</a:t>
            </a:r>
            <a:endParaRPr lang="fr-CA" dirty="0" smtClean="0">
              <a:sym typeface="Symbol"/>
            </a:endParaRPr>
          </a:p>
          <a:p>
            <a:endParaRPr lang="fr-CA" dirty="0" smtClean="0"/>
          </a:p>
          <a:p>
            <a:r>
              <a:rPr lang="en-CA" dirty="0" smtClean="0"/>
              <a:t>Sur le plan </a:t>
            </a:r>
            <a:r>
              <a:rPr lang="en-CA" dirty="0" err="1" smtClean="0"/>
              <a:t>méthodologique</a:t>
            </a:r>
            <a:r>
              <a:rPr lang="en-CA" dirty="0" smtClean="0"/>
              <a:t>, </a:t>
            </a:r>
            <a:r>
              <a:rPr lang="en-CA" dirty="0" err="1" smtClean="0"/>
              <a:t>élimine</a:t>
            </a:r>
            <a:r>
              <a:rPr lang="en-CA" dirty="0" smtClean="0"/>
              <a:t> les </a:t>
            </a:r>
            <a:r>
              <a:rPr lang="en-CA" dirty="0" err="1" smtClean="0"/>
              <a:t>problèmes</a:t>
            </a:r>
            <a:r>
              <a:rPr lang="en-CA" dirty="0" smtClean="0"/>
              <a:t> du </a:t>
            </a:r>
            <a:r>
              <a:rPr lang="en-CA" dirty="0" err="1" smtClean="0"/>
              <a:t>panier</a:t>
            </a:r>
            <a:r>
              <a:rPr lang="en-CA" dirty="0" smtClean="0"/>
              <a:t> </a:t>
            </a:r>
            <a:r>
              <a:rPr lang="en-CA" dirty="0" err="1" smtClean="0"/>
              <a:t>identique</a:t>
            </a:r>
            <a:endParaRPr lang="fr-CA" dirty="0" smtClean="0"/>
          </a:p>
          <a:p>
            <a:endParaRPr lang="fr-CA" dirty="0" smtClean="0"/>
          </a:p>
          <a:p>
            <a:r>
              <a:rPr lang="fr-CA" dirty="0" smtClean="0"/>
              <a:t>Si les forces éco. derrières la violation de la PPA sont stables, la PPA </a:t>
            </a:r>
            <a:r>
              <a:rPr lang="fr-CA" dirty="0" err="1" smtClean="0"/>
              <a:t>rel</a:t>
            </a:r>
            <a:r>
              <a:rPr lang="fr-CA" dirty="0" smtClean="0"/>
              <a:t>. devrait être observée</a:t>
            </a:r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9EDD0-8D55-41D3-98BD-FCB027E9758A}" type="slidenum">
              <a:rPr lang="fr-CA" smtClean="0"/>
              <a:pPr/>
              <a:t>13</a:t>
            </a:fld>
            <a:endParaRPr lang="fr-C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686800" cy="1143000"/>
          </a:xfrm>
        </p:spPr>
        <p:txBody>
          <a:bodyPr>
            <a:normAutofit fontScale="90000"/>
          </a:bodyPr>
          <a:lstStyle/>
          <a:p>
            <a:r>
              <a:rPr lang="fr-CA" dirty="0" smtClean="0"/>
              <a:t>L’approche </a:t>
            </a:r>
            <a:r>
              <a:rPr lang="fr-CA" dirty="0" smtClean="0"/>
              <a:t>monétaire des taux de change</a:t>
            </a:r>
            <a:endParaRPr lang="fr-CA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7859216" cy="4525963"/>
          </a:xfrm>
        </p:spPr>
        <p:txBody>
          <a:bodyPr/>
          <a:lstStyle/>
          <a:p>
            <a:r>
              <a:rPr lang="fr-CA" dirty="0" smtClean="0"/>
              <a:t>Combine la PPA absolue et le </a:t>
            </a:r>
            <a:r>
              <a:rPr lang="fr-CA" dirty="0" err="1" smtClean="0"/>
              <a:t>fonct</a:t>
            </a:r>
            <a:r>
              <a:rPr lang="fr-CA" dirty="0" smtClean="0"/>
              <a:t>. du marché monétaire</a:t>
            </a:r>
          </a:p>
          <a:p>
            <a:endParaRPr lang="fr-CA" dirty="0" smtClean="0"/>
          </a:p>
          <a:p>
            <a:r>
              <a:rPr lang="fr-CA" dirty="0" smtClean="0"/>
              <a:t>Dans ce cas:</a:t>
            </a:r>
          </a:p>
          <a:p>
            <a:pPr lvl="1"/>
            <a:r>
              <a:rPr lang="fr-CA" dirty="0" smtClean="0"/>
              <a:t>E est déterminé seul. par des var. monétaires, soit M</a:t>
            </a:r>
            <a:r>
              <a:rPr lang="fr-CA" baseline="30000" dirty="0" smtClean="0"/>
              <a:t>s</a:t>
            </a:r>
            <a:r>
              <a:rPr lang="fr-CA" dirty="0" smtClean="0"/>
              <a:t>/P et L(R,Y) et</a:t>
            </a:r>
          </a:p>
          <a:p>
            <a:pPr lvl="1"/>
            <a:r>
              <a:rPr lang="fr-CA" dirty="0" smtClean="0"/>
              <a:t>pas de CT, seul. le LT, puisque les P s’ajustent instantanément </a:t>
            </a:r>
          </a:p>
          <a:p>
            <a:endParaRPr lang="fr-CA" dirty="0" smtClean="0"/>
          </a:p>
          <a:p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9EDD0-8D55-41D3-98BD-FCB027E9758A}" type="slidenum">
              <a:rPr lang="fr-CA" smtClean="0"/>
              <a:pPr/>
              <a:t>14</a:t>
            </a:fld>
            <a:endParaRPr lang="fr-C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686800" cy="1143000"/>
          </a:xfrm>
        </p:spPr>
        <p:txBody>
          <a:bodyPr>
            <a:normAutofit/>
          </a:bodyPr>
          <a:lstStyle/>
          <a:p>
            <a:r>
              <a:rPr lang="fr-CA" dirty="0" smtClean="0"/>
              <a:t>PPA abs. et marchés monétaires</a:t>
            </a:r>
            <a:endParaRPr lang="fr-CA" baseline="300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8686800" cy="4925144"/>
          </a:xfrm>
        </p:spPr>
        <p:txBody>
          <a:bodyPr>
            <a:normAutofit/>
          </a:bodyPr>
          <a:lstStyle/>
          <a:p>
            <a:pPr marL="420624" lvl="1" indent="-384048">
              <a:buSzPct val="80000"/>
              <a:buFont typeface="Wingdings 2"/>
              <a:buChar char=""/>
            </a:pPr>
            <a:r>
              <a:rPr lang="fr-CA" dirty="0" smtClean="0"/>
              <a:t>On a : 	P</a:t>
            </a:r>
            <a:r>
              <a:rPr lang="fr-CA" baseline="-25000" dirty="0" smtClean="0"/>
              <a:t>CA</a:t>
            </a:r>
            <a:r>
              <a:rPr lang="fr-CA" dirty="0" smtClean="0"/>
              <a:t> = M</a:t>
            </a:r>
            <a:r>
              <a:rPr lang="fr-CA" baseline="30000" dirty="0" smtClean="0"/>
              <a:t>S</a:t>
            </a:r>
            <a:r>
              <a:rPr lang="fr-CA" baseline="-25000" dirty="0" smtClean="0"/>
              <a:t>$CA</a:t>
            </a:r>
            <a:r>
              <a:rPr lang="fr-CA" dirty="0" smtClean="0"/>
              <a:t>/L(R</a:t>
            </a:r>
            <a:r>
              <a:rPr lang="fr-CA" baseline="-25000" dirty="0" smtClean="0"/>
              <a:t>CA</a:t>
            </a:r>
            <a:r>
              <a:rPr lang="fr-CA" dirty="0" smtClean="0"/>
              <a:t>,Y</a:t>
            </a:r>
            <a:r>
              <a:rPr lang="fr-CA" baseline="-25000" dirty="0" smtClean="0"/>
              <a:t>CA</a:t>
            </a:r>
            <a:r>
              <a:rPr lang="fr-CA" dirty="0" smtClean="0"/>
              <a:t>) et </a:t>
            </a:r>
          </a:p>
          <a:p>
            <a:pPr marL="420624" lvl="1" indent="-384048">
              <a:buSzPct val="80000"/>
              <a:buNone/>
            </a:pPr>
            <a:r>
              <a:rPr lang="fr-CA" dirty="0" smtClean="0"/>
              <a:t>			P</a:t>
            </a:r>
            <a:r>
              <a:rPr lang="fr-CA" baseline="-25000" dirty="0" smtClean="0"/>
              <a:t>US</a:t>
            </a:r>
            <a:r>
              <a:rPr lang="fr-CA" dirty="0" smtClean="0"/>
              <a:t> = M</a:t>
            </a:r>
            <a:r>
              <a:rPr lang="fr-CA" baseline="30000" dirty="0" smtClean="0"/>
              <a:t>S</a:t>
            </a:r>
            <a:r>
              <a:rPr lang="fr-CA" baseline="-25000" dirty="0" smtClean="0"/>
              <a:t>$US</a:t>
            </a:r>
            <a:r>
              <a:rPr lang="fr-CA" dirty="0" smtClean="0"/>
              <a:t>/L(R</a:t>
            </a:r>
            <a:r>
              <a:rPr lang="fr-CA" baseline="-25000" dirty="0" smtClean="0"/>
              <a:t>US</a:t>
            </a:r>
            <a:r>
              <a:rPr lang="fr-CA" dirty="0" smtClean="0"/>
              <a:t>,Y</a:t>
            </a:r>
            <a:r>
              <a:rPr lang="fr-CA" baseline="-25000" dirty="0" smtClean="0"/>
              <a:t>US</a:t>
            </a:r>
            <a:r>
              <a:rPr lang="fr-CA" dirty="0" smtClean="0"/>
              <a:t>), et</a:t>
            </a:r>
          </a:p>
          <a:p>
            <a:pPr marL="420624" lvl="1" indent="-384048">
              <a:buSzPct val="80000"/>
              <a:buNone/>
            </a:pPr>
            <a:r>
              <a:rPr lang="fr-CA" dirty="0" smtClean="0"/>
              <a:t>			E = P</a:t>
            </a:r>
            <a:r>
              <a:rPr lang="fr-CA" baseline="-25000" dirty="0" smtClean="0"/>
              <a:t>CA</a:t>
            </a:r>
            <a:r>
              <a:rPr lang="fr-CA" dirty="0" smtClean="0"/>
              <a:t>/P</a:t>
            </a:r>
            <a:r>
              <a:rPr lang="fr-CA" baseline="-25000" dirty="0" smtClean="0"/>
              <a:t>US</a:t>
            </a:r>
            <a:r>
              <a:rPr lang="fr-CA" dirty="0" smtClean="0"/>
              <a:t>, d’où :	</a:t>
            </a:r>
          </a:p>
          <a:p>
            <a:pPr marL="420624" lvl="1" indent="-384048">
              <a:buSzPct val="80000"/>
              <a:buNone/>
            </a:pPr>
            <a:endParaRPr lang="fr-CA" dirty="0" smtClean="0"/>
          </a:p>
          <a:p>
            <a:pPr marL="420624" lvl="1" indent="-384048" algn="ctr">
              <a:buSzPct val="80000"/>
              <a:buNone/>
            </a:pPr>
            <a:r>
              <a:rPr lang="fr-CA" dirty="0" smtClean="0"/>
              <a:t> E = </a:t>
            </a:r>
            <a:r>
              <a:rPr lang="fr-CA" dirty="0" smtClean="0">
                <a:sym typeface="Symbol"/>
              </a:rPr>
              <a:t></a:t>
            </a:r>
            <a:r>
              <a:rPr lang="fr-CA" dirty="0" smtClean="0"/>
              <a:t>M</a:t>
            </a:r>
            <a:r>
              <a:rPr lang="fr-CA" baseline="30000" dirty="0" smtClean="0"/>
              <a:t>S</a:t>
            </a:r>
            <a:r>
              <a:rPr lang="fr-CA" baseline="-25000" dirty="0" smtClean="0"/>
              <a:t>$CA</a:t>
            </a:r>
            <a:r>
              <a:rPr lang="fr-CA" dirty="0" smtClean="0"/>
              <a:t>/L(R</a:t>
            </a:r>
            <a:r>
              <a:rPr lang="fr-CA" baseline="-25000" dirty="0" smtClean="0"/>
              <a:t>CA</a:t>
            </a:r>
            <a:r>
              <a:rPr lang="fr-CA" dirty="0" smtClean="0"/>
              <a:t>,Y</a:t>
            </a:r>
            <a:r>
              <a:rPr lang="fr-CA" baseline="-25000" dirty="0" smtClean="0"/>
              <a:t>CA</a:t>
            </a:r>
            <a:r>
              <a:rPr lang="fr-CA" dirty="0" smtClean="0"/>
              <a:t>)</a:t>
            </a:r>
            <a:r>
              <a:rPr lang="fr-CA" dirty="0" smtClean="0">
                <a:sym typeface="Symbol"/>
              </a:rPr>
              <a:t>  *</a:t>
            </a:r>
            <a:r>
              <a:rPr lang="fr-CA" dirty="0" smtClean="0"/>
              <a:t>L(R</a:t>
            </a:r>
            <a:r>
              <a:rPr lang="fr-CA" baseline="-25000" dirty="0" smtClean="0"/>
              <a:t>US</a:t>
            </a:r>
            <a:r>
              <a:rPr lang="fr-CA" dirty="0" smtClean="0"/>
              <a:t>,Y</a:t>
            </a:r>
            <a:r>
              <a:rPr lang="fr-CA" baseline="-25000" dirty="0" smtClean="0"/>
              <a:t>US</a:t>
            </a:r>
            <a:r>
              <a:rPr lang="fr-CA" dirty="0" smtClean="0">
                <a:sym typeface="Symbol"/>
              </a:rPr>
              <a:t>)/</a:t>
            </a:r>
            <a:r>
              <a:rPr lang="fr-CA" dirty="0" smtClean="0"/>
              <a:t>M</a:t>
            </a:r>
            <a:r>
              <a:rPr lang="fr-CA" baseline="30000" dirty="0" smtClean="0"/>
              <a:t>S</a:t>
            </a:r>
            <a:r>
              <a:rPr lang="fr-CA" baseline="-25000" dirty="0" smtClean="0"/>
              <a:t>$US</a:t>
            </a:r>
            <a:r>
              <a:rPr lang="fr-CA" dirty="0" smtClean="0">
                <a:sym typeface="Symbol"/>
              </a:rPr>
              <a:t></a:t>
            </a:r>
            <a:endParaRPr lang="fr-CA" dirty="0" smtClean="0"/>
          </a:p>
          <a:p>
            <a:pPr marL="420624" lvl="1" indent="-384048">
              <a:buSzPct val="80000"/>
              <a:buFont typeface="Wingdings 2"/>
              <a:buChar char=""/>
            </a:pPr>
            <a:endParaRPr lang="fr-CA" dirty="0" smtClean="0"/>
          </a:p>
          <a:p>
            <a:pPr marL="420624" lvl="1" indent="-384048">
              <a:buSzPct val="80000"/>
              <a:buFont typeface="Wingdings 2"/>
              <a:buChar char=""/>
            </a:pPr>
            <a:r>
              <a:rPr lang="fr-CA" dirty="0" smtClean="0">
                <a:sym typeface="Symbol"/>
              </a:rPr>
              <a:t>Si R et Y n’affectent E que par le biais de L(.), on a:</a:t>
            </a:r>
          </a:p>
          <a:p>
            <a:pPr marL="704088" lvl="2" indent="-384048">
              <a:buSzPct val="80000"/>
              <a:buFont typeface="Wingdings 2"/>
              <a:buChar char=""/>
            </a:pPr>
            <a:r>
              <a:rPr lang="fr-CA" dirty="0" smtClean="0">
                <a:sym typeface="Symbol"/>
              </a:rPr>
              <a:t></a:t>
            </a:r>
            <a:r>
              <a:rPr lang="fr-CA" dirty="0" smtClean="0"/>
              <a:t>M</a:t>
            </a:r>
            <a:r>
              <a:rPr lang="fr-CA" baseline="30000" dirty="0" smtClean="0"/>
              <a:t>S</a:t>
            </a:r>
            <a:r>
              <a:rPr lang="fr-CA" baseline="-25000" dirty="0" smtClean="0"/>
              <a:t>$CA </a:t>
            </a:r>
            <a:r>
              <a:rPr lang="fr-CA" dirty="0" smtClean="0">
                <a:sym typeface="Symbol"/>
              </a:rPr>
              <a:t>ou </a:t>
            </a:r>
            <a:r>
              <a:rPr lang="fr-CA" dirty="0" smtClean="0"/>
              <a:t>M</a:t>
            </a:r>
            <a:r>
              <a:rPr lang="fr-CA" baseline="30000" dirty="0" smtClean="0"/>
              <a:t>S</a:t>
            </a:r>
            <a:r>
              <a:rPr lang="fr-CA" baseline="-25000" dirty="0" smtClean="0"/>
              <a:t>$US</a:t>
            </a:r>
            <a:r>
              <a:rPr lang="fr-CA" dirty="0" smtClean="0"/>
              <a:t> </a:t>
            </a:r>
            <a:r>
              <a:rPr lang="fr-CA" dirty="0" smtClean="0">
                <a:sym typeface="Symbol"/>
              </a:rPr>
              <a:t> E</a:t>
            </a:r>
          </a:p>
          <a:p>
            <a:pPr marL="704088" lvl="2" indent="-384048">
              <a:buSzPct val="80000"/>
              <a:buFont typeface="Wingdings 2"/>
              <a:buChar char=""/>
            </a:pPr>
            <a:r>
              <a:rPr lang="fr-CA" dirty="0" smtClean="0">
                <a:sym typeface="Symbol"/>
              </a:rPr>
              <a:t>R</a:t>
            </a:r>
            <a:r>
              <a:rPr lang="fr-CA" baseline="-25000" dirty="0" smtClean="0"/>
              <a:t>CA </a:t>
            </a:r>
            <a:r>
              <a:rPr lang="fr-CA" dirty="0" smtClean="0">
                <a:sym typeface="Symbol"/>
              </a:rPr>
              <a:t>ou </a:t>
            </a:r>
            <a:r>
              <a:rPr lang="fr-CA" dirty="0" smtClean="0"/>
              <a:t>R</a:t>
            </a:r>
            <a:r>
              <a:rPr lang="fr-CA" baseline="-25000" dirty="0" smtClean="0"/>
              <a:t>US</a:t>
            </a:r>
            <a:r>
              <a:rPr lang="fr-CA" dirty="0" smtClean="0"/>
              <a:t> </a:t>
            </a:r>
            <a:r>
              <a:rPr lang="fr-CA" dirty="0" smtClean="0">
                <a:sym typeface="Symbol"/>
              </a:rPr>
              <a:t> E</a:t>
            </a:r>
          </a:p>
          <a:p>
            <a:pPr marL="704088" lvl="2" indent="-384048">
              <a:buSzPct val="80000"/>
              <a:buFont typeface="Wingdings 2"/>
              <a:buChar char=""/>
            </a:pPr>
            <a:r>
              <a:rPr lang="fr-CA" dirty="0" smtClean="0">
                <a:sym typeface="Symbol"/>
              </a:rPr>
              <a:t>Y</a:t>
            </a:r>
            <a:r>
              <a:rPr lang="fr-CA" baseline="-25000" dirty="0" smtClean="0"/>
              <a:t>CA </a:t>
            </a:r>
            <a:r>
              <a:rPr lang="fr-CA" dirty="0" smtClean="0">
                <a:sym typeface="Symbol"/>
              </a:rPr>
              <a:t>ou </a:t>
            </a:r>
            <a:r>
              <a:rPr lang="fr-CA" dirty="0" smtClean="0"/>
              <a:t>Y</a:t>
            </a:r>
            <a:r>
              <a:rPr lang="fr-CA" baseline="-25000" dirty="0" smtClean="0"/>
              <a:t>US</a:t>
            </a:r>
            <a:r>
              <a:rPr lang="fr-CA" dirty="0" smtClean="0"/>
              <a:t> </a:t>
            </a:r>
            <a:r>
              <a:rPr lang="fr-CA" dirty="0" smtClean="0">
                <a:sym typeface="Symbol"/>
              </a:rPr>
              <a:t> E</a:t>
            </a:r>
          </a:p>
          <a:p>
            <a:pPr marL="704088" lvl="2" indent="-384048">
              <a:buSzPct val="80000"/>
              <a:buFont typeface="Wingdings 2"/>
              <a:buChar char=""/>
            </a:pPr>
            <a:endParaRPr lang="fr-CA" dirty="0" smtClean="0"/>
          </a:p>
          <a:p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9EDD0-8D55-41D3-98BD-FCB027E9758A}" type="slidenum">
              <a:rPr lang="fr-CA" smtClean="0"/>
              <a:pPr/>
              <a:t>15</a:t>
            </a:fld>
            <a:endParaRPr lang="fr-C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CA" dirty="0" smtClean="0">
                <a:sym typeface="Symbol"/>
              </a:rPr>
              <a:t>M</a:t>
            </a:r>
            <a:r>
              <a:rPr lang="fr-CA" baseline="30000" dirty="0" smtClean="0">
                <a:sym typeface="Symbol"/>
              </a:rPr>
              <a:t>s</a:t>
            </a:r>
            <a:r>
              <a:rPr lang="fr-CA" dirty="0" smtClean="0">
                <a:sym typeface="Symbol"/>
              </a:rPr>
              <a:t>, R et E dans l’approche monétaire (1) </a:t>
            </a:r>
            <a:endParaRPr lang="fr-CA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8363272" cy="4525963"/>
          </a:xfrm>
        </p:spPr>
        <p:txBody>
          <a:bodyPr>
            <a:normAutofit/>
          </a:bodyPr>
          <a:lstStyle/>
          <a:p>
            <a:r>
              <a:rPr lang="fr-CA" dirty="0" smtClean="0"/>
              <a:t>Dans les thèmes 2a, 2b et 2c, on avait toujours une </a:t>
            </a:r>
            <a:r>
              <a:rPr lang="fr-CA" dirty="0" err="1" smtClean="0"/>
              <a:t>rel</a:t>
            </a:r>
            <a:r>
              <a:rPr lang="fr-CA" dirty="0" smtClean="0"/>
              <a:t>. négative entre R et E, or nous obtenons maintenant l’inverse.</a:t>
            </a:r>
          </a:p>
          <a:p>
            <a:endParaRPr lang="fr-CA" dirty="0" smtClean="0"/>
          </a:p>
          <a:p>
            <a:r>
              <a:rPr lang="fr-CA" dirty="0" smtClean="0"/>
              <a:t>Pourquoi? Réponse à l’acétate 19.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9EDD0-8D55-41D3-98BD-FCB027E9758A}" type="slidenum">
              <a:rPr lang="fr-CA" smtClean="0"/>
              <a:pPr/>
              <a:t>16</a:t>
            </a:fld>
            <a:endParaRPr lang="fr-C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003232" cy="1143000"/>
          </a:xfrm>
        </p:spPr>
        <p:txBody>
          <a:bodyPr>
            <a:normAutofit/>
          </a:bodyPr>
          <a:lstStyle/>
          <a:p>
            <a:r>
              <a:rPr lang="fr-CA" dirty="0" smtClean="0"/>
              <a:t>PPA REL. et PTI</a:t>
            </a:r>
            <a:endParaRPr lang="fr-CA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8291264" cy="4525963"/>
          </a:xfrm>
        </p:spPr>
        <p:txBody>
          <a:bodyPr>
            <a:normAutofit/>
          </a:bodyPr>
          <a:lstStyle/>
          <a:p>
            <a:r>
              <a:rPr lang="fr-CA" dirty="0" smtClean="0"/>
              <a:t>Soit la PTI et la PPA </a:t>
            </a:r>
            <a:r>
              <a:rPr lang="fr-CA" dirty="0" err="1" smtClean="0"/>
              <a:t>rel</a:t>
            </a:r>
            <a:r>
              <a:rPr lang="fr-CA" dirty="0" smtClean="0"/>
              <a:t>. :</a:t>
            </a:r>
          </a:p>
          <a:p>
            <a:pPr lvl="1"/>
            <a:r>
              <a:rPr lang="fr-CA" dirty="0" smtClean="0"/>
              <a:t>R</a:t>
            </a:r>
            <a:r>
              <a:rPr lang="fr-CA" baseline="-25000" dirty="0" smtClean="0"/>
              <a:t>$CA</a:t>
            </a:r>
            <a:r>
              <a:rPr lang="fr-CA" dirty="0" smtClean="0"/>
              <a:t>=R</a:t>
            </a:r>
            <a:r>
              <a:rPr lang="fr-CA" baseline="-25000" dirty="0" smtClean="0"/>
              <a:t>$US</a:t>
            </a:r>
            <a:r>
              <a:rPr lang="fr-CA" dirty="0" smtClean="0"/>
              <a:t>+(</a:t>
            </a:r>
            <a:r>
              <a:rPr lang="fr-CA" dirty="0" err="1" smtClean="0"/>
              <a:t>E</a:t>
            </a:r>
            <a:r>
              <a:rPr lang="fr-CA" baseline="30000" dirty="0" err="1" smtClean="0"/>
              <a:t>e</a:t>
            </a:r>
            <a:r>
              <a:rPr lang="fr-CA" dirty="0" smtClean="0"/>
              <a:t>-E)/E</a:t>
            </a:r>
          </a:p>
          <a:p>
            <a:pPr lvl="1"/>
            <a:r>
              <a:rPr lang="fr-CA" dirty="0" smtClean="0">
                <a:cs typeface="Times" pitchFamily="18" charset="0"/>
              </a:rPr>
              <a:t>(E</a:t>
            </a:r>
            <a:r>
              <a:rPr lang="fr-CA" baseline="-25000" dirty="0" smtClean="0">
                <a:cs typeface="Times" pitchFamily="18" charset="0"/>
              </a:rPr>
              <a:t>t</a:t>
            </a:r>
            <a:r>
              <a:rPr lang="fr-CA" dirty="0" smtClean="0">
                <a:cs typeface="Times" pitchFamily="18" charset="0"/>
              </a:rPr>
              <a:t>-E</a:t>
            </a:r>
            <a:r>
              <a:rPr lang="fr-CA" baseline="-25000" dirty="0" smtClean="0">
                <a:cs typeface="Times" pitchFamily="18" charset="0"/>
              </a:rPr>
              <a:t>t-1</a:t>
            </a:r>
            <a:r>
              <a:rPr lang="fr-CA" dirty="0" smtClean="0">
                <a:cs typeface="Times" pitchFamily="18" charset="0"/>
              </a:rPr>
              <a:t>)/E</a:t>
            </a:r>
            <a:r>
              <a:rPr lang="fr-CA" baseline="-25000" dirty="0" smtClean="0">
                <a:cs typeface="Times" pitchFamily="18" charset="0"/>
              </a:rPr>
              <a:t>t-1</a:t>
            </a:r>
            <a:r>
              <a:rPr lang="fr-CA" dirty="0" smtClean="0">
                <a:cs typeface="Times" pitchFamily="18" charset="0"/>
              </a:rPr>
              <a:t> = </a:t>
            </a:r>
            <a:r>
              <a:rPr lang="fr-CA" dirty="0" smtClean="0">
                <a:sym typeface="Symbol"/>
              </a:rPr>
              <a:t></a:t>
            </a:r>
            <a:r>
              <a:rPr lang="fr-CA" baseline="-25000" dirty="0" smtClean="0">
                <a:sym typeface="Symbol"/>
              </a:rPr>
              <a:t>CA </a:t>
            </a:r>
            <a:r>
              <a:rPr lang="fr-CA" dirty="0" smtClean="0">
                <a:sym typeface="Symbol"/>
              </a:rPr>
              <a:t>- </a:t>
            </a:r>
            <a:r>
              <a:rPr lang="fr-CA" baseline="-25000" dirty="0" smtClean="0">
                <a:sym typeface="Symbol"/>
              </a:rPr>
              <a:t>US</a:t>
            </a:r>
            <a:endParaRPr lang="fr-CA" dirty="0" smtClean="0">
              <a:sym typeface="Symbol"/>
            </a:endParaRPr>
          </a:p>
          <a:p>
            <a:pPr>
              <a:buNone/>
            </a:pPr>
            <a:endParaRPr lang="fr-CA" dirty="0" smtClean="0"/>
          </a:p>
          <a:p>
            <a:r>
              <a:rPr lang="fr-CA" dirty="0" smtClean="0"/>
              <a:t>Si les agents croient à la réalisation de la PPA </a:t>
            </a:r>
            <a:r>
              <a:rPr lang="fr-CA" dirty="0" err="1" smtClean="0"/>
              <a:t>rel</a:t>
            </a:r>
            <a:r>
              <a:rPr lang="fr-CA" dirty="0" smtClean="0"/>
              <a:t>., on a :</a:t>
            </a:r>
          </a:p>
          <a:p>
            <a:pPr lvl="1"/>
            <a:r>
              <a:rPr lang="fr-CA" sz="2400" dirty="0" smtClean="0"/>
              <a:t>(</a:t>
            </a:r>
            <a:r>
              <a:rPr lang="fr-CA" sz="2400" dirty="0" err="1" smtClean="0"/>
              <a:t>E</a:t>
            </a:r>
            <a:r>
              <a:rPr lang="fr-CA" sz="2400" baseline="30000" dirty="0" err="1" smtClean="0"/>
              <a:t>e</a:t>
            </a:r>
            <a:r>
              <a:rPr lang="fr-CA" sz="2400" dirty="0" smtClean="0"/>
              <a:t>-E)/E </a:t>
            </a:r>
            <a:r>
              <a:rPr lang="fr-CA" sz="2400" dirty="0" smtClean="0">
                <a:latin typeface="Times" pitchFamily="18" charset="0"/>
                <a:cs typeface="Times" pitchFamily="18" charset="0"/>
              </a:rPr>
              <a:t> = </a:t>
            </a:r>
            <a:r>
              <a:rPr lang="fr-CA" sz="2400" dirty="0" smtClean="0">
                <a:sym typeface="Symbol"/>
              </a:rPr>
              <a:t></a:t>
            </a:r>
            <a:r>
              <a:rPr lang="fr-CA" sz="2400" baseline="30000" dirty="0" err="1" smtClean="0">
                <a:sym typeface="Symbol"/>
              </a:rPr>
              <a:t>e</a:t>
            </a:r>
            <a:r>
              <a:rPr lang="fr-CA" sz="2400" baseline="-25000" dirty="0" err="1" smtClean="0">
                <a:sym typeface="Symbol"/>
              </a:rPr>
              <a:t>CA</a:t>
            </a:r>
            <a:r>
              <a:rPr lang="fr-CA" sz="2400" baseline="-25000" dirty="0" smtClean="0">
                <a:sym typeface="Symbol"/>
              </a:rPr>
              <a:t> </a:t>
            </a:r>
            <a:r>
              <a:rPr lang="fr-CA" sz="2400" dirty="0" smtClean="0">
                <a:sym typeface="Symbol"/>
              </a:rPr>
              <a:t>- </a:t>
            </a:r>
            <a:r>
              <a:rPr lang="fr-CA" sz="2400" baseline="30000" dirty="0" err="1" smtClean="0">
                <a:sym typeface="Symbol"/>
              </a:rPr>
              <a:t>e</a:t>
            </a:r>
            <a:r>
              <a:rPr lang="fr-CA" sz="2400" baseline="-25000" dirty="0" err="1" smtClean="0">
                <a:sym typeface="Symbol"/>
              </a:rPr>
              <a:t>US</a:t>
            </a:r>
            <a:r>
              <a:rPr lang="fr-CA" sz="2400" dirty="0" smtClean="0">
                <a:sym typeface="Symbol"/>
              </a:rPr>
              <a:t>, et donc</a:t>
            </a:r>
          </a:p>
          <a:p>
            <a:pPr lvl="1"/>
            <a:r>
              <a:rPr lang="fr-CA" sz="2800" dirty="0" smtClean="0"/>
              <a:t>R</a:t>
            </a:r>
            <a:r>
              <a:rPr lang="fr-CA" sz="2800" baseline="-25000" dirty="0" smtClean="0"/>
              <a:t>$CA</a:t>
            </a:r>
            <a:r>
              <a:rPr lang="fr-CA" sz="2800" dirty="0" smtClean="0"/>
              <a:t>- R</a:t>
            </a:r>
            <a:r>
              <a:rPr lang="fr-CA" sz="2800" baseline="-25000" dirty="0" smtClean="0"/>
              <a:t>$US</a:t>
            </a:r>
            <a:r>
              <a:rPr lang="fr-CA" sz="2800" dirty="0" smtClean="0"/>
              <a:t>=</a:t>
            </a:r>
            <a:r>
              <a:rPr lang="fr-CA" sz="2800" dirty="0" smtClean="0">
                <a:sym typeface="Symbol"/>
              </a:rPr>
              <a:t> </a:t>
            </a:r>
            <a:r>
              <a:rPr lang="fr-CA" sz="2800" baseline="30000" dirty="0" err="1" smtClean="0">
                <a:sym typeface="Symbol"/>
              </a:rPr>
              <a:t>e</a:t>
            </a:r>
            <a:r>
              <a:rPr lang="fr-CA" sz="2800" baseline="-25000" dirty="0" err="1" smtClean="0">
                <a:sym typeface="Symbol"/>
              </a:rPr>
              <a:t>CA</a:t>
            </a:r>
            <a:r>
              <a:rPr lang="fr-CA" sz="2800" baseline="-25000" dirty="0" smtClean="0">
                <a:sym typeface="Symbol"/>
              </a:rPr>
              <a:t> </a:t>
            </a:r>
            <a:r>
              <a:rPr lang="fr-CA" sz="2800" dirty="0" smtClean="0">
                <a:sym typeface="Symbol"/>
              </a:rPr>
              <a:t>- </a:t>
            </a:r>
            <a:r>
              <a:rPr lang="fr-CA" sz="2800" baseline="30000" dirty="0" err="1" smtClean="0">
                <a:sym typeface="Symbol"/>
              </a:rPr>
              <a:t>e</a:t>
            </a:r>
            <a:r>
              <a:rPr lang="fr-CA" sz="2800" baseline="-25000" dirty="0" err="1" smtClean="0">
                <a:sym typeface="Symbol"/>
              </a:rPr>
              <a:t>US</a:t>
            </a:r>
            <a:endParaRPr lang="fr-CA" sz="2800" dirty="0" smtClean="0"/>
          </a:p>
          <a:p>
            <a:pPr lvl="2"/>
            <a:endParaRPr lang="fr-CA" sz="2800" dirty="0" smtClean="0">
              <a:sym typeface="Symbol"/>
            </a:endParaRPr>
          </a:p>
          <a:p>
            <a:pPr lvl="2"/>
            <a:endParaRPr lang="fr-CA" dirty="0" smtClean="0">
              <a:sym typeface="Symbol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9EDD0-8D55-41D3-98BD-FCB027E9758A}" type="slidenum">
              <a:rPr lang="fr-CA" smtClean="0"/>
              <a:pPr/>
              <a:t>17</a:t>
            </a:fld>
            <a:endParaRPr lang="fr-C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 smtClean="0"/>
              <a:t>Effet Fisher</a:t>
            </a:r>
            <a:endParaRPr lang="fr-CA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8686800" cy="4525963"/>
          </a:xfrm>
        </p:spPr>
        <p:txBody>
          <a:bodyPr>
            <a:normAutofit/>
          </a:bodyPr>
          <a:lstStyle/>
          <a:p>
            <a:pPr marL="420624" lvl="2" indent="-384048">
              <a:buClr>
                <a:schemeClr val="accent1"/>
              </a:buClr>
              <a:buSzPct val="80000"/>
              <a:buFont typeface="Wingdings 2"/>
              <a:buChar char=""/>
            </a:pPr>
            <a:r>
              <a:rPr lang="fr-CA" sz="2800" dirty="0" smtClean="0">
                <a:sym typeface="Symbol"/>
              </a:rPr>
              <a:t>V.o. (éco. fermée)</a:t>
            </a:r>
          </a:p>
          <a:p>
            <a:pPr marL="694944" lvl="3" indent="-384048">
              <a:buClr>
                <a:schemeClr val="accent1"/>
              </a:buClr>
              <a:buSzPct val="80000"/>
              <a:buFont typeface="Wingdings 2"/>
              <a:buChar char=""/>
            </a:pPr>
            <a:r>
              <a:rPr lang="fr-CA" dirty="0" smtClean="0"/>
              <a:t>Puisqu’on a : r = R - </a:t>
            </a:r>
            <a:r>
              <a:rPr lang="fr-CA" dirty="0" smtClean="0">
                <a:sym typeface="Symbol"/>
              </a:rPr>
              <a:t></a:t>
            </a:r>
            <a:r>
              <a:rPr lang="fr-CA" dirty="0">
                <a:sym typeface="Symbol"/>
              </a:rPr>
              <a:t>, avec </a:t>
            </a:r>
            <a:r>
              <a:rPr lang="fr-CA" dirty="0" smtClean="0">
                <a:sym typeface="Symbol"/>
              </a:rPr>
              <a:t>=</a:t>
            </a:r>
            <a:r>
              <a:rPr lang="fr-CA" baseline="30000" dirty="0" smtClean="0">
                <a:sym typeface="Symbol"/>
              </a:rPr>
              <a:t> </a:t>
            </a:r>
            <a:r>
              <a:rPr lang="fr-CA" dirty="0" smtClean="0">
                <a:sym typeface="Symbol"/>
              </a:rPr>
              <a:t></a:t>
            </a:r>
            <a:r>
              <a:rPr lang="fr-CA" baseline="30000" dirty="0">
                <a:sym typeface="Symbol"/>
              </a:rPr>
              <a:t>e</a:t>
            </a:r>
            <a:r>
              <a:rPr lang="fr-CA" dirty="0" smtClean="0">
                <a:sym typeface="Symbol"/>
              </a:rPr>
              <a:t> t</a:t>
            </a:r>
            <a:r>
              <a:rPr lang="fr-CA" dirty="0" smtClean="0"/>
              <a:t>oute </a:t>
            </a:r>
            <a:r>
              <a:rPr lang="fr-CA" dirty="0" smtClean="0">
                <a:sym typeface="Symbol"/>
              </a:rPr>
              <a:t></a:t>
            </a:r>
            <a:r>
              <a:rPr lang="fr-CA" baseline="30000" dirty="0" smtClean="0">
                <a:sym typeface="Symbol"/>
              </a:rPr>
              <a:t>e</a:t>
            </a:r>
            <a:r>
              <a:rPr lang="fr-CA" dirty="0" smtClean="0">
                <a:sym typeface="Symbol"/>
              </a:rPr>
              <a:t> doit se traduire par une R équivalente pour r donné. </a:t>
            </a:r>
            <a:r>
              <a:rPr lang="fr-CA" dirty="0" smtClean="0">
                <a:sym typeface="Symbol"/>
              </a:rPr>
              <a:t> On a donc R = r </a:t>
            </a:r>
            <a:r>
              <a:rPr lang="fr-CA" dirty="0">
                <a:sym typeface="Symbol"/>
              </a:rPr>
              <a:t>+ </a:t>
            </a:r>
            <a:r>
              <a:rPr lang="fr-CA" baseline="30000" dirty="0" smtClean="0">
                <a:sym typeface="Symbol"/>
              </a:rPr>
              <a:t>e</a:t>
            </a:r>
            <a:r>
              <a:rPr lang="fr-CA" dirty="0" smtClean="0">
                <a:sym typeface="Symbol"/>
              </a:rPr>
              <a:t>.</a:t>
            </a:r>
            <a:endParaRPr lang="fr-CA" dirty="0" smtClean="0">
              <a:sym typeface="Symbol"/>
            </a:endParaRPr>
          </a:p>
          <a:p>
            <a:pPr marL="420624" lvl="2" indent="-384048">
              <a:buClr>
                <a:schemeClr val="accent1"/>
              </a:buClr>
              <a:buSzPct val="80000"/>
              <a:buFont typeface="Wingdings 2"/>
              <a:buChar char=""/>
            </a:pPr>
            <a:endParaRPr lang="fr-CA" sz="2800" dirty="0" smtClean="0">
              <a:sym typeface="Symbol"/>
            </a:endParaRPr>
          </a:p>
          <a:p>
            <a:pPr marL="420624" lvl="2" indent="-384048">
              <a:buClr>
                <a:schemeClr val="accent1"/>
              </a:buClr>
              <a:buSzPct val="80000"/>
              <a:buFont typeface="Wingdings 2"/>
              <a:buChar char=""/>
            </a:pPr>
            <a:r>
              <a:rPr lang="fr-CA" sz="2800" dirty="0" smtClean="0">
                <a:sym typeface="Symbol"/>
              </a:rPr>
              <a:t>V. 2.0 (éco, ouverte)</a:t>
            </a:r>
          </a:p>
          <a:p>
            <a:pPr marL="694944" lvl="3" indent="-384048">
              <a:buClr>
                <a:schemeClr val="accent1"/>
              </a:buClr>
              <a:buSzPct val="80000"/>
              <a:buFont typeface="Wingdings 2"/>
              <a:buChar char=""/>
            </a:pPr>
            <a:r>
              <a:rPr lang="fr-CA" dirty="0" smtClean="0">
                <a:sym typeface="Symbol"/>
              </a:rPr>
              <a:t>P</a:t>
            </a:r>
            <a:r>
              <a:rPr lang="fr-CA" dirty="0" smtClean="0"/>
              <a:t>uisqu’on a : R</a:t>
            </a:r>
            <a:r>
              <a:rPr lang="fr-CA" baseline="-25000" dirty="0" smtClean="0"/>
              <a:t>$CA </a:t>
            </a:r>
            <a:r>
              <a:rPr lang="fr-CA" dirty="0" smtClean="0"/>
              <a:t>- R</a:t>
            </a:r>
            <a:r>
              <a:rPr lang="fr-CA" baseline="-25000" dirty="0" smtClean="0"/>
              <a:t>$US </a:t>
            </a:r>
            <a:r>
              <a:rPr lang="fr-CA" dirty="0" smtClean="0"/>
              <a:t>=</a:t>
            </a:r>
            <a:r>
              <a:rPr lang="fr-CA" dirty="0" smtClean="0">
                <a:sym typeface="Symbol"/>
              </a:rPr>
              <a:t> </a:t>
            </a:r>
            <a:r>
              <a:rPr lang="fr-CA" baseline="30000" dirty="0" err="1" smtClean="0">
                <a:sym typeface="Symbol"/>
              </a:rPr>
              <a:t>e</a:t>
            </a:r>
            <a:r>
              <a:rPr lang="fr-CA" baseline="-25000" dirty="0" err="1" smtClean="0">
                <a:sym typeface="Symbol"/>
              </a:rPr>
              <a:t>CA</a:t>
            </a:r>
            <a:r>
              <a:rPr lang="fr-CA" baseline="-25000" dirty="0" smtClean="0">
                <a:sym typeface="Symbol"/>
              </a:rPr>
              <a:t> </a:t>
            </a:r>
            <a:r>
              <a:rPr lang="fr-CA" dirty="0" smtClean="0">
                <a:sym typeface="Symbol"/>
              </a:rPr>
              <a:t>- </a:t>
            </a:r>
            <a:r>
              <a:rPr lang="fr-CA" baseline="30000" dirty="0" err="1" smtClean="0">
                <a:sym typeface="Symbol"/>
              </a:rPr>
              <a:t>e</a:t>
            </a:r>
            <a:r>
              <a:rPr lang="fr-CA" baseline="-25000" dirty="0" err="1" smtClean="0">
                <a:sym typeface="Symbol"/>
              </a:rPr>
              <a:t>US</a:t>
            </a:r>
            <a:r>
              <a:rPr lang="fr-CA" baseline="-25000" dirty="0" smtClean="0">
                <a:sym typeface="Symbol"/>
              </a:rPr>
              <a:t> </a:t>
            </a:r>
            <a:r>
              <a:rPr lang="fr-CA" dirty="0" smtClean="0">
                <a:sym typeface="Symbol"/>
              </a:rPr>
              <a:t>,</a:t>
            </a:r>
            <a:r>
              <a:rPr lang="fr-CA" dirty="0" smtClean="0"/>
              <a:t> </a:t>
            </a:r>
            <a:r>
              <a:rPr lang="fr-CA" dirty="0" smtClean="0">
                <a:sym typeface="Symbol"/>
              </a:rPr>
              <a:t>(</a:t>
            </a:r>
            <a:r>
              <a:rPr lang="fr-CA" baseline="30000" dirty="0" err="1" smtClean="0">
                <a:sym typeface="Symbol"/>
              </a:rPr>
              <a:t>e</a:t>
            </a:r>
            <a:r>
              <a:rPr lang="fr-CA" baseline="-25000" dirty="0" err="1" smtClean="0">
                <a:sym typeface="Symbol"/>
              </a:rPr>
              <a:t>CA</a:t>
            </a:r>
            <a:r>
              <a:rPr lang="fr-CA" dirty="0" smtClean="0">
                <a:sym typeface="Symbol"/>
              </a:rPr>
              <a:t>-</a:t>
            </a:r>
            <a:r>
              <a:rPr lang="fr-CA" baseline="30000" dirty="0" err="1" smtClean="0">
                <a:sym typeface="Symbol"/>
              </a:rPr>
              <a:t>e</a:t>
            </a:r>
            <a:r>
              <a:rPr lang="fr-CA" baseline="-25000" dirty="0" err="1" smtClean="0">
                <a:sym typeface="Symbol"/>
              </a:rPr>
              <a:t>US</a:t>
            </a:r>
            <a:r>
              <a:rPr lang="fr-CA" dirty="0" smtClean="0">
                <a:sym typeface="Symbol"/>
              </a:rPr>
              <a:t>)  (</a:t>
            </a:r>
            <a:r>
              <a:rPr lang="fr-CA" dirty="0" err="1" smtClean="0">
                <a:sym typeface="Symbol"/>
              </a:rPr>
              <a:t>E</a:t>
            </a:r>
            <a:r>
              <a:rPr lang="fr-CA" baseline="30000" dirty="0" err="1" smtClean="0">
                <a:sym typeface="Symbol"/>
              </a:rPr>
              <a:t>e</a:t>
            </a:r>
            <a:r>
              <a:rPr lang="fr-CA" dirty="0" smtClean="0">
                <a:sym typeface="Symbol"/>
              </a:rPr>
              <a:t>-E/E) doit se traduire par une (</a:t>
            </a:r>
            <a:r>
              <a:rPr lang="fr-CA" dirty="0" smtClean="0"/>
              <a:t>R</a:t>
            </a:r>
            <a:r>
              <a:rPr lang="fr-CA" baseline="-25000" dirty="0" smtClean="0"/>
              <a:t>$CA</a:t>
            </a:r>
            <a:r>
              <a:rPr lang="fr-CA" dirty="0" smtClean="0"/>
              <a:t>-R</a:t>
            </a:r>
            <a:r>
              <a:rPr lang="fr-CA" baseline="-25000" dirty="0" smtClean="0"/>
              <a:t>$US</a:t>
            </a:r>
            <a:r>
              <a:rPr lang="fr-CA" dirty="0" smtClean="0"/>
              <a:t>) </a:t>
            </a:r>
            <a:r>
              <a:rPr lang="fr-CA" dirty="0" smtClean="0">
                <a:sym typeface="Symbol"/>
              </a:rPr>
              <a:t>équivalente</a:t>
            </a:r>
          </a:p>
          <a:p>
            <a:pPr marL="420624" lvl="2" indent="-384048">
              <a:buClr>
                <a:schemeClr val="accent1"/>
              </a:buClr>
              <a:buSzPct val="80000"/>
              <a:buFont typeface="Wingdings 2"/>
              <a:buChar char=""/>
            </a:pPr>
            <a:endParaRPr lang="fr-CA" sz="2800" dirty="0" smtClean="0">
              <a:sym typeface="Symbol"/>
            </a:endParaRPr>
          </a:p>
          <a:p>
            <a:pPr marL="420624" lvl="2" indent="-384048">
              <a:buClr>
                <a:schemeClr val="accent1"/>
              </a:buClr>
              <a:buSzPct val="80000"/>
              <a:buFont typeface="Wingdings 2"/>
              <a:buChar char=""/>
            </a:pPr>
            <a:r>
              <a:rPr lang="fr-CA" sz="2800" dirty="0" smtClean="0">
                <a:sym typeface="Symbol"/>
              </a:rPr>
              <a:t>Il n’y pas d’illusion monétaire, ni en éco. fermée, ni en éco ouverte</a:t>
            </a:r>
          </a:p>
          <a:p>
            <a:pPr marL="420624" lvl="2" indent="-384048">
              <a:buClr>
                <a:schemeClr val="accent1"/>
              </a:buClr>
              <a:buSzPct val="80000"/>
              <a:buNone/>
            </a:pPr>
            <a:endParaRPr lang="fr-CA" sz="2800" dirty="0" smtClean="0"/>
          </a:p>
          <a:p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9EDD0-8D55-41D3-98BD-FCB027E9758A}" type="slidenum">
              <a:rPr lang="fr-CA" smtClean="0"/>
              <a:pPr/>
              <a:t>18</a:t>
            </a:fld>
            <a:endParaRPr lang="fr-C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CA" dirty="0" smtClean="0">
                <a:sym typeface="Symbol"/>
              </a:rPr>
              <a:t>M</a:t>
            </a:r>
            <a:r>
              <a:rPr lang="fr-CA" baseline="30000" dirty="0" smtClean="0">
                <a:sym typeface="Symbol"/>
              </a:rPr>
              <a:t>s</a:t>
            </a:r>
            <a:r>
              <a:rPr lang="fr-CA" dirty="0" smtClean="0">
                <a:sym typeface="Symbol"/>
              </a:rPr>
              <a:t>, R et E dans l’approche monétaire</a:t>
            </a:r>
            <a:endParaRPr lang="fr-CA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7787208" cy="4525963"/>
          </a:xfrm>
        </p:spPr>
        <p:txBody>
          <a:bodyPr>
            <a:normAutofit lnSpcReduction="10000"/>
          </a:bodyPr>
          <a:lstStyle/>
          <a:p>
            <a:r>
              <a:rPr lang="fr-CA" dirty="0" smtClean="0">
                <a:sym typeface="Symbol"/>
              </a:rPr>
              <a:t>Puisque : </a:t>
            </a:r>
          </a:p>
          <a:p>
            <a:pPr lvl="1"/>
            <a:r>
              <a:rPr lang="fr-CA" dirty="0" smtClean="0">
                <a:sym typeface="Symbol"/>
              </a:rPr>
              <a:t>(</a:t>
            </a:r>
            <a:r>
              <a:rPr lang="fr-CA" baseline="30000" dirty="0" err="1" smtClean="0">
                <a:sym typeface="Symbol"/>
              </a:rPr>
              <a:t>e</a:t>
            </a:r>
            <a:r>
              <a:rPr lang="fr-CA" baseline="-25000" dirty="0" err="1" smtClean="0">
                <a:sym typeface="Symbol"/>
              </a:rPr>
              <a:t>CA</a:t>
            </a:r>
            <a:r>
              <a:rPr lang="fr-CA" dirty="0" smtClean="0">
                <a:sym typeface="Symbol"/>
              </a:rPr>
              <a:t>-</a:t>
            </a:r>
            <a:r>
              <a:rPr lang="fr-CA" baseline="30000" dirty="0" err="1" smtClean="0">
                <a:sym typeface="Symbol"/>
              </a:rPr>
              <a:t>e</a:t>
            </a:r>
            <a:r>
              <a:rPr lang="fr-CA" baseline="-25000" dirty="0" err="1" smtClean="0">
                <a:sym typeface="Symbol"/>
              </a:rPr>
              <a:t>US</a:t>
            </a:r>
            <a:r>
              <a:rPr lang="fr-CA" dirty="0" smtClean="0">
                <a:sym typeface="Symbol"/>
              </a:rPr>
              <a:t>)  (</a:t>
            </a:r>
            <a:r>
              <a:rPr lang="fr-CA" dirty="0" err="1" smtClean="0">
                <a:sym typeface="Symbol"/>
              </a:rPr>
              <a:t>E</a:t>
            </a:r>
            <a:r>
              <a:rPr lang="fr-CA" baseline="30000" dirty="0" err="1" smtClean="0">
                <a:sym typeface="Symbol"/>
              </a:rPr>
              <a:t>e</a:t>
            </a:r>
            <a:r>
              <a:rPr lang="fr-CA" dirty="0" smtClean="0">
                <a:sym typeface="Symbol"/>
              </a:rPr>
              <a:t>-E/E)  (</a:t>
            </a:r>
            <a:r>
              <a:rPr lang="fr-CA" dirty="0" smtClean="0"/>
              <a:t>R</a:t>
            </a:r>
            <a:r>
              <a:rPr lang="fr-CA" baseline="-25000" dirty="0" smtClean="0"/>
              <a:t>$CA</a:t>
            </a:r>
            <a:r>
              <a:rPr lang="fr-CA" dirty="0" smtClean="0"/>
              <a:t>-R</a:t>
            </a:r>
            <a:r>
              <a:rPr lang="fr-CA" baseline="-25000" dirty="0" smtClean="0"/>
              <a:t>$US</a:t>
            </a:r>
            <a:r>
              <a:rPr lang="fr-CA" dirty="0" smtClean="0"/>
              <a:t>)</a:t>
            </a:r>
          </a:p>
          <a:p>
            <a:endParaRPr lang="fr-CA" dirty="0" smtClean="0"/>
          </a:p>
          <a:p>
            <a:r>
              <a:rPr lang="fr-CA" dirty="0" smtClean="0"/>
              <a:t>Une</a:t>
            </a:r>
            <a:r>
              <a:rPr lang="fr-CA" dirty="0" smtClean="0">
                <a:sym typeface="Symbol"/>
              </a:rPr>
              <a:t> M</a:t>
            </a:r>
            <a:r>
              <a:rPr lang="fr-CA" baseline="30000" dirty="0" smtClean="0">
                <a:sym typeface="Symbol"/>
              </a:rPr>
              <a:t>s</a:t>
            </a:r>
            <a:r>
              <a:rPr lang="fr-CA" dirty="0" smtClean="0">
                <a:sym typeface="Symbol"/>
              </a:rPr>
              <a:t> permanente influence à LT terme le </a:t>
            </a:r>
            <a:r>
              <a:rPr lang="fr-CA" dirty="0" err="1" smtClean="0">
                <a:sym typeface="Symbol"/>
              </a:rPr>
              <a:t>niv</a:t>
            </a:r>
            <a:r>
              <a:rPr lang="fr-CA" dirty="0" smtClean="0">
                <a:sym typeface="Symbol"/>
              </a:rPr>
              <a:t>. des prix sans influencer R parce qu’elle n’affecte pas </a:t>
            </a:r>
            <a:r>
              <a:rPr lang="fr-CA" baseline="30000" dirty="0" smtClean="0">
                <a:sym typeface="Symbol"/>
              </a:rPr>
              <a:t>e</a:t>
            </a:r>
            <a:r>
              <a:rPr lang="fr-CA" dirty="0" smtClean="0">
                <a:sym typeface="Symbol"/>
              </a:rPr>
              <a:t> </a:t>
            </a:r>
          </a:p>
          <a:p>
            <a:endParaRPr lang="fr-CA" dirty="0" smtClean="0">
              <a:sym typeface="Symbol"/>
            </a:endParaRPr>
          </a:p>
          <a:p>
            <a:r>
              <a:rPr lang="fr-CA" dirty="0" smtClean="0">
                <a:sym typeface="Symbol"/>
              </a:rPr>
              <a:t>Alors qu’une M</a:t>
            </a:r>
            <a:r>
              <a:rPr lang="fr-CA" baseline="30000" dirty="0" smtClean="0">
                <a:sym typeface="Symbol"/>
              </a:rPr>
              <a:t>s</a:t>
            </a:r>
            <a:r>
              <a:rPr lang="fr-CA" dirty="0" smtClean="0">
                <a:sym typeface="Symbol"/>
              </a:rPr>
              <a:t> continue influence pour sa part R parce qu’elle affecte </a:t>
            </a:r>
            <a:r>
              <a:rPr lang="fr-CA" baseline="30000" dirty="0" smtClean="0">
                <a:sym typeface="Symbol"/>
              </a:rPr>
              <a:t>e</a:t>
            </a:r>
            <a:r>
              <a:rPr lang="fr-CA" dirty="0" smtClean="0">
                <a:sym typeface="Symbol"/>
              </a:rPr>
              <a:t> </a:t>
            </a:r>
            <a:endParaRPr lang="fr-CA" dirty="0" smtClean="0"/>
          </a:p>
          <a:p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9EDD0-8D55-41D3-98BD-FCB027E9758A}" type="slidenum">
              <a:rPr lang="fr-CA" smtClean="0"/>
              <a:pPr/>
              <a:t>19</a:t>
            </a:fld>
            <a:endParaRPr lang="fr-C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859216" cy="1143000"/>
          </a:xfrm>
        </p:spPr>
        <p:txBody>
          <a:bodyPr>
            <a:normAutofit/>
          </a:bodyPr>
          <a:lstStyle/>
          <a:p>
            <a:r>
              <a:rPr lang="fr-CA" dirty="0" smtClean="0"/>
              <a:t>La parité des pouvoirs d’achat</a:t>
            </a:r>
            <a:endParaRPr lang="fr-CA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7715200" cy="4525963"/>
          </a:xfrm>
        </p:spPr>
        <p:txBody>
          <a:bodyPr/>
          <a:lstStyle/>
          <a:p>
            <a:r>
              <a:rPr lang="fr-CA" dirty="0" smtClean="0"/>
              <a:t>Théorie de la fixation des taux de change à LT (lorsque les prix sont flexibles!)</a:t>
            </a:r>
          </a:p>
          <a:p>
            <a:endParaRPr lang="fr-CA" dirty="0" smtClean="0"/>
          </a:p>
          <a:p>
            <a:r>
              <a:rPr lang="fr-CA" dirty="0" smtClean="0"/>
              <a:t>Méthode permettant de comparer le niveau de vie des habitants de différents </a:t>
            </a:r>
            <a:r>
              <a:rPr lang="fr-CA" dirty="0" smtClean="0"/>
              <a:t>pays (annexe)</a:t>
            </a:r>
            <a:endParaRPr lang="fr-CA" dirty="0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9EDD0-8D55-41D3-98BD-FCB027E9758A}" type="slidenum">
              <a:rPr lang="fr-CA" smtClean="0"/>
              <a:pPr/>
              <a:t>2</a:t>
            </a:fld>
            <a:endParaRPr lang="fr-C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-27384"/>
            <a:ext cx="8363272" cy="1143000"/>
          </a:xfrm>
        </p:spPr>
        <p:txBody>
          <a:bodyPr>
            <a:normAutofit fontScale="90000"/>
          </a:bodyPr>
          <a:lstStyle/>
          <a:p>
            <a:r>
              <a:rPr lang="fr-CA" dirty="0" smtClean="0"/>
              <a:t>R, P et E suite à une</a:t>
            </a:r>
            <a:r>
              <a:rPr lang="fr-CA" dirty="0" smtClean="0">
                <a:sym typeface="Symbol"/>
              </a:rPr>
              <a:t> M</a:t>
            </a:r>
            <a:r>
              <a:rPr lang="fr-CA" baseline="30000" dirty="0" smtClean="0">
                <a:sym typeface="Symbol"/>
              </a:rPr>
              <a:t>s</a:t>
            </a:r>
            <a:r>
              <a:rPr lang="fr-CA" dirty="0" smtClean="0"/>
              <a:t> continue</a:t>
            </a:r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9EDD0-8D55-41D3-98BD-FCB027E9758A}" type="slidenum">
              <a:rPr lang="fr-CA" smtClean="0"/>
              <a:pPr/>
              <a:t>20</a:t>
            </a:fld>
            <a:endParaRPr lang="fr-CA"/>
          </a:p>
        </p:txBody>
      </p:sp>
      <p:cxnSp>
        <p:nvCxnSpPr>
          <p:cNvPr id="6" name="Connecteur droit avec flèche 5"/>
          <p:cNvCxnSpPr/>
          <p:nvPr/>
        </p:nvCxnSpPr>
        <p:spPr>
          <a:xfrm>
            <a:off x="1331640" y="3717032"/>
            <a:ext cx="2088232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necteur droit avec flèche 6"/>
          <p:cNvCxnSpPr/>
          <p:nvPr/>
        </p:nvCxnSpPr>
        <p:spPr>
          <a:xfrm flipH="1" flipV="1">
            <a:off x="1331640" y="1620416"/>
            <a:ext cx="8384" cy="2096616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ZoneTexte 17"/>
          <p:cNvSpPr txBox="1"/>
          <p:nvPr/>
        </p:nvSpPr>
        <p:spPr>
          <a:xfrm>
            <a:off x="3275856" y="3717032"/>
            <a:ext cx="2487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dirty="0" smtClean="0"/>
              <a:t>t</a:t>
            </a:r>
            <a:endParaRPr lang="fr-CA" dirty="0"/>
          </a:p>
        </p:txBody>
      </p:sp>
      <p:sp>
        <p:nvSpPr>
          <p:cNvPr id="25" name="ZoneTexte 24"/>
          <p:cNvSpPr txBox="1"/>
          <p:nvPr/>
        </p:nvSpPr>
        <p:spPr>
          <a:xfrm>
            <a:off x="2195736" y="3717032"/>
            <a:ext cx="3337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dirty="0" smtClean="0"/>
              <a:t>t</a:t>
            </a:r>
            <a:r>
              <a:rPr lang="fr-CA" baseline="-25000" dirty="0" smtClean="0"/>
              <a:t>0</a:t>
            </a:r>
            <a:endParaRPr lang="fr-CA" baseline="-25000" dirty="0"/>
          </a:p>
        </p:txBody>
      </p:sp>
      <p:cxnSp>
        <p:nvCxnSpPr>
          <p:cNvPr id="30" name="Connecteur droit 29"/>
          <p:cNvCxnSpPr/>
          <p:nvPr/>
        </p:nvCxnSpPr>
        <p:spPr>
          <a:xfrm>
            <a:off x="2339752" y="2708920"/>
            <a:ext cx="0" cy="1008112"/>
          </a:xfrm>
          <a:prstGeom prst="line">
            <a:avLst/>
          </a:prstGeom>
          <a:ln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Connecteur droit 33"/>
          <p:cNvCxnSpPr/>
          <p:nvPr/>
        </p:nvCxnSpPr>
        <p:spPr>
          <a:xfrm flipH="1">
            <a:off x="1331642" y="2708920"/>
            <a:ext cx="1008110" cy="0"/>
          </a:xfrm>
          <a:prstGeom prst="line">
            <a:avLst/>
          </a:prstGeom>
          <a:ln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ZoneTexte 37"/>
          <p:cNvSpPr txBox="1"/>
          <p:nvPr/>
        </p:nvSpPr>
        <p:spPr>
          <a:xfrm>
            <a:off x="877670" y="1484784"/>
            <a:ext cx="4539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dirty="0" smtClean="0"/>
              <a:t>M</a:t>
            </a:r>
            <a:r>
              <a:rPr lang="fr-CA" baseline="30000" dirty="0" smtClean="0"/>
              <a:t>s</a:t>
            </a:r>
            <a:endParaRPr lang="fr-CA" baseline="30000" dirty="0"/>
          </a:p>
        </p:txBody>
      </p:sp>
      <p:cxnSp>
        <p:nvCxnSpPr>
          <p:cNvPr id="42" name="Connecteur droit 41"/>
          <p:cNvCxnSpPr/>
          <p:nvPr/>
        </p:nvCxnSpPr>
        <p:spPr>
          <a:xfrm flipV="1">
            <a:off x="1331640" y="2708920"/>
            <a:ext cx="1008112" cy="36004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Connecteur droit 42"/>
          <p:cNvCxnSpPr/>
          <p:nvPr/>
        </p:nvCxnSpPr>
        <p:spPr>
          <a:xfrm flipV="1">
            <a:off x="2339752" y="1844824"/>
            <a:ext cx="864096" cy="86409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ZoneTexte 51"/>
          <p:cNvSpPr txBox="1"/>
          <p:nvPr/>
        </p:nvSpPr>
        <p:spPr>
          <a:xfrm>
            <a:off x="2627784" y="2276872"/>
            <a:ext cx="17411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dirty="0" smtClean="0"/>
              <a:t>Pente = </a:t>
            </a:r>
            <a:r>
              <a:rPr lang="fr-CA" dirty="0" smtClean="0">
                <a:sym typeface="Symbol"/>
              </a:rPr>
              <a:t>+ </a:t>
            </a:r>
            <a:endParaRPr lang="fr-CA" dirty="0"/>
          </a:p>
        </p:txBody>
      </p:sp>
      <p:sp>
        <p:nvSpPr>
          <p:cNvPr id="53" name="ZoneTexte 52"/>
          <p:cNvSpPr txBox="1"/>
          <p:nvPr/>
        </p:nvSpPr>
        <p:spPr>
          <a:xfrm>
            <a:off x="1475656" y="2924944"/>
            <a:ext cx="12282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dirty="0" smtClean="0"/>
              <a:t>Pente = </a:t>
            </a:r>
            <a:r>
              <a:rPr lang="fr-CA" dirty="0" smtClean="0">
                <a:sym typeface="Symbol"/>
              </a:rPr>
              <a:t></a:t>
            </a:r>
            <a:endParaRPr lang="fr-CA" dirty="0"/>
          </a:p>
        </p:txBody>
      </p:sp>
      <p:cxnSp>
        <p:nvCxnSpPr>
          <p:cNvPr id="54" name="Connecteur droit avec flèche 53"/>
          <p:cNvCxnSpPr/>
          <p:nvPr/>
        </p:nvCxnSpPr>
        <p:spPr>
          <a:xfrm>
            <a:off x="1353562" y="6372036"/>
            <a:ext cx="2088232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Connecteur droit avec flèche 54"/>
          <p:cNvCxnSpPr/>
          <p:nvPr/>
        </p:nvCxnSpPr>
        <p:spPr>
          <a:xfrm flipH="1" flipV="1">
            <a:off x="1353562" y="4275420"/>
            <a:ext cx="8384" cy="2096616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ZoneTexte 55"/>
          <p:cNvSpPr txBox="1"/>
          <p:nvPr/>
        </p:nvSpPr>
        <p:spPr>
          <a:xfrm>
            <a:off x="3297778" y="6372036"/>
            <a:ext cx="2487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dirty="0" smtClean="0"/>
              <a:t>t</a:t>
            </a:r>
            <a:endParaRPr lang="fr-CA" dirty="0"/>
          </a:p>
        </p:txBody>
      </p:sp>
      <p:sp>
        <p:nvSpPr>
          <p:cNvPr id="57" name="ZoneTexte 56"/>
          <p:cNvSpPr txBox="1"/>
          <p:nvPr/>
        </p:nvSpPr>
        <p:spPr>
          <a:xfrm>
            <a:off x="2217658" y="6372036"/>
            <a:ext cx="3337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dirty="0" smtClean="0"/>
              <a:t>t</a:t>
            </a:r>
            <a:r>
              <a:rPr lang="fr-CA" baseline="-25000" dirty="0" smtClean="0"/>
              <a:t>0</a:t>
            </a:r>
            <a:endParaRPr lang="fr-CA" baseline="-25000" dirty="0"/>
          </a:p>
        </p:txBody>
      </p:sp>
      <p:cxnSp>
        <p:nvCxnSpPr>
          <p:cNvPr id="58" name="Connecteur droit 57"/>
          <p:cNvCxnSpPr/>
          <p:nvPr/>
        </p:nvCxnSpPr>
        <p:spPr>
          <a:xfrm>
            <a:off x="2339752" y="5085184"/>
            <a:ext cx="21922" cy="1286852"/>
          </a:xfrm>
          <a:prstGeom prst="line">
            <a:avLst/>
          </a:prstGeom>
          <a:ln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ZoneTexte 59"/>
          <p:cNvSpPr txBox="1"/>
          <p:nvPr/>
        </p:nvSpPr>
        <p:spPr>
          <a:xfrm>
            <a:off x="755576" y="4139788"/>
            <a:ext cx="5517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dirty="0" smtClean="0"/>
              <a:t>P</a:t>
            </a:r>
            <a:r>
              <a:rPr lang="fr-CA" baseline="-25000" dirty="0" smtClean="0"/>
              <a:t>CA</a:t>
            </a:r>
            <a:endParaRPr lang="fr-CA" baseline="-25000" dirty="0"/>
          </a:p>
        </p:txBody>
      </p:sp>
      <p:cxnSp>
        <p:nvCxnSpPr>
          <p:cNvPr id="61" name="Connecteur droit 60"/>
          <p:cNvCxnSpPr/>
          <p:nvPr/>
        </p:nvCxnSpPr>
        <p:spPr>
          <a:xfrm flipV="1">
            <a:off x="1353562" y="5589240"/>
            <a:ext cx="1008112" cy="36004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Connecteur droit 61"/>
          <p:cNvCxnSpPr/>
          <p:nvPr/>
        </p:nvCxnSpPr>
        <p:spPr>
          <a:xfrm flipV="1">
            <a:off x="2361674" y="4221088"/>
            <a:ext cx="864096" cy="86409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ZoneTexte 62"/>
          <p:cNvSpPr txBox="1"/>
          <p:nvPr/>
        </p:nvSpPr>
        <p:spPr>
          <a:xfrm>
            <a:off x="2699792" y="4582869"/>
            <a:ext cx="242470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dirty="0" smtClean="0"/>
              <a:t>Pente = </a:t>
            </a:r>
            <a:r>
              <a:rPr lang="fr-CA" dirty="0" smtClean="0">
                <a:sym typeface="Symbol"/>
              </a:rPr>
              <a:t> + </a:t>
            </a:r>
          </a:p>
          <a:p>
            <a:r>
              <a:rPr lang="fr-CA" dirty="0" smtClean="0">
                <a:sym typeface="Symbol"/>
              </a:rPr>
              <a:t>Implication de la TQM</a:t>
            </a:r>
            <a:endParaRPr lang="fr-CA" dirty="0"/>
          </a:p>
        </p:txBody>
      </p:sp>
      <p:sp>
        <p:nvSpPr>
          <p:cNvPr id="64" name="ZoneTexte 63"/>
          <p:cNvSpPr txBox="1"/>
          <p:nvPr/>
        </p:nvSpPr>
        <p:spPr>
          <a:xfrm>
            <a:off x="1471571" y="5867980"/>
            <a:ext cx="12282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dirty="0" smtClean="0"/>
              <a:t>Pente = </a:t>
            </a:r>
            <a:r>
              <a:rPr lang="fr-CA" dirty="0" smtClean="0">
                <a:sym typeface="Symbol"/>
              </a:rPr>
              <a:t></a:t>
            </a:r>
            <a:endParaRPr lang="fr-CA" dirty="0"/>
          </a:p>
        </p:txBody>
      </p:sp>
      <p:cxnSp>
        <p:nvCxnSpPr>
          <p:cNvPr id="71" name="Connecteur droit avec flèche 70"/>
          <p:cNvCxnSpPr/>
          <p:nvPr/>
        </p:nvCxnSpPr>
        <p:spPr>
          <a:xfrm>
            <a:off x="5135074" y="6381328"/>
            <a:ext cx="2088232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Connecteur droit avec flèche 71"/>
          <p:cNvCxnSpPr/>
          <p:nvPr/>
        </p:nvCxnSpPr>
        <p:spPr>
          <a:xfrm flipH="1" flipV="1">
            <a:off x="5135074" y="4284712"/>
            <a:ext cx="8384" cy="2096616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Connecteur droit 72"/>
          <p:cNvCxnSpPr/>
          <p:nvPr/>
        </p:nvCxnSpPr>
        <p:spPr>
          <a:xfrm>
            <a:off x="6121264" y="5094476"/>
            <a:ext cx="21922" cy="1286852"/>
          </a:xfrm>
          <a:prstGeom prst="line">
            <a:avLst/>
          </a:prstGeom>
          <a:ln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4" name="ZoneTexte 73"/>
          <p:cNvSpPr txBox="1"/>
          <p:nvPr/>
        </p:nvSpPr>
        <p:spPr>
          <a:xfrm>
            <a:off x="4537088" y="4149080"/>
            <a:ext cx="5517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dirty="0" smtClean="0"/>
              <a:t>E</a:t>
            </a:r>
            <a:r>
              <a:rPr lang="fr-CA" baseline="-25000" dirty="0" smtClean="0"/>
              <a:t>CA</a:t>
            </a:r>
            <a:endParaRPr lang="fr-CA" baseline="-25000" dirty="0"/>
          </a:p>
        </p:txBody>
      </p:sp>
      <p:cxnSp>
        <p:nvCxnSpPr>
          <p:cNvPr id="75" name="Connecteur droit 74"/>
          <p:cNvCxnSpPr/>
          <p:nvPr/>
        </p:nvCxnSpPr>
        <p:spPr>
          <a:xfrm flipV="1">
            <a:off x="5135074" y="5598532"/>
            <a:ext cx="1008112" cy="36004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Connecteur droit 75"/>
          <p:cNvCxnSpPr/>
          <p:nvPr/>
        </p:nvCxnSpPr>
        <p:spPr>
          <a:xfrm flipV="1">
            <a:off x="6143186" y="4230380"/>
            <a:ext cx="864096" cy="86409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7" name="ZoneTexte 76"/>
          <p:cNvSpPr txBox="1"/>
          <p:nvPr/>
        </p:nvSpPr>
        <p:spPr>
          <a:xfrm>
            <a:off x="6588224" y="4437112"/>
            <a:ext cx="250151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dirty="0" smtClean="0"/>
              <a:t>Pente = </a:t>
            </a:r>
            <a:r>
              <a:rPr lang="fr-CA" dirty="0" smtClean="0">
                <a:sym typeface="Symbol"/>
              </a:rPr>
              <a:t> + </a:t>
            </a:r>
          </a:p>
          <a:p>
            <a:r>
              <a:rPr lang="fr-CA" dirty="0" smtClean="0">
                <a:sym typeface="Symbol"/>
              </a:rPr>
              <a:t>(implication de la PPA)</a:t>
            </a:r>
            <a:endParaRPr lang="fr-CA" dirty="0"/>
          </a:p>
        </p:txBody>
      </p:sp>
      <p:sp>
        <p:nvSpPr>
          <p:cNvPr id="78" name="ZoneTexte 77"/>
          <p:cNvSpPr txBox="1"/>
          <p:nvPr/>
        </p:nvSpPr>
        <p:spPr>
          <a:xfrm>
            <a:off x="5253083" y="5877272"/>
            <a:ext cx="12282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dirty="0" smtClean="0"/>
              <a:t>Pente = </a:t>
            </a:r>
            <a:r>
              <a:rPr lang="fr-CA" dirty="0" smtClean="0">
                <a:sym typeface="Symbol"/>
              </a:rPr>
              <a:t></a:t>
            </a:r>
            <a:endParaRPr lang="fr-CA" dirty="0"/>
          </a:p>
        </p:txBody>
      </p:sp>
      <p:cxnSp>
        <p:nvCxnSpPr>
          <p:cNvPr id="79" name="Connecteur droit avec flèche 78"/>
          <p:cNvCxnSpPr/>
          <p:nvPr/>
        </p:nvCxnSpPr>
        <p:spPr>
          <a:xfrm>
            <a:off x="5135074" y="3717032"/>
            <a:ext cx="2088232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Connecteur droit avec flèche 79"/>
          <p:cNvCxnSpPr/>
          <p:nvPr/>
        </p:nvCxnSpPr>
        <p:spPr>
          <a:xfrm flipH="1" flipV="1">
            <a:off x="5135074" y="1620416"/>
            <a:ext cx="8384" cy="2096616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Connecteur droit 80"/>
          <p:cNvCxnSpPr/>
          <p:nvPr/>
        </p:nvCxnSpPr>
        <p:spPr>
          <a:xfrm>
            <a:off x="6121264" y="2430180"/>
            <a:ext cx="21922" cy="1286852"/>
          </a:xfrm>
          <a:prstGeom prst="line">
            <a:avLst/>
          </a:prstGeom>
          <a:ln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2" name="ZoneTexte 81"/>
          <p:cNvSpPr txBox="1"/>
          <p:nvPr/>
        </p:nvSpPr>
        <p:spPr>
          <a:xfrm>
            <a:off x="4537088" y="1484784"/>
            <a:ext cx="5645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dirty="0" smtClean="0"/>
              <a:t>R</a:t>
            </a:r>
            <a:r>
              <a:rPr lang="fr-CA" baseline="-25000" dirty="0" smtClean="0"/>
              <a:t>CA</a:t>
            </a:r>
            <a:endParaRPr lang="fr-CA" baseline="-25000" dirty="0"/>
          </a:p>
        </p:txBody>
      </p:sp>
      <p:cxnSp>
        <p:nvCxnSpPr>
          <p:cNvPr id="83" name="Connecteur droit 82"/>
          <p:cNvCxnSpPr/>
          <p:nvPr/>
        </p:nvCxnSpPr>
        <p:spPr>
          <a:xfrm flipV="1">
            <a:off x="5135074" y="3284984"/>
            <a:ext cx="1021102" cy="929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Connecteur droit 83"/>
          <p:cNvCxnSpPr/>
          <p:nvPr/>
        </p:nvCxnSpPr>
        <p:spPr>
          <a:xfrm flipV="1">
            <a:off x="6143186" y="2420888"/>
            <a:ext cx="877086" cy="929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0" name="ZoneTexte 89"/>
          <p:cNvSpPr txBox="1"/>
          <p:nvPr/>
        </p:nvSpPr>
        <p:spPr>
          <a:xfrm>
            <a:off x="4572000" y="3140968"/>
            <a:ext cx="6495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dirty="0" smtClean="0"/>
              <a:t>R</a:t>
            </a:r>
            <a:r>
              <a:rPr lang="fr-CA" baseline="30000" dirty="0" smtClean="0"/>
              <a:t>1</a:t>
            </a:r>
            <a:r>
              <a:rPr lang="fr-CA" baseline="-25000" dirty="0" smtClean="0"/>
              <a:t>CA</a:t>
            </a:r>
            <a:endParaRPr lang="fr-CA" baseline="-25000" dirty="0"/>
          </a:p>
        </p:txBody>
      </p:sp>
      <p:sp>
        <p:nvSpPr>
          <p:cNvPr id="91" name="ZoneTexte 90"/>
          <p:cNvSpPr txBox="1"/>
          <p:nvPr/>
        </p:nvSpPr>
        <p:spPr>
          <a:xfrm>
            <a:off x="4499992" y="2276872"/>
            <a:ext cx="6495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dirty="0" smtClean="0"/>
              <a:t>R</a:t>
            </a:r>
            <a:r>
              <a:rPr lang="fr-CA" baseline="30000" dirty="0" smtClean="0"/>
              <a:t>2</a:t>
            </a:r>
            <a:r>
              <a:rPr lang="fr-CA" baseline="-25000" dirty="0" smtClean="0"/>
              <a:t>CA</a:t>
            </a:r>
            <a:endParaRPr lang="fr-CA" baseline="-25000" dirty="0"/>
          </a:p>
        </p:txBody>
      </p:sp>
      <p:cxnSp>
        <p:nvCxnSpPr>
          <p:cNvPr id="92" name="Connecteur droit 91"/>
          <p:cNvCxnSpPr/>
          <p:nvPr/>
        </p:nvCxnSpPr>
        <p:spPr>
          <a:xfrm flipH="1">
            <a:off x="5148064" y="2420888"/>
            <a:ext cx="1008110" cy="0"/>
          </a:xfrm>
          <a:prstGeom prst="line">
            <a:avLst/>
          </a:prstGeom>
          <a:ln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3" name="ZoneTexte 92"/>
          <p:cNvSpPr txBox="1"/>
          <p:nvPr/>
        </p:nvSpPr>
        <p:spPr>
          <a:xfrm>
            <a:off x="7092280" y="3717032"/>
            <a:ext cx="2487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dirty="0" smtClean="0"/>
              <a:t>t</a:t>
            </a:r>
            <a:endParaRPr lang="fr-CA" dirty="0"/>
          </a:p>
        </p:txBody>
      </p:sp>
      <p:sp>
        <p:nvSpPr>
          <p:cNvPr id="94" name="ZoneTexte 93"/>
          <p:cNvSpPr txBox="1"/>
          <p:nvPr/>
        </p:nvSpPr>
        <p:spPr>
          <a:xfrm>
            <a:off x="7059518" y="6381328"/>
            <a:ext cx="2487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dirty="0" smtClean="0"/>
              <a:t>t</a:t>
            </a:r>
            <a:endParaRPr lang="fr-CA" dirty="0"/>
          </a:p>
        </p:txBody>
      </p:sp>
      <p:sp>
        <p:nvSpPr>
          <p:cNvPr id="44" name="ZoneTexte 43"/>
          <p:cNvSpPr txBox="1"/>
          <p:nvPr/>
        </p:nvSpPr>
        <p:spPr>
          <a:xfrm>
            <a:off x="6012160" y="3717032"/>
            <a:ext cx="3337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dirty="0" smtClean="0"/>
              <a:t>t</a:t>
            </a:r>
            <a:r>
              <a:rPr lang="fr-CA" baseline="-25000" dirty="0" smtClean="0"/>
              <a:t>0</a:t>
            </a:r>
            <a:endParaRPr lang="fr-CA" baseline="-25000" dirty="0"/>
          </a:p>
        </p:txBody>
      </p:sp>
      <p:sp>
        <p:nvSpPr>
          <p:cNvPr id="45" name="ZoneTexte 44"/>
          <p:cNvSpPr txBox="1"/>
          <p:nvPr/>
        </p:nvSpPr>
        <p:spPr>
          <a:xfrm>
            <a:off x="6012160" y="6372036"/>
            <a:ext cx="3337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dirty="0" smtClean="0"/>
              <a:t>t</a:t>
            </a:r>
            <a:r>
              <a:rPr lang="fr-CA" baseline="-25000" dirty="0" smtClean="0"/>
              <a:t>0</a:t>
            </a:r>
            <a:endParaRPr lang="fr-CA" baseline="-25000" dirty="0"/>
          </a:p>
        </p:txBody>
      </p:sp>
      <p:sp>
        <p:nvSpPr>
          <p:cNvPr id="46" name="ZoneTexte 45"/>
          <p:cNvSpPr txBox="1"/>
          <p:nvPr/>
        </p:nvSpPr>
        <p:spPr>
          <a:xfrm>
            <a:off x="5436096" y="790253"/>
            <a:ext cx="3816424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tabLst>
                <a:tab pos="363538" algn="l"/>
              </a:tabLst>
            </a:pPr>
            <a:r>
              <a:rPr lang="fr-CA" sz="1600" dirty="0" smtClean="0"/>
              <a:t>r = R</a:t>
            </a:r>
            <a:r>
              <a:rPr lang="fr-CA" sz="1600" baseline="30000" dirty="0" smtClean="0"/>
              <a:t>1</a:t>
            </a:r>
            <a:r>
              <a:rPr lang="fr-CA" sz="1600" dirty="0" smtClean="0"/>
              <a:t> - </a:t>
            </a:r>
            <a:r>
              <a:rPr lang="fr-CA" sz="1600" dirty="0" smtClean="0">
                <a:sym typeface="Symbol"/>
              </a:rPr>
              <a:t></a:t>
            </a:r>
          </a:p>
          <a:p>
            <a:pPr>
              <a:tabLst>
                <a:tab pos="363538" algn="l"/>
              </a:tabLst>
            </a:pPr>
            <a:r>
              <a:rPr lang="fr-CA" sz="1600" dirty="0" smtClean="0"/>
              <a:t> r = R</a:t>
            </a:r>
            <a:r>
              <a:rPr lang="fr-CA" sz="1600" baseline="30000" dirty="0" smtClean="0"/>
              <a:t>2</a:t>
            </a:r>
            <a:r>
              <a:rPr lang="fr-CA" sz="1600" dirty="0" smtClean="0"/>
              <a:t> – (</a:t>
            </a:r>
            <a:r>
              <a:rPr lang="fr-CA" sz="1600" dirty="0" smtClean="0">
                <a:sym typeface="Symbol"/>
              </a:rPr>
              <a:t> + )</a:t>
            </a:r>
          </a:p>
          <a:p>
            <a:pPr>
              <a:tabLst>
                <a:tab pos="363538" algn="l"/>
              </a:tabLst>
            </a:pPr>
            <a:r>
              <a:rPr lang="fr-CA" sz="1600" dirty="0" smtClean="0">
                <a:sym typeface="Symbol"/>
              </a:rPr>
              <a:t>Où donc </a:t>
            </a:r>
            <a:r>
              <a:rPr lang="fr-CA" sz="1600" dirty="0" smtClean="0"/>
              <a:t>R</a:t>
            </a:r>
            <a:r>
              <a:rPr lang="fr-CA" sz="1600" baseline="30000" dirty="0" smtClean="0"/>
              <a:t>2 </a:t>
            </a:r>
            <a:r>
              <a:rPr lang="fr-CA" sz="1600" dirty="0" smtClean="0"/>
              <a:t>= R</a:t>
            </a:r>
            <a:r>
              <a:rPr lang="fr-CA" sz="1600" baseline="30000" dirty="0" smtClean="0"/>
              <a:t>1</a:t>
            </a:r>
            <a:r>
              <a:rPr lang="fr-CA" sz="1600" dirty="0" smtClean="0"/>
              <a:t> +</a:t>
            </a:r>
            <a:r>
              <a:rPr lang="fr-CA" sz="1600" dirty="0" smtClean="0">
                <a:sym typeface="Symbol"/>
              </a:rPr>
              <a:t> </a:t>
            </a:r>
          </a:p>
          <a:p>
            <a:r>
              <a:rPr lang="fr-CA" sz="1600" dirty="0" smtClean="0">
                <a:sym typeface="Symbol"/>
              </a:rPr>
              <a:t>(Effet Fisher, sans lien avec M</a:t>
            </a:r>
            <a:r>
              <a:rPr lang="fr-CA" sz="1600" baseline="30000" dirty="0" smtClean="0">
                <a:sym typeface="Symbol"/>
              </a:rPr>
              <a:t>s</a:t>
            </a:r>
            <a:r>
              <a:rPr lang="fr-CA" sz="1600" dirty="0" smtClean="0">
                <a:sym typeface="Symbol"/>
              </a:rPr>
              <a:t>/P mais plutôt avec la PTI du fait que E</a:t>
            </a:r>
            <a:r>
              <a:rPr lang="fr-CA" sz="1600" baseline="-25000" dirty="0" smtClean="0">
                <a:sym typeface="Symbol"/>
              </a:rPr>
              <a:t>CA</a:t>
            </a:r>
            <a:r>
              <a:rPr lang="fr-CA" sz="1600" dirty="0" smtClean="0">
                <a:sym typeface="Symbol"/>
              </a:rPr>
              <a:t> se déprécie + rapidement)</a:t>
            </a:r>
          </a:p>
          <a:p>
            <a:endParaRPr lang="fr-CA" dirty="0" smtClean="0">
              <a:sym typeface="Symbol"/>
            </a:endParaRPr>
          </a:p>
        </p:txBody>
      </p:sp>
      <p:sp>
        <p:nvSpPr>
          <p:cNvPr id="47" name="ZoneTexte 46"/>
          <p:cNvSpPr txBox="1"/>
          <p:nvPr/>
        </p:nvSpPr>
        <p:spPr>
          <a:xfrm>
            <a:off x="2627784" y="5373216"/>
            <a:ext cx="23762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dirty="0" smtClean="0">
                <a:sym typeface="Symbol"/>
              </a:rPr>
              <a:t>R  L(R,Y)  P (acétate 15)</a:t>
            </a:r>
          </a:p>
        </p:txBody>
      </p:sp>
      <p:cxnSp>
        <p:nvCxnSpPr>
          <p:cNvPr id="49" name="Connecteur droit avec flèche 48"/>
          <p:cNvCxnSpPr/>
          <p:nvPr/>
        </p:nvCxnSpPr>
        <p:spPr>
          <a:xfrm flipH="1" flipV="1">
            <a:off x="2411760" y="5373216"/>
            <a:ext cx="288032" cy="21602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ZoneTexte 49"/>
          <p:cNvSpPr txBox="1"/>
          <p:nvPr/>
        </p:nvSpPr>
        <p:spPr>
          <a:xfrm>
            <a:off x="6372200" y="5229200"/>
            <a:ext cx="27718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dirty="0" smtClean="0"/>
              <a:t>Saut correspondant au saut de P</a:t>
            </a:r>
            <a:endParaRPr lang="fr-CA" dirty="0" smtClean="0">
              <a:sym typeface="Symbol"/>
            </a:endParaRPr>
          </a:p>
          <a:p>
            <a:r>
              <a:rPr lang="fr-CA" dirty="0" smtClean="0">
                <a:sym typeface="Symbol"/>
              </a:rPr>
              <a:t>(implication de la PPA)</a:t>
            </a:r>
            <a:endParaRPr lang="fr-CA" dirty="0"/>
          </a:p>
        </p:txBody>
      </p:sp>
      <p:cxnSp>
        <p:nvCxnSpPr>
          <p:cNvPr id="59" name="Connecteur droit avec flèche 58"/>
          <p:cNvCxnSpPr/>
          <p:nvPr/>
        </p:nvCxnSpPr>
        <p:spPr>
          <a:xfrm flipH="1" flipV="1">
            <a:off x="6156176" y="5373216"/>
            <a:ext cx="288032" cy="21602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19256" cy="1143000"/>
          </a:xfrm>
        </p:spPr>
        <p:txBody>
          <a:bodyPr>
            <a:normAutofit/>
          </a:bodyPr>
          <a:lstStyle/>
          <a:p>
            <a:r>
              <a:rPr lang="fr-CA" dirty="0" smtClean="0">
                <a:sym typeface="Symbol"/>
              </a:rPr>
              <a:t>Effets des </a:t>
            </a:r>
            <a:r>
              <a:rPr lang="fr-CA" dirty="0" err="1" smtClean="0">
                <a:sym typeface="Symbol"/>
              </a:rPr>
              <a:t>diff</a:t>
            </a:r>
            <a:r>
              <a:rPr lang="fr-CA" dirty="0" smtClean="0">
                <a:sym typeface="Symbol"/>
              </a:rPr>
              <a:t>. types de M</a:t>
            </a:r>
            <a:r>
              <a:rPr lang="fr-CA" baseline="30000" dirty="0" smtClean="0">
                <a:sym typeface="Symbol"/>
              </a:rPr>
              <a:t>s</a:t>
            </a:r>
            <a:r>
              <a:rPr lang="fr-CA" dirty="0" smtClean="0">
                <a:sym typeface="Symbol"/>
              </a:rPr>
              <a:t> (2)</a:t>
            </a:r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9EDD0-8D55-41D3-98BD-FCB027E9758A}" type="slidenum">
              <a:rPr lang="fr-CA" smtClean="0"/>
              <a:pPr/>
              <a:t>21</a:t>
            </a:fld>
            <a:endParaRPr lang="fr-CA"/>
          </a:p>
        </p:txBody>
      </p:sp>
      <p:graphicFrame>
        <p:nvGraphicFramePr>
          <p:cNvPr id="5" name="Tableau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56358544"/>
              </p:ext>
            </p:extLst>
          </p:nvPr>
        </p:nvGraphicFramePr>
        <p:xfrm>
          <a:off x="0" y="1542388"/>
          <a:ext cx="9144000" cy="530689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73925"/>
                <a:gridCol w="2790025"/>
                <a:gridCol w="2790025"/>
                <a:gridCol w="2790025"/>
              </a:tblGrid>
              <a:tr h="878498">
                <a:tc>
                  <a:txBody>
                    <a:bodyPr/>
                    <a:lstStyle/>
                    <a:p>
                      <a:pPr algn="ctr"/>
                      <a:endParaRPr lang="fr-C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CA" dirty="0" smtClean="0">
                          <a:sym typeface="Symbol"/>
                        </a:rPr>
                        <a:t>+M</a:t>
                      </a:r>
                      <a:r>
                        <a:rPr lang="fr-CA" baseline="30000" dirty="0" smtClean="0">
                          <a:sym typeface="Symbol"/>
                        </a:rPr>
                        <a:t>s</a:t>
                      </a:r>
                      <a:r>
                        <a:rPr lang="fr-CA" dirty="0" smtClean="0">
                          <a:sym typeface="Symbol"/>
                        </a:rPr>
                        <a:t> temporaire</a:t>
                      </a:r>
                      <a:br>
                        <a:rPr lang="fr-CA" dirty="0" smtClean="0">
                          <a:sym typeface="Symbol"/>
                        </a:rPr>
                      </a:br>
                      <a:r>
                        <a:rPr lang="fr-CA" dirty="0" smtClean="0">
                          <a:sym typeface="Symbol"/>
                        </a:rPr>
                        <a:t>(thème 2c, acétate</a:t>
                      </a:r>
                      <a:r>
                        <a:rPr lang="fr-CA" baseline="0" dirty="0" smtClean="0">
                          <a:sym typeface="Symbol"/>
                        </a:rPr>
                        <a:t> 11)</a:t>
                      </a:r>
                      <a:endParaRPr lang="fr-C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CA" dirty="0" smtClean="0">
                          <a:sym typeface="Symbol"/>
                        </a:rPr>
                        <a:t>+M</a:t>
                      </a:r>
                      <a:r>
                        <a:rPr lang="fr-CA" baseline="30000" dirty="0" smtClean="0">
                          <a:sym typeface="Symbol"/>
                        </a:rPr>
                        <a:t>s</a:t>
                      </a:r>
                      <a:r>
                        <a:rPr lang="fr-CA" dirty="0" smtClean="0">
                          <a:sym typeface="Symbol"/>
                        </a:rPr>
                        <a:t> permanente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CA" dirty="0" smtClean="0">
                          <a:sym typeface="Symbol"/>
                        </a:rPr>
                        <a:t>(thème 2c,</a:t>
                      </a:r>
                      <a:r>
                        <a:rPr lang="fr-CA" baseline="0" dirty="0" smtClean="0">
                          <a:sym typeface="Symbol"/>
                        </a:rPr>
                        <a:t> </a:t>
                      </a:r>
                      <a:r>
                        <a:rPr lang="fr-CA" dirty="0" smtClean="0">
                          <a:sym typeface="Symbol"/>
                        </a:rPr>
                        <a:t>acétate 21)</a:t>
                      </a:r>
                      <a:endParaRPr lang="fr-CA" dirty="0" smtClean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CA" dirty="0" smtClean="0">
                          <a:sym typeface="Symbol"/>
                        </a:rPr>
                        <a:t>+M</a:t>
                      </a:r>
                      <a:r>
                        <a:rPr lang="fr-CA" baseline="30000" dirty="0" smtClean="0">
                          <a:sym typeface="Symbol"/>
                        </a:rPr>
                        <a:t>s</a:t>
                      </a:r>
                      <a:r>
                        <a:rPr lang="fr-CA" dirty="0" smtClean="0">
                          <a:sym typeface="Symbol"/>
                        </a:rPr>
                        <a:t> continue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CA" dirty="0" smtClean="0">
                          <a:sym typeface="Symbol"/>
                        </a:rPr>
                        <a:t>( t* </a:t>
                      </a:r>
                      <a:r>
                        <a:rPr lang="fr-CA" dirty="0" err="1" smtClean="0">
                          <a:sym typeface="Symbol"/>
                        </a:rPr>
                        <a:t>cr</a:t>
                      </a:r>
                      <a:r>
                        <a:rPr lang="fr-CA" dirty="0" smtClean="0">
                          <a:sym typeface="Symbol"/>
                        </a:rPr>
                        <a:t>. de M</a:t>
                      </a:r>
                      <a:r>
                        <a:rPr lang="fr-CA" baseline="30000" dirty="0" smtClean="0">
                          <a:sym typeface="Symbol"/>
                        </a:rPr>
                        <a:t>s</a:t>
                      </a:r>
                      <a:r>
                        <a:rPr lang="fr-CA" dirty="0" smtClean="0">
                          <a:sym typeface="Symbol"/>
                        </a:rPr>
                        <a:t> )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CA" dirty="0" smtClean="0">
                          <a:sym typeface="Symbol"/>
                        </a:rPr>
                        <a:t>(thème</a:t>
                      </a:r>
                      <a:r>
                        <a:rPr lang="fr-CA" baseline="0" dirty="0" smtClean="0">
                          <a:sym typeface="Symbol"/>
                        </a:rPr>
                        <a:t> 2d, acétate 20</a:t>
                      </a:r>
                      <a:r>
                        <a:rPr lang="fr-CA" dirty="0" smtClean="0">
                          <a:sym typeface="Symbol"/>
                        </a:rPr>
                        <a:t>)</a:t>
                      </a:r>
                      <a:endParaRPr lang="fr-CA" dirty="0" smtClean="0"/>
                    </a:p>
                  </a:txBody>
                  <a:tcPr anchor="ctr"/>
                </a:tc>
              </a:tr>
              <a:tr h="87849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CA" dirty="0" smtClean="0"/>
                        <a:t>P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Symbol"/>
                        <a:buNone/>
                        <a:tabLst/>
                        <a:defRPr/>
                      </a:pPr>
                      <a:r>
                        <a:rPr lang="fr-CA" baseline="0" dirty="0" smtClean="0">
                          <a:sym typeface="Symbol"/>
                        </a:rPr>
                        <a:t>—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CA" dirty="0" smtClean="0">
                          <a:sym typeface="Symbol"/>
                        </a:rPr>
                        <a:t></a:t>
                      </a:r>
                      <a:r>
                        <a:rPr lang="fr-CA" baseline="0" dirty="0" smtClean="0">
                          <a:sym typeface="Symbol"/>
                        </a:rPr>
                        <a:t> à LT seulement</a:t>
                      </a:r>
                      <a:endParaRPr lang="fr-CA" dirty="0" smtClean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Symbol"/>
                        <a:buNone/>
                        <a:tabLst/>
                        <a:defRPr/>
                      </a:pPr>
                      <a:r>
                        <a:rPr lang="fr-CA" baseline="0" dirty="0" smtClean="0">
                          <a:sym typeface="Symbol"/>
                        </a:rPr>
                        <a:t></a:t>
                      </a:r>
                      <a:r>
                        <a:rPr lang="fr-CA" dirty="0" smtClean="0">
                          <a:sym typeface="Symbol"/>
                        </a:rPr>
                        <a:t> continue</a:t>
                      </a:r>
                      <a:endParaRPr lang="fr-CA" dirty="0" smtClean="0"/>
                    </a:p>
                  </a:txBody>
                  <a:tcPr anchor="ctr"/>
                </a:tc>
              </a:tr>
              <a:tr h="87849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CA" dirty="0" smtClean="0"/>
                        <a:t>M</a:t>
                      </a:r>
                      <a:r>
                        <a:rPr lang="fr-CA" baseline="30000" dirty="0" smtClean="0"/>
                        <a:t>s</a:t>
                      </a:r>
                      <a:r>
                        <a:rPr lang="fr-CA" dirty="0" smtClean="0"/>
                        <a:t>/P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Symbol"/>
                        <a:buNone/>
                        <a:tabLst/>
                        <a:defRPr/>
                      </a:pPr>
                      <a:r>
                        <a:rPr lang="fr-CA" baseline="0" dirty="0" smtClean="0">
                          <a:sym typeface="Symbol"/>
                        </a:rPr>
                        <a:t> temporaire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CA" dirty="0" smtClean="0">
                          <a:sym typeface="Symbol"/>
                        </a:rPr>
                        <a:t></a:t>
                      </a:r>
                      <a:r>
                        <a:rPr lang="fr-CA" baseline="0" dirty="0" smtClean="0">
                          <a:sym typeface="Symbol"/>
                        </a:rPr>
                        <a:t> à CT seulement</a:t>
                      </a:r>
                      <a:endParaRPr lang="fr-CA" dirty="0" smtClean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Symbol"/>
                        <a:buNone/>
                        <a:tabLst/>
                        <a:defRPr/>
                      </a:pPr>
                      <a:r>
                        <a:rPr lang="fr-CA" baseline="0" dirty="0" smtClean="0">
                          <a:sym typeface="Symbol"/>
                        </a:rPr>
                        <a:t>—</a:t>
                      </a:r>
                    </a:p>
                  </a:txBody>
                  <a:tcPr anchor="ctr"/>
                </a:tc>
              </a:tr>
              <a:tr h="878498">
                <a:tc>
                  <a:txBody>
                    <a:bodyPr/>
                    <a:lstStyle/>
                    <a:p>
                      <a:pPr algn="ctr"/>
                      <a:r>
                        <a:rPr lang="fr-CA" dirty="0" smtClean="0"/>
                        <a:t>R</a:t>
                      </a:r>
                      <a:endParaRPr lang="fr-C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Symbol"/>
                        <a:buChar char="¯"/>
                        <a:tabLst/>
                        <a:defRPr/>
                      </a:pPr>
                      <a:r>
                        <a:rPr lang="fr-CA" baseline="0" dirty="0" smtClean="0">
                          <a:sym typeface="Symbol"/>
                        </a:rPr>
                        <a:t> temporaire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CA" dirty="0" smtClean="0">
                          <a:sym typeface="Symbol"/>
                        </a:rPr>
                        <a:t></a:t>
                      </a:r>
                      <a:r>
                        <a:rPr lang="fr-CA" baseline="0" dirty="0" smtClean="0">
                          <a:sym typeface="Symbol"/>
                        </a:rPr>
                        <a:t> à CT seulement</a:t>
                      </a:r>
                      <a:endParaRPr lang="fr-C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Font typeface="Symbol"/>
                        <a:buNone/>
                      </a:pPr>
                      <a:r>
                        <a:rPr lang="fr-CA" baseline="0" dirty="0" smtClean="0">
                          <a:sym typeface="Symbol"/>
                        </a:rPr>
                        <a:t></a:t>
                      </a:r>
                      <a:r>
                        <a:rPr lang="fr-CA" dirty="0" smtClean="0">
                          <a:sym typeface="Symbol"/>
                        </a:rPr>
                        <a:t> permanente</a:t>
                      </a:r>
                    </a:p>
                    <a:p>
                      <a:pPr algn="ctr">
                        <a:buFont typeface="Symbol"/>
                        <a:buNone/>
                      </a:pPr>
                      <a:r>
                        <a:rPr lang="fr-CA" dirty="0" smtClean="0">
                          <a:sym typeface="Symbol"/>
                        </a:rPr>
                        <a:t>(effet Fisher)</a:t>
                      </a:r>
                      <a:endParaRPr lang="fr-CA" dirty="0"/>
                    </a:p>
                  </a:txBody>
                  <a:tcPr anchor="ctr"/>
                </a:tc>
              </a:tr>
              <a:tr h="87849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CA" smtClean="0"/>
                        <a:t>E</a:t>
                      </a:r>
                      <a:r>
                        <a:rPr lang="fr-CA" strike="noStrike" baseline="30000" smtClean="0"/>
                        <a:t>e</a:t>
                      </a:r>
                      <a:endParaRPr lang="fr-CA" strike="noStrike" baseline="30000" dirty="0" smtClean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CA" dirty="0" smtClean="0"/>
                        <a:t>—</a:t>
                      </a:r>
                      <a:endParaRPr lang="fr-C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CA" dirty="0" smtClean="0">
                          <a:sym typeface="Symbol"/>
                        </a:rPr>
                        <a:t> permanente</a:t>
                      </a:r>
                      <a:endParaRPr lang="fr-C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Symbol"/>
                        <a:buNone/>
                        <a:tabLst/>
                        <a:defRPr/>
                      </a:pPr>
                      <a:r>
                        <a:rPr lang="fr-CA" baseline="0" dirty="0" smtClean="0">
                          <a:sym typeface="Symbol"/>
                        </a:rPr>
                        <a:t></a:t>
                      </a:r>
                      <a:r>
                        <a:rPr lang="fr-CA" dirty="0" smtClean="0">
                          <a:sym typeface="Symbol"/>
                        </a:rPr>
                        <a:t> continue</a:t>
                      </a:r>
                      <a:endParaRPr lang="fr-CA" dirty="0" smtClean="0"/>
                    </a:p>
                  </a:txBody>
                  <a:tcPr anchor="ctr"/>
                </a:tc>
              </a:tr>
              <a:tr h="878498">
                <a:tc>
                  <a:txBody>
                    <a:bodyPr/>
                    <a:lstStyle/>
                    <a:p>
                      <a:pPr algn="ctr"/>
                      <a:r>
                        <a:rPr lang="fr-CA" dirty="0" smtClean="0"/>
                        <a:t>E</a:t>
                      </a:r>
                      <a:endParaRPr lang="fr-C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Symbol"/>
                        <a:buNone/>
                        <a:tabLst/>
                        <a:defRPr/>
                      </a:pPr>
                      <a:r>
                        <a:rPr lang="fr-CA" baseline="0" dirty="0" smtClean="0">
                          <a:sym typeface="Symbol"/>
                        </a:rPr>
                        <a:t> temporaire</a:t>
                      </a:r>
                      <a:endParaRPr lang="fr-CA" dirty="0" smtClean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CA" dirty="0" smtClean="0">
                          <a:sym typeface="Symbol"/>
                        </a:rPr>
                        <a:t></a:t>
                      </a:r>
                      <a:r>
                        <a:rPr lang="fr-CA" baseline="0" dirty="0" smtClean="0">
                          <a:sym typeface="Symbol"/>
                        </a:rPr>
                        <a:t>à CT &gt; </a:t>
                      </a:r>
                      <a:r>
                        <a:rPr lang="fr-CA" dirty="0" smtClean="0">
                          <a:sym typeface="Symbol"/>
                        </a:rPr>
                        <a:t>à </a:t>
                      </a:r>
                      <a:r>
                        <a:rPr lang="fr-CA" baseline="0" dirty="0" smtClean="0">
                          <a:sym typeface="Symbol"/>
                        </a:rPr>
                        <a:t>LT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CA" baseline="0" dirty="0" smtClean="0">
                          <a:sym typeface="Symbol"/>
                        </a:rPr>
                        <a:t>(</a:t>
                      </a:r>
                      <a:r>
                        <a:rPr lang="fr-CA" baseline="0" dirty="0" err="1" smtClean="0">
                          <a:sym typeface="Symbol"/>
                        </a:rPr>
                        <a:t>surréaction</a:t>
                      </a:r>
                      <a:r>
                        <a:rPr lang="fr-CA" baseline="0" dirty="0" smtClean="0">
                          <a:sym typeface="Symbol"/>
                        </a:rPr>
                        <a:t>)</a:t>
                      </a:r>
                      <a:endParaRPr lang="fr-CA" dirty="0" smtClean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Symbol"/>
                        <a:buNone/>
                        <a:tabLst/>
                        <a:defRPr/>
                      </a:pPr>
                      <a:r>
                        <a:rPr lang="fr-CA" baseline="0" dirty="0" smtClean="0">
                          <a:sym typeface="Symbol"/>
                        </a:rPr>
                        <a:t></a:t>
                      </a:r>
                      <a:r>
                        <a:rPr lang="fr-CA" dirty="0" smtClean="0">
                          <a:sym typeface="Symbol"/>
                        </a:rPr>
                        <a:t> continue</a:t>
                      </a:r>
                      <a:endParaRPr lang="fr-CA" dirty="0" smtClean="0"/>
                    </a:p>
                  </a:txBody>
                  <a:tcPr anchor="ctr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003232" cy="1143000"/>
          </a:xfrm>
        </p:spPr>
        <p:txBody>
          <a:bodyPr>
            <a:normAutofit fontScale="90000"/>
          </a:bodyPr>
          <a:lstStyle/>
          <a:p>
            <a:r>
              <a:rPr lang="fr-CA" dirty="0" smtClean="0"/>
              <a:t>Autres facteurs affectant la validité des PPA abs. et </a:t>
            </a:r>
            <a:r>
              <a:rPr lang="fr-CA" dirty="0" err="1" smtClean="0"/>
              <a:t>rel</a:t>
            </a:r>
            <a:r>
              <a:rPr lang="fr-CA" dirty="0" smtClean="0"/>
              <a:t>.</a:t>
            </a:r>
            <a:endParaRPr lang="fr-CA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755576" y="1628800"/>
            <a:ext cx="7467600" cy="4525963"/>
          </a:xfrm>
        </p:spPr>
        <p:txBody>
          <a:bodyPr>
            <a:normAutofit/>
          </a:bodyPr>
          <a:lstStyle/>
          <a:p>
            <a:r>
              <a:rPr lang="fr-CA" dirty="0" smtClean="0"/>
              <a:t>Les biens non-échangeables</a:t>
            </a:r>
          </a:p>
          <a:p>
            <a:pPr>
              <a:buNone/>
            </a:pPr>
            <a:endParaRPr lang="fr-CA" dirty="0" smtClean="0"/>
          </a:p>
          <a:p>
            <a:r>
              <a:rPr lang="fr-CA" dirty="0" smtClean="0"/>
              <a:t>L’horizon temporel</a:t>
            </a:r>
          </a:p>
          <a:p>
            <a:pPr>
              <a:buNone/>
            </a:pPr>
            <a:endParaRPr lang="fr-CA" dirty="0" smtClean="0"/>
          </a:p>
          <a:p>
            <a:r>
              <a:rPr lang="fr-CA" dirty="0" smtClean="0"/>
              <a:t>En pratique, la PPA n’a jamais été vérifiée de façon concluante, ce qui n’en fait une mauvaise théorie pour autant! </a:t>
            </a:r>
          </a:p>
          <a:p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9EDD0-8D55-41D3-98BD-FCB027E9758A}" type="slidenum">
              <a:rPr lang="fr-CA" smtClean="0"/>
              <a:pPr/>
              <a:t>22</a:t>
            </a:fld>
            <a:endParaRPr lang="fr-C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6576" indent="0" algn="ctr">
              <a:buNone/>
            </a:pPr>
            <a:r>
              <a:rPr lang="en-CA" dirty="0" smtClean="0"/>
              <a:t>ANNEXE :</a:t>
            </a:r>
          </a:p>
          <a:p>
            <a:pPr marL="36576" indent="0" algn="ctr">
              <a:buNone/>
            </a:pPr>
            <a:endParaRPr lang="en-CA" dirty="0" smtClean="0"/>
          </a:p>
          <a:p>
            <a:pPr marL="36576" indent="0" algn="ctr">
              <a:buNone/>
            </a:pPr>
            <a:r>
              <a:rPr lang="en-CA" dirty="0" smtClean="0"/>
              <a:t>La PPA et les </a:t>
            </a:r>
            <a:r>
              <a:rPr lang="en-CA" dirty="0" err="1" smtClean="0"/>
              <a:t>comparaisons</a:t>
            </a:r>
            <a:r>
              <a:rPr lang="en-CA" dirty="0" smtClean="0"/>
              <a:t> </a:t>
            </a:r>
            <a:r>
              <a:rPr lang="en-CA" dirty="0" err="1" smtClean="0"/>
              <a:t>internationales</a:t>
            </a:r>
            <a:r>
              <a:rPr lang="en-CA" dirty="0" smtClean="0"/>
              <a:t> de </a:t>
            </a:r>
            <a:r>
              <a:rPr lang="en-CA" dirty="0" err="1" smtClean="0"/>
              <a:t>niveaux</a:t>
            </a:r>
            <a:r>
              <a:rPr lang="en-CA" dirty="0" smtClean="0"/>
              <a:t> de vie</a:t>
            </a:r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9EDD0-8D55-41D3-98BD-FCB027E9758A}" type="slidenum">
              <a:rPr lang="fr-CA" smtClean="0"/>
              <a:pPr/>
              <a:t>23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31391360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003232" cy="1143000"/>
          </a:xfrm>
        </p:spPr>
        <p:txBody>
          <a:bodyPr>
            <a:normAutofit/>
          </a:bodyPr>
          <a:lstStyle/>
          <a:p>
            <a:r>
              <a:rPr lang="fr-CA" dirty="0" smtClean="0"/>
              <a:t>Mesure du niveau de vie et PPA</a:t>
            </a:r>
            <a:endParaRPr lang="fr-CA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7467600" cy="4853136"/>
          </a:xfrm>
        </p:spPr>
        <p:txBody>
          <a:bodyPr>
            <a:normAutofit/>
          </a:bodyPr>
          <a:lstStyle/>
          <a:p>
            <a:r>
              <a:rPr lang="fr-CA" dirty="0" smtClean="0"/>
              <a:t>Mesurer les PIB nationaux en $ local</a:t>
            </a:r>
          </a:p>
          <a:p>
            <a:endParaRPr lang="fr-CA" dirty="0" smtClean="0"/>
          </a:p>
          <a:p>
            <a:r>
              <a:rPr lang="fr-CA" dirty="0" smtClean="0"/>
              <a:t>Tenir compte de la taille des populations</a:t>
            </a:r>
          </a:p>
          <a:p>
            <a:endParaRPr lang="fr-CA" dirty="0" smtClean="0"/>
          </a:p>
          <a:p>
            <a:r>
              <a:rPr lang="fr-CA" dirty="0" smtClean="0"/>
              <a:t>Utiliser une monnaie commune ($US)</a:t>
            </a:r>
          </a:p>
          <a:p>
            <a:endParaRPr lang="fr-CA" dirty="0" smtClean="0"/>
          </a:p>
          <a:p>
            <a:r>
              <a:rPr lang="fr-CA" dirty="0" smtClean="0"/>
              <a:t>Tenir compte des différences dans le pouvoir d’achat du $US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9EDD0-8D55-41D3-98BD-FCB027E9758A}" type="slidenum">
              <a:rPr lang="fr-CA" smtClean="0"/>
              <a:pPr/>
              <a:t>24</a:t>
            </a:fld>
            <a:endParaRPr lang="fr-C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CA" dirty="0" smtClean="0"/>
              <a:t>Mesure du niveau de vie et PPA</a:t>
            </a:r>
            <a:endParaRPr lang="fr-CA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8291264" cy="4525963"/>
          </a:xfrm>
        </p:spPr>
        <p:txBody>
          <a:bodyPr>
            <a:normAutofit/>
          </a:bodyPr>
          <a:lstStyle/>
          <a:p>
            <a:r>
              <a:rPr lang="fr-CA" sz="2600" dirty="0" smtClean="0"/>
              <a:t>On a :</a:t>
            </a:r>
          </a:p>
          <a:p>
            <a:pPr algn="ctr">
              <a:buNone/>
            </a:pPr>
            <a:r>
              <a:rPr lang="fr-CA" sz="2600" dirty="0" smtClean="0"/>
              <a:t>	(PIB/H)</a:t>
            </a:r>
            <a:r>
              <a:rPr lang="fr-CA" sz="2600" baseline="-25000" dirty="0" smtClean="0"/>
              <a:t>CA,$US, PPA</a:t>
            </a:r>
            <a:r>
              <a:rPr lang="fr-CA" sz="2600" dirty="0" smtClean="0"/>
              <a:t> = (PIB/H)</a:t>
            </a:r>
            <a:r>
              <a:rPr lang="fr-CA" sz="2600" baseline="-25000" dirty="0" smtClean="0"/>
              <a:t>CA,$CA</a:t>
            </a:r>
            <a:r>
              <a:rPr lang="fr-CA" sz="2600" dirty="0" smtClean="0"/>
              <a:t> * PP</a:t>
            </a:r>
            <a:r>
              <a:rPr lang="fr-CA" sz="2600" baseline="-25000" dirty="0" smtClean="0"/>
              <a:t>US</a:t>
            </a:r>
            <a:r>
              <a:rPr lang="fr-CA" sz="2600" dirty="0" smtClean="0"/>
              <a:t> /PP</a:t>
            </a:r>
            <a:r>
              <a:rPr lang="fr-CA" sz="2600" baseline="-25000" dirty="0" smtClean="0"/>
              <a:t>CA</a:t>
            </a:r>
            <a:r>
              <a:rPr lang="fr-CA" sz="2600" dirty="0" smtClean="0"/>
              <a:t> </a:t>
            </a:r>
          </a:p>
          <a:p>
            <a:endParaRPr lang="fr-CA" sz="2600" dirty="0" smtClean="0">
              <a:cs typeface="Times New Roman"/>
            </a:endParaRPr>
          </a:p>
          <a:p>
            <a:pPr>
              <a:spcBef>
                <a:spcPts val="1200"/>
              </a:spcBef>
            </a:pPr>
            <a:r>
              <a:rPr lang="fr-CA" sz="2600" dirty="0" smtClean="0"/>
              <a:t>Rappel :</a:t>
            </a:r>
            <a:endParaRPr lang="fr-CA" sz="2200" dirty="0" smtClean="0"/>
          </a:p>
          <a:p>
            <a:pPr lvl="1">
              <a:spcBef>
                <a:spcPts val="1200"/>
              </a:spcBef>
            </a:pPr>
            <a:r>
              <a:rPr lang="fr-CA" dirty="0" smtClean="0"/>
              <a:t>Si E</a:t>
            </a:r>
            <a:r>
              <a:rPr lang="fr-CA" baseline="-25000" dirty="0" smtClean="0"/>
              <a:t>PPA</a:t>
            </a:r>
            <a:r>
              <a:rPr lang="fr-CA" dirty="0" smtClean="0"/>
              <a:t> = PP</a:t>
            </a:r>
            <a:r>
              <a:rPr lang="fr-CA" baseline="-25000" dirty="0" smtClean="0"/>
              <a:t>CA</a:t>
            </a:r>
            <a:r>
              <a:rPr lang="fr-CA" dirty="0" smtClean="0"/>
              <a:t>/PP</a:t>
            </a:r>
            <a:r>
              <a:rPr lang="fr-CA" baseline="-25000" dirty="0" smtClean="0"/>
              <a:t>US</a:t>
            </a:r>
            <a:r>
              <a:rPr lang="fr-CA" dirty="0" smtClean="0"/>
              <a:t>, </a:t>
            </a:r>
            <a:r>
              <a:rPr lang="fr-CA" dirty="0" err="1" smtClean="0">
                <a:cs typeface="Times New Roman"/>
              </a:rPr>
              <a:t>q</a:t>
            </a:r>
            <a:r>
              <a:rPr lang="fr-CA" baseline="-25000" dirty="0" err="1" smtClean="0">
                <a:cs typeface="Times New Roman"/>
              </a:rPr>
              <a:t>$CA</a:t>
            </a:r>
            <a:r>
              <a:rPr lang="fr-CA" dirty="0" smtClean="0">
                <a:cs typeface="Times New Roman"/>
              </a:rPr>
              <a:t> = E</a:t>
            </a:r>
            <a:r>
              <a:rPr lang="fr-CA" baseline="-25000" dirty="0" smtClean="0">
                <a:cs typeface="Times New Roman"/>
              </a:rPr>
              <a:t>$CA</a:t>
            </a:r>
            <a:r>
              <a:rPr lang="fr-CA" dirty="0" smtClean="0">
                <a:cs typeface="Times New Roman"/>
              </a:rPr>
              <a:t>*PP</a:t>
            </a:r>
            <a:r>
              <a:rPr lang="fr-CA" baseline="-25000" dirty="0" smtClean="0">
                <a:cs typeface="Times New Roman"/>
              </a:rPr>
              <a:t>US</a:t>
            </a:r>
            <a:r>
              <a:rPr lang="fr-CA" dirty="0" smtClean="0">
                <a:cs typeface="Times New Roman"/>
              </a:rPr>
              <a:t>/PP</a:t>
            </a:r>
            <a:r>
              <a:rPr lang="fr-CA" baseline="-25000" dirty="0" smtClean="0">
                <a:cs typeface="Times New Roman"/>
              </a:rPr>
              <a:t>CA</a:t>
            </a:r>
            <a:r>
              <a:rPr lang="fr-CA" dirty="0" smtClean="0">
                <a:cs typeface="Times New Roman"/>
              </a:rPr>
              <a:t> = 1</a:t>
            </a:r>
            <a:endParaRPr lang="fr-CA" dirty="0" smtClean="0"/>
          </a:p>
          <a:p>
            <a:pPr lvl="1">
              <a:spcBef>
                <a:spcPts val="1200"/>
              </a:spcBef>
            </a:pPr>
            <a:r>
              <a:rPr lang="fr-CA" dirty="0" smtClean="0"/>
              <a:t>E</a:t>
            </a:r>
            <a:r>
              <a:rPr lang="fr-CA" baseline="-25000" dirty="0" smtClean="0"/>
              <a:t>PPA</a:t>
            </a:r>
            <a:r>
              <a:rPr lang="fr-CA" dirty="0" smtClean="0"/>
              <a:t> = PP</a:t>
            </a:r>
            <a:r>
              <a:rPr lang="fr-CA" baseline="-25000" dirty="0" smtClean="0"/>
              <a:t>CA</a:t>
            </a:r>
            <a:r>
              <a:rPr lang="fr-CA" dirty="0" smtClean="0"/>
              <a:t>/PP</a:t>
            </a:r>
            <a:r>
              <a:rPr lang="fr-CA" baseline="-25000" dirty="0" smtClean="0"/>
              <a:t>US</a:t>
            </a:r>
            <a:r>
              <a:rPr lang="fr-CA" dirty="0" smtClean="0"/>
              <a:t> </a:t>
            </a:r>
            <a:r>
              <a:rPr lang="fr-CA" dirty="0" smtClean="0">
                <a:sym typeface="Symbol"/>
              </a:rPr>
              <a:t> $CA a le même pouvoir d’achat dans les 2 pays.</a:t>
            </a:r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9EDD0-8D55-41D3-98BD-FCB027E9758A}" type="slidenum">
              <a:rPr lang="fr-CA" smtClean="0"/>
              <a:pPr/>
              <a:t>25</a:t>
            </a:fld>
            <a:endParaRPr lang="fr-C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CA" dirty="0" smtClean="0"/>
              <a:t>Indice de prix international</a:t>
            </a:r>
            <a:endParaRPr lang="en-US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8219256" cy="4525963"/>
          </a:xfrm>
        </p:spPr>
        <p:txBody>
          <a:bodyPr>
            <a:normAutofit fontScale="77500" lnSpcReduction="20000"/>
          </a:bodyPr>
          <a:lstStyle/>
          <a:p>
            <a:r>
              <a:rPr lang="fr-CA" dirty="0" smtClean="0"/>
              <a:t>Indice de prix à base 100 comparant le PP dans un pays p./r à son prix dans un pays de référence dans une même devise ($US).</a:t>
            </a:r>
          </a:p>
          <a:p>
            <a:pPr lvl="1"/>
            <a:endParaRPr lang="fr-CA" sz="2200" dirty="0" smtClean="0"/>
          </a:p>
          <a:p>
            <a:pPr lvl="1"/>
            <a:r>
              <a:rPr lang="fr-CA" dirty="0" smtClean="0"/>
              <a:t>IP</a:t>
            </a:r>
            <a:r>
              <a:rPr lang="fr-CA" baseline="-25000" dirty="0" smtClean="0"/>
              <a:t>CA</a:t>
            </a:r>
            <a:r>
              <a:rPr lang="fr-CA" dirty="0" smtClean="0"/>
              <a:t> = [</a:t>
            </a:r>
            <a:r>
              <a:rPr lang="en-US" dirty="0" smtClean="0"/>
              <a:t>(PP</a:t>
            </a:r>
            <a:r>
              <a:rPr lang="en-US" baseline="-25000" dirty="0" smtClean="0"/>
              <a:t>CA</a:t>
            </a:r>
            <a:r>
              <a:rPr lang="en-US" dirty="0" smtClean="0"/>
              <a:t>/E</a:t>
            </a:r>
            <a:r>
              <a:rPr lang="en-US" baseline="-25000" dirty="0" smtClean="0"/>
              <a:t>$CA</a:t>
            </a:r>
            <a:r>
              <a:rPr lang="en-US" dirty="0" smtClean="0"/>
              <a:t>)/PP</a:t>
            </a:r>
            <a:r>
              <a:rPr lang="en-US" baseline="-25000" dirty="0" smtClean="0"/>
              <a:t>US</a:t>
            </a:r>
            <a:r>
              <a:rPr lang="en-US" dirty="0" smtClean="0"/>
              <a:t>]*100</a:t>
            </a:r>
          </a:p>
          <a:p>
            <a:pPr lvl="1">
              <a:buNone/>
              <a:tabLst>
                <a:tab pos="1262063" algn="l"/>
              </a:tabLst>
            </a:pPr>
            <a:r>
              <a:rPr lang="en-US" dirty="0" smtClean="0"/>
              <a:t>	IP</a:t>
            </a:r>
            <a:r>
              <a:rPr lang="en-US" baseline="-25000" dirty="0" smtClean="0"/>
              <a:t>US</a:t>
            </a:r>
            <a:r>
              <a:rPr lang="en-US" dirty="0" smtClean="0"/>
              <a:t> = 100</a:t>
            </a:r>
            <a:endParaRPr lang="fr-CA" dirty="0" smtClean="0"/>
          </a:p>
          <a:p>
            <a:pPr lvl="2"/>
            <a:endParaRPr lang="fr-CA" dirty="0" smtClean="0"/>
          </a:p>
          <a:p>
            <a:pPr lvl="2"/>
            <a:r>
              <a:rPr lang="fr-CA" dirty="0" smtClean="0"/>
              <a:t>Si IP</a:t>
            </a:r>
            <a:r>
              <a:rPr lang="fr-CA" baseline="-25000" dirty="0" smtClean="0"/>
              <a:t>CA</a:t>
            </a:r>
            <a:r>
              <a:rPr lang="fr-CA" dirty="0" smtClean="0"/>
              <a:t> &lt; 100, le $US a un + grand PA au canada</a:t>
            </a:r>
          </a:p>
          <a:p>
            <a:pPr lvl="2"/>
            <a:r>
              <a:rPr lang="fr-CA" dirty="0" smtClean="0"/>
              <a:t>Si IP</a:t>
            </a:r>
            <a:r>
              <a:rPr lang="fr-CA" baseline="-25000" dirty="0" smtClean="0"/>
              <a:t>CA</a:t>
            </a:r>
            <a:r>
              <a:rPr lang="fr-CA" dirty="0" smtClean="0"/>
              <a:t> &gt; 100, le $US a un + grand PA aux É.-U.</a:t>
            </a:r>
          </a:p>
          <a:p>
            <a:pPr lvl="2"/>
            <a:endParaRPr lang="fr-CA" dirty="0" smtClean="0"/>
          </a:p>
          <a:p>
            <a:pPr lvl="2"/>
            <a:r>
              <a:rPr lang="fr-CA" dirty="0" smtClean="0"/>
              <a:t>Au mois d’août 2012, on avait IP</a:t>
            </a:r>
            <a:r>
              <a:rPr lang="fr-CA" baseline="-25000" dirty="0" smtClean="0"/>
              <a:t>CA </a:t>
            </a:r>
            <a:r>
              <a:rPr lang="fr-CA" dirty="0" smtClean="0"/>
              <a:t>= 127, ce qui impliquait qu’il fallait 27% + de $US pour acheter le même panier au Canada</a:t>
            </a:r>
          </a:p>
          <a:p>
            <a:endParaRPr lang="fr-CA" sz="2600" dirty="0" smtClean="0"/>
          </a:p>
          <a:p>
            <a:r>
              <a:rPr lang="fr-CA" sz="2600" dirty="0" smtClean="0"/>
              <a:t>On a alors : </a:t>
            </a:r>
          </a:p>
          <a:p>
            <a:pPr lvl="1"/>
            <a:r>
              <a:rPr lang="fr-CA" sz="2200" dirty="0" smtClean="0"/>
              <a:t>(PIB/H)</a:t>
            </a:r>
            <a:r>
              <a:rPr lang="fr-CA" sz="2200" baseline="-25000" dirty="0" smtClean="0"/>
              <a:t>CA, $US, PPA</a:t>
            </a:r>
            <a:r>
              <a:rPr lang="fr-CA" sz="2200" dirty="0" smtClean="0"/>
              <a:t> = (PIB/H)</a:t>
            </a:r>
            <a:r>
              <a:rPr lang="fr-CA" sz="2200" baseline="-25000" dirty="0" smtClean="0"/>
              <a:t>CA, $CA</a:t>
            </a:r>
            <a:r>
              <a:rPr lang="fr-CA" sz="2200" dirty="0" smtClean="0"/>
              <a:t> * 1/E</a:t>
            </a:r>
            <a:r>
              <a:rPr lang="fr-CA" sz="2200" baseline="-25000" dirty="0" smtClean="0"/>
              <a:t>$CA</a:t>
            </a:r>
            <a:r>
              <a:rPr lang="fr-CA" sz="2200" dirty="0" smtClean="0"/>
              <a:t>* IP</a:t>
            </a:r>
            <a:r>
              <a:rPr lang="fr-CA" sz="2200" baseline="-25000" dirty="0" smtClean="0"/>
              <a:t>US</a:t>
            </a:r>
            <a:r>
              <a:rPr lang="fr-CA" sz="2200" dirty="0" smtClean="0"/>
              <a:t>/IP</a:t>
            </a:r>
            <a:r>
              <a:rPr lang="fr-CA" sz="2200" baseline="-25000" dirty="0" smtClean="0"/>
              <a:t>CA</a:t>
            </a:r>
            <a:endParaRPr lang="fr-CA" sz="2200" dirty="0" smtClean="0"/>
          </a:p>
          <a:p>
            <a:endParaRPr lang="fr-CA" dirty="0" smtClean="0"/>
          </a:p>
          <a:p>
            <a:endParaRPr lang="en-US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9EDD0-8D55-41D3-98BD-FCB027E9758A}" type="slidenum">
              <a:rPr lang="fr-CA" smtClean="0"/>
              <a:pPr/>
              <a:t>26</a:t>
            </a:fld>
            <a:endParaRPr lang="fr-C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91264" cy="1143000"/>
          </a:xfrm>
        </p:spPr>
        <p:txBody>
          <a:bodyPr>
            <a:normAutofit/>
          </a:bodyPr>
          <a:lstStyle/>
          <a:p>
            <a:r>
              <a:rPr lang="fr-CA" dirty="0" smtClean="0"/>
              <a:t>Mesure du niveau de vie et PPA</a:t>
            </a:r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9EDD0-8D55-41D3-98BD-FCB027E9758A}" type="slidenum">
              <a:rPr lang="fr-CA" smtClean="0"/>
              <a:pPr/>
              <a:t>27</a:t>
            </a:fld>
            <a:endParaRPr lang="fr-CA"/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1628800"/>
            <a:ext cx="8072441" cy="47525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 smtClean="0"/>
              <a:t>Loi du prix unique</a:t>
            </a:r>
            <a:endParaRPr lang="fr-CA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CA" dirty="0" smtClean="0"/>
              <a:t>Sur des marchés en CCP, sans entrave au commerce </a:t>
            </a:r>
            <a:r>
              <a:rPr lang="fr-CA" dirty="0" err="1" smtClean="0"/>
              <a:t>int</a:t>
            </a:r>
            <a:r>
              <a:rPr lang="fr-CA" dirty="0" smtClean="0"/>
              <a:t>., sans coût de transport et pour des marchandises homogènes, on devrait observer un prix unique pour un même bien i. </a:t>
            </a:r>
          </a:p>
          <a:p>
            <a:pPr lvl="2">
              <a:buFont typeface="Symbol" pitchFamily="18" charset="2"/>
              <a:buChar char="Þ"/>
            </a:pPr>
            <a:r>
              <a:rPr lang="fr-CA" sz="2800" dirty="0" err="1" smtClean="0"/>
              <a:t>P</a:t>
            </a:r>
            <a:r>
              <a:rPr lang="fr-CA" sz="2800" baseline="30000" dirty="0" err="1" smtClean="0"/>
              <a:t>i</a:t>
            </a:r>
            <a:r>
              <a:rPr lang="fr-CA" sz="2800" baseline="-25000" dirty="0" err="1" smtClean="0"/>
              <a:t>$CA</a:t>
            </a:r>
            <a:r>
              <a:rPr lang="fr-CA" sz="2800" dirty="0" smtClean="0"/>
              <a:t> = E * </a:t>
            </a:r>
            <a:r>
              <a:rPr lang="fr-CA" sz="2800" dirty="0" err="1" smtClean="0"/>
              <a:t>P</a:t>
            </a:r>
            <a:r>
              <a:rPr lang="fr-CA" sz="2800" baseline="30000" dirty="0" err="1" smtClean="0"/>
              <a:t>i</a:t>
            </a:r>
            <a:r>
              <a:rPr lang="fr-CA" sz="2800" baseline="-25000" dirty="0" err="1" smtClean="0"/>
              <a:t>$US</a:t>
            </a:r>
            <a:endParaRPr lang="fr-CA" sz="2800" baseline="-25000" dirty="0" smtClean="0"/>
          </a:p>
          <a:p>
            <a:pPr lvl="2">
              <a:buFont typeface="Symbol" pitchFamily="18" charset="2"/>
              <a:buChar char="Þ"/>
            </a:pPr>
            <a:endParaRPr lang="fr-CA" sz="2800" baseline="-25000" dirty="0" smtClean="0"/>
          </a:p>
          <a:p>
            <a:pPr lvl="2">
              <a:buFont typeface="Symbol" pitchFamily="18" charset="2"/>
              <a:buChar char="Þ"/>
            </a:pPr>
            <a:r>
              <a:rPr lang="fr-CA" sz="2800" dirty="0" smtClean="0"/>
              <a:t>E = </a:t>
            </a:r>
            <a:r>
              <a:rPr lang="fr-CA" sz="2800" dirty="0" err="1" smtClean="0"/>
              <a:t>P</a:t>
            </a:r>
            <a:r>
              <a:rPr lang="fr-CA" sz="2800" baseline="30000" dirty="0" err="1" smtClean="0"/>
              <a:t>i</a:t>
            </a:r>
            <a:r>
              <a:rPr lang="fr-CA" sz="2800" baseline="-25000" dirty="0" err="1" smtClean="0"/>
              <a:t>$CA</a:t>
            </a:r>
            <a:r>
              <a:rPr lang="fr-CA" sz="2800" dirty="0" smtClean="0"/>
              <a:t> / </a:t>
            </a:r>
            <a:r>
              <a:rPr lang="fr-CA" sz="2800" dirty="0" err="1" smtClean="0"/>
              <a:t>P</a:t>
            </a:r>
            <a:r>
              <a:rPr lang="fr-CA" sz="2800" baseline="30000" dirty="0" err="1" smtClean="0"/>
              <a:t>i</a:t>
            </a:r>
            <a:r>
              <a:rPr lang="fr-CA" sz="2800" baseline="-25000" dirty="0" err="1" smtClean="0"/>
              <a:t>$US</a:t>
            </a:r>
            <a:endParaRPr lang="fr-CA" sz="280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9EDD0-8D55-41D3-98BD-FCB027E9758A}" type="slidenum">
              <a:rPr lang="fr-CA" smtClean="0"/>
              <a:pPr/>
              <a:t>3</a:t>
            </a:fld>
            <a:endParaRPr lang="fr-C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 smtClean="0"/>
              <a:t>PPA et E à LT</a:t>
            </a:r>
            <a:endParaRPr lang="fr-CA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8003232" cy="4709120"/>
          </a:xfrm>
        </p:spPr>
        <p:txBody>
          <a:bodyPr>
            <a:normAutofit/>
          </a:bodyPr>
          <a:lstStyle/>
          <a:p>
            <a:r>
              <a:rPr lang="fr-CA" dirty="0" smtClean="0"/>
              <a:t>Si la loi du prix unique tient sur un nombre suffisant de marchés, alors :</a:t>
            </a:r>
          </a:p>
          <a:p>
            <a:pPr lvl="1"/>
            <a:r>
              <a:rPr lang="fr-CA" dirty="0" err="1" smtClean="0"/>
              <a:t>E</a:t>
            </a:r>
            <a:r>
              <a:rPr lang="fr-CA" baseline="30000" dirty="0" err="1" smtClean="0"/>
              <a:t>ppa</a:t>
            </a:r>
            <a:r>
              <a:rPr lang="fr-CA" baseline="-25000" dirty="0" smtClean="0"/>
              <a:t>$CA</a:t>
            </a:r>
            <a:r>
              <a:rPr lang="fr-CA" dirty="0" smtClean="0"/>
              <a:t> = PP</a:t>
            </a:r>
            <a:r>
              <a:rPr lang="fr-CA" baseline="-25000" dirty="0" smtClean="0"/>
              <a:t>CA</a:t>
            </a:r>
            <a:r>
              <a:rPr lang="fr-CA" dirty="0" smtClean="0"/>
              <a:t> / PP</a:t>
            </a:r>
            <a:r>
              <a:rPr lang="fr-CA" baseline="-25000" dirty="0" smtClean="0"/>
              <a:t>US</a:t>
            </a:r>
            <a:endParaRPr lang="fr-CA" dirty="0" smtClean="0"/>
          </a:p>
          <a:p>
            <a:endParaRPr lang="fr-CA" dirty="0" smtClean="0"/>
          </a:p>
          <a:p>
            <a:r>
              <a:rPr lang="fr-CA" dirty="0" smtClean="0"/>
              <a:t>Où PP est le prix d’un panier de b. et s. identiques dans les deux pays</a:t>
            </a:r>
          </a:p>
          <a:p>
            <a:endParaRPr lang="fr-CA" dirty="0" smtClean="0"/>
          </a:p>
          <a:p>
            <a:r>
              <a:rPr lang="fr-CA" dirty="0" smtClean="0"/>
              <a:t>À LT, PP est le même dans tous les pays lorsqu’exprimé dans une même devise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9EDD0-8D55-41D3-98BD-FCB027E9758A}" type="slidenum">
              <a:rPr lang="fr-CA" smtClean="0"/>
              <a:pPr/>
              <a:t>4</a:t>
            </a:fld>
            <a:endParaRPr lang="fr-C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 smtClean="0"/>
              <a:t>PPA et change flexible</a:t>
            </a:r>
            <a:endParaRPr lang="fr-CA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755576" y="1628800"/>
            <a:ext cx="7467600" cy="4525963"/>
          </a:xfrm>
        </p:spPr>
        <p:txBody>
          <a:bodyPr>
            <a:normAutofit fontScale="92500"/>
          </a:bodyPr>
          <a:lstStyle/>
          <a:p>
            <a:r>
              <a:rPr lang="fr-CA" dirty="0" smtClean="0"/>
              <a:t>Et si E</a:t>
            </a:r>
            <a:r>
              <a:rPr lang="fr-CA" baseline="-25000" dirty="0" smtClean="0"/>
              <a:t>$CA</a:t>
            </a:r>
            <a:r>
              <a:rPr lang="fr-CA" dirty="0" smtClean="0"/>
              <a:t> ≠ PP</a:t>
            </a:r>
            <a:r>
              <a:rPr lang="fr-CA" baseline="-25000" dirty="0" smtClean="0"/>
              <a:t>CA</a:t>
            </a:r>
            <a:r>
              <a:rPr lang="fr-CA" dirty="0" smtClean="0"/>
              <a:t> / PP</a:t>
            </a:r>
            <a:r>
              <a:rPr lang="fr-CA" baseline="-25000" dirty="0" smtClean="0"/>
              <a:t>US</a:t>
            </a:r>
            <a:r>
              <a:rPr lang="fr-CA" dirty="0" smtClean="0"/>
              <a:t> ?</a:t>
            </a:r>
          </a:p>
          <a:p>
            <a:endParaRPr lang="fr-CA" dirty="0" smtClean="0"/>
          </a:p>
          <a:p>
            <a:r>
              <a:rPr lang="fr-CA" dirty="0" smtClean="0"/>
              <a:t>Si E</a:t>
            </a:r>
            <a:r>
              <a:rPr lang="fr-CA" baseline="-25000" dirty="0" smtClean="0"/>
              <a:t>$CA</a:t>
            </a:r>
            <a:r>
              <a:rPr lang="fr-CA" dirty="0" smtClean="0"/>
              <a:t> &lt; PP</a:t>
            </a:r>
            <a:r>
              <a:rPr lang="fr-CA" baseline="-25000" dirty="0" smtClean="0"/>
              <a:t>CA</a:t>
            </a:r>
            <a:r>
              <a:rPr lang="fr-CA" dirty="0" smtClean="0"/>
              <a:t> / PP</a:t>
            </a:r>
            <a:r>
              <a:rPr lang="fr-CA" baseline="-25000" dirty="0" smtClean="0"/>
              <a:t>US</a:t>
            </a:r>
            <a:r>
              <a:rPr lang="fr-CA" dirty="0" smtClean="0"/>
              <a:t>($CA), les Canadiens voudront M les biens des É.-U. et on aura ↑O</a:t>
            </a:r>
            <a:r>
              <a:rPr lang="fr-CA" baseline="-25000" dirty="0" smtClean="0"/>
              <a:t>$CA</a:t>
            </a:r>
            <a:r>
              <a:rPr lang="fr-CA" dirty="0" smtClean="0"/>
              <a:t>, ↑D</a:t>
            </a:r>
            <a:r>
              <a:rPr lang="fr-CA" baseline="-25000" dirty="0" smtClean="0"/>
              <a:t>$US</a:t>
            </a:r>
            <a:r>
              <a:rPr lang="fr-CA" dirty="0" smtClean="0"/>
              <a:t>,↑E</a:t>
            </a:r>
            <a:r>
              <a:rPr lang="fr-CA" baseline="-25000" dirty="0" smtClean="0"/>
              <a:t>$CA</a:t>
            </a:r>
            <a:r>
              <a:rPr lang="fr-CA" dirty="0" smtClean="0"/>
              <a:t> et </a:t>
            </a:r>
            <a:r>
              <a:rPr lang="fr-CA" dirty="0" smtClean="0">
                <a:sym typeface="Symbol"/>
              </a:rPr>
              <a:t></a:t>
            </a:r>
            <a:r>
              <a:rPr lang="fr-CA" baseline="-25000" dirty="0" smtClean="0">
                <a:sym typeface="Symbol"/>
              </a:rPr>
              <a:t>US</a:t>
            </a:r>
            <a:r>
              <a:rPr lang="fr-CA" dirty="0" smtClean="0">
                <a:sym typeface="Symbol"/>
              </a:rPr>
              <a:t>&gt;</a:t>
            </a:r>
            <a:r>
              <a:rPr lang="fr-CA" baseline="-25000" dirty="0" smtClean="0">
                <a:sym typeface="Symbol"/>
              </a:rPr>
              <a:t>CA.</a:t>
            </a:r>
            <a:endParaRPr lang="fr-CA" baseline="-25000" dirty="0" smtClean="0"/>
          </a:p>
          <a:p>
            <a:endParaRPr lang="fr-CA" dirty="0" smtClean="0"/>
          </a:p>
          <a:p>
            <a:r>
              <a:rPr lang="fr-CA" dirty="0" smtClean="0"/>
              <a:t>Si E</a:t>
            </a:r>
            <a:r>
              <a:rPr lang="fr-CA" baseline="-25000" dirty="0" smtClean="0"/>
              <a:t>$CA</a:t>
            </a:r>
            <a:r>
              <a:rPr lang="fr-CA" dirty="0" smtClean="0"/>
              <a:t> &gt; PP</a:t>
            </a:r>
            <a:r>
              <a:rPr lang="fr-CA" baseline="-25000" dirty="0" smtClean="0"/>
              <a:t>CA</a:t>
            </a:r>
            <a:r>
              <a:rPr lang="fr-CA" dirty="0" smtClean="0"/>
              <a:t> / PP</a:t>
            </a:r>
            <a:r>
              <a:rPr lang="fr-CA" baseline="-25000" dirty="0" smtClean="0"/>
              <a:t>US</a:t>
            </a:r>
            <a:r>
              <a:rPr lang="fr-CA" dirty="0" smtClean="0"/>
              <a:t>($CA), les Américains voudront M les biens du Canada et on aura ↑O</a:t>
            </a:r>
            <a:r>
              <a:rPr lang="fr-CA" baseline="-25000" dirty="0" smtClean="0"/>
              <a:t>$US</a:t>
            </a:r>
            <a:r>
              <a:rPr lang="fr-CA" dirty="0" smtClean="0"/>
              <a:t>, ↑D</a:t>
            </a:r>
            <a:r>
              <a:rPr lang="fr-CA" baseline="-25000" dirty="0" smtClean="0"/>
              <a:t>$CA</a:t>
            </a:r>
            <a:r>
              <a:rPr lang="fr-CA" dirty="0" smtClean="0"/>
              <a:t>,</a:t>
            </a:r>
            <a:r>
              <a:rPr lang="fr-CA" dirty="0" smtClean="0">
                <a:sym typeface="Symbol"/>
              </a:rPr>
              <a:t></a:t>
            </a:r>
            <a:r>
              <a:rPr lang="fr-CA" dirty="0" smtClean="0"/>
              <a:t>E</a:t>
            </a:r>
            <a:r>
              <a:rPr lang="fr-CA" baseline="-25000" dirty="0" smtClean="0"/>
              <a:t>$CA</a:t>
            </a:r>
            <a:r>
              <a:rPr lang="fr-CA" dirty="0" smtClean="0"/>
              <a:t> et </a:t>
            </a:r>
            <a:r>
              <a:rPr lang="fr-CA" dirty="0" smtClean="0">
                <a:sym typeface="Symbol"/>
              </a:rPr>
              <a:t></a:t>
            </a:r>
            <a:r>
              <a:rPr lang="fr-CA" baseline="-25000" dirty="0" smtClean="0">
                <a:sym typeface="Symbol"/>
              </a:rPr>
              <a:t>US</a:t>
            </a:r>
            <a:r>
              <a:rPr lang="fr-CA" dirty="0" smtClean="0">
                <a:sym typeface="Symbol"/>
              </a:rPr>
              <a:t>&lt;</a:t>
            </a:r>
            <a:r>
              <a:rPr lang="fr-CA" baseline="-25000" dirty="0" smtClean="0">
                <a:sym typeface="Symbol"/>
              </a:rPr>
              <a:t>CA.</a:t>
            </a:r>
            <a:endParaRPr lang="fr-CA" dirty="0" smtClean="0"/>
          </a:p>
          <a:p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9EDD0-8D55-41D3-98BD-FCB027E9758A}" type="slidenum">
              <a:rPr lang="fr-CA" smtClean="0"/>
              <a:pPr/>
              <a:t>5</a:t>
            </a:fld>
            <a:endParaRPr lang="fr-C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 smtClean="0"/>
              <a:t>PPA et change fixe</a:t>
            </a:r>
            <a:endParaRPr lang="fr-CA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755576" y="1628800"/>
            <a:ext cx="8031266" cy="4525963"/>
          </a:xfrm>
        </p:spPr>
        <p:txBody>
          <a:bodyPr>
            <a:normAutofit lnSpcReduction="10000"/>
          </a:bodyPr>
          <a:lstStyle/>
          <a:p>
            <a:r>
              <a:rPr lang="fr-CA" dirty="0" smtClean="0"/>
              <a:t>Et si E</a:t>
            </a:r>
            <a:r>
              <a:rPr lang="fr-CA" baseline="-25000" dirty="0" smtClean="0"/>
              <a:t>$CA</a:t>
            </a:r>
            <a:r>
              <a:rPr lang="fr-CA" dirty="0" smtClean="0"/>
              <a:t> ≠ PP</a:t>
            </a:r>
            <a:r>
              <a:rPr lang="fr-CA" baseline="-25000" dirty="0" smtClean="0"/>
              <a:t>CA</a:t>
            </a:r>
            <a:r>
              <a:rPr lang="fr-CA" dirty="0" smtClean="0"/>
              <a:t> / PP</a:t>
            </a:r>
            <a:r>
              <a:rPr lang="fr-CA" baseline="-25000" dirty="0" smtClean="0"/>
              <a:t>US</a:t>
            </a:r>
            <a:r>
              <a:rPr lang="fr-CA" dirty="0" smtClean="0"/>
              <a:t> ?</a:t>
            </a:r>
          </a:p>
          <a:p>
            <a:endParaRPr lang="fr-CA" dirty="0" smtClean="0"/>
          </a:p>
          <a:p>
            <a:r>
              <a:rPr lang="fr-CA" dirty="0" smtClean="0"/>
              <a:t>Si E</a:t>
            </a:r>
            <a:r>
              <a:rPr lang="fr-CA" baseline="-25000" dirty="0" smtClean="0"/>
              <a:t>$CA</a:t>
            </a:r>
            <a:r>
              <a:rPr lang="fr-CA" dirty="0" smtClean="0"/>
              <a:t> &lt; PP</a:t>
            </a:r>
            <a:r>
              <a:rPr lang="fr-CA" baseline="-25000" dirty="0" smtClean="0"/>
              <a:t>CA</a:t>
            </a:r>
            <a:r>
              <a:rPr lang="fr-CA" dirty="0" smtClean="0"/>
              <a:t> / PP</a:t>
            </a:r>
            <a:r>
              <a:rPr lang="fr-CA" baseline="-25000" dirty="0" smtClean="0"/>
              <a:t>US</a:t>
            </a:r>
            <a:r>
              <a:rPr lang="fr-CA" dirty="0" smtClean="0"/>
              <a:t> ($CA), les Canadiens voudront M les biens des É.-U. et</a:t>
            </a:r>
            <a:r>
              <a:rPr lang="fr-CA" sz="3200" dirty="0" smtClean="0">
                <a:cs typeface="Times New Roman"/>
              </a:rPr>
              <a:t> on aura</a:t>
            </a:r>
            <a:r>
              <a:rPr lang="fr-CA" sz="3200" dirty="0" smtClean="0">
                <a:sym typeface="Symbol"/>
              </a:rPr>
              <a:t> </a:t>
            </a:r>
            <a:r>
              <a:rPr lang="fr-CA" sz="3200" baseline="-25000" dirty="0" smtClean="0">
                <a:sym typeface="Symbol"/>
              </a:rPr>
              <a:t>US</a:t>
            </a:r>
            <a:r>
              <a:rPr lang="fr-CA" sz="3200" dirty="0" smtClean="0">
                <a:sym typeface="Symbol"/>
              </a:rPr>
              <a:t>&gt;</a:t>
            </a:r>
            <a:r>
              <a:rPr lang="fr-CA" sz="3200" baseline="-25000" dirty="0" smtClean="0">
                <a:sym typeface="Symbol"/>
              </a:rPr>
              <a:t>CA</a:t>
            </a:r>
            <a:r>
              <a:rPr lang="fr-CA" sz="3200" dirty="0" smtClean="0">
                <a:cs typeface="Times New Roman"/>
              </a:rPr>
              <a:t>.</a:t>
            </a:r>
            <a:endParaRPr lang="fr-CA" dirty="0" smtClean="0"/>
          </a:p>
          <a:p>
            <a:endParaRPr lang="fr-CA" dirty="0" smtClean="0"/>
          </a:p>
          <a:p>
            <a:r>
              <a:rPr lang="fr-CA" dirty="0" smtClean="0"/>
              <a:t>Si E</a:t>
            </a:r>
            <a:r>
              <a:rPr lang="fr-CA" baseline="-25000" dirty="0" smtClean="0"/>
              <a:t>$CA</a:t>
            </a:r>
            <a:r>
              <a:rPr lang="fr-CA" dirty="0" smtClean="0"/>
              <a:t> &gt; PP</a:t>
            </a:r>
            <a:r>
              <a:rPr lang="fr-CA" baseline="-25000" dirty="0" smtClean="0"/>
              <a:t>CA</a:t>
            </a:r>
            <a:r>
              <a:rPr lang="fr-CA" dirty="0" smtClean="0"/>
              <a:t> / PP</a:t>
            </a:r>
            <a:r>
              <a:rPr lang="fr-CA" baseline="-25000" dirty="0" smtClean="0"/>
              <a:t>US</a:t>
            </a:r>
            <a:r>
              <a:rPr lang="fr-CA" dirty="0" smtClean="0"/>
              <a:t>($CA), les Américains voudront M les biens du Canada et on aura </a:t>
            </a:r>
            <a:r>
              <a:rPr lang="fr-CA" dirty="0" smtClean="0">
                <a:sym typeface="Symbol"/>
              </a:rPr>
              <a:t></a:t>
            </a:r>
            <a:r>
              <a:rPr lang="fr-CA" baseline="-25000" dirty="0" smtClean="0">
                <a:sym typeface="Symbol"/>
              </a:rPr>
              <a:t>US</a:t>
            </a:r>
            <a:r>
              <a:rPr lang="fr-CA" dirty="0" smtClean="0">
                <a:sym typeface="Symbol"/>
              </a:rPr>
              <a:t>&lt;</a:t>
            </a:r>
            <a:r>
              <a:rPr lang="fr-CA" baseline="-25000" dirty="0" smtClean="0">
                <a:sym typeface="Symbol"/>
              </a:rPr>
              <a:t>CA</a:t>
            </a:r>
            <a:r>
              <a:rPr lang="fr-CA" sz="2800" dirty="0" smtClean="0">
                <a:cs typeface="Times New Roman"/>
              </a:rPr>
              <a:t>.</a:t>
            </a:r>
            <a:endParaRPr lang="fr-CA" dirty="0" smtClean="0"/>
          </a:p>
          <a:p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9EDD0-8D55-41D3-98BD-FCB027E9758A}" type="slidenum">
              <a:rPr lang="fr-CA" smtClean="0"/>
              <a:pPr/>
              <a:t>6</a:t>
            </a:fld>
            <a:endParaRPr lang="fr-C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 smtClean="0"/>
              <a:t>L’indice </a:t>
            </a:r>
            <a:r>
              <a:rPr lang="fr-CA" i="1" dirty="0" err="1" smtClean="0"/>
              <a:t>Big</a:t>
            </a:r>
            <a:r>
              <a:rPr lang="fr-CA" i="1" dirty="0" smtClean="0"/>
              <a:t> Mac</a:t>
            </a:r>
            <a:endParaRPr lang="fr-CA" i="1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8075240" cy="4853136"/>
          </a:xfrm>
        </p:spPr>
        <p:txBody>
          <a:bodyPr>
            <a:normAutofit/>
          </a:bodyPr>
          <a:lstStyle/>
          <a:p>
            <a:r>
              <a:rPr lang="fr-CA" dirty="0" smtClean="0"/>
              <a:t>Mesure </a:t>
            </a:r>
            <a:r>
              <a:rPr lang="fr-CA" dirty="0" err="1" smtClean="0"/>
              <a:t>E</a:t>
            </a:r>
            <a:r>
              <a:rPr lang="fr-CA" baseline="30000" dirty="0" err="1" smtClean="0"/>
              <a:t>ppa</a:t>
            </a:r>
            <a:r>
              <a:rPr lang="fr-CA" dirty="0" smtClean="0"/>
              <a:t> à partir du prix d’un </a:t>
            </a:r>
            <a:r>
              <a:rPr lang="fr-CA" i="1" dirty="0" err="1" smtClean="0"/>
              <a:t>Big</a:t>
            </a:r>
            <a:r>
              <a:rPr lang="fr-CA" i="1" dirty="0" smtClean="0"/>
              <a:t> Mac </a:t>
            </a:r>
            <a:r>
              <a:rPr lang="fr-CA" dirty="0" smtClean="0"/>
              <a:t>à travers le monde</a:t>
            </a:r>
          </a:p>
          <a:p>
            <a:endParaRPr lang="fr-CA" dirty="0" smtClean="0"/>
          </a:p>
          <a:p>
            <a:r>
              <a:rPr lang="fr-CA" dirty="0" smtClean="0"/>
              <a:t>Bien standardisé dont les intrants sont diversifiés</a:t>
            </a:r>
          </a:p>
          <a:p>
            <a:endParaRPr lang="fr-CA" dirty="0" smtClean="0"/>
          </a:p>
          <a:p>
            <a:r>
              <a:rPr lang="fr-CA" dirty="0" smtClean="0"/>
              <a:t>L’indice prédit, </a:t>
            </a:r>
            <a:r>
              <a:rPr lang="fr-CA" dirty="0" err="1" smtClean="0"/>
              <a:t>p.e</a:t>
            </a:r>
            <a:r>
              <a:rPr lang="fr-CA" dirty="0" smtClean="0"/>
              <a:t>. : E</a:t>
            </a:r>
            <a:r>
              <a:rPr lang="fr-CA" baseline="-25000" dirty="0" smtClean="0"/>
              <a:t>$CA</a:t>
            </a:r>
            <a:r>
              <a:rPr lang="fr-CA" dirty="0" smtClean="0"/>
              <a:t> = P</a:t>
            </a:r>
            <a:r>
              <a:rPr lang="fr-CA" baseline="30000" dirty="0" smtClean="0"/>
              <a:t>BM</a:t>
            </a:r>
            <a:r>
              <a:rPr lang="fr-CA" baseline="-25000" dirty="0" smtClean="0"/>
              <a:t>CA</a:t>
            </a:r>
            <a:r>
              <a:rPr lang="fr-CA" dirty="0" smtClean="0"/>
              <a:t> / P</a:t>
            </a:r>
            <a:r>
              <a:rPr lang="fr-CA" baseline="30000" dirty="0" smtClean="0"/>
              <a:t>BM</a:t>
            </a:r>
            <a:r>
              <a:rPr lang="fr-CA" baseline="-25000" dirty="0" smtClean="0"/>
              <a:t>É.-U.</a:t>
            </a:r>
            <a:r>
              <a:rPr lang="fr-CA" dirty="0" smtClean="0"/>
              <a:t> </a:t>
            </a:r>
          </a:p>
          <a:p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9EDD0-8D55-41D3-98BD-FCB027E9758A}" type="slidenum">
              <a:rPr lang="fr-CA" smtClean="0"/>
              <a:pPr/>
              <a:t>7</a:t>
            </a:fld>
            <a:endParaRPr lang="fr-C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 smtClean="0"/>
              <a:t>L’indice </a:t>
            </a:r>
            <a:r>
              <a:rPr lang="fr-CA" i="1" dirty="0" err="1" smtClean="0"/>
              <a:t>Big</a:t>
            </a:r>
            <a:r>
              <a:rPr lang="fr-CA" i="1" dirty="0" smtClean="0"/>
              <a:t> Mac </a:t>
            </a:r>
            <a:r>
              <a:rPr lang="fr-CA" dirty="0" smtClean="0"/>
              <a:t>(ex.)</a:t>
            </a:r>
            <a:endParaRPr lang="fr-CA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39552" y="1628800"/>
            <a:ext cx="8604448" cy="4525963"/>
          </a:xfrm>
        </p:spPr>
        <p:txBody>
          <a:bodyPr/>
          <a:lstStyle/>
          <a:p>
            <a:r>
              <a:rPr lang="fr-CA" dirty="0" smtClean="0"/>
              <a:t>Ex. : un </a:t>
            </a:r>
            <a:r>
              <a:rPr lang="fr-CA" i="1" dirty="0" err="1" smtClean="0"/>
              <a:t>Big</a:t>
            </a:r>
            <a:r>
              <a:rPr lang="fr-CA" i="1" dirty="0" smtClean="0"/>
              <a:t> Mac </a:t>
            </a:r>
            <a:r>
              <a:rPr lang="fr-CA" dirty="0" smtClean="0"/>
              <a:t>vaut 3,57$US aux É.-U. et 4,07$CA au Canada.</a:t>
            </a:r>
          </a:p>
          <a:p>
            <a:endParaRPr lang="fr-CA" dirty="0" smtClean="0"/>
          </a:p>
          <a:p>
            <a:r>
              <a:rPr lang="fr-CA" dirty="0" smtClean="0"/>
              <a:t>L’indice prédit E</a:t>
            </a:r>
            <a:r>
              <a:rPr lang="fr-CA" baseline="-25000" dirty="0" smtClean="0"/>
              <a:t>$CA</a:t>
            </a:r>
            <a:r>
              <a:rPr lang="fr-CA" dirty="0" smtClean="0"/>
              <a:t> = 4,07/3,57 = 1,14$CA/$US</a:t>
            </a:r>
          </a:p>
          <a:p>
            <a:endParaRPr lang="fr-CA" dirty="0" smtClean="0"/>
          </a:p>
          <a:p>
            <a:r>
              <a:rPr lang="fr-CA" dirty="0" smtClean="0"/>
              <a:t>Si E</a:t>
            </a:r>
            <a:r>
              <a:rPr lang="fr-CA" baseline="-25000" dirty="0" smtClean="0"/>
              <a:t>$CA</a:t>
            </a:r>
            <a:r>
              <a:rPr lang="fr-CA" dirty="0" smtClean="0"/>
              <a:t> = 0,98$CA/$US, le $CA est </a:t>
            </a:r>
            <a:r>
              <a:rPr lang="fr-CA" dirty="0" err="1" smtClean="0"/>
              <a:t>sur-évalué</a:t>
            </a:r>
            <a:r>
              <a:rPr lang="fr-CA" dirty="0" smtClean="0"/>
              <a:t> d’environ 14% (0,98-1,14/1,14)</a:t>
            </a:r>
          </a:p>
          <a:p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9EDD0-8D55-41D3-98BD-FCB027E9758A}" type="slidenum">
              <a:rPr lang="fr-CA" smtClean="0"/>
              <a:pPr/>
              <a:t>8</a:t>
            </a:fld>
            <a:endParaRPr lang="fr-C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27584" y="332656"/>
            <a:ext cx="8136904" cy="1143000"/>
          </a:xfrm>
        </p:spPr>
        <p:txBody>
          <a:bodyPr>
            <a:normAutofit/>
          </a:bodyPr>
          <a:lstStyle/>
          <a:p>
            <a:r>
              <a:rPr lang="fr-CA" dirty="0" smtClean="0"/>
              <a:t>Taux de change nominal et réel</a:t>
            </a:r>
            <a:endParaRPr lang="fr-CA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8291264" cy="4925144"/>
          </a:xfrm>
        </p:spPr>
        <p:txBody>
          <a:bodyPr>
            <a:normAutofit fontScale="92500"/>
          </a:bodyPr>
          <a:lstStyle/>
          <a:p>
            <a:pPr>
              <a:spcBef>
                <a:spcPts val="0"/>
              </a:spcBef>
            </a:pPr>
            <a:r>
              <a:rPr lang="fr-CA" dirty="0" smtClean="0"/>
              <a:t>Taux de change nominal (à l’incertain)</a:t>
            </a:r>
            <a:r>
              <a:rPr lang="fr-CA" baseline="-25000" dirty="0" smtClean="0"/>
              <a:t> </a:t>
            </a:r>
            <a:r>
              <a:rPr lang="fr-CA" dirty="0" smtClean="0"/>
              <a:t>: t* de change des devises (</a:t>
            </a:r>
            <a:r>
              <a:rPr lang="fr-CA" dirty="0" smtClean="0">
                <a:cs typeface="Times New Roman"/>
              </a:rPr>
              <a:t>E</a:t>
            </a:r>
            <a:r>
              <a:rPr lang="fr-CA" baseline="-25000" dirty="0" smtClean="0">
                <a:cs typeface="Times New Roman"/>
              </a:rPr>
              <a:t>$CA</a:t>
            </a:r>
            <a:r>
              <a:rPr lang="fr-CA" dirty="0" smtClean="0">
                <a:cs typeface="Times New Roman"/>
              </a:rPr>
              <a:t> = $CA/$US)</a:t>
            </a:r>
            <a:endParaRPr lang="fr-CA" baseline="-25000" dirty="0" smtClean="0">
              <a:cs typeface="Times New Roman"/>
            </a:endParaRPr>
          </a:p>
          <a:p>
            <a:pPr>
              <a:spcBef>
                <a:spcPts val="0"/>
              </a:spcBef>
              <a:buNone/>
            </a:pPr>
            <a:endParaRPr lang="fr-CA" dirty="0" smtClean="0"/>
          </a:p>
          <a:p>
            <a:pPr>
              <a:spcBef>
                <a:spcPts val="0"/>
              </a:spcBef>
            </a:pPr>
            <a:r>
              <a:rPr lang="fr-CA" dirty="0" smtClean="0"/>
              <a:t>Taux de change réel</a:t>
            </a:r>
            <a:r>
              <a:rPr lang="fr-CA" baseline="-25000" dirty="0" smtClean="0"/>
              <a:t> </a:t>
            </a:r>
            <a:r>
              <a:rPr lang="fr-CA" dirty="0" smtClean="0"/>
              <a:t>(à l’incertain) : pouvoir d’achat local d’une devise p./r. à son pouvoir d’achat à l’étranger (</a:t>
            </a:r>
            <a:r>
              <a:rPr lang="fr-CA" dirty="0" err="1" smtClean="0">
                <a:cs typeface="Times New Roman"/>
              </a:rPr>
              <a:t>q</a:t>
            </a:r>
            <a:r>
              <a:rPr lang="fr-CA" baseline="-25000" dirty="0" err="1" smtClean="0">
                <a:cs typeface="Times New Roman"/>
              </a:rPr>
              <a:t>$CA</a:t>
            </a:r>
            <a:r>
              <a:rPr lang="fr-CA" dirty="0" smtClean="0">
                <a:cs typeface="Times New Roman"/>
              </a:rPr>
              <a:t> = E</a:t>
            </a:r>
            <a:r>
              <a:rPr lang="fr-CA" baseline="-25000" dirty="0" smtClean="0">
                <a:cs typeface="Times New Roman"/>
              </a:rPr>
              <a:t>$CA</a:t>
            </a:r>
            <a:r>
              <a:rPr lang="fr-CA" dirty="0" smtClean="0">
                <a:cs typeface="Times New Roman"/>
              </a:rPr>
              <a:t>*PP</a:t>
            </a:r>
            <a:r>
              <a:rPr lang="fr-CA" baseline="-25000" dirty="0" smtClean="0">
                <a:cs typeface="Times New Roman"/>
              </a:rPr>
              <a:t>US</a:t>
            </a:r>
            <a:r>
              <a:rPr lang="fr-CA" dirty="0" smtClean="0">
                <a:cs typeface="Times New Roman"/>
              </a:rPr>
              <a:t> / PP</a:t>
            </a:r>
            <a:r>
              <a:rPr lang="fr-CA" baseline="-25000" dirty="0" smtClean="0">
                <a:cs typeface="Times New Roman"/>
              </a:rPr>
              <a:t>CA</a:t>
            </a:r>
            <a:r>
              <a:rPr lang="fr-CA" dirty="0" smtClean="0">
                <a:cs typeface="Times New Roman"/>
              </a:rPr>
              <a:t>)</a:t>
            </a:r>
          </a:p>
          <a:p>
            <a:pPr lvl="1">
              <a:spcBef>
                <a:spcPts val="0"/>
              </a:spcBef>
            </a:pPr>
            <a:endParaRPr lang="fr-CA" dirty="0" smtClean="0">
              <a:cs typeface="Times New Roman"/>
            </a:endParaRPr>
          </a:p>
          <a:p>
            <a:pPr lvl="1">
              <a:spcBef>
                <a:spcPts val="0"/>
              </a:spcBef>
            </a:pPr>
            <a:r>
              <a:rPr lang="fr-CA" dirty="0" smtClean="0"/>
              <a:t>Si la PPA tient, </a:t>
            </a:r>
            <a:r>
              <a:rPr lang="fr-CA" dirty="0" err="1" smtClean="0">
                <a:cs typeface="Times New Roman"/>
              </a:rPr>
              <a:t>q</a:t>
            </a:r>
            <a:r>
              <a:rPr lang="fr-CA" baseline="-25000" dirty="0" err="1" smtClean="0">
                <a:cs typeface="Times New Roman"/>
              </a:rPr>
              <a:t>$CA</a:t>
            </a:r>
            <a:r>
              <a:rPr lang="fr-CA" dirty="0" smtClean="0">
                <a:cs typeface="Times New Roman"/>
              </a:rPr>
              <a:t> = 1</a:t>
            </a:r>
          </a:p>
          <a:p>
            <a:pPr lvl="1">
              <a:spcBef>
                <a:spcPts val="0"/>
              </a:spcBef>
            </a:pPr>
            <a:r>
              <a:rPr lang="fr-CA" dirty="0" smtClean="0">
                <a:cs typeface="Times New Roman"/>
              </a:rPr>
              <a:t>Si </a:t>
            </a:r>
            <a:r>
              <a:rPr lang="fr-CA" dirty="0" err="1" smtClean="0">
                <a:cs typeface="Times New Roman"/>
              </a:rPr>
              <a:t>q</a:t>
            </a:r>
            <a:r>
              <a:rPr lang="fr-CA" baseline="-25000" dirty="0" err="1" smtClean="0">
                <a:cs typeface="Times New Roman"/>
              </a:rPr>
              <a:t>$CA</a:t>
            </a:r>
            <a:r>
              <a:rPr lang="fr-CA" dirty="0" smtClean="0">
                <a:cs typeface="Times New Roman"/>
              </a:rPr>
              <a:t> &gt; 1, le PA du $CA est plus grand localement</a:t>
            </a:r>
          </a:p>
          <a:p>
            <a:pPr marL="448056" lvl="1" indent="0">
              <a:spcBef>
                <a:spcPts val="0"/>
              </a:spcBef>
              <a:buNone/>
            </a:pPr>
            <a:r>
              <a:rPr lang="en-CA" dirty="0">
                <a:cs typeface="Times New Roman"/>
              </a:rPr>
              <a:t>	</a:t>
            </a:r>
            <a:r>
              <a:rPr lang="en-CA" dirty="0" smtClean="0">
                <a:cs typeface="Times New Roman"/>
              </a:rPr>
              <a:t>(PP</a:t>
            </a:r>
            <a:r>
              <a:rPr lang="en-CA" baseline="-25000" dirty="0" smtClean="0">
                <a:cs typeface="Times New Roman"/>
              </a:rPr>
              <a:t>US</a:t>
            </a:r>
            <a:r>
              <a:rPr lang="en-CA" dirty="0" smtClean="0">
                <a:cs typeface="Times New Roman"/>
              </a:rPr>
              <a:t>($CA)&gt;PP</a:t>
            </a:r>
            <a:r>
              <a:rPr lang="en-CA" baseline="-25000" dirty="0" smtClean="0">
                <a:cs typeface="Times New Roman"/>
              </a:rPr>
              <a:t>CA</a:t>
            </a:r>
            <a:r>
              <a:rPr lang="en-CA" dirty="0" smtClean="0">
                <a:cs typeface="Times New Roman"/>
              </a:rPr>
              <a:t>)</a:t>
            </a:r>
            <a:endParaRPr lang="fr-CA" dirty="0" smtClean="0">
              <a:cs typeface="Times New Roman"/>
            </a:endParaRPr>
          </a:p>
          <a:p>
            <a:pPr lvl="1">
              <a:spcBef>
                <a:spcPts val="0"/>
              </a:spcBef>
            </a:pPr>
            <a:r>
              <a:rPr lang="fr-CA" dirty="0" smtClean="0">
                <a:cs typeface="Times New Roman"/>
              </a:rPr>
              <a:t>Si </a:t>
            </a:r>
            <a:r>
              <a:rPr lang="fr-CA" dirty="0" err="1" smtClean="0">
                <a:cs typeface="Times New Roman"/>
              </a:rPr>
              <a:t>q</a:t>
            </a:r>
            <a:r>
              <a:rPr lang="fr-CA" baseline="-25000" dirty="0" err="1" smtClean="0">
                <a:cs typeface="Times New Roman"/>
              </a:rPr>
              <a:t>$CA</a:t>
            </a:r>
            <a:r>
              <a:rPr lang="fr-CA" dirty="0" smtClean="0">
                <a:cs typeface="Times New Roman"/>
              </a:rPr>
              <a:t> &lt; 1, le PA du $CA est plus grand à l’étranger</a:t>
            </a:r>
          </a:p>
          <a:p>
            <a:pPr marL="448056" lvl="1" indent="0">
              <a:spcBef>
                <a:spcPts val="0"/>
              </a:spcBef>
              <a:buNone/>
            </a:pPr>
            <a:r>
              <a:rPr lang="en-CA" dirty="0" smtClean="0">
                <a:cs typeface="Times New Roman"/>
              </a:rPr>
              <a:t>	(</a:t>
            </a:r>
            <a:r>
              <a:rPr lang="en-CA" dirty="0">
                <a:cs typeface="Times New Roman"/>
              </a:rPr>
              <a:t>PP</a:t>
            </a:r>
            <a:r>
              <a:rPr lang="en-CA" baseline="-25000" dirty="0">
                <a:cs typeface="Times New Roman"/>
              </a:rPr>
              <a:t>US</a:t>
            </a:r>
            <a:r>
              <a:rPr lang="en-CA">
                <a:cs typeface="Times New Roman"/>
              </a:rPr>
              <a:t>($</a:t>
            </a:r>
            <a:r>
              <a:rPr lang="en-CA" smtClean="0">
                <a:cs typeface="Times New Roman"/>
              </a:rPr>
              <a:t>CA)&lt;PP</a:t>
            </a:r>
            <a:r>
              <a:rPr lang="en-CA" baseline="-25000" smtClean="0">
                <a:cs typeface="Times New Roman"/>
              </a:rPr>
              <a:t>CA</a:t>
            </a:r>
            <a:r>
              <a:rPr lang="en-CA" dirty="0">
                <a:cs typeface="Times New Roman"/>
              </a:rPr>
              <a:t>)</a:t>
            </a:r>
            <a:endParaRPr lang="fr-CA" dirty="0">
              <a:cs typeface="Times New Roman"/>
            </a:endParaRPr>
          </a:p>
          <a:p>
            <a:pPr lvl="1">
              <a:spcBef>
                <a:spcPts val="0"/>
              </a:spcBef>
            </a:pPr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9EDD0-8D55-41D3-98BD-FCB027E9758A}" type="slidenum">
              <a:rPr lang="fr-CA" smtClean="0"/>
              <a:pPr/>
              <a:t>9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4086180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chnique">
  <a:themeElements>
    <a:clrScheme name="Technique">
      <a:dk1>
        <a:sysClr val="windowText" lastClr="000000"/>
      </a:dk1>
      <a:lt1>
        <a:sysClr val="window" lastClr="FFFFFF"/>
      </a:lt1>
      <a:dk2>
        <a:srgbClr val="3B3B3B"/>
      </a:dk2>
      <a:lt2>
        <a:srgbClr val="D4D2D0"/>
      </a:lt2>
      <a:accent1>
        <a:srgbClr val="6EA0B0"/>
      </a:accent1>
      <a:accent2>
        <a:srgbClr val="CCAF0A"/>
      </a:accent2>
      <a:accent3>
        <a:srgbClr val="8D89A4"/>
      </a:accent3>
      <a:accent4>
        <a:srgbClr val="748560"/>
      </a:accent4>
      <a:accent5>
        <a:srgbClr val="9E9273"/>
      </a:accent5>
      <a:accent6>
        <a:srgbClr val="7E848D"/>
      </a:accent6>
      <a:hlink>
        <a:srgbClr val="00C8C3"/>
      </a:hlink>
      <a:folHlink>
        <a:srgbClr val="A116E0"/>
      </a:folHlink>
    </a:clrScheme>
    <a:fontScheme name="Technique">
      <a:majorFont>
        <a:latin typeface="Franklin Gothic Book"/>
        <a:ea typeface=""/>
        <a:cs typeface=""/>
        <a:font script="Jpan" typeface="ＭＳ Ｐゴシック"/>
        <a:font script="Hang" typeface="HY견고딕"/>
        <a:font script="Hans" typeface="宋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HGｺﾞｼｯｸM"/>
        <a:font script="Hang" typeface="HY중고딕"/>
        <a:font script="Hans" typeface="黑体"/>
        <a:font script="Hant" typeface="微軟正黑體"/>
        <a:font script="Arab" typeface="Tahoma"/>
        <a:font script="Hebr" typeface="Levenim MT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Technique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3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shade val="57000"/>
                <a:satMod val="120000"/>
              </a:schemeClr>
            </a:gs>
            <a:gs pos="80000">
              <a:schemeClr val="phClr">
                <a:shade val="56000"/>
                <a:satMod val="145000"/>
              </a:schemeClr>
            </a:gs>
            <a:gs pos="88000">
              <a:schemeClr val="phClr">
                <a:shade val="63000"/>
                <a:satMod val="160000"/>
              </a:schemeClr>
            </a:gs>
            <a:gs pos="100000">
              <a:schemeClr val="phClr">
                <a:tint val="99555"/>
                <a:satMod val="155000"/>
              </a:schemeClr>
            </a:gs>
          </a:gsLst>
          <a:lin ang="5400000" scaled="1"/>
        </a:gradFill>
      </a:fillStyleLst>
      <a:lnStyleLst>
        <a:ln w="9525" cap="flat" cmpd="sng" algn="ctr">
          <a:solidFill>
            <a:schemeClr val="phClr">
              <a:shade val="60000"/>
              <a:satMod val="30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00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62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  <a:scene3d>
            <a:camera prst="orthographicFront" fov="0">
              <a:rot lat="0" lon="0" rev="0"/>
            </a:camera>
            <a:lightRig rig="harsh" dir="t">
              <a:rot lat="6000000" lon="6000000" rev="0"/>
            </a:lightRig>
          </a:scene3d>
          <a:sp3d contourW="10000" prstMaterial="metal">
            <a:bevelT w="20000" h="9000" prst="softRound"/>
            <a:contourClr>
              <a:schemeClr val="phClr">
                <a:shade val="30000"/>
                <a:satMod val="2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50000"/>
              </a:schemeClr>
            </a:gs>
            <a:gs pos="30000">
              <a:schemeClr val="phClr">
                <a:shade val="60000"/>
                <a:satMod val="150000"/>
              </a:schemeClr>
            </a:gs>
            <a:gs pos="100000">
              <a:schemeClr val="phClr">
                <a:tint val="83000"/>
                <a:satMod val="200000"/>
              </a:schemeClr>
            </a:gs>
          </a:gsLst>
          <a:lin ang="13000000" scaled="0"/>
        </a:gra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60000" t="50000" r="4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Technic</Template>
  <TotalTime>2902</TotalTime>
  <Words>1453</Words>
  <Application>Microsoft Office PowerPoint</Application>
  <PresentationFormat>Affichage à l'écran (4:3)</PresentationFormat>
  <Paragraphs>249</Paragraphs>
  <Slides>27</Slides>
  <Notes>1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27</vt:i4>
      </vt:variant>
    </vt:vector>
  </HeadingPairs>
  <TitlesOfParts>
    <vt:vector size="28" baseType="lpstr">
      <vt:lpstr>Technique</vt:lpstr>
      <vt:lpstr>LA Parité des pouvoirs d’achat</vt:lpstr>
      <vt:lpstr>La parité des pouvoirs d’achat</vt:lpstr>
      <vt:lpstr>Loi du prix unique</vt:lpstr>
      <vt:lpstr>PPA et E à LT</vt:lpstr>
      <vt:lpstr>PPA et change flexible</vt:lpstr>
      <vt:lpstr>PPA et change fixe</vt:lpstr>
      <vt:lpstr>L’indice Big Mac</vt:lpstr>
      <vt:lpstr>L’indice Big Mac (ex.)</vt:lpstr>
      <vt:lpstr>Taux de change nominal et réel</vt:lpstr>
      <vt:lpstr>Équilibres en change flexible</vt:lpstr>
      <vt:lpstr>Équilibres en change fixe</vt:lpstr>
      <vt:lpstr>Faiblesses de la PPA absolue</vt:lpstr>
      <vt:lpstr>PPA relative</vt:lpstr>
      <vt:lpstr>L’approche monétaire des taux de change</vt:lpstr>
      <vt:lpstr>PPA abs. et marchés monétaires</vt:lpstr>
      <vt:lpstr>Ms, R et E dans l’approche monétaire (1) </vt:lpstr>
      <vt:lpstr>PPA REL. et PTI</vt:lpstr>
      <vt:lpstr>Effet Fisher</vt:lpstr>
      <vt:lpstr>Ms, R et E dans l’approche monétaire</vt:lpstr>
      <vt:lpstr>R, P et E suite à une Ms continue</vt:lpstr>
      <vt:lpstr>Effets des diff. types de Ms (2)</vt:lpstr>
      <vt:lpstr>Autres facteurs affectant la validité des PPA abs. et rel.</vt:lpstr>
      <vt:lpstr>Présentation PowerPoint</vt:lpstr>
      <vt:lpstr>Mesure du niveau de vie et PPA</vt:lpstr>
      <vt:lpstr>Mesure du niveau de vie et PPA</vt:lpstr>
      <vt:lpstr>Indice de prix international</vt:lpstr>
      <vt:lpstr>Mesure du niveau de vie et PPA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Modèle simple de fixation des taux de change</dc:title>
  <dc:creator>HP Authorized Customer</dc:creator>
  <cp:lastModifiedBy>Charest, Yan-Olivier</cp:lastModifiedBy>
  <cp:revision>406</cp:revision>
  <dcterms:created xsi:type="dcterms:W3CDTF">2011-09-02T19:31:24Z</dcterms:created>
  <dcterms:modified xsi:type="dcterms:W3CDTF">2015-01-21T18:44:30Z</dcterms:modified>
</cp:coreProperties>
</file>