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256" r:id="rId2"/>
    <p:sldId id="310" r:id="rId3"/>
    <p:sldId id="311" r:id="rId4"/>
    <p:sldId id="312" r:id="rId5"/>
    <p:sldId id="313" r:id="rId6"/>
    <p:sldId id="314" r:id="rId7"/>
    <p:sldId id="315" r:id="rId8"/>
    <p:sldId id="338" r:id="rId9"/>
    <p:sldId id="316" r:id="rId10"/>
    <p:sldId id="318" r:id="rId11"/>
    <p:sldId id="319" r:id="rId12"/>
    <p:sldId id="320" r:id="rId13"/>
    <p:sldId id="321" r:id="rId14"/>
    <p:sldId id="322" r:id="rId15"/>
    <p:sldId id="324" r:id="rId16"/>
    <p:sldId id="325" r:id="rId17"/>
    <p:sldId id="326" r:id="rId18"/>
    <p:sldId id="317" r:id="rId19"/>
    <p:sldId id="328" r:id="rId20"/>
    <p:sldId id="329" r:id="rId21"/>
    <p:sldId id="331" r:id="rId22"/>
    <p:sldId id="330" r:id="rId23"/>
    <p:sldId id="332" r:id="rId24"/>
    <p:sldId id="337" r:id="rId25"/>
    <p:sldId id="335" r:id="rId26"/>
    <p:sldId id="333" r:id="rId27"/>
    <p:sldId id="336" r:id="rId2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912" autoAdjust="0"/>
    <p:restoredTop sz="94660"/>
  </p:normalViewPr>
  <p:slideViewPr>
    <p:cSldViewPr>
      <p:cViewPr>
        <p:scale>
          <a:sx n="66" d="100"/>
          <a:sy n="66" d="100"/>
        </p:scale>
        <p:origin x="-1872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4BD630-F16B-4EE9-AD76-C8053F628948}" type="datetimeFigureOut">
              <a:rPr lang="fr-CA" smtClean="0"/>
              <a:pPr/>
              <a:t>2015-02-09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A79F11-5E4D-43C5-846D-88065DE2C7E1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="" xmlns:p14="http://schemas.microsoft.com/office/powerpoint/2010/main" val="32662028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051331-9DBE-48F8-8DCB-7A15FB3FA4B2}" type="datetimeFigureOut">
              <a:rPr lang="fr-CA" smtClean="0"/>
              <a:pPr/>
              <a:t>2015-02-09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9F4666-9C50-4508-8364-3AB951A53C66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="" xmlns:p14="http://schemas.microsoft.com/office/powerpoint/2010/main" val="3408489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F4666-9C50-4508-8364-3AB951A53C66}" type="slidenum">
              <a:rPr lang="fr-CA" smtClean="0"/>
              <a:pPr/>
              <a:t>24</a:t>
            </a:fld>
            <a:endParaRPr lang="fr-C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7C8AA-5532-42DE-8CB5-139003D96E3F}" type="datetime1">
              <a:rPr lang="fr-CA" smtClean="0"/>
              <a:pPr/>
              <a:t>2015-02-09</a:t>
            </a:fld>
            <a:endParaRPr lang="fr-CA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886B0-8524-44F9-896E-472F823AE4CC}" type="datetime1">
              <a:rPr lang="fr-CA" smtClean="0"/>
              <a:pPr/>
              <a:t>2015-02-09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223F6-1EE0-482B-B1EB-3516B87D55CA}" type="datetime1">
              <a:rPr lang="fr-CA" smtClean="0"/>
              <a:pPr/>
              <a:t>2015-02-09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EEA2E-8AFF-4640-BCE1-B5DDC52C69B8}" type="datetime1">
              <a:rPr lang="fr-CA" smtClean="0"/>
              <a:pPr/>
              <a:t>2015-02-09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orme libre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E64D3-375C-420B-8814-7B7391A5F8BE}" type="datetime1">
              <a:rPr lang="fr-CA" smtClean="0"/>
              <a:pPr/>
              <a:t>2015-02-09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A90FE-0DEF-47ED-B72F-B31FD3860620}" type="datetime1">
              <a:rPr lang="fr-CA" smtClean="0"/>
              <a:pPr/>
              <a:t>2015-02-09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7AAC2-AA94-4921-84BB-3645AE37D362}" type="datetime1">
              <a:rPr lang="fr-CA" smtClean="0"/>
              <a:pPr/>
              <a:t>2015-02-09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7A88-7CD0-4235-89E4-D58CD399F669}" type="datetime1">
              <a:rPr lang="fr-CA" smtClean="0"/>
              <a:pPr/>
              <a:t>2015-02-09</a:t>
            </a:fld>
            <a:endParaRPr lang="fr-CA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CE374-B150-4392-91A2-7EEB83CB6EE6}" type="datetime1">
              <a:rPr lang="fr-CA" smtClean="0"/>
              <a:pPr/>
              <a:t>2015-02-09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9B7D4-4BEF-4F6C-A72A-38C686A3EC80}" type="datetime1">
              <a:rPr lang="fr-CA" smtClean="0"/>
              <a:pPr/>
              <a:t>2015-02-09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DB848ED-1C2B-4F62-B6F6-9A9E31B7F86F}" type="datetime1">
              <a:rPr lang="fr-CA" smtClean="0"/>
              <a:pPr/>
              <a:t>2015-02-09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rme libre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orme libre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689349A8-025E-4FC7-9FED-DA1FCD67316F}" type="datetime1">
              <a:rPr lang="fr-CA" smtClean="0"/>
              <a:pPr/>
              <a:t>2015-02-09</a:t>
            </a:fld>
            <a:endParaRPr lang="fr-CA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fr.wikipedia.org/wiki/Masse_mon%C3%A9taire" TargetMode="External"/><Relationship Id="rId2" Type="http://schemas.openxmlformats.org/officeDocument/2006/relationships/hyperlink" Target="http://www.banqueducanada.ca/taux/indicateurs/sommaire-des-variables-cles-relatives-a-la-politique-monetaire/agregats-monetaires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CA" dirty="0" smtClean="0"/>
              <a:t>LE marché monétaire ET LE t* de change</a:t>
            </a:r>
            <a:endParaRPr lang="fr-CA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CA" dirty="0" smtClean="0"/>
              <a:t>ECO5550 Thème 2c</a:t>
            </a:r>
            <a:endParaRPr lang="fr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Statique comparée 2 : </a:t>
            </a:r>
            <a:r>
              <a:rPr lang="fr-CA" dirty="0" smtClean="0">
                <a:sym typeface="Symbol"/>
              </a:rPr>
              <a:t>Y</a:t>
            </a:r>
            <a:endParaRPr lang="fr-CA" baseline="30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10</a:t>
            </a:fld>
            <a:endParaRPr lang="fr-CA"/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2843808" y="5445224"/>
            <a:ext cx="410445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 flipV="1">
            <a:off x="2843808" y="1772816"/>
            <a:ext cx="0" cy="367240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6588224" y="5517232"/>
            <a:ext cx="216024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Encaisses monétaires réelles</a:t>
            </a:r>
            <a:endParaRPr lang="fr-FR" dirty="0">
              <a:latin typeface="Times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932040" y="1700808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M</a:t>
            </a:r>
            <a:r>
              <a:rPr lang="fr-CA" baseline="30000" dirty="0" smtClean="0"/>
              <a:t>s</a:t>
            </a:r>
            <a:r>
              <a:rPr lang="fr-CA" baseline="-25000" dirty="0" smtClean="0"/>
              <a:t>1</a:t>
            </a:r>
            <a:r>
              <a:rPr lang="fr-CA" dirty="0" smtClean="0"/>
              <a:t>/P</a:t>
            </a:r>
            <a:endParaRPr lang="fr-CA" dirty="0"/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2343604" y="1628800"/>
            <a:ext cx="3561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R</a:t>
            </a:r>
            <a:endParaRPr lang="fr-FR" dirty="0">
              <a:latin typeface="Times"/>
            </a:endParaRPr>
          </a:p>
        </p:txBody>
      </p:sp>
      <p:grpSp>
        <p:nvGrpSpPr>
          <p:cNvPr id="23" name="Groupe 22"/>
          <p:cNvGrpSpPr/>
          <p:nvPr/>
        </p:nvGrpSpPr>
        <p:grpSpPr>
          <a:xfrm>
            <a:off x="3563888" y="1988840"/>
            <a:ext cx="4490056" cy="3384376"/>
            <a:chOff x="3563888" y="1988840"/>
            <a:chExt cx="4490056" cy="3384376"/>
          </a:xfrm>
        </p:grpSpPr>
        <p:sp>
          <p:nvSpPr>
            <p:cNvPr id="8" name="ZoneTexte 7"/>
            <p:cNvSpPr txBox="1"/>
            <p:nvPr/>
          </p:nvSpPr>
          <p:spPr>
            <a:xfrm>
              <a:off x="6444208" y="5003884"/>
              <a:ext cx="16097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dirty="0" smtClean="0"/>
                <a:t>M</a:t>
              </a:r>
              <a:r>
                <a:rPr lang="fr-CA" baseline="30000" dirty="0" smtClean="0"/>
                <a:t>d</a:t>
              </a:r>
              <a:r>
                <a:rPr lang="fr-CA" dirty="0" smtClean="0"/>
                <a:t>/P=L(R,Y</a:t>
              </a:r>
              <a:r>
                <a:rPr lang="fr-CA" baseline="-25000" dirty="0" smtClean="0"/>
                <a:t>1</a:t>
              </a:r>
              <a:r>
                <a:rPr lang="fr-CA" dirty="0" smtClean="0"/>
                <a:t>)</a:t>
              </a:r>
              <a:endParaRPr lang="fr-CA" dirty="0"/>
            </a:p>
          </p:txBody>
        </p:sp>
        <p:sp>
          <p:nvSpPr>
            <p:cNvPr id="11" name="Forme libre 10"/>
            <p:cNvSpPr/>
            <p:nvPr/>
          </p:nvSpPr>
          <p:spPr>
            <a:xfrm>
              <a:off x="3563888" y="1988840"/>
              <a:ext cx="2952328" cy="3024336"/>
            </a:xfrm>
            <a:custGeom>
              <a:avLst/>
              <a:gdLst>
                <a:gd name="connsiteX0" fmla="*/ 0 w 2206171"/>
                <a:gd name="connsiteY0" fmla="*/ 0 h 2757714"/>
                <a:gd name="connsiteX1" fmla="*/ 711200 w 2206171"/>
                <a:gd name="connsiteY1" fmla="*/ 1799771 h 2757714"/>
                <a:gd name="connsiteX2" fmla="*/ 2206171 w 2206171"/>
                <a:gd name="connsiteY2" fmla="*/ 2757714 h 275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06171" h="2757714">
                  <a:moveTo>
                    <a:pt x="0" y="0"/>
                  </a:moveTo>
                  <a:cubicBezTo>
                    <a:pt x="171752" y="670076"/>
                    <a:pt x="343505" y="1340152"/>
                    <a:pt x="711200" y="1799771"/>
                  </a:cubicBezTo>
                  <a:cubicBezTo>
                    <a:pt x="1078895" y="2259390"/>
                    <a:pt x="1642533" y="2508552"/>
                    <a:pt x="2206171" y="2757714"/>
                  </a:cubicBezTo>
                </a:path>
              </a:pathLst>
            </a:cu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</p:grpSp>
      <p:cxnSp>
        <p:nvCxnSpPr>
          <p:cNvPr id="12" name="Connecteur droit 11"/>
          <p:cNvCxnSpPr/>
          <p:nvPr/>
        </p:nvCxnSpPr>
        <p:spPr>
          <a:xfrm flipH="1">
            <a:off x="2843808" y="4221088"/>
            <a:ext cx="1944216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 rot="5400000">
            <a:off x="4283968" y="4869160"/>
            <a:ext cx="1152128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>
            <a:off x="4860032" y="1772816"/>
            <a:ext cx="0" cy="3672408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2267744" y="4037002"/>
            <a:ext cx="60144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R</a:t>
            </a:r>
            <a:r>
              <a:rPr lang="fr-FR" sz="2000" baseline="30000" dirty="0" smtClean="0">
                <a:latin typeface="Times"/>
              </a:rPr>
              <a:t>eq1</a:t>
            </a:r>
            <a:endParaRPr lang="fr-FR" baseline="30000" dirty="0">
              <a:latin typeface="Times"/>
            </a:endParaRPr>
          </a:p>
        </p:txBody>
      </p:sp>
      <p:grpSp>
        <p:nvGrpSpPr>
          <p:cNvPr id="22" name="Groupe 22"/>
          <p:cNvGrpSpPr/>
          <p:nvPr/>
        </p:nvGrpSpPr>
        <p:grpSpPr>
          <a:xfrm>
            <a:off x="2267744" y="3284984"/>
            <a:ext cx="2520280" cy="400110"/>
            <a:chOff x="1992804" y="4469050"/>
            <a:chExt cx="4811444" cy="400110"/>
          </a:xfrm>
        </p:grpSpPr>
        <p:cxnSp>
          <p:nvCxnSpPr>
            <p:cNvPr id="20" name="Connecteur droit 19"/>
            <p:cNvCxnSpPr/>
            <p:nvPr/>
          </p:nvCxnSpPr>
          <p:spPr>
            <a:xfrm flipH="1">
              <a:off x="3092562" y="4685074"/>
              <a:ext cx="3711686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 Box 12"/>
            <p:cNvSpPr txBox="1">
              <a:spLocks noChangeArrowheads="1"/>
            </p:cNvSpPr>
            <p:nvPr/>
          </p:nvSpPr>
          <p:spPr bwMode="auto">
            <a:xfrm>
              <a:off x="1992804" y="4469050"/>
              <a:ext cx="601448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2000" dirty="0" smtClean="0">
                  <a:latin typeface="Times"/>
                </a:rPr>
                <a:t>R</a:t>
              </a:r>
              <a:r>
                <a:rPr lang="fr-FR" sz="2000" baseline="30000" dirty="0" smtClean="0">
                  <a:latin typeface="Times"/>
                </a:rPr>
                <a:t>eq2</a:t>
              </a:r>
              <a:endParaRPr lang="fr-FR" baseline="30000" dirty="0">
                <a:latin typeface="Times"/>
              </a:endParaRPr>
            </a:p>
          </p:txBody>
        </p:sp>
      </p:grpSp>
      <p:grpSp>
        <p:nvGrpSpPr>
          <p:cNvPr id="34" name="Groupe 33"/>
          <p:cNvGrpSpPr/>
          <p:nvPr/>
        </p:nvGrpSpPr>
        <p:grpSpPr>
          <a:xfrm>
            <a:off x="3779912" y="1772816"/>
            <a:ext cx="5168800" cy="3168352"/>
            <a:chOff x="3779912" y="1772816"/>
            <a:chExt cx="5168800" cy="3168352"/>
          </a:xfrm>
        </p:grpSpPr>
        <p:grpSp>
          <p:nvGrpSpPr>
            <p:cNvPr id="24" name="Groupe 23"/>
            <p:cNvGrpSpPr/>
            <p:nvPr/>
          </p:nvGrpSpPr>
          <p:grpSpPr>
            <a:xfrm>
              <a:off x="4067944" y="1772816"/>
              <a:ext cx="4880768" cy="3168352"/>
              <a:chOff x="3563888" y="1988840"/>
              <a:chExt cx="4562064" cy="3177644"/>
            </a:xfrm>
          </p:grpSpPr>
          <p:sp>
            <p:nvSpPr>
              <p:cNvPr id="25" name="ZoneTexte 24"/>
              <p:cNvSpPr txBox="1"/>
              <p:nvPr/>
            </p:nvSpPr>
            <p:spPr>
              <a:xfrm>
                <a:off x="6516216" y="4797152"/>
                <a:ext cx="16097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CA" dirty="0" smtClean="0"/>
                  <a:t>M</a:t>
                </a:r>
                <a:r>
                  <a:rPr lang="fr-CA" baseline="30000" dirty="0" smtClean="0"/>
                  <a:t>d</a:t>
                </a:r>
                <a:r>
                  <a:rPr lang="fr-CA" dirty="0" smtClean="0"/>
                  <a:t>/P=L(R,Y</a:t>
                </a:r>
                <a:r>
                  <a:rPr lang="fr-CA" baseline="-25000" dirty="0" smtClean="0"/>
                  <a:t>2</a:t>
                </a:r>
                <a:r>
                  <a:rPr lang="fr-CA" dirty="0" smtClean="0"/>
                  <a:t>)</a:t>
                </a:r>
                <a:endParaRPr lang="fr-CA" dirty="0"/>
              </a:p>
            </p:txBody>
          </p:sp>
          <p:sp>
            <p:nvSpPr>
              <p:cNvPr id="26" name="Forme libre 25"/>
              <p:cNvSpPr/>
              <p:nvPr/>
            </p:nvSpPr>
            <p:spPr>
              <a:xfrm>
                <a:off x="3563888" y="1988840"/>
                <a:ext cx="2952328" cy="3024336"/>
              </a:xfrm>
              <a:custGeom>
                <a:avLst/>
                <a:gdLst>
                  <a:gd name="connsiteX0" fmla="*/ 0 w 2206171"/>
                  <a:gd name="connsiteY0" fmla="*/ 0 h 2757714"/>
                  <a:gd name="connsiteX1" fmla="*/ 711200 w 2206171"/>
                  <a:gd name="connsiteY1" fmla="*/ 1799771 h 2757714"/>
                  <a:gd name="connsiteX2" fmla="*/ 2206171 w 2206171"/>
                  <a:gd name="connsiteY2" fmla="*/ 2757714 h 2757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206171" h="2757714">
                    <a:moveTo>
                      <a:pt x="0" y="0"/>
                    </a:moveTo>
                    <a:cubicBezTo>
                      <a:pt x="171752" y="670076"/>
                      <a:pt x="343505" y="1340152"/>
                      <a:pt x="711200" y="1799771"/>
                    </a:cubicBezTo>
                    <a:cubicBezTo>
                      <a:pt x="1078895" y="2259390"/>
                      <a:pt x="1642533" y="2508552"/>
                      <a:pt x="2206171" y="2757714"/>
                    </a:cubicBezTo>
                  </a:path>
                </a:pathLst>
              </a:cu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CA"/>
              </a:p>
            </p:txBody>
          </p:sp>
        </p:grpSp>
        <p:sp>
          <p:nvSpPr>
            <p:cNvPr id="30" name="Flèche droite 29"/>
            <p:cNvSpPr/>
            <p:nvPr/>
          </p:nvSpPr>
          <p:spPr>
            <a:xfrm>
              <a:off x="3779912" y="2204864"/>
              <a:ext cx="432048" cy="2880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Marchés monétaire et des changes</a:t>
            </a:r>
            <a:endParaRPr lang="fr-CA" baseline="30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11</a:t>
            </a:fld>
            <a:endParaRPr lang="fr-CA"/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2771800" y="3933056"/>
            <a:ext cx="424847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6516216" y="3933056"/>
            <a:ext cx="21602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Rentabilité en $CA</a:t>
            </a:r>
            <a:endParaRPr lang="fr-FR" dirty="0">
              <a:latin typeface="Times"/>
            </a:endParaRPr>
          </a:p>
        </p:txBody>
      </p:sp>
      <p:cxnSp>
        <p:nvCxnSpPr>
          <p:cNvPr id="24" name="Connecteur droit avec flèche 23"/>
          <p:cNvCxnSpPr/>
          <p:nvPr/>
        </p:nvCxnSpPr>
        <p:spPr>
          <a:xfrm flipH="1">
            <a:off x="2771800" y="1412776"/>
            <a:ext cx="72008" cy="504056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Groupe 46"/>
          <p:cNvGrpSpPr/>
          <p:nvPr/>
        </p:nvGrpSpPr>
        <p:grpSpPr>
          <a:xfrm>
            <a:off x="2267744" y="1196752"/>
            <a:ext cx="5290286" cy="2736304"/>
            <a:chOff x="2267744" y="1196752"/>
            <a:chExt cx="5290286" cy="2736304"/>
          </a:xfrm>
        </p:grpSpPr>
        <p:cxnSp>
          <p:nvCxnSpPr>
            <p:cNvPr id="14" name="Connecteur droit 13"/>
            <p:cNvCxnSpPr/>
            <p:nvPr/>
          </p:nvCxnSpPr>
          <p:spPr>
            <a:xfrm>
              <a:off x="4860032" y="1412776"/>
              <a:ext cx="0" cy="252028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5" name="Groupe 44"/>
            <p:cNvGrpSpPr/>
            <p:nvPr/>
          </p:nvGrpSpPr>
          <p:grpSpPr>
            <a:xfrm>
              <a:off x="2267744" y="1196752"/>
              <a:ext cx="5290286" cy="2457564"/>
              <a:chOff x="2267744" y="1196752"/>
              <a:chExt cx="5290286" cy="2457564"/>
            </a:xfrm>
          </p:grpSpPr>
          <p:sp>
            <p:nvSpPr>
              <p:cNvPr id="9" name="ZoneTexte 8"/>
              <p:cNvSpPr txBox="1"/>
              <p:nvPr/>
            </p:nvSpPr>
            <p:spPr>
              <a:xfrm>
                <a:off x="4860032" y="1340768"/>
                <a:ext cx="8640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CA" dirty="0" smtClean="0"/>
                  <a:t>R</a:t>
                </a:r>
                <a:r>
                  <a:rPr lang="fr-CA" baseline="-25000" dirty="0" smtClean="0"/>
                  <a:t>$CA</a:t>
                </a:r>
                <a:endParaRPr lang="fr-CA" baseline="-25000" dirty="0"/>
              </a:p>
            </p:txBody>
          </p:sp>
          <p:grpSp>
            <p:nvGrpSpPr>
              <p:cNvPr id="16" name="Groupe 22"/>
              <p:cNvGrpSpPr/>
              <p:nvPr/>
            </p:nvGrpSpPr>
            <p:grpSpPr>
              <a:xfrm>
                <a:off x="2267744" y="2708920"/>
                <a:ext cx="2520280" cy="400110"/>
                <a:chOff x="1992804" y="4469050"/>
                <a:chExt cx="4811444" cy="400110"/>
              </a:xfrm>
            </p:grpSpPr>
            <p:cxnSp>
              <p:nvCxnSpPr>
                <p:cNvPr id="20" name="Connecteur droit 19"/>
                <p:cNvCxnSpPr/>
                <p:nvPr/>
              </p:nvCxnSpPr>
              <p:spPr>
                <a:xfrm flipH="1">
                  <a:off x="3092562" y="4685074"/>
                  <a:ext cx="3711686" cy="0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1992804" y="4469050"/>
                  <a:ext cx="1120675" cy="4001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fr-FR" sz="2000" dirty="0" smtClean="0">
                      <a:latin typeface="Times"/>
                    </a:rPr>
                    <a:t>E</a:t>
                  </a:r>
                  <a:r>
                    <a:rPr lang="fr-FR" sz="2000" baseline="30000" dirty="0" smtClean="0">
                      <a:latin typeface="Times"/>
                    </a:rPr>
                    <a:t>eq1</a:t>
                  </a:r>
                  <a:endParaRPr lang="fr-FR" baseline="30000" dirty="0">
                    <a:latin typeface="Times"/>
                  </a:endParaRPr>
                </a:p>
              </p:txBody>
            </p:sp>
          </p:grpSp>
          <p:grpSp>
            <p:nvGrpSpPr>
              <p:cNvPr id="44" name="Groupe 43"/>
              <p:cNvGrpSpPr/>
              <p:nvPr/>
            </p:nvGrpSpPr>
            <p:grpSpPr>
              <a:xfrm>
                <a:off x="3707904" y="1196752"/>
                <a:ext cx="3850126" cy="2457564"/>
                <a:chOff x="3707904" y="1196752"/>
                <a:chExt cx="3850126" cy="2457564"/>
              </a:xfrm>
            </p:grpSpPr>
            <p:sp>
              <p:nvSpPr>
                <p:cNvPr id="11" name="Forme libre 10"/>
                <p:cNvSpPr/>
                <p:nvPr/>
              </p:nvSpPr>
              <p:spPr>
                <a:xfrm>
                  <a:off x="3707904" y="1196752"/>
                  <a:ext cx="2083273" cy="2123470"/>
                </a:xfrm>
                <a:custGeom>
                  <a:avLst/>
                  <a:gdLst>
                    <a:gd name="connsiteX0" fmla="*/ 0 w 2206171"/>
                    <a:gd name="connsiteY0" fmla="*/ 0 h 2757714"/>
                    <a:gd name="connsiteX1" fmla="*/ 711200 w 2206171"/>
                    <a:gd name="connsiteY1" fmla="*/ 1799771 h 2757714"/>
                    <a:gd name="connsiteX2" fmla="*/ 2206171 w 2206171"/>
                    <a:gd name="connsiteY2" fmla="*/ 2757714 h 27577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206171" h="2757714">
                      <a:moveTo>
                        <a:pt x="0" y="0"/>
                      </a:moveTo>
                      <a:cubicBezTo>
                        <a:pt x="171752" y="670076"/>
                        <a:pt x="343505" y="1340152"/>
                        <a:pt x="711200" y="1799771"/>
                      </a:cubicBezTo>
                      <a:cubicBezTo>
                        <a:pt x="1078895" y="2259390"/>
                        <a:pt x="1642533" y="2508552"/>
                        <a:pt x="2206171" y="2757714"/>
                      </a:cubicBezTo>
                    </a:path>
                  </a:pathLst>
                </a:custGeom>
                <a:ln w="38100">
                  <a:solidFill>
                    <a:schemeClr val="tx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fr-CA"/>
                </a:p>
              </p:txBody>
            </p:sp>
            <p:sp>
              <p:nvSpPr>
                <p:cNvPr id="32" name="ZoneTexte 31"/>
                <p:cNvSpPr txBox="1"/>
                <p:nvPr/>
              </p:nvSpPr>
              <p:spPr>
                <a:xfrm>
                  <a:off x="5868144" y="3284984"/>
                  <a:ext cx="168988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CA" dirty="0" smtClean="0"/>
                    <a:t>R</a:t>
                  </a:r>
                  <a:r>
                    <a:rPr lang="fr-CA" baseline="-25000" dirty="0" smtClean="0"/>
                    <a:t>$US</a:t>
                  </a:r>
                  <a:r>
                    <a:rPr lang="fr-CA" dirty="0" smtClean="0"/>
                    <a:t>+ (</a:t>
                  </a:r>
                  <a:r>
                    <a:rPr lang="fr-CA" dirty="0" err="1" smtClean="0"/>
                    <a:t>E</a:t>
                  </a:r>
                  <a:r>
                    <a:rPr lang="fr-CA" baseline="30000" dirty="0" err="1" smtClean="0"/>
                    <a:t>e</a:t>
                  </a:r>
                  <a:r>
                    <a:rPr lang="fr-CA" dirty="0" smtClean="0"/>
                    <a:t>-E)/E</a:t>
                  </a:r>
                  <a:endParaRPr lang="fr-CA" baseline="30000" dirty="0"/>
                </a:p>
              </p:txBody>
            </p:sp>
          </p:grpSp>
        </p:grpSp>
      </p:grpSp>
      <p:sp>
        <p:nvSpPr>
          <p:cNvPr id="33" name="Text Box 12"/>
          <p:cNvSpPr txBox="1">
            <a:spLocks noChangeArrowheads="1"/>
          </p:cNvSpPr>
          <p:nvPr/>
        </p:nvSpPr>
        <p:spPr bwMode="auto">
          <a:xfrm>
            <a:off x="1475656" y="1268760"/>
            <a:ext cx="136768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 dirty="0" smtClean="0">
                <a:latin typeface="Times"/>
              </a:rPr>
              <a:t>E</a:t>
            </a:r>
            <a:r>
              <a:rPr lang="fr-FR" sz="2000" baseline="-25000" dirty="0" smtClean="0">
                <a:latin typeface="Times"/>
              </a:rPr>
              <a:t>$CA</a:t>
            </a:r>
          </a:p>
          <a:p>
            <a:pPr algn="r"/>
            <a:r>
              <a:rPr lang="fr-FR" sz="2000" dirty="0" smtClean="0">
                <a:latin typeface="Times"/>
              </a:rPr>
              <a:t>($CA/$US)</a:t>
            </a:r>
            <a:endParaRPr lang="fr-FR" sz="2000" baseline="-25000" dirty="0" smtClean="0">
              <a:latin typeface="Times"/>
            </a:endParaRPr>
          </a:p>
        </p:txBody>
      </p:sp>
      <p:sp>
        <p:nvSpPr>
          <p:cNvPr id="34" name="Text Box 10"/>
          <p:cNvSpPr txBox="1">
            <a:spLocks noChangeArrowheads="1"/>
          </p:cNvSpPr>
          <p:nvPr/>
        </p:nvSpPr>
        <p:spPr bwMode="auto">
          <a:xfrm>
            <a:off x="395536" y="5817458"/>
            <a:ext cx="237626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fr-FR" sz="2000" dirty="0" smtClean="0">
                <a:latin typeface="Times"/>
              </a:rPr>
              <a:t>Encaisses monétaires réelles de $CA</a:t>
            </a:r>
            <a:endParaRPr lang="fr-FR" dirty="0">
              <a:latin typeface="Times"/>
            </a:endParaRPr>
          </a:p>
        </p:txBody>
      </p:sp>
      <p:grpSp>
        <p:nvGrpSpPr>
          <p:cNvPr id="48" name="Groupe 47"/>
          <p:cNvGrpSpPr/>
          <p:nvPr/>
        </p:nvGrpSpPr>
        <p:grpSpPr>
          <a:xfrm>
            <a:off x="2771800" y="4005064"/>
            <a:ext cx="5328591" cy="2304256"/>
            <a:chOff x="2771800" y="4005064"/>
            <a:chExt cx="5328591" cy="2304256"/>
          </a:xfrm>
        </p:grpSpPr>
        <p:grpSp>
          <p:nvGrpSpPr>
            <p:cNvPr id="46" name="Groupe 45"/>
            <p:cNvGrpSpPr/>
            <p:nvPr/>
          </p:nvGrpSpPr>
          <p:grpSpPr>
            <a:xfrm>
              <a:off x="2771800" y="4005064"/>
              <a:ext cx="5328591" cy="2304256"/>
              <a:chOff x="2771800" y="4005064"/>
              <a:chExt cx="5328591" cy="2304256"/>
            </a:xfrm>
          </p:grpSpPr>
          <p:cxnSp>
            <p:nvCxnSpPr>
              <p:cNvPr id="13" name="Connecteur droit 12"/>
              <p:cNvCxnSpPr/>
              <p:nvPr/>
            </p:nvCxnSpPr>
            <p:spPr>
              <a:xfrm>
                <a:off x="4860032" y="4005064"/>
                <a:ext cx="0" cy="864096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7" name="Groupe 23"/>
              <p:cNvGrpSpPr/>
              <p:nvPr/>
            </p:nvGrpSpPr>
            <p:grpSpPr>
              <a:xfrm flipV="1">
                <a:off x="3779912" y="4432466"/>
                <a:ext cx="4320479" cy="1876854"/>
                <a:chOff x="3563888" y="1988840"/>
                <a:chExt cx="6220996" cy="3312951"/>
              </a:xfrm>
            </p:grpSpPr>
            <p:sp>
              <p:nvSpPr>
                <p:cNvPr id="25" name="ZoneTexte 24"/>
                <p:cNvSpPr txBox="1"/>
                <p:nvPr/>
              </p:nvSpPr>
              <p:spPr>
                <a:xfrm rot="10800000">
                  <a:off x="6516212" y="4649860"/>
                  <a:ext cx="3268672" cy="6519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CA" dirty="0" smtClean="0"/>
                    <a:t>M</a:t>
                  </a:r>
                  <a:r>
                    <a:rPr lang="fr-CA" baseline="30000" dirty="0" smtClean="0"/>
                    <a:t>d</a:t>
                  </a:r>
                  <a:r>
                    <a:rPr lang="fr-CA" dirty="0" smtClean="0"/>
                    <a:t>/P=L(R</a:t>
                  </a:r>
                  <a:r>
                    <a:rPr lang="fr-CA" baseline="-25000" dirty="0" smtClean="0"/>
                    <a:t>$CA</a:t>
                  </a:r>
                  <a:r>
                    <a:rPr lang="fr-CA" dirty="0" smtClean="0"/>
                    <a:t>,Y</a:t>
                  </a:r>
                  <a:r>
                    <a:rPr lang="fr-CA" baseline="-25000" dirty="0" smtClean="0"/>
                    <a:t>CA</a:t>
                  </a:r>
                  <a:r>
                    <a:rPr lang="fr-CA" dirty="0" smtClean="0"/>
                    <a:t>)</a:t>
                  </a:r>
                  <a:endParaRPr lang="fr-CA" dirty="0"/>
                </a:p>
              </p:txBody>
            </p:sp>
            <p:sp>
              <p:nvSpPr>
                <p:cNvPr id="26" name="Forme libre 25"/>
                <p:cNvSpPr/>
                <p:nvPr/>
              </p:nvSpPr>
              <p:spPr>
                <a:xfrm>
                  <a:off x="3563888" y="1988840"/>
                  <a:ext cx="2952328" cy="3024336"/>
                </a:xfrm>
                <a:custGeom>
                  <a:avLst/>
                  <a:gdLst>
                    <a:gd name="connsiteX0" fmla="*/ 0 w 2206171"/>
                    <a:gd name="connsiteY0" fmla="*/ 0 h 2757714"/>
                    <a:gd name="connsiteX1" fmla="*/ 711200 w 2206171"/>
                    <a:gd name="connsiteY1" fmla="*/ 1799771 h 2757714"/>
                    <a:gd name="connsiteX2" fmla="*/ 2206171 w 2206171"/>
                    <a:gd name="connsiteY2" fmla="*/ 2757714 h 27577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206171" h="2757714">
                      <a:moveTo>
                        <a:pt x="0" y="0"/>
                      </a:moveTo>
                      <a:cubicBezTo>
                        <a:pt x="171752" y="670076"/>
                        <a:pt x="343505" y="1340152"/>
                        <a:pt x="711200" y="1799771"/>
                      </a:cubicBezTo>
                      <a:cubicBezTo>
                        <a:pt x="1078895" y="2259390"/>
                        <a:pt x="1642533" y="2508552"/>
                        <a:pt x="2206171" y="2757714"/>
                      </a:cubicBezTo>
                    </a:path>
                  </a:pathLst>
                </a:custGeom>
                <a:ln w="38100">
                  <a:solidFill>
                    <a:schemeClr val="tx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fr-CA"/>
                </a:p>
              </p:txBody>
            </p:sp>
          </p:grpSp>
          <p:cxnSp>
            <p:nvCxnSpPr>
              <p:cNvPr id="35" name="Connecteur droit 34"/>
              <p:cNvCxnSpPr/>
              <p:nvPr/>
            </p:nvCxnSpPr>
            <p:spPr>
              <a:xfrm flipH="1">
                <a:off x="2771800" y="4941168"/>
                <a:ext cx="3456384" cy="0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1" name="ZoneTexte 40"/>
            <p:cNvSpPr txBox="1"/>
            <p:nvPr/>
          </p:nvSpPr>
          <p:spPr>
            <a:xfrm>
              <a:off x="6156176" y="4941168"/>
              <a:ext cx="8640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dirty="0" smtClean="0"/>
                <a:t>M</a:t>
              </a:r>
              <a:r>
                <a:rPr lang="fr-CA" baseline="30000" dirty="0" smtClean="0"/>
                <a:t>s</a:t>
              </a:r>
              <a:r>
                <a:rPr lang="fr-CA" dirty="0" smtClean="0"/>
                <a:t>/P</a:t>
              </a:r>
              <a:endParaRPr lang="fr-CA" dirty="0"/>
            </a:p>
          </p:txBody>
        </p:sp>
      </p:grpSp>
      <p:sp>
        <p:nvSpPr>
          <p:cNvPr id="42" name="ZoneTexte 41"/>
          <p:cNvSpPr txBox="1"/>
          <p:nvPr/>
        </p:nvSpPr>
        <p:spPr>
          <a:xfrm>
            <a:off x="2483768" y="3779748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0</a:t>
            </a:r>
            <a:endParaRPr lang="fr-CA" baseline="-25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rmAutofit/>
          </a:bodyPr>
          <a:lstStyle/>
          <a:p>
            <a:r>
              <a:rPr lang="fr-CA" dirty="0" smtClean="0"/>
              <a:t>Statique comparée 1 : </a:t>
            </a:r>
            <a:r>
              <a:rPr lang="fr-CA" dirty="0" smtClean="0">
                <a:sym typeface="Symbol"/>
              </a:rPr>
              <a:t></a:t>
            </a:r>
            <a:r>
              <a:rPr lang="fr-CA" dirty="0" err="1" smtClean="0">
                <a:sym typeface="Symbol"/>
              </a:rPr>
              <a:t>M</a:t>
            </a:r>
            <a:r>
              <a:rPr lang="fr-CA" baseline="30000" dirty="0" err="1" smtClean="0">
                <a:sym typeface="Symbol"/>
              </a:rPr>
              <a:t>s</a:t>
            </a:r>
            <a:r>
              <a:rPr lang="fr-CA" baseline="-25000" dirty="0" err="1" smtClean="0">
                <a:sym typeface="Symbol"/>
              </a:rPr>
              <a:t>CA</a:t>
            </a:r>
            <a:endParaRPr lang="fr-CA" baseline="-25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12</a:t>
            </a:fld>
            <a:endParaRPr lang="fr-CA"/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2771800" y="3933056"/>
            <a:ext cx="424847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6516216" y="3933056"/>
            <a:ext cx="21602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Rentabilité en $CA</a:t>
            </a:r>
            <a:endParaRPr lang="fr-FR" dirty="0">
              <a:latin typeface="Times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860032" y="1340768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R</a:t>
            </a:r>
            <a:r>
              <a:rPr lang="fr-CA" baseline="30000" dirty="0" smtClean="0"/>
              <a:t>1</a:t>
            </a:r>
            <a:r>
              <a:rPr lang="fr-CA" baseline="-25000" dirty="0" smtClean="0"/>
              <a:t>$CA</a:t>
            </a:r>
            <a:endParaRPr lang="fr-CA" baseline="-25000" dirty="0"/>
          </a:p>
        </p:txBody>
      </p:sp>
      <p:sp>
        <p:nvSpPr>
          <p:cNvPr id="11" name="Forme libre 10"/>
          <p:cNvSpPr/>
          <p:nvPr/>
        </p:nvSpPr>
        <p:spPr>
          <a:xfrm>
            <a:off x="3707904" y="1196752"/>
            <a:ext cx="2083273" cy="2123470"/>
          </a:xfrm>
          <a:custGeom>
            <a:avLst/>
            <a:gdLst>
              <a:gd name="connsiteX0" fmla="*/ 0 w 2206171"/>
              <a:gd name="connsiteY0" fmla="*/ 0 h 2757714"/>
              <a:gd name="connsiteX1" fmla="*/ 711200 w 2206171"/>
              <a:gd name="connsiteY1" fmla="*/ 1799771 h 2757714"/>
              <a:gd name="connsiteX2" fmla="*/ 2206171 w 2206171"/>
              <a:gd name="connsiteY2" fmla="*/ 2757714 h 275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06171" h="2757714">
                <a:moveTo>
                  <a:pt x="0" y="0"/>
                </a:moveTo>
                <a:cubicBezTo>
                  <a:pt x="171752" y="670076"/>
                  <a:pt x="343505" y="1340152"/>
                  <a:pt x="711200" y="1799771"/>
                </a:cubicBezTo>
                <a:cubicBezTo>
                  <a:pt x="1078895" y="2259390"/>
                  <a:pt x="1642533" y="2508552"/>
                  <a:pt x="2206171" y="2757714"/>
                </a:cubicBezTo>
              </a:path>
            </a:pathLst>
          </a:cu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13" name="Connecteur droit 12"/>
          <p:cNvCxnSpPr/>
          <p:nvPr/>
        </p:nvCxnSpPr>
        <p:spPr>
          <a:xfrm>
            <a:off x="4860032" y="4005064"/>
            <a:ext cx="0" cy="86409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>
            <a:off x="4860032" y="1412776"/>
            <a:ext cx="0" cy="252028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e 22"/>
          <p:cNvGrpSpPr/>
          <p:nvPr/>
        </p:nvGrpSpPr>
        <p:grpSpPr>
          <a:xfrm>
            <a:off x="2267744" y="2708920"/>
            <a:ext cx="2520280" cy="400110"/>
            <a:chOff x="1992804" y="4469050"/>
            <a:chExt cx="4811444" cy="400110"/>
          </a:xfrm>
        </p:grpSpPr>
        <p:cxnSp>
          <p:nvCxnSpPr>
            <p:cNvPr id="20" name="Connecteur droit 19"/>
            <p:cNvCxnSpPr/>
            <p:nvPr/>
          </p:nvCxnSpPr>
          <p:spPr>
            <a:xfrm flipH="1">
              <a:off x="3092562" y="4685074"/>
              <a:ext cx="3711686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 Box 12"/>
            <p:cNvSpPr txBox="1">
              <a:spLocks noChangeArrowheads="1"/>
            </p:cNvSpPr>
            <p:nvPr/>
          </p:nvSpPr>
          <p:spPr bwMode="auto">
            <a:xfrm>
              <a:off x="1992804" y="4469050"/>
              <a:ext cx="1120675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2000" dirty="0" smtClean="0">
                  <a:latin typeface="Times"/>
                </a:rPr>
                <a:t>E</a:t>
              </a:r>
              <a:r>
                <a:rPr lang="fr-FR" sz="2000" baseline="30000" dirty="0" smtClean="0">
                  <a:latin typeface="Times"/>
                </a:rPr>
                <a:t>eq1</a:t>
              </a:r>
              <a:endParaRPr lang="fr-FR" baseline="30000" dirty="0">
                <a:latin typeface="Times"/>
              </a:endParaRPr>
            </a:p>
          </p:txBody>
        </p:sp>
      </p:grpSp>
      <p:grpSp>
        <p:nvGrpSpPr>
          <p:cNvPr id="6" name="Groupe 23"/>
          <p:cNvGrpSpPr/>
          <p:nvPr/>
        </p:nvGrpSpPr>
        <p:grpSpPr>
          <a:xfrm flipV="1">
            <a:off x="3779912" y="4432466"/>
            <a:ext cx="4320479" cy="1876854"/>
            <a:chOff x="3563888" y="1988840"/>
            <a:chExt cx="6220996" cy="3312951"/>
          </a:xfrm>
        </p:grpSpPr>
        <p:sp>
          <p:nvSpPr>
            <p:cNvPr id="25" name="ZoneTexte 24"/>
            <p:cNvSpPr txBox="1"/>
            <p:nvPr/>
          </p:nvSpPr>
          <p:spPr>
            <a:xfrm rot="10800000">
              <a:off x="6516212" y="4649860"/>
              <a:ext cx="3268672" cy="6519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dirty="0" smtClean="0"/>
                <a:t>M</a:t>
              </a:r>
              <a:r>
                <a:rPr lang="fr-CA" baseline="30000" dirty="0" smtClean="0"/>
                <a:t>d</a:t>
              </a:r>
              <a:r>
                <a:rPr lang="fr-CA" dirty="0" smtClean="0"/>
                <a:t>/P=L(R</a:t>
              </a:r>
              <a:r>
                <a:rPr lang="fr-CA" baseline="-25000" dirty="0" smtClean="0"/>
                <a:t>$CA</a:t>
              </a:r>
              <a:r>
                <a:rPr lang="fr-CA" dirty="0" smtClean="0"/>
                <a:t>,Y</a:t>
              </a:r>
              <a:r>
                <a:rPr lang="fr-CA" baseline="-25000" dirty="0" smtClean="0"/>
                <a:t>CA</a:t>
              </a:r>
              <a:r>
                <a:rPr lang="fr-CA" dirty="0" smtClean="0"/>
                <a:t>)</a:t>
              </a:r>
              <a:endParaRPr lang="fr-CA" dirty="0"/>
            </a:p>
          </p:txBody>
        </p:sp>
        <p:sp>
          <p:nvSpPr>
            <p:cNvPr id="26" name="Forme libre 25"/>
            <p:cNvSpPr/>
            <p:nvPr/>
          </p:nvSpPr>
          <p:spPr>
            <a:xfrm>
              <a:off x="3563888" y="1988840"/>
              <a:ext cx="2952328" cy="3024336"/>
            </a:xfrm>
            <a:custGeom>
              <a:avLst/>
              <a:gdLst>
                <a:gd name="connsiteX0" fmla="*/ 0 w 2206171"/>
                <a:gd name="connsiteY0" fmla="*/ 0 h 2757714"/>
                <a:gd name="connsiteX1" fmla="*/ 711200 w 2206171"/>
                <a:gd name="connsiteY1" fmla="*/ 1799771 h 2757714"/>
                <a:gd name="connsiteX2" fmla="*/ 2206171 w 2206171"/>
                <a:gd name="connsiteY2" fmla="*/ 2757714 h 275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06171" h="2757714">
                  <a:moveTo>
                    <a:pt x="0" y="0"/>
                  </a:moveTo>
                  <a:cubicBezTo>
                    <a:pt x="171752" y="670076"/>
                    <a:pt x="343505" y="1340152"/>
                    <a:pt x="711200" y="1799771"/>
                  </a:cubicBezTo>
                  <a:cubicBezTo>
                    <a:pt x="1078895" y="2259390"/>
                    <a:pt x="1642533" y="2508552"/>
                    <a:pt x="2206171" y="2757714"/>
                  </a:cubicBezTo>
                </a:path>
              </a:pathLst>
            </a:cu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</p:grpSp>
      <p:cxnSp>
        <p:nvCxnSpPr>
          <p:cNvPr id="24" name="Connecteur droit avec flèche 23"/>
          <p:cNvCxnSpPr/>
          <p:nvPr/>
        </p:nvCxnSpPr>
        <p:spPr>
          <a:xfrm flipH="1">
            <a:off x="2771800" y="1412776"/>
            <a:ext cx="72008" cy="504056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ZoneTexte 31"/>
          <p:cNvSpPr txBox="1"/>
          <p:nvPr/>
        </p:nvSpPr>
        <p:spPr>
          <a:xfrm>
            <a:off x="5868144" y="3284984"/>
            <a:ext cx="16898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R</a:t>
            </a:r>
            <a:r>
              <a:rPr lang="fr-CA" baseline="-25000" dirty="0" smtClean="0"/>
              <a:t>$US</a:t>
            </a:r>
            <a:r>
              <a:rPr lang="fr-CA" dirty="0" smtClean="0"/>
              <a:t>+ (</a:t>
            </a:r>
            <a:r>
              <a:rPr lang="fr-CA" dirty="0" err="1" smtClean="0"/>
              <a:t>E</a:t>
            </a:r>
            <a:r>
              <a:rPr lang="fr-CA" baseline="30000" dirty="0" err="1" smtClean="0"/>
              <a:t>e</a:t>
            </a:r>
            <a:r>
              <a:rPr lang="fr-CA" dirty="0" smtClean="0"/>
              <a:t>-E)/E</a:t>
            </a:r>
            <a:endParaRPr lang="fr-CA" baseline="30000" dirty="0"/>
          </a:p>
        </p:txBody>
      </p:sp>
      <p:sp>
        <p:nvSpPr>
          <p:cNvPr id="33" name="Text Box 12"/>
          <p:cNvSpPr txBox="1">
            <a:spLocks noChangeArrowheads="1"/>
          </p:cNvSpPr>
          <p:nvPr/>
        </p:nvSpPr>
        <p:spPr bwMode="auto">
          <a:xfrm>
            <a:off x="1475656" y="1268760"/>
            <a:ext cx="136768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 dirty="0" smtClean="0">
                <a:latin typeface="Times"/>
              </a:rPr>
              <a:t>E</a:t>
            </a:r>
            <a:r>
              <a:rPr lang="fr-FR" sz="2000" baseline="-25000" dirty="0" smtClean="0">
                <a:latin typeface="Times"/>
              </a:rPr>
              <a:t>$CA</a:t>
            </a:r>
          </a:p>
          <a:p>
            <a:pPr algn="r"/>
            <a:r>
              <a:rPr lang="fr-FR" sz="2000" dirty="0" smtClean="0">
                <a:latin typeface="Times"/>
              </a:rPr>
              <a:t>($CA/$US)</a:t>
            </a:r>
            <a:endParaRPr lang="fr-FR" sz="2000" baseline="-25000" dirty="0" smtClean="0">
              <a:latin typeface="Times"/>
            </a:endParaRPr>
          </a:p>
        </p:txBody>
      </p:sp>
      <p:sp>
        <p:nvSpPr>
          <p:cNvPr id="34" name="Text Box 10"/>
          <p:cNvSpPr txBox="1">
            <a:spLocks noChangeArrowheads="1"/>
          </p:cNvSpPr>
          <p:nvPr/>
        </p:nvSpPr>
        <p:spPr bwMode="auto">
          <a:xfrm>
            <a:off x="395536" y="5817458"/>
            <a:ext cx="237626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fr-FR" sz="2000" dirty="0" smtClean="0">
                <a:latin typeface="Times"/>
              </a:rPr>
              <a:t>Encaisses monétaires réelles de $CA</a:t>
            </a:r>
            <a:endParaRPr lang="fr-FR" dirty="0">
              <a:latin typeface="Times"/>
            </a:endParaRPr>
          </a:p>
        </p:txBody>
      </p:sp>
      <p:cxnSp>
        <p:nvCxnSpPr>
          <p:cNvPr id="35" name="Connecteur droit 34"/>
          <p:cNvCxnSpPr/>
          <p:nvPr/>
        </p:nvCxnSpPr>
        <p:spPr>
          <a:xfrm flipH="1">
            <a:off x="2771800" y="4941168"/>
            <a:ext cx="3456384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ZoneTexte 40"/>
          <p:cNvSpPr txBox="1"/>
          <p:nvPr/>
        </p:nvSpPr>
        <p:spPr>
          <a:xfrm>
            <a:off x="1979712" y="4725144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M</a:t>
            </a:r>
            <a:r>
              <a:rPr lang="fr-CA" baseline="30000" dirty="0" smtClean="0"/>
              <a:t>s1</a:t>
            </a:r>
            <a:r>
              <a:rPr lang="fr-CA" dirty="0" smtClean="0"/>
              <a:t>/P</a:t>
            </a:r>
            <a:endParaRPr lang="fr-CA" baseline="-25000" dirty="0"/>
          </a:p>
        </p:txBody>
      </p:sp>
      <p:sp>
        <p:nvSpPr>
          <p:cNvPr id="42" name="ZoneTexte 41"/>
          <p:cNvSpPr txBox="1"/>
          <p:nvPr/>
        </p:nvSpPr>
        <p:spPr>
          <a:xfrm>
            <a:off x="2483768" y="3779748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0</a:t>
            </a:r>
            <a:endParaRPr lang="fr-CA" baseline="-25000" dirty="0"/>
          </a:p>
        </p:txBody>
      </p:sp>
      <p:grpSp>
        <p:nvGrpSpPr>
          <p:cNvPr id="47" name="Groupe 46"/>
          <p:cNvGrpSpPr/>
          <p:nvPr/>
        </p:nvGrpSpPr>
        <p:grpSpPr>
          <a:xfrm>
            <a:off x="1979712" y="5013176"/>
            <a:ext cx="4248472" cy="657364"/>
            <a:chOff x="1979712" y="5013176"/>
            <a:chExt cx="4248472" cy="657364"/>
          </a:xfrm>
        </p:grpSpPr>
        <p:sp>
          <p:nvSpPr>
            <p:cNvPr id="30" name="Flèche droite 29"/>
            <p:cNvSpPr/>
            <p:nvPr/>
          </p:nvSpPr>
          <p:spPr>
            <a:xfrm rot="5400000">
              <a:off x="5508104" y="5085184"/>
              <a:ext cx="432048" cy="2880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cxnSp>
          <p:nvCxnSpPr>
            <p:cNvPr id="28" name="Connecteur droit 27"/>
            <p:cNvCxnSpPr/>
            <p:nvPr/>
          </p:nvCxnSpPr>
          <p:spPr>
            <a:xfrm flipH="1">
              <a:off x="2771800" y="5517232"/>
              <a:ext cx="3456384" cy="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ZoneTexte 28"/>
            <p:cNvSpPr txBox="1"/>
            <p:nvPr/>
          </p:nvSpPr>
          <p:spPr>
            <a:xfrm>
              <a:off x="1979712" y="5301208"/>
              <a:ext cx="8640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dirty="0" smtClean="0"/>
                <a:t>M</a:t>
              </a:r>
              <a:r>
                <a:rPr lang="fr-CA" baseline="30000" dirty="0" smtClean="0"/>
                <a:t>s2</a:t>
              </a:r>
              <a:r>
                <a:rPr lang="fr-CA" dirty="0" smtClean="0"/>
                <a:t>/P</a:t>
              </a:r>
              <a:endParaRPr lang="fr-CA" baseline="-25000" dirty="0"/>
            </a:p>
          </p:txBody>
        </p:sp>
      </p:grpSp>
      <p:grpSp>
        <p:nvGrpSpPr>
          <p:cNvPr id="39" name="Groupe 22"/>
          <p:cNvGrpSpPr/>
          <p:nvPr/>
        </p:nvGrpSpPr>
        <p:grpSpPr>
          <a:xfrm>
            <a:off x="2267744" y="2060848"/>
            <a:ext cx="1872208" cy="400110"/>
            <a:chOff x="1807748" y="4469050"/>
            <a:chExt cx="4811444" cy="400110"/>
          </a:xfrm>
        </p:grpSpPr>
        <p:cxnSp>
          <p:nvCxnSpPr>
            <p:cNvPr id="40" name="Connecteur droit 39"/>
            <p:cNvCxnSpPr/>
            <p:nvPr/>
          </p:nvCxnSpPr>
          <p:spPr>
            <a:xfrm flipH="1">
              <a:off x="3288195" y="4685074"/>
              <a:ext cx="3330997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 Box 12"/>
            <p:cNvSpPr txBox="1">
              <a:spLocks noChangeArrowheads="1"/>
            </p:cNvSpPr>
            <p:nvPr/>
          </p:nvSpPr>
          <p:spPr bwMode="auto">
            <a:xfrm>
              <a:off x="1807748" y="4469050"/>
              <a:ext cx="15086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2000" dirty="0" smtClean="0">
                  <a:latin typeface="Times"/>
                </a:rPr>
                <a:t>E</a:t>
              </a:r>
              <a:r>
                <a:rPr lang="fr-FR" sz="2000" baseline="30000" dirty="0" smtClean="0">
                  <a:latin typeface="Times"/>
                </a:rPr>
                <a:t>eq2</a:t>
              </a:r>
              <a:endParaRPr lang="fr-FR" baseline="30000" dirty="0">
                <a:latin typeface="Times"/>
              </a:endParaRPr>
            </a:p>
          </p:txBody>
        </p:sp>
      </p:grpSp>
      <p:grpSp>
        <p:nvGrpSpPr>
          <p:cNvPr id="48" name="Groupe 47"/>
          <p:cNvGrpSpPr/>
          <p:nvPr/>
        </p:nvGrpSpPr>
        <p:grpSpPr>
          <a:xfrm>
            <a:off x="4139952" y="1340768"/>
            <a:ext cx="864096" cy="4104456"/>
            <a:chOff x="4139952" y="1340768"/>
            <a:chExt cx="864096" cy="4104456"/>
          </a:xfrm>
        </p:grpSpPr>
        <p:cxnSp>
          <p:nvCxnSpPr>
            <p:cNvPr id="31" name="Connecteur droit 30"/>
            <p:cNvCxnSpPr/>
            <p:nvPr/>
          </p:nvCxnSpPr>
          <p:spPr>
            <a:xfrm>
              <a:off x="4139952" y="3933056"/>
              <a:ext cx="0" cy="1512168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ZoneTexte 36"/>
            <p:cNvSpPr txBox="1"/>
            <p:nvPr/>
          </p:nvSpPr>
          <p:spPr>
            <a:xfrm>
              <a:off x="4139952" y="1340768"/>
              <a:ext cx="8640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dirty="0" smtClean="0"/>
                <a:t>R</a:t>
              </a:r>
              <a:r>
                <a:rPr lang="fr-CA" baseline="30000" dirty="0" smtClean="0"/>
                <a:t>2</a:t>
              </a:r>
              <a:r>
                <a:rPr lang="fr-CA" baseline="-25000" dirty="0" smtClean="0"/>
                <a:t>$CA</a:t>
              </a:r>
              <a:endParaRPr lang="fr-CA" baseline="-25000" dirty="0"/>
            </a:p>
          </p:txBody>
        </p:sp>
        <p:cxnSp>
          <p:nvCxnSpPr>
            <p:cNvPr id="38" name="Connecteur droit 37"/>
            <p:cNvCxnSpPr/>
            <p:nvPr/>
          </p:nvCxnSpPr>
          <p:spPr>
            <a:xfrm>
              <a:off x="4139952" y="1412776"/>
              <a:ext cx="0" cy="252028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Flèche droite 45"/>
            <p:cNvSpPr/>
            <p:nvPr/>
          </p:nvSpPr>
          <p:spPr>
            <a:xfrm rot="10800000">
              <a:off x="4283968" y="1772816"/>
              <a:ext cx="432048" cy="2880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rmAutofit/>
          </a:bodyPr>
          <a:lstStyle/>
          <a:p>
            <a:r>
              <a:rPr lang="fr-CA" dirty="0" smtClean="0"/>
              <a:t>Statique comparée 2 : </a:t>
            </a:r>
            <a:r>
              <a:rPr lang="fr-CA" dirty="0" smtClean="0">
                <a:sym typeface="Symbol"/>
              </a:rPr>
              <a:t></a:t>
            </a:r>
            <a:r>
              <a:rPr lang="fr-CA" dirty="0" err="1" smtClean="0">
                <a:sym typeface="Symbol"/>
              </a:rPr>
              <a:t>M</a:t>
            </a:r>
            <a:r>
              <a:rPr lang="fr-CA" baseline="30000" dirty="0" err="1" smtClean="0">
                <a:sym typeface="Symbol"/>
              </a:rPr>
              <a:t>s</a:t>
            </a:r>
            <a:r>
              <a:rPr lang="fr-CA" baseline="-25000" dirty="0" err="1" smtClean="0">
                <a:sym typeface="Symbol"/>
              </a:rPr>
              <a:t>US</a:t>
            </a:r>
            <a:endParaRPr lang="fr-CA" baseline="-25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13</a:t>
            </a:fld>
            <a:endParaRPr lang="fr-CA"/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2771800" y="3933056"/>
            <a:ext cx="424847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6516216" y="3933056"/>
            <a:ext cx="21602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Rentabilité en $CA</a:t>
            </a:r>
            <a:endParaRPr lang="fr-FR" dirty="0">
              <a:latin typeface="Times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860032" y="1340768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R</a:t>
            </a:r>
            <a:r>
              <a:rPr lang="fr-CA" baseline="30000" dirty="0" smtClean="0"/>
              <a:t>1</a:t>
            </a:r>
            <a:r>
              <a:rPr lang="fr-CA" baseline="-25000" dirty="0" smtClean="0"/>
              <a:t>$CA</a:t>
            </a:r>
            <a:endParaRPr lang="fr-CA" baseline="-25000" dirty="0"/>
          </a:p>
        </p:txBody>
      </p:sp>
      <p:sp>
        <p:nvSpPr>
          <p:cNvPr id="11" name="Forme libre 10"/>
          <p:cNvSpPr/>
          <p:nvPr/>
        </p:nvSpPr>
        <p:spPr>
          <a:xfrm>
            <a:off x="3707904" y="1196752"/>
            <a:ext cx="2083273" cy="2123470"/>
          </a:xfrm>
          <a:custGeom>
            <a:avLst/>
            <a:gdLst>
              <a:gd name="connsiteX0" fmla="*/ 0 w 2206171"/>
              <a:gd name="connsiteY0" fmla="*/ 0 h 2757714"/>
              <a:gd name="connsiteX1" fmla="*/ 711200 w 2206171"/>
              <a:gd name="connsiteY1" fmla="*/ 1799771 h 2757714"/>
              <a:gd name="connsiteX2" fmla="*/ 2206171 w 2206171"/>
              <a:gd name="connsiteY2" fmla="*/ 2757714 h 275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06171" h="2757714">
                <a:moveTo>
                  <a:pt x="0" y="0"/>
                </a:moveTo>
                <a:cubicBezTo>
                  <a:pt x="171752" y="670076"/>
                  <a:pt x="343505" y="1340152"/>
                  <a:pt x="711200" y="1799771"/>
                </a:cubicBezTo>
                <a:cubicBezTo>
                  <a:pt x="1078895" y="2259390"/>
                  <a:pt x="1642533" y="2508552"/>
                  <a:pt x="2206171" y="2757714"/>
                </a:cubicBezTo>
              </a:path>
            </a:pathLst>
          </a:cu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13" name="Connecteur droit 12"/>
          <p:cNvCxnSpPr/>
          <p:nvPr/>
        </p:nvCxnSpPr>
        <p:spPr>
          <a:xfrm>
            <a:off x="4860032" y="4005064"/>
            <a:ext cx="0" cy="86409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>
            <a:off x="4860032" y="1412776"/>
            <a:ext cx="0" cy="252028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e 22"/>
          <p:cNvGrpSpPr/>
          <p:nvPr/>
        </p:nvGrpSpPr>
        <p:grpSpPr>
          <a:xfrm>
            <a:off x="2267744" y="2708920"/>
            <a:ext cx="2520280" cy="400110"/>
            <a:chOff x="1992804" y="4469050"/>
            <a:chExt cx="4811444" cy="400110"/>
          </a:xfrm>
        </p:grpSpPr>
        <p:cxnSp>
          <p:nvCxnSpPr>
            <p:cNvPr id="20" name="Connecteur droit 19"/>
            <p:cNvCxnSpPr/>
            <p:nvPr/>
          </p:nvCxnSpPr>
          <p:spPr>
            <a:xfrm flipH="1">
              <a:off x="3092562" y="4685074"/>
              <a:ext cx="3711686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 Box 12"/>
            <p:cNvSpPr txBox="1">
              <a:spLocks noChangeArrowheads="1"/>
            </p:cNvSpPr>
            <p:nvPr/>
          </p:nvSpPr>
          <p:spPr bwMode="auto">
            <a:xfrm>
              <a:off x="1992804" y="4469050"/>
              <a:ext cx="1120675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2000" dirty="0" smtClean="0">
                  <a:latin typeface="Times"/>
                </a:rPr>
                <a:t>E</a:t>
              </a:r>
              <a:r>
                <a:rPr lang="fr-FR" sz="2000" baseline="30000" dirty="0" smtClean="0">
                  <a:latin typeface="Times"/>
                </a:rPr>
                <a:t>eq1</a:t>
              </a:r>
              <a:endParaRPr lang="fr-FR" baseline="30000" dirty="0">
                <a:latin typeface="Times"/>
              </a:endParaRPr>
            </a:p>
          </p:txBody>
        </p:sp>
      </p:grpSp>
      <p:grpSp>
        <p:nvGrpSpPr>
          <p:cNvPr id="6" name="Groupe 23"/>
          <p:cNvGrpSpPr/>
          <p:nvPr/>
        </p:nvGrpSpPr>
        <p:grpSpPr>
          <a:xfrm flipV="1">
            <a:off x="3779912" y="4432466"/>
            <a:ext cx="4320479" cy="1876854"/>
            <a:chOff x="3563888" y="1988840"/>
            <a:chExt cx="6220996" cy="3312951"/>
          </a:xfrm>
        </p:grpSpPr>
        <p:sp>
          <p:nvSpPr>
            <p:cNvPr id="25" name="ZoneTexte 24"/>
            <p:cNvSpPr txBox="1"/>
            <p:nvPr/>
          </p:nvSpPr>
          <p:spPr>
            <a:xfrm rot="10800000">
              <a:off x="6516212" y="4649860"/>
              <a:ext cx="3268672" cy="6519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dirty="0" smtClean="0"/>
                <a:t>M</a:t>
              </a:r>
              <a:r>
                <a:rPr lang="fr-CA" baseline="30000" dirty="0" smtClean="0"/>
                <a:t>d</a:t>
              </a:r>
              <a:r>
                <a:rPr lang="fr-CA" dirty="0" smtClean="0"/>
                <a:t>/P=L(R</a:t>
              </a:r>
              <a:r>
                <a:rPr lang="fr-CA" baseline="-25000" dirty="0" smtClean="0"/>
                <a:t>$CA</a:t>
              </a:r>
              <a:r>
                <a:rPr lang="fr-CA" dirty="0" smtClean="0"/>
                <a:t>,Y</a:t>
              </a:r>
              <a:r>
                <a:rPr lang="fr-CA" baseline="-25000" dirty="0" smtClean="0"/>
                <a:t>CA</a:t>
              </a:r>
              <a:r>
                <a:rPr lang="fr-CA" dirty="0" smtClean="0"/>
                <a:t>)</a:t>
              </a:r>
              <a:endParaRPr lang="fr-CA" dirty="0"/>
            </a:p>
          </p:txBody>
        </p:sp>
        <p:sp>
          <p:nvSpPr>
            <p:cNvPr id="26" name="Forme libre 25"/>
            <p:cNvSpPr/>
            <p:nvPr/>
          </p:nvSpPr>
          <p:spPr>
            <a:xfrm>
              <a:off x="3563888" y="1988840"/>
              <a:ext cx="2952328" cy="3024336"/>
            </a:xfrm>
            <a:custGeom>
              <a:avLst/>
              <a:gdLst>
                <a:gd name="connsiteX0" fmla="*/ 0 w 2206171"/>
                <a:gd name="connsiteY0" fmla="*/ 0 h 2757714"/>
                <a:gd name="connsiteX1" fmla="*/ 711200 w 2206171"/>
                <a:gd name="connsiteY1" fmla="*/ 1799771 h 2757714"/>
                <a:gd name="connsiteX2" fmla="*/ 2206171 w 2206171"/>
                <a:gd name="connsiteY2" fmla="*/ 2757714 h 275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06171" h="2757714">
                  <a:moveTo>
                    <a:pt x="0" y="0"/>
                  </a:moveTo>
                  <a:cubicBezTo>
                    <a:pt x="171752" y="670076"/>
                    <a:pt x="343505" y="1340152"/>
                    <a:pt x="711200" y="1799771"/>
                  </a:cubicBezTo>
                  <a:cubicBezTo>
                    <a:pt x="1078895" y="2259390"/>
                    <a:pt x="1642533" y="2508552"/>
                    <a:pt x="2206171" y="2757714"/>
                  </a:cubicBezTo>
                </a:path>
              </a:pathLst>
            </a:cu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</p:grpSp>
      <p:cxnSp>
        <p:nvCxnSpPr>
          <p:cNvPr id="24" name="Connecteur droit avec flèche 23"/>
          <p:cNvCxnSpPr/>
          <p:nvPr/>
        </p:nvCxnSpPr>
        <p:spPr>
          <a:xfrm flipH="1">
            <a:off x="2771800" y="1412776"/>
            <a:ext cx="72008" cy="504056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ZoneTexte 31"/>
          <p:cNvSpPr txBox="1"/>
          <p:nvPr/>
        </p:nvSpPr>
        <p:spPr>
          <a:xfrm>
            <a:off x="5796136" y="3068960"/>
            <a:ext cx="1818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R</a:t>
            </a:r>
            <a:r>
              <a:rPr lang="fr-CA" baseline="30000" dirty="0" smtClean="0"/>
              <a:t>1</a:t>
            </a:r>
            <a:r>
              <a:rPr lang="fr-CA" baseline="-25000" dirty="0" smtClean="0"/>
              <a:t>$US</a:t>
            </a:r>
            <a:r>
              <a:rPr lang="fr-CA" dirty="0" smtClean="0"/>
              <a:t>+ (</a:t>
            </a:r>
            <a:r>
              <a:rPr lang="fr-CA" dirty="0" err="1" smtClean="0"/>
              <a:t>E</a:t>
            </a:r>
            <a:r>
              <a:rPr lang="fr-CA" baseline="30000" dirty="0" err="1" smtClean="0"/>
              <a:t>e</a:t>
            </a:r>
            <a:r>
              <a:rPr lang="fr-CA" dirty="0" smtClean="0"/>
              <a:t>-E)/E</a:t>
            </a:r>
            <a:endParaRPr lang="fr-CA" baseline="30000" dirty="0"/>
          </a:p>
        </p:txBody>
      </p:sp>
      <p:sp>
        <p:nvSpPr>
          <p:cNvPr id="33" name="Text Box 12"/>
          <p:cNvSpPr txBox="1">
            <a:spLocks noChangeArrowheads="1"/>
          </p:cNvSpPr>
          <p:nvPr/>
        </p:nvSpPr>
        <p:spPr bwMode="auto">
          <a:xfrm>
            <a:off x="1475656" y="1268760"/>
            <a:ext cx="136768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 dirty="0" smtClean="0">
                <a:latin typeface="Times"/>
              </a:rPr>
              <a:t>E</a:t>
            </a:r>
            <a:r>
              <a:rPr lang="fr-FR" sz="2000" baseline="-25000" dirty="0" smtClean="0">
                <a:latin typeface="Times"/>
              </a:rPr>
              <a:t>$CA</a:t>
            </a:r>
          </a:p>
          <a:p>
            <a:pPr algn="r"/>
            <a:r>
              <a:rPr lang="fr-FR" sz="2000" dirty="0" smtClean="0">
                <a:latin typeface="Times"/>
              </a:rPr>
              <a:t>($CA/$US)</a:t>
            </a:r>
            <a:endParaRPr lang="fr-FR" sz="2000" baseline="-25000" dirty="0" smtClean="0">
              <a:latin typeface="Times"/>
            </a:endParaRPr>
          </a:p>
        </p:txBody>
      </p:sp>
      <p:sp>
        <p:nvSpPr>
          <p:cNvPr id="34" name="Text Box 10"/>
          <p:cNvSpPr txBox="1">
            <a:spLocks noChangeArrowheads="1"/>
          </p:cNvSpPr>
          <p:nvPr/>
        </p:nvSpPr>
        <p:spPr bwMode="auto">
          <a:xfrm>
            <a:off x="395536" y="5817458"/>
            <a:ext cx="237626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fr-FR" sz="2000" dirty="0" smtClean="0">
                <a:latin typeface="Times"/>
              </a:rPr>
              <a:t>Encaisses monétaires réelles au CA</a:t>
            </a:r>
            <a:endParaRPr lang="fr-FR" dirty="0">
              <a:latin typeface="Times"/>
            </a:endParaRPr>
          </a:p>
        </p:txBody>
      </p:sp>
      <p:cxnSp>
        <p:nvCxnSpPr>
          <p:cNvPr id="35" name="Connecteur droit 34"/>
          <p:cNvCxnSpPr/>
          <p:nvPr/>
        </p:nvCxnSpPr>
        <p:spPr>
          <a:xfrm flipH="1">
            <a:off x="2771800" y="4941168"/>
            <a:ext cx="3456384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ZoneTexte 40"/>
          <p:cNvSpPr txBox="1"/>
          <p:nvPr/>
        </p:nvSpPr>
        <p:spPr>
          <a:xfrm>
            <a:off x="1979712" y="4725144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M</a:t>
            </a:r>
            <a:r>
              <a:rPr lang="fr-CA" baseline="30000" dirty="0" smtClean="0"/>
              <a:t>s</a:t>
            </a:r>
            <a:r>
              <a:rPr lang="fr-CA" dirty="0" smtClean="0"/>
              <a:t>/P</a:t>
            </a:r>
            <a:endParaRPr lang="fr-CA" baseline="-25000" dirty="0"/>
          </a:p>
        </p:txBody>
      </p:sp>
      <p:sp>
        <p:nvSpPr>
          <p:cNvPr id="42" name="ZoneTexte 41"/>
          <p:cNvSpPr txBox="1"/>
          <p:nvPr/>
        </p:nvSpPr>
        <p:spPr>
          <a:xfrm>
            <a:off x="2483768" y="3779748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0</a:t>
            </a:r>
            <a:endParaRPr lang="fr-CA" baseline="-25000" dirty="0"/>
          </a:p>
        </p:txBody>
      </p:sp>
      <p:grpSp>
        <p:nvGrpSpPr>
          <p:cNvPr id="8" name="Groupe 22"/>
          <p:cNvGrpSpPr/>
          <p:nvPr/>
        </p:nvGrpSpPr>
        <p:grpSpPr>
          <a:xfrm>
            <a:off x="2267744" y="3140968"/>
            <a:ext cx="2592289" cy="400110"/>
            <a:chOff x="1807748" y="4469050"/>
            <a:chExt cx="4811446" cy="400110"/>
          </a:xfrm>
        </p:grpSpPr>
        <p:cxnSp>
          <p:nvCxnSpPr>
            <p:cNvPr id="40" name="Connecteur droit 39"/>
            <p:cNvCxnSpPr/>
            <p:nvPr/>
          </p:nvCxnSpPr>
          <p:spPr>
            <a:xfrm flipH="1">
              <a:off x="2876958" y="4685074"/>
              <a:ext cx="3742236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 Box 12"/>
            <p:cNvSpPr txBox="1">
              <a:spLocks noChangeArrowheads="1"/>
            </p:cNvSpPr>
            <p:nvPr/>
          </p:nvSpPr>
          <p:spPr bwMode="auto">
            <a:xfrm>
              <a:off x="1807748" y="4469050"/>
              <a:ext cx="15086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2000" dirty="0" smtClean="0">
                  <a:latin typeface="Times"/>
                </a:rPr>
                <a:t>E</a:t>
              </a:r>
              <a:r>
                <a:rPr lang="fr-FR" sz="2000" baseline="30000" dirty="0" smtClean="0">
                  <a:latin typeface="Times"/>
                </a:rPr>
                <a:t>eq2</a:t>
              </a:r>
              <a:endParaRPr lang="fr-FR" baseline="30000" dirty="0">
                <a:latin typeface="Times"/>
              </a:endParaRPr>
            </a:p>
          </p:txBody>
        </p:sp>
      </p:grpSp>
      <p:grpSp>
        <p:nvGrpSpPr>
          <p:cNvPr id="47" name="Groupe 46"/>
          <p:cNvGrpSpPr/>
          <p:nvPr/>
        </p:nvGrpSpPr>
        <p:grpSpPr>
          <a:xfrm>
            <a:off x="3275856" y="1412776"/>
            <a:ext cx="3834350" cy="2385556"/>
            <a:chOff x="3275856" y="1412776"/>
            <a:chExt cx="3834350" cy="2385556"/>
          </a:xfrm>
        </p:grpSpPr>
        <p:sp>
          <p:nvSpPr>
            <p:cNvPr id="46" name="Flèche droite 45"/>
            <p:cNvSpPr/>
            <p:nvPr/>
          </p:nvSpPr>
          <p:spPr>
            <a:xfrm rot="10800000">
              <a:off x="3491880" y="1844824"/>
              <a:ext cx="432048" cy="2880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grpSp>
          <p:nvGrpSpPr>
            <p:cNvPr id="45" name="Groupe 44"/>
            <p:cNvGrpSpPr/>
            <p:nvPr/>
          </p:nvGrpSpPr>
          <p:grpSpPr>
            <a:xfrm>
              <a:off x="3275856" y="1412776"/>
              <a:ext cx="3834350" cy="2385556"/>
              <a:chOff x="3275856" y="1412776"/>
              <a:chExt cx="3834350" cy="2385556"/>
            </a:xfrm>
          </p:grpSpPr>
          <p:sp>
            <p:nvSpPr>
              <p:cNvPr id="36" name="Forme libre 35"/>
              <p:cNvSpPr/>
              <p:nvPr/>
            </p:nvSpPr>
            <p:spPr>
              <a:xfrm>
                <a:off x="3275856" y="1412776"/>
                <a:ext cx="2083273" cy="2123470"/>
              </a:xfrm>
              <a:custGeom>
                <a:avLst/>
                <a:gdLst>
                  <a:gd name="connsiteX0" fmla="*/ 0 w 2206171"/>
                  <a:gd name="connsiteY0" fmla="*/ 0 h 2757714"/>
                  <a:gd name="connsiteX1" fmla="*/ 711200 w 2206171"/>
                  <a:gd name="connsiteY1" fmla="*/ 1799771 h 2757714"/>
                  <a:gd name="connsiteX2" fmla="*/ 2206171 w 2206171"/>
                  <a:gd name="connsiteY2" fmla="*/ 2757714 h 2757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206171" h="2757714">
                    <a:moveTo>
                      <a:pt x="0" y="0"/>
                    </a:moveTo>
                    <a:cubicBezTo>
                      <a:pt x="171752" y="670076"/>
                      <a:pt x="343505" y="1340152"/>
                      <a:pt x="711200" y="1799771"/>
                    </a:cubicBezTo>
                    <a:cubicBezTo>
                      <a:pt x="1078895" y="2259390"/>
                      <a:pt x="1642533" y="2508552"/>
                      <a:pt x="2206171" y="2757714"/>
                    </a:cubicBezTo>
                  </a:path>
                </a:pathLst>
              </a:cu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CA"/>
              </a:p>
            </p:txBody>
          </p:sp>
          <p:sp>
            <p:nvSpPr>
              <p:cNvPr id="39" name="ZoneTexte 38"/>
              <p:cNvSpPr txBox="1"/>
              <p:nvPr/>
            </p:nvSpPr>
            <p:spPr>
              <a:xfrm>
                <a:off x="5292080" y="3429000"/>
                <a:ext cx="18181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CA" dirty="0" smtClean="0"/>
                  <a:t>R</a:t>
                </a:r>
                <a:r>
                  <a:rPr lang="fr-CA" baseline="30000" dirty="0" smtClean="0"/>
                  <a:t>2</a:t>
                </a:r>
                <a:r>
                  <a:rPr lang="fr-CA" baseline="-25000" dirty="0" smtClean="0"/>
                  <a:t>$US</a:t>
                </a:r>
                <a:r>
                  <a:rPr lang="fr-CA" dirty="0" smtClean="0"/>
                  <a:t>+ (</a:t>
                </a:r>
                <a:r>
                  <a:rPr lang="fr-CA" dirty="0" err="1" smtClean="0"/>
                  <a:t>E</a:t>
                </a:r>
                <a:r>
                  <a:rPr lang="fr-CA" baseline="30000" dirty="0" err="1" smtClean="0"/>
                  <a:t>e</a:t>
                </a:r>
                <a:r>
                  <a:rPr lang="fr-CA" dirty="0" smtClean="0"/>
                  <a:t>-E)/E</a:t>
                </a:r>
                <a:endParaRPr lang="fr-CA" baseline="30000" dirty="0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rmAutofit/>
          </a:bodyPr>
          <a:lstStyle/>
          <a:p>
            <a:r>
              <a:rPr lang="fr-CA" dirty="0" smtClean="0"/>
              <a:t>Statique comparée 3 : </a:t>
            </a:r>
            <a:r>
              <a:rPr lang="fr-CA" dirty="0" smtClean="0">
                <a:sym typeface="Symbol"/>
              </a:rPr>
              <a:t>Y</a:t>
            </a:r>
            <a:r>
              <a:rPr lang="fr-CA" baseline="-25000" dirty="0" smtClean="0">
                <a:sym typeface="Symbol"/>
              </a:rPr>
              <a:t>CA</a:t>
            </a:r>
            <a:endParaRPr lang="fr-CA" baseline="-25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14</a:t>
            </a:fld>
            <a:endParaRPr lang="fr-CA"/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2771800" y="3933056"/>
            <a:ext cx="424847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6516216" y="3933056"/>
            <a:ext cx="21602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Rentabilité en $CA</a:t>
            </a:r>
            <a:endParaRPr lang="fr-FR" dirty="0">
              <a:latin typeface="Times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860032" y="1340768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R</a:t>
            </a:r>
            <a:r>
              <a:rPr lang="fr-CA" baseline="30000" dirty="0" smtClean="0"/>
              <a:t>1</a:t>
            </a:r>
            <a:r>
              <a:rPr lang="fr-CA" baseline="-25000" dirty="0" smtClean="0"/>
              <a:t>$CA</a:t>
            </a:r>
            <a:endParaRPr lang="fr-CA" baseline="-25000" dirty="0"/>
          </a:p>
        </p:txBody>
      </p:sp>
      <p:sp>
        <p:nvSpPr>
          <p:cNvPr id="11" name="Forme libre 10"/>
          <p:cNvSpPr/>
          <p:nvPr/>
        </p:nvSpPr>
        <p:spPr>
          <a:xfrm>
            <a:off x="3707904" y="1196752"/>
            <a:ext cx="2083273" cy="2123470"/>
          </a:xfrm>
          <a:custGeom>
            <a:avLst/>
            <a:gdLst>
              <a:gd name="connsiteX0" fmla="*/ 0 w 2206171"/>
              <a:gd name="connsiteY0" fmla="*/ 0 h 2757714"/>
              <a:gd name="connsiteX1" fmla="*/ 711200 w 2206171"/>
              <a:gd name="connsiteY1" fmla="*/ 1799771 h 2757714"/>
              <a:gd name="connsiteX2" fmla="*/ 2206171 w 2206171"/>
              <a:gd name="connsiteY2" fmla="*/ 2757714 h 275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06171" h="2757714">
                <a:moveTo>
                  <a:pt x="0" y="0"/>
                </a:moveTo>
                <a:cubicBezTo>
                  <a:pt x="171752" y="670076"/>
                  <a:pt x="343505" y="1340152"/>
                  <a:pt x="711200" y="1799771"/>
                </a:cubicBezTo>
                <a:cubicBezTo>
                  <a:pt x="1078895" y="2259390"/>
                  <a:pt x="1642533" y="2508552"/>
                  <a:pt x="2206171" y="2757714"/>
                </a:cubicBezTo>
              </a:path>
            </a:pathLst>
          </a:cu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13" name="Connecteur droit 12"/>
          <p:cNvCxnSpPr/>
          <p:nvPr/>
        </p:nvCxnSpPr>
        <p:spPr>
          <a:xfrm>
            <a:off x="4860032" y="4005064"/>
            <a:ext cx="0" cy="86409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>
            <a:off x="4860032" y="1412776"/>
            <a:ext cx="0" cy="252028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e 22"/>
          <p:cNvGrpSpPr/>
          <p:nvPr/>
        </p:nvGrpSpPr>
        <p:grpSpPr>
          <a:xfrm>
            <a:off x="2267744" y="2708920"/>
            <a:ext cx="2520280" cy="400110"/>
            <a:chOff x="1992804" y="4469050"/>
            <a:chExt cx="4811444" cy="400110"/>
          </a:xfrm>
        </p:grpSpPr>
        <p:cxnSp>
          <p:nvCxnSpPr>
            <p:cNvPr id="20" name="Connecteur droit 19"/>
            <p:cNvCxnSpPr/>
            <p:nvPr/>
          </p:nvCxnSpPr>
          <p:spPr>
            <a:xfrm flipH="1">
              <a:off x="3092562" y="4685074"/>
              <a:ext cx="3711686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 Box 12"/>
            <p:cNvSpPr txBox="1">
              <a:spLocks noChangeArrowheads="1"/>
            </p:cNvSpPr>
            <p:nvPr/>
          </p:nvSpPr>
          <p:spPr bwMode="auto">
            <a:xfrm>
              <a:off x="1992804" y="4469050"/>
              <a:ext cx="1120675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2000" dirty="0" smtClean="0">
                  <a:latin typeface="Times"/>
                </a:rPr>
                <a:t>E</a:t>
              </a:r>
              <a:r>
                <a:rPr lang="fr-FR" sz="2000" baseline="30000" dirty="0" smtClean="0">
                  <a:latin typeface="Times"/>
                </a:rPr>
                <a:t>eq1</a:t>
              </a:r>
              <a:endParaRPr lang="fr-FR" baseline="30000" dirty="0">
                <a:latin typeface="Times"/>
              </a:endParaRPr>
            </a:p>
          </p:txBody>
        </p:sp>
      </p:grpSp>
      <p:grpSp>
        <p:nvGrpSpPr>
          <p:cNvPr id="6" name="Groupe 23"/>
          <p:cNvGrpSpPr/>
          <p:nvPr/>
        </p:nvGrpSpPr>
        <p:grpSpPr>
          <a:xfrm flipV="1">
            <a:off x="3707905" y="4595973"/>
            <a:ext cx="2270091" cy="2001378"/>
            <a:chOff x="3460206" y="1480419"/>
            <a:chExt cx="3268671" cy="3532757"/>
          </a:xfrm>
        </p:grpSpPr>
        <p:sp>
          <p:nvSpPr>
            <p:cNvPr id="25" name="ZoneTexte 24"/>
            <p:cNvSpPr txBox="1"/>
            <p:nvPr/>
          </p:nvSpPr>
          <p:spPr>
            <a:xfrm rot="10800000">
              <a:off x="3460206" y="1480419"/>
              <a:ext cx="3268671" cy="6519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dirty="0" smtClean="0"/>
                <a:t>M</a:t>
              </a:r>
              <a:r>
                <a:rPr lang="fr-CA" baseline="30000" dirty="0" smtClean="0"/>
                <a:t>d</a:t>
              </a:r>
              <a:r>
                <a:rPr lang="fr-CA" dirty="0" smtClean="0"/>
                <a:t>/P=L(R</a:t>
              </a:r>
              <a:r>
                <a:rPr lang="fr-CA" baseline="-25000" dirty="0" smtClean="0"/>
                <a:t>$CA</a:t>
              </a:r>
              <a:r>
                <a:rPr lang="fr-CA" dirty="0" smtClean="0"/>
                <a:t>,Y</a:t>
              </a:r>
              <a:r>
                <a:rPr lang="fr-CA" baseline="30000" dirty="0" smtClean="0"/>
                <a:t>1</a:t>
              </a:r>
              <a:r>
                <a:rPr lang="fr-CA" baseline="-25000" dirty="0" smtClean="0"/>
                <a:t>CA</a:t>
              </a:r>
              <a:r>
                <a:rPr lang="fr-CA" dirty="0" smtClean="0"/>
                <a:t>)</a:t>
              </a:r>
              <a:endParaRPr lang="fr-CA" dirty="0"/>
            </a:p>
          </p:txBody>
        </p:sp>
        <p:sp>
          <p:nvSpPr>
            <p:cNvPr id="26" name="Forme libre 25"/>
            <p:cNvSpPr/>
            <p:nvPr/>
          </p:nvSpPr>
          <p:spPr>
            <a:xfrm>
              <a:off x="3563888" y="1988840"/>
              <a:ext cx="2952328" cy="3024336"/>
            </a:xfrm>
            <a:custGeom>
              <a:avLst/>
              <a:gdLst>
                <a:gd name="connsiteX0" fmla="*/ 0 w 2206171"/>
                <a:gd name="connsiteY0" fmla="*/ 0 h 2757714"/>
                <a:gd name="connsiteX1" fmla="*/ 711200 w 2206171"/>
                <a:gd name="connsiteY1" fmla="*/ 1799771 h 2757714"/>
                <a:gd name="connsiteX2" fmla="*/ 2206171 w 2206171"/>
                <a:gd name="connsiteY2" fmla="*/ 2757714 h 275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06171" h="2757714">
                  <a:moveTo>
                    <a:pt x="0" y="0"/>
                  </a:moveTo>
                  <a:cubicBezTo>
                    <a:pt x="171752" y="670076"/>
                    <a:pt x="343505" y="1340152"/>
                    <a:pt x="711200" y="1799771"/>
                  </a:cubicBezTo>
                  <a:cubicBezTo>
                    <a:pt x="1078895" y="2259390"/>
                    <a:pt x="1642533" y="2508552"/>
                    <a:pt x="2206171" y="2757714"/>
                  </a:cubicBezTo>
                </a:path>
              </a:pathLst>
            </a:cu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</p:grpSp>
      <p:cxnSp>
        <p:nvCxnSpPr>
          <p:cNvPr id="24" name="Connecteur droit avec flèche 23"/>
          <p:cNvCxnSpPr/>
          <p:nvPr/>
        </p:nvCxnSpPr>
        <p:spPr>
          <a:xfrm flipH="1">
            <a:off x="2771800" y="1412776"/>
            <a:ext cx="72008" cy="504056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ZoneTexte 31"/>
          <p:cNvSpPr txBox="1"/>
          <p:nvPr/>
        </p:nvSpPr>
        <p:spPr>
          <a:xfrm>
            <a:off x="5868144" y="3284984"/>
            <a:ext cx="16898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R</a:t>
            </a:r>
            <a:r>
              <a:rPr lang="fr-CA" baseline="-25000" dirty="0" smtClean="0"/>
              <a:t>$US</a:t>
            </a:r>
            <a:r>
              <a:rPr lang="fr-CA" dirty="0" smtClean="0"/>
              <a:t>+ (</a:t>
            </a:r>
            <a:r>
              <a:rPr lang="fr-CA" dirty="0" err="1" smtClean="0"/>
              <a:t>E</a:t>
            </a:r>
            <a:r>
              <a:rPr lang="fr-CA" baseline="30000" dirty="0" err="1" smtClean="0"/>
              <a:t>e</a:t>
            </a:r>
            <a:r>
              <a:rPr lang="fr-CA" dirty="0" smtClean="0"/>
              <a:t>-E)/E</a:t>
            </a:r>
            <a:endParaRPr lang="fr-CA" baseline="30000" dirty="0"/>
          </a:p>
        </p:txBody>
      </p:sp>
      <p:sp>
        <p:nvSpPr>
          <p:cNvPr id="33" name="Text Box 12"/>
          <p:cNvSpPr txBox="1">
            <a:spLocks noChangeArrowheads="1"/>
          </p:cNvSpPr>
          <p:nvPr/>
        </p:nvSpPr>
        <p:spPr bwMode="auto">
          <a:xfrm>
            <a:off x="1475656" y="1268760"/>
            <a:ext cx="136768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 dirty="0" smtClean="0">
                <a:latin typeface="Times"/>
              </a:rPr>
              <a:t>E</a:t>
            </a:r>
            <a:r>
              <a:rPr lang="fr-FR" sz="2000" baseline="-25000" dirty="0" smtClean="0">
                <a:latin typeface="Times"/>
              </a:rPr>
              <a:t>$CA</a:t>
            </a:r>
          </a:p>
          <a:p>
            <a:pPr algn="r"/>
            <a:r>
              <a:rPr lang="fr-FR" sz="2000" dirty="0" smtClean="0">
                <a:latin typeface="Times"/>
              </a:rPr>
              <a:t>($CA/$US)</a:t>
            </a:r>
            <a:endParaRPr lang="fr-FR" sz="2000" baseline="-25000" dirty="0" smtClean="0">
              <a:latin typeface="Times"/>
            </a:endParaRPr>
          </a:p>
        </p:txBody>
      </p:sp>
      <p:sp>
        <p:nvSpPr>
          <p:cNvPr id="34" name="Text Box 10"/>
          <p:cNvSpPr txBox="1">
            <a:spLocks noChangeArrowheads="1"/>
          </p:cNvSpPr>
          <p:nvPr/>
        </p:nvSpPr>
        <p:spPr bwMode="auto">
          <a:xfrm>
            <a:off x="395536" y="5817458"/>
            <a:ext cx="237626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fr-FR" sz="2000" dirty="0" smtClean="0">
                <a:latin typeface="Times"/>
              </a:rPr>
              <a:t>Encaisses monétaires réelles de $CA</a:t>
            </a:r>
            <a:endParaRPr lang="fr-FR" dirty="0">
              <a:latin typeface="Times"/>
            </a:endParaRPr>
          </a:p>
        </p:txBody>
      </p:sp>
      <p:cxnSp>
        <p:nvCxnSpPr>
          <p:cNvPr id="35" name="Connecteur droit 34"/>
          <p:cNvCxnSpPr/>
          <p:nvPr/>
        </p:nvCxnSpPr>
        <p:spPr>
          <a:xfrm flipH="1">
            <a:off x="2771800" y="4941168"/>
            <a:ext cx="3456384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ZoneTexte 40"/>
          <p:cNvSpPr txBox="1"/>
          <p:nvPr/>
        </p:nvSpPr>
        <p:spPr>
          <a:xfrm>
            <a:off x="2123728" y="4725144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M</a:t>
            </a:r>
            <a:r>
              <a:rPr lang="fr-CA" baseline="30000" dirty="0" smtClean="0"/>
              <a:t>s</a:t>
            </a:r>
            <a:r>
              <a:rPr lang="fr-CA" dirty="0" smtClean="0"/>
              <a:t>/P</a:t>
            </a:r>
            <a:endParaRPr lang="fr-CA" baseline="-25000" dirty="0"/>
          </a:p>
        </p:txBody>
      </p:sp>
      <p:sp>
        <p:nvSpPr>
          <p:cNvPr id="42" name="ZoneTexte 41"/>
          <p:cNvSpPr txBox="1"/>
          <p:nvPr/>
        </p:nvSpPr>
        <p:spPr>
          <a:xfrm>
            <a:off x="2483768" y="3779748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0</a:t>
            </a:r>
            <a:endParaRPr lang="fr-CA" baseline="-25000" dirty="0"/>
          </a:p>
        </p:txBody>
      </p:sp>
      <p:grpSp>
        <p:nvGrpSpPr>
          <p:cNvPr id="8" name="Groupe 22"/>
          <p:cNvGrpSpPr/>
          <p:nvPr/>
        </p:nvGrpSpPr>
        <p:grpSpPr>
          <a:xfrm>
            <a:off x="2267744" y="3068960"/>
            <a:ext cx="3312368" cy="400110"/>
            <a:chOff x="1807748" y="4469050"/>
            <a:chExt cx="8512554" cy="400110"/>
          </a:xfrm>
        </p:grpSpPr>
        <p:cxnSp>
          <p:nvCxnSpPr>
            <p:cNvPr id="40" name="Connecteur droit 39"/>
            <p:cNvCxnSpPr/>
            <p:nvPr/>
          </p:nvCxnSpPr>
          <p:spPr>
            <a:xfrm flipH="1">
              <a:off x="3288197" y="4685074"/>
              <a:ext cx="7032105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 Box 12"/>
            <p:cNvSpPr txBox="1">
              <a:spLocks noChangeArrowheads="1"/>
            </p:cNvSpPr>
            <p:nvPr/>
          </p:nvSpPr>
          <p:spPr bwMode="auto">
            <a:xfrm>
              <a:off x="1807748" y="4469050"/>
              <a:ext cx="15086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2000" dirty="0" smtClean="0">
                  <a:latin typeface="Times"/>
                </a:rPr>
                <a:t>E</a:t>
              </a:r>
              <a:r>
                <a:rPr lang="fr-FR" sz="2000" baseline="30000" dirty="0" smtClean="0">
                  <a:latin typeface="Times"/>
                </a:rPr>
                <a:t>eq2</a:t>
              </a:r>
              <a:endParaRPr lang="fr-FR" baseline="30000" dirty="0">
                <a:latin typeface="Times"/>
              </a:endParaRPr>
            </a:p>
          </p:txBody>
        </p:sp>
      </p:grpSp>
      <p:grpSp>
        <p:nvGrpSpPr>
          <p:cNvPr id="52" name="Groupe 51"/>
          <p:cNvGrpSpPr/>
          <p:nvPr/>
        </p:nvGrpSpPr>
        <p:grpSpPr>
          <a:xfrm>
            <a:off x="5004048" y="1340768"/>
            <a:ext cx="1440160" cy="3600400"/>
            <a:chOff x="5004048" y="1340768"/>
            <a:chExt cx="1440160" cy="3600400"/>
          </a:xfrm>
        </p:grpSpPr>
        <p:cxnSp>
          <p:nvCxnSpPr>
            <p:cNvPr id="31" name="Connecteur droit 30"/>
            <p:cNvCxnSpPr/>
            <p:nvPr/>
          </p:nvCxnSpPr>
          <p:spPr>
            <a:xfrm>
              <a:off x="5580112" y="3933056"/>
              <a:ext cx="0" cy="1008112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9" name="Groupe 48"/>
            <p:cNvGrpSpPr/>
            <p:nvPr/>
          </p:nvGrpSpPr>
          <p:grpSpPr>
            <a:xfrm>
              <a:off x="5004048" y="1340768"/>
              <a:ext cx="1440160" cy="2592288"/>
              <a:chOff x="5004048" y="1340768"/>
              <a:chExt cx="1440160" cy="2592288"/>
            </a:xfrm>
          </p:grpSpPr>
          <p:grpSp>
            <p:nvGrpSpPr>
              <p:cNvPr id="47" name="Groupe 46"/>
              <p:cNvGrpSpPr/>
              <p:nvPr/>
            </p:nvGrpSpPr>
            <p:grpSpPr>
              <a:xfrm>
                <a:off x="5580112" y="1340768"/>
                <a:ext cx="864096" cy="2592288"/>
                <a:chOff x="5580112" y="1340768"/>
                <a:chExt cx="864096" cy="2592288"/>
              </a:xfrm>
            </p:grpSpPr>
            <p:sp>
              <p:nvSpPr>
                <p:cNvPr id="37" name="ZoneTexte 36"/>
                <p:cNvSpPr txBox="1"/>
                <p:nvPr/>
              </p:nvSpPr>
              <p:spPr>
                <a:xfrm>
                  <a:off x="5580112" y="1340768"/>
                  <a:ext cx="86409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CA" dirty="0" smtClean="0"/>
                    <a:t>R</a:t>
                  </a:r>
                  <a:r>
                    <a:rPr lang="fr-CA" baseline="30000" dirty="0" smtClean="0"/>
                    <a:t>2</a:t>
                  </a:r>
                  <a:r>
                    <a:rPr lang="fr-CA" baseline="-25000" dirty="0" smtClean="0"/>
                    <a:t>$CA</a:t>
                  </a:r>
                  <a:endParaRPr lang="fr-CA" baseline="-25000" dirty="0"/>
                </a:p>
              </p:txBody>
            </p:sp>
            <p:cxnSp>
              <p:nvCxnSpPr>
                <p:cNvPr id="38" name="Connecteur droit 37"/>
                <p:cNvCxnSpPr/>
                <p:nvPr/>
              </p:nvCxnSpPr>
              <p:spPr>
                <a:xfrm>
                  <a:off x="5580112" y="1412776"/>
                  <a:ext cx="0" cy="2520280"/>
                </a:xfrm>
                <a:prstGeom prst="line">
                  <a:avLst/>
                </a:prstGeom>
                <a:ln w="38100">
                  <a:solidFill>
                    <a:schemeClr val="tx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6" name="Flèche droite 45"/>
              <p:cNvSpPr/>
              <p:nvPr/>
            </p:nvSpPr>
            <p:spPr>
              <a:xfrm>
                <a:off x="5004048" y="1772816"/>
                <a:ext cx="432048" cy="288032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A"/>
              </a:p>
            </p:txBody>
          </p:sp>
        </p:grpSp>
      </p:grpSp>
      <p:grpSp>
        <p:nvGrpSpPr>
          <p:cNvPr id="51" name="Groupe 50"/>
          <p:cNvGrpSpPr/>
          <p:nvPr/>
        </p:nvGrpSpPr>
        <p:grpSpPr>
          <a:xfrm>
            <a:off x="4139952" y="4811239"/>
            <a:ext cx="2159907" cy="1460888"/>
            <a:chOff x="4139952" y="4811239"/>
            <a:chExt cx="2159907" cy="1460888"/>
          </a:xfrm>
        </p:grpSpPr>
        <p:grpSp>
          <p:nvGrpSpPr>
            <p:cNvPr id="36" name="Groupe 23"/>
            <p:cNvGrpSpPr/>
            <p:nvPr/>
          </p:nvGrpSpPr>
          <p:grpSpPr>
            <a:xfrm flipV="1">
              <a:off x="4139952" y="4811239"/>
              <a:ext cx="2159907" cy="1460888"/>
              <a:chOff x="3563888" y="1566982"/>
              <a:chExt cx="3268672" cy="3446194"/>
            </a:xfrm>
          </p:grpSpPr>
          <p:sp>
            <p:nvSpPr>
              <p:cNvPr id="39" name="ZoneTexte 38"/>
              <p:cNvSpPr txBox="1"/>
              <p:nvPr/>
            </p:nvSpPr>
            <p:spPr>
              <a:xfrm rot="10800000">
                <a:off x="3563888" y="1566982"/>
                <a:ext cx="3268672" cy="8712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CA" dirty="0" smtClean="0"/>
                  <a:t>M</a:t>
                </a:r>
                <a:r>
                  <a:rPr lang="fr-CA" baseline="30000" dirty="0" smtClean="0"/>
                  <a:t>d</a:t>
                </a:r>
                <a:r>
                  <a:rPr lang="fr-CA" dirty="0" smtClean="0"/>
                  <a:t>/P=L(R</a:t>
                </a:r>
                <a:r>
                  <a:rPr lang="fr-CA" baseline="-25000" dirty="0" smtClean="0"/>
                  <a:t>$CA</a:t>
                </a:r>
                <a:r>
                  <a:rPr lang="fr-CA" dirty="0" smtClean="0"/>
                  <a:t>,Y</a:t>
                </a:r>
                <a:r>
                  <a:rPr lang="fr-CA" baseline="30000" dirty="0" smtClean="0"/>
                  <a:t>2</a:t>
                </a:r>
                <a:r>
                  <a:rPr lang="fr-CA" baseline="-25000" dirty="0" smtClean="0"/>
                  <a:t>CA</a:t>
                </a:r>
                <a:r>
                  <a:rPr lang="fr-CA" dirty="0" smtClean="0"/>
                  <a:t>)</a:t>
                </a:r>
                <a:endParaRPr lang="fr-CA" dirty="0"/>
              </a:p>
            </p:txBody>
          </p:sp>
          <p:sp>
            <p:nvSpPr>
              <p:cNvPr id="44" name="Forme libre 43"/>
              <p:cNvSpPr/>
              <p:nvPr/>
            </p:nvSpPr>
            <p:spPr>
              <a:xfrm>
                <a:off x="3563888" y="1988840"/>
                <a:ext cx="2952328" cy="3024336"/>
              </a:xfrm>
              <a:custGeom>
                <a:avLst/>
                <a:gdLst>
                  <a:gd name="connsiteX0" fmla="*/ 0 w 2206171"/>
                  <a:gd name="connsiteY0" fmla="*/ 0 h 2757714"/>
                  <a:gd name="connsiteX1" fmla="*/ 711200 w 2206171"/>
                  <a:gd name="connsiteY1" fmla="*/ 1799771 h 2757714"/>
                  <a:gd name="connsiteX2" fmla="*/ 2206171 w 2206171"/>
                  <a:gd name="connsiteY2" fmla="*/ 2757714 h 2757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206171" h="2757714">
                    <a:moveTo>
                      <a:pt x="0" y="0"/>
                    </a:moveTo>
                    <a:cubicBezTo>
                      <a:pt x="171752" y="670076"/>
                      <a:pt x="343505" y="1340152"/>
                      <a:pt x="711200" y="1799771"/>
                    </a:cubicBezTo>
                    <a:cubicBezTo>
                      <a:pt x="1078895" y="2259390"/>
                      <a:pt x="1642533" y="2508552"/>
                      <a:pt x="2206171" y="2757714"/>
                    </a:cubicBezTo>
                  </a:path>
                </a:pathLst>
              </a:cu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CA"/>
              </a:p>
            </p:txBody>
          </p:sp>
        </p:grpSp>
        <p:sp>
          <p:nvSpPr>
            <p:cNvPr id="50" name="Flèche droite 49"/>
            <p:cNvSpPr/>
            <p:nvPr/>
          </p:nvSpPr>
          <p:spPr>
            <a:xfrm rot="5400000">
              <a:off x="4247964" y="5409220"/>
              <a:ext cx="216024" cy="144016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rmAutofit/>
          </a:bodyPr>
          <a:lstStyle/>
          <a:p>
            <a:r>
              <a:rPr lang="fr-CA" dirty="0" smtClean="0"/>
              <a:t>Statique comparée 4 : </a:t>
            </a:r>
            <a:r>
              <a:rPr lang="fr-CA" dirty="0" smtClean="0">
                <a:sym typeface="Symbol"/>
              </a:rPr>
              <a:t>Y</a:t>
            </a:r>
            <a:r>
              <a:rPr lang="fr-CA" baseline="-25000" dirty="0" smtClean="0">
                <a:sym typeface="Symbol"/>
              </a:rPr>
              <a:t>US</a:t>
            </a:r>
            <a:endParaRPr lang="fr-CA" baseline="-25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15</a:t>
            </a:fld>
            <a:endParaRPr lang="fr-CA" dirty="0"/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2771800" y="3933056"/>
            <a:ext cx="424847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6516216" y="3933056"/>
            <a:ext cx="21602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Rentabilité en $CA</a:t>
            </a:r>
            <a:endParaRPr lang="fr-FR" dirty="0">
              <a:latin typeface="Times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860032" y="1340768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R</a:t>
            </a:r>
            <a:r>
              <a:rPr lang="fr-CA" baseline="30000" dirty="0" smtClean="0"/>
              <a:t>1</a:t>
            </a:r>
            <a:r>
              <a:rPr lang="fr-CA" baseline="-25000" dirty="0" smtClean="0"/>
              <a:t>$CA</a:t>
            </a:r>
            <a:endParaRPr lang="fr-CA" baseline="-25000" dirty="0"/>
          </a:p>
        </p:txBody>
      </p:sp>
      <p:cxnSp>
        <p:nvCxnSpPr>
          <p:cNvPr id="13" name="Connecteur droit 12"/>
          <p:cNvCxnSpPr/>
          <p:nvPr/>
        </p:nvCxnSpPr>
        <p:spPr>
          <a:xfrm>
            <a:off x="4860032" y="4005064"/>
            <a:ext cx="0" cy="86409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>
            <a:off x="4860032" y="1412776"/>
            <a:ext cx="0" cy="252028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Groupe 43"/>
          <p:cNvGrpSpPr/>
          <p:nvPr/>
        </p:nvGrpSpPr>
        <p:grpSpPr>
          <a:xfrm>
            <a:off x="2267744" y="2708920"/>
            <a:ext cx="2520280" cy="400110"/>
            <a:chOff x="2267744" y="2708920"/>
            <a:chExt cx="2520280" cy="400110"/>
          </a:xfrm>
        </p:grpSpPr>
        <p:cxnSp>
          <p:nvCxnSpPr>
            <p:cNvPr id="20" name="Connecteur droit 19"/>
            <p:cNvCxnSpPr/>
            <p:nvPr/>
          </p:nvCxnSpPr>
          <p:spPr>
            <a:xfrm flipH="1">
              <a:off x="2843808" y="2924944"/>
              <a:ext cx="1944216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 Box 12"/>
            <p:cNvSpPr txBox="1">
              <a:spLocks noChangeArrowheads="1"/>
            </p:cNvSpPr>
            <p:nvPr/>
          </p:nvSpPr>
          <p:spPr bwMode="auto">
            <a:xfrm>
              <a:off x="2267744" y="2708920"/>
              <a:ext cx="58702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2000" dirty="0" smtClean="0">
                  <a:latin typeface="Times"/>
                </a:rPr>
                <a:t>E</a:t>
              </a:r>
              <a:r>
                <a:rPr lang="fr-FR" sz="2000" baseline="30000" dirty="0" smtClean="0">
                  <a:latin typeface="Times"/>
                </a:rPr>
                <a:t>eq2</a:t>
              </a:r>
              <a:endParaRPr lang="fr-FR" baseline="30000" dirty="0">
                <a:latin typeface="Times"/>
              </a:endParaRPr>
            </a:p>
          </p:txBody>
        </p:sp>
      </p:grpSp>
      <p:sp>
        <p:nvSpPr>
          <p:cNvPr id="25" name="ZoneTexte 24"/>
          <p:cNvSpPr txBox="1"/>
          <p:nvPr/>
        </p:nvSpPr>
        <p:spPr>
          <a:xfrm rot="10800000" flipV="1">
            <a:off x="5830300" y="4432466"/>
            <a:ext cx="2270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M</a:t>
            </a:r>
            <a:r>
              <a:rPr lang="fr-CA" baseline="30000" dirty="0" smtClean="0"/>
              <a:t>d</a:t>
            </a:r>
            <a:r>
              <a:rPr lang="fr-CA" dirty="0" smtClean="0"/>
              <a:t>/P=L(R</a:t>
            </a:r>
            <a:r>
              <a:rPr lang="fr-CA" baseline="-25000" dirty="0" smtClean="0"/>
              <a:t>$CA</a:t>
            </a:r>
            <a:r>
              <a:rPr lang="fr-CA" dirty="0" smtClean="0"/>
              <a:t>,Y</a:t>
            </a:r>
            <a:r>
              <a:rPr lang="fr-CA" baseline="-25000" dirty="0" smtClean="0"/>
              <a:t>CA</a:t>
            </a:r>
            <a:r>
              <a:rPr lang="fr-CA" dirty="0" smtClean="0"/>
              <a:t>)</a:t>
            </a:r>
            <a:endParaRPr lang="fr-CA" dirty="0"/>
          </a:p>
        </p:txBody>
      </p:sp>
      <p:sp>
        <p:nvSpPr>
          <p:cNvPr id="26" name="Forme libre 25"/>
          <p:cNvSpPr/>
          <p:nvPr/>
        </p:nvSpPr>
        <p:spPr>
          <a:xfrm flipV="1">
            <a:off x="3779912" y="4595972"/>
            <a:ext cx="2050391" cy="1713348"/>
          </a:xfrm>
          <a:custGeom>
            <a:avLst/>
            <a:gdLst>
              <a:gd name="connsiteX0" fmla="*/ 0 w 2206171"/>
              <a:gd name="connsiteY0" fmla="*/ 0 h 2757714"/>
              <a:gd name="connsiteX1" fmla="*/ 711200 w 2206171"/>
              <a:gd name="connsiteY1" fmla="*/ 1799771 h 2757714"/>
              <a:gd name="connsiteX2" fmla="*/ 2206171 w 2206171"/>
              <a:gd name="connsiteY2" fmla="*/ 2757714 h 275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06171" h="2757714">
                <a:moveTo>
                  <a:pt x="0" y="0"/>
                </a:moveTo>
                <a:cubicBezTo>
                  <a:pt x="171752" y="670076"/>
                  <a:pt x="343505" y="1340152"/>
                  <a:pt x="711200" y="1799771"/>
                </a:cubicBezTo>
                <a:cubicBezTo>
                  <a:pt x="1078895" y="2259390"/>
                  <a:pt x="1642533" y="2508552"/>
                  <a:pt x="2206171" y="2757714"/>
                </a:cubicBezTo>
              </a:path>
            </a:pathLst>
          </a:cu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24" name="Connecteur droit avec flèche 23"/>
          <p:cNvCxnSpPr/>
          <p:nvPr/>
        </p:nvCxnSpPr>
        <p:spPr>
          <a:xfrm flipH="1">
            <a:off x="2771800" y="1412776"/>
            <a:ext cx="72008" cy="504056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Box 12"/>
          <p:cNvSpPr txBox="1">
            <a:spLocks noChangeArrowheads="1"/>
          </p:cNvSpPr>
          <p:nvPr/>
        </p:nvSpPr>
        <p:spPr bwMode="auto">
          <a:xfrm>
            <a:off x="1475656" y="1268760"/>
            <a:ext cx="136768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 dirty="0" smtClean="0">
                <a:latin typeface="Times"/>
              </a:rPr>
              <a:t>E</a:t>
            </a:r>
            <a:r>
              <a:rPr lang="fr-FR" sz="2000" baseline="-25000" dirty="0" smtClean="0">
                <a:latin typeface="Times"/>
              </a:rPr>
              <a:t>$CA</a:t>
            </a:r>
          </a:p>
          <a:p>
            <a:pPr algn="r"/>
            <a:r>
              <a:rPr lang="fr-FR" sz="2000" dirty="0" smtClean="0">
                <a:latin typeface="Times"/>
              </a:rPr>
              <a:t>($CA/$US)</a:t>
            </a:r>
            <a:endParaRPr lang="fr-FR" sz="2000" baseline="-25000" dirty="0" smtClean="0">
              <a:latin typeface="Times"/>
            </a:endParaRPr>
          </a:p>
        </p:txBody>
      </p:sp>
      <p:sp>
        <p:nvSpPr>
          <p:cNvPr id="34" name="Text Box 10"/>
          <p:cNvSpPr txBox="1">
            <a:spLocks noChangeArrowheads="1"/>
          </p:cNvSpPr>
          <p:nvPr/>
        </p:nvSpPr>
        <p:spPr bwMode="auto">
          <a:xfrm>
            <a:off x="395536" y="5817458"/>
            <a:ext cx="237626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fr-FR" sz="2000" dirty="0" smtClean="0">
                <a:latin typeface="Times"/>
              </a:rPr>
              <a:t>Encaisses monétaires réelles de $CA</a:t>
            </a:r>
            <a:endParaRPr lang="fr-FR" dirty="0">
              <a:latin typeface="Times"/>
            </a:endParaRPr>
          </a:p>
        </p:txBody>
      </p:sp>
      <p:cxnSp>
        <p:nvCxnSpPr>
          <p:cNvPr id="35" name="Connecteur droit 34"/>
          <p:cNvCxnSpPr/>
          <p:nvPr/>
        </p:nvCxnSpPr>
        <p:spPr>
          <a:xfrm flipH="1">
            <a:off x="2771800" y="4941168"/>
            <a:ext cx="3456384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ZoneTexte 40"/>
          <p:cNvSpPr txBox="1"/>
          <p:nvPr/>
        </p:nvSpPr>
        <p:spPr>
          <a:xfrm>
            <a:off x="1979712" y="4725144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M</a:t>
            </a:r>
            <a:r>
              <a:rPr lang="fr-CA" baseline="30000" dirty="0" smtClean="0"/>
              <a:t>s</a:t>
            </a:r>
            <a:r>
              <a:rPr lang="fr-CA" dirty="0" smtClean="0"/>
              <a:t>/P</a:t>
            </a:r>
            <a:endParaRPr lang="fr-CA" baseline="-25000" dirty="0"/>
          </a:p>
        </p:txBody>
      </p:sp>
      <p:sp>
        <p:nvSpPr>
          <p:cNvPr id="42" name="ZoneTexte 41"/>
          <p:cNvSpPr txBox="1"/>
          <p:nvPr/>
        </p:nvSpPr>
        <p:spPr>
          <a:xfrm>
            <a:off x="2483768" y="3779748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0</a:t>
            </a:r>
            <a:endParaRPr lang="fr-CA" baseline="-25000" dirty="0"/>
          </a:p>
        </p:txBody>
      </p:sp>
      <p:cxnSp>
        <p:nvCxnSpPr>
          <p:cNvPr id="40" name="Connecteur droit 39"/>
          <p:cNvCxnSpPr/>
          <p:nvPr/>
        </p:nvCxnSpPr>
        <p:spPr>
          <a:xfrm flipH="1">
            <a:off x="2843808" y="3356992"/>
            <a:ext cx="2016225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 Box 12"/>
          <p:cNvSpPr txBox="1">
            <a:spLocks noChangeArrowheads="1"/>
          </p:cNvSpPr>
          <p:nvPr/>
        </p:nvSpPr>
        <p:spPr bwMode="auto">
          <a:xfrm>
            <a:off x="2267744" y="3140968"/>
            <a:ext cx="5870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30000" dirty="0" smtClean="0">
                <a:latin typeface="Times"/>
              </a:rPr>
              <a:t>eq1</a:t>
            </a:r>
            <a:endParaRPr lang="fr-FR" baseline="30000" dirty="0">
              <a:latin typeface="Times"/>
            </a:endParaRPr>
          </a:p>
        </p:txBody>
      </p:sp>
      <p:grpSp>
        <p:nvGrpSpPr>
          <p:cNvPr id="38" name="Groupe 37"/>
          <p:cNvGrpSpPr/>
          <p:nvPr/>
        </p:nvGrpSpPr>
        <p:grpSpPr>
          <a:xfrm>
            <a:off x="3491880" y="1196752"/>
            <a:ext cx="4079101" cy="2241540"/>
            <a:chOff x="3491880" y="1196752"/>
            <a:chExt cx="4079101" cy="2241540"/>
          </a:xfrm>
        </p:grpSpPr>
        <p:sp>
          <p:nvSpPr>
            <p:cNvPr id="32" name="ZoneTexte 31"/>
            <p:cNvSpPr txBox="1"/>
            <p:nvPr/>
          </p:nvSpPr>
          <p:spPr>
            <a:xfrm>
              <a:off x="5796136" y="3068960"/>
              <a:ext cx="17748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dirty="0" smtClean="0"/>
                <a:t>R</a:t>
              </a:r>
              <a:r>
                <a:rPr lang="fr-CA" baseline="30000" dirty="0" smtClean="0"/>
                <a:t>2</a:t>
              </a:r>
              <a:r>
                <a:rPr lang="fr-CA" baseline="-25000" dirty="0" smtClean="0"/>
                <a:t>$US</a:t>
              </a:r>
              <a:r>
                <a:rPr lang="fr-CA" dirty="0" smtClean="0"/>
                <a:t>+ (</a:t>
              </a:r>
              <a:r>
                <a:rPr lang="fr-CA" dirty="0" err="1" smtClean="0"/>
                <a:t>E</a:t>
              </a:r>
              <a:r>
                <a:rPr lang="fr-CA" baseline="30000" dirty="0" err="1" smtClean="0"/>
                <a:t>e</a:t>
              </a:r>
              <a:r>
                <a:rPr lang="fr-CA" dirty="0" smtClean="0"/>
                <a:t>-E)/E</a:t>
              </a:r>
              <a:endParaRPr lang="fr-CA" baseline="30000" dirty="0"/>
            </a:p>
          </p:txBody>
        </p:sp>
        <p:sp>
          <p:nvSpPr>
            <p:cNvPr id="46" name="Flèche droite 45"/>
            <p:cNvSpPr/>
            <p:nvPr/>
          </p:nvSpPr>
          <p:spPr>
            <a:xfrm>
              <a:off x="3491880" y="1844824"/>
              <a:ext cx="432048" cy="2880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11" name="Forme libre 10"/>
            <p:cNvSpPr/>
            <p:nvPr/>
          </p:nvSpPr>
          <p:spPr>
            <a:xfrm>
              <a:off x="3707904" y="1196752"/>
              <a:ext cx="2083273" cy="2123470"/>
            </a:xfrm>
            <a:custGeom>
              <a:avLst/>
              <a:gdLst>
                <a:gd name="connsiteX0" fmla="*/ 0 w 2206171"/>
                <a:gd name="connsiteY0" fmla="*/ 0 h 2757714"/>
                <a:gd name="connsiteX1" fmla="*/ 711200 w 2206171"/>
                <a:gd name="connsiteY1" fmla="*/ 1799771 h 2757714"/>
                <a:gd name="connsiteX2" fmla="*/ 2206171 w 2206171"/>
                <a:gd name="connsiteY2" fmla="*/ 2757714 h 275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06171" h="2757714">
                  <a:moveTo>
                    <a:pt x="0" y="0"/>
                  </a:moveTo>
                  <a:cubicBezTo>
                    <a:pt x="171752" y="670076"/>
                    <a:pt x="343505" y="1340152"/>
                    <a:pt x="711200" y="1799771"/>
                  </a:cubicBezTo>
                  <a:cubicBezTo>
                    <a:pt x="1078895" y="2259390"/>
                    <a:pt x="1642533" y="2508552"/>
                    <a:pt x="2206171" y="2757714"/>
                  </a:cubicBezTo>
                </a:path>
              </a:pathLst>
            </a:cu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</p:grpSp>
      <p:sp>
        <p:nvSpPr>
          <p:cNvPr id="36" name="Forme libre 35"/>
          <p:cNvSpPr/>
          <p:nvPr/>
        </p:nvSpPr>
        <p:spPr>
          <a:xfrm>
            <a:off x="3275856" y="1412776"/>
            <a:ext cx="2083273" cy="2123470"/>
          </a:xfrm>
          <a:custGeom>
            <a:avLst/>
            <a:gdLst>
              <a:gd name="connsiteX0" fmla="*/ 0 w 2206171"/>
              <a:gd name="connsiteY0" fmla="*/ 0 h 2757714"/>
              <a:gd name="connsiteX1" fmla="*/ 711200 w 2206171"/>
              <a:gd name="connsiteY1" fmla="*/ 1799771 h 2757714"/>
              <a:gd name="connsiteX2" fmla="*/ 2206171 w 2206171"/>
              <a:gd name="connsiteY2" fmla="*/ 2757714 h 275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06171" h="2757714">
                <a:moveTo>
                  <a:pt x="0" y="0"/>
                </a:moveTo>
                <a:cubicBezTo>
                  <a:pt x="171752" y="670076"/>
                  <a:pt x="343505" y="1340152"/>
                  <a:pt x="711200" y="1799771"/>
                </a:cubicBezTo>
                <a:cubicBezTo>
                  <a:pt x="1078895" y="2259390"/>
                  <a:pt x="1642533" y="2508552"/>
                  <a:pt x="2206171" y="2757714"/>
                </a:cubicBezTo>
              </a:path>
            </a:pathLst>
          </a:cu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9" name="ZoneTexte 38"/>
          <p:cNvSpPr txBox="1"/>
          <p:nvPr/>
        </p:nvSpPr>
        <p:spPr>
          <a:xfrm>
            <a:off x="5292080" y="3429000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R</a:t>
            </a:r>
            <a:r>
              <a:rPr lang="fr-CA" baseline="30000" dirty="0" smtClean="0"/>
              <a:t>1</a:t>
            </a:r>
            <a:r>
              <a:rPr lang="fr-CA" baseline="-25000" dirty="0" smtClean="0"/>
              <a:t>$US</a:t>
            </a:r>
            <a:r>
              <a:rPr lang="fr-CA" dirty="0" smtClean="0"/>
              <a:t>+ (</a:t>
            </a:r>
            <a:r>
              <a:rPr lang="fr-CA" dirty="0" err="1" smtClean="0"/>
              <a:t>E</a:t>
            </a:r>
            <a:r>
              <a:rPr lang="fr-CA" baseline="30000" dirty="0" err="1" smtClean="0"/>
              <a:t>e</a:t>
            </a:r>
            <a:r>
              <a:rPr lang="fr-CA" dirty="0" smtClean="0"/>
              <a:t>-E)/E</a:t>
            </a:r>
            <a:endParaRPr lang="fr-CA" baseline="30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rmAutofit/>
          </a:bodyPr>
          <a:lstStyle/>
          <a:p>
            <a:r>
              <a:rPr lang="fr-CA" dirty="0" smtClean="0"/>
              <a:t>Statique comparée 5 : </a:t>
            </a:r>
            <a:r>
              <a:rPr lang="fr-CA" dirty="0" smtClean="0">
                <a:sym typeface="Symbol"/>
              </a:rPr>
              <a:t></a:t>
            </a:r>
            <a:r>
              <a:rPr lang="fr-CA" dirty="0" err="1" smtClean="0">
                <a:sym typeface="Symbol"/>
              </a:rPr>
              <a:t>E</a:t>
            </a:r>
            <a:r>
              <a:rPr lang="fr-CA" baseline="30000" dirty="0" err="1" smtClean="0">
                <a:sym typeface="Symbol"/>
              </a:rPr>
              <a:t>e</a:t>
            </a:r>
            <a:endParaRPr lang="fr-CA" baseline="-25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16</a:t>
            </a:fld>
            <a:endParaRPr lang="fr-CA" dirty="0"/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2771800" y="3933056"/>
            <a:ext cx="424847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6516216" y="3933056"/>
            <a:ext cx="21602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Rentabilité en $CA</a:t>
            </a:r>
            <a:endParaRPr lang="fr-FR" dirty="0">
              <a:latin typeface="Times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860032" y="1340768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R</a:t>
            </a:r>
            <a:r>
              <a:rPr lang="fr-CA" baseline="30000" dirty="0" smtClean="0"/>
              <a:t>1</a:t>
            </a:r>
            <a:r>
              <a:rPr lang="fr-CA" baseline="-25000" dirty="0" smtClean="0"/>
              <a:t>$CA</a:t>
            </a:r>
            <a:endParaRPr lang="fr-CA" baseline="-25000" dirty="0"/>
          </a:p>
        </p:txBody>
      </p:sp>
      <p:cxnSp>
        <p:nvCxnSpPr>
          <p:cNvPr id="13" name="Connecteur droit 12"/>
          <p:cNvCxnSpPr/>
          <p:nvPr/>
        </p:nvCxnSpPr>
        <p:spPr>
          <a:xfrm>
            <a:off x="4860032" y="4005064"/>
            <a:ext cx="0" cy="86409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>
            <a:off x="4860032" y="1412776"/>
            <a:ext cx="0" cy="252028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e 43"/>
          <p:cNvGrpSpPr/>
          <p:nvPr/>
        </p:nvGrpSpPr>
        <p:grpSpPr>
          <a:xfrm>
            <a:off x="2267744" y="2708920"/>
            <a:ext cx="2520280" cy="400110"/>
            <a:chOff x="2267744" y="2708920"/>
            <a:chExt cx="2520280" cy="400110"/>
          </a:xfrm>
        </p:grpSpPr>
        <p:cxnSp>
          <p:nvCxnSpPr>
            <p:cNvPr id="20" name="Connecteur droit 19"/>
            <p:cNvCxnSpPr/>
            <p:nvPr/>
          </p:nvCxnSpPr>
          <p:spPr>
            <a:xfrm flipH="1">
              <a:off x="2843808" y="2924944"/>
              <a:ext cx="1944216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 Box 12"/>
            <p:cNvSpPr txBox="1">
              <a:spLocks noChangeArrowheads="1"/>
            </p:cNvSpPr>
            <p:nvPr/>
          </p:nvSpPr>
          <p:spPr bwMode="auto">
            <a:xfrm>
              <a:off x="2267744" y="2708920"/>
              <a:ext cx="58702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2000" dirty="0" smtClean="0">
                  <a:latin typeface="Times"/>
                </a:rPr>
                <a:t>E</a:t>
              </a:r>
              <a:r>
                <a:rPr lang="fr-FR" sz="2000" baseline="30000" dirty="0" smtClean="0">
                  <a:latin typeface="Times"/>
                </a:rPr>
                <a:t>eq2</a:t>
              </a:r>
              <a:endParaRPr lang="fr-FR" baseline="30000" dirty="0">
                <a:latin typeface="Times"/>
              </a:endParaRPr>
            </a:p>
          </p:txBody>
        </p:sp>
      </p:grpSp>
      <p:sp>
        <p:nvSpPr>
          <p:cNvPr id="25" name="ZoneTexte 24"/>
          <p:cNvSpPr txBox="1"/>
          <p:nvPr/>
        </p:nvSpPr>
        <p:spPr>
          <a:xfrm rot="10800000" flipV="1">
            <a:off x="5830300" y="4432466"/>
            <a:ext cx="2270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M</a:t>
            </a:r>
            <a:r>
              <a:rPr lang="fr-CA" baseline="30000" dirty="0" smtClean="0"/>
              <a:t>d</a:t>
            </a:r>
            <a:r>
              <a:rPr lang="fr-CA" dirty="0" smtClean="0"/>
              <a:t>/P=L(R</a:t>
            </a:r>
            <a:r>
              <a:rPr lang="fr-CA" baseline="-25000" dirty="0" smtClean="0"/>
              <a:t>$CA</a:t>
            </a:r>
            <a:r>
              <a:rPr lang="fr-CA" dirty="0" smtClean="0"/>
              <a:t>,Y</a:t>
            </a:r>
            <a:r>
              <a:rPr lang="fr-CA" baseline="-25000" dirty="0" smtClean="0"/>
              <a:t>CA</a:t>
            </a:r>
            <a:r>
              <a:rPr lang="fr-CA" dirty="0" smtClean="0"/>
              <a:t>)</a:t>
            </a:r>
            <a:endParaRPr lang="fr-CA" dirty="0"/>
          </a:p>
        </p:txBody>
      </p:sp>
      <p:sp>
        <p:nvSpPr>
          <p:cNvPr id="26" name="Forme libre 25"/>
          <p:cNvSpPr/>
          <p:nvPr/>
        </p:nvSpPr>
        <p:spPr>
          <a:xfrm flipV="1">
            <a:off x="3779912" y="4595972"/>
            <a:ext cx="2050391" cy="1713348"/>
          </a:xfrm>
          <a:custGeom>
            <a:avLst/>
            <a:gdLst>
              <a:gd name="connsiteX0" fmla="*/ 0 w 2206171"/>
              <a:gd name="connsiteY0" fmla="*/ 0 h 2757714"/>
              <a:gd name="connsiteX1" fmla="*/ 711200 w 2206171"/>
              <a:gd name="connsiteY1" fmla="*/ 1799771 h 2757714"/>
              <a:gd name="connsiteX2" fmla="*/ 2206171 w 2206171"/>
              <a:gd name="connsiteY2" fmla="*/ 2757714 h 275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06171" h="2757714">
                <a:moveTo>
                  <a:pt x="0" y="0"/>
                </a:moveTo>
                <a:cubicBezTo>
                  <a:pt x="171752" y="670076"/>
                  <a:pt x="343505" y="1340152"/>
                  <a:pt x="711200" y="1799771"/>
                </a:cubicBezTo>
                <a:cubicBezTo>
                  <a:pt x="1078895" y="2259390"/>
                  <a:pt x="1642533" y="2508552"/>
                  <a:pt x="2206171" y="2757714"/>
                </a:cubicBezTo>
              </a:path>
            </a:pathLst>
          </a:cu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24" name="Connecteur droit avec flèche 23"/>
          <p:cNvCxnSpPr/>
          <p:nvPr/>
        </p:nvCxnSpPr>
        <p:spPr>
          <a:xfrm flipH="1">
            <a:off x="2771800" y="1412776"/>
            <a:ext cx="72008" cy="504056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Box 12"/>
          <p:cNvSpPr txBox="1">
            <a:spLocks noChangeArrowheads="1"/>
          </p:cNvSpPr>
          <p:nvPr/>
        </p:nvSpPr>
        <p:spPr bwMode="auto">
          <a:xfrm>
            <a:off x="1475656" y="1268760"/>
            <a:ext cx="136768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 dirty="0" smtClean="0">
                <a:latin typeface="Times"/>
              </a:rPr>
              <a:t>E</a:t>
            </a:r>
            <a:r>
              <a:rPr lang="fr-FR" sz="2000" baseline="-25000" dirty="0" smtClean="0">
                <a:latin typeface="Times"/>
              </a:rPr>
              <a:t>$CA</a:t>
            </a:r>
          </a:p>
          <a:p>
            <a:pPr algn="r"/>
            <a:r>
              <a:rPr lang="fr-FR" sz="2000" dirty="0" smtClean="0">
                <a:latin typeface="Times"/>
              </a:rPr>
              <a:t>($CA/$US)</a:t>
            </a:r>
            <a:endParaRPr lang="fr-FR" sz="2000" baseline="-25000" dirty="0" smtClean="0">
              <a:latin typeface="Times"/>
            </a:endParaRPr>
          </a:p>
        </p:txBody>
      </p:sp>
      <p:sp>
        <p:nvSpPr>
          <p:cNvPr id="34" name="Text Box 10"/>
          <p:cNvSpPr txBox="1">
            <a:spLocks noChangeArrowheads="1"/>
          </p:cNvSpPr>
          <p:nvPr/>
        </p:nvSpPr>
        <p:spPr bwMode="auto">
          <a:xfrm>
            <a:off x="395536" y="5817458"/>
            <a:ext cx="237626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fr-FR" sz="2000" dirty="0" smtClean="0">
                <a:latin typeface="Times"/>
              </a:rPr>
              <a:t>Encaisses monétaires réelles de $CA</a:t>
            </a:r>
            <a:endParaRPr lang="fr-FR" dirty="0">
              <a:latin typeface="Times"/>
            </a:endParaRPr>
          </a:p>
        </p:txBody>
      </p:sp>
      <p:cxnSp>
        <p:nvCxnSpPr>
          <p:cNvPr id="35" name="Connecteur droit 34"/>
          <p:cNvCxnSpPr/>
          <p:nvPr/>
        </p:nvCxnSpPr>
        <p:spPr>
          <a:xfrm flipH="1">
            <a:off x="2771800" y="4941168"/>
            <a:ext cx="3456384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ZoneTexte 40"/>
          <p:cNvSpPr txBox="1"/>
          <p:nvPr/>
        </p:nvSpPr>
        <p:spPr>
          <a:xfrm>
            <a:off x="1979712" y="4725144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M</a:t>
            </a:r>
            <a:r>
              <a:rPr lang="fr-CA" baseline="30000" dirty="0" smtClean="0"/>
              <a:t>s</a:t>
            </a:r>
            <a:r>
              <a:rPr lang="fr-CA" dirty="0" smtClean="0"/>
              <a:t>/P</a:t>
            </a:r>
            <a:endParaRPr lang="fr-CA" baseline="-25000" dirty="0"/>
          </a:p>
        </p:txBody>
      </p:sp>
      <p:sp>
        <p:nvSpPr>
          <p:cNvPr id="42" name="ZoneTexte 41"/>
          <p:cNvSpPr txBox="1"/>
          <p:nvPr/>
        </p:nvSpPr>
        <p:spPr>
          <a:xfrm>
            <a:off x="2483768" y="3779748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0</a:t>
            </a:r>
            <a:endParaRPr lang="fr-CA" baseline="-25000" dirty="0"/>
          </a:p>
        </p:txBody>
      </p:sp>
      <p:cxnSp>
        <p:nvCxnSpPr>
          <p:cNvPr id="40" name="Connecteur droit 39"/>
          <p:cNvCxnSpPr/>
          <p:nvPr/>
        </p:nvCxnSpPr>
        <p:spPr>
          <a:xfrm flipH="1">
            <a:off x="2843808" y="3356992"/>
            <a:ext cx="2016225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 Box 12"/>
          <p:cNvSpPr txBox="1">
            <a:spLocks noChangeArrowheads="1"/>
          </p:cNvSpPr>
          <p:nvPr/>
        </p:nvSpPr>
        <p:spPr bwMode="auto">
          <a:xfrm>
            <a:off x="2267744" y="3140968"/>
            <a:ext cx="5870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30000" dirty="0" smtClean="0">
                <a:latin typeface="Times"/>
              </a:rPr>
              <a:t>eq1</a:t>
            </a:r>
            <a:endParaRPr lang="fr-FR" baseline="30000" dirty="0">
              <a:latin typeface="Times"/>
            </a:endParaRPr>
          </a:p>
        </p:txBody>
      </p:sp>
      <p:grpSp>
        <p:nvGrpSpPr>
          <p:cNvPr id="6" name="Groupe 37"/>
          <p:cNvGrpSpPr/>
          <p:nvPr/>
        </p:nvGrpSpPr>
        <p:grpSpPr>
          <a:xfrm>
            <a:off x="3491880" y="1196752"/>
            <a:ext cx="4079101" cy="2241540"/>
            <a:chOff x="3491880" y="1196752"/>
            <a:chExt cx="4079101" cy="2241540"/>
          </a:xfrm>
        </p:grpSpPr>
        <p:sp>
          <p:nvSpPr>
            <p:cNvPr id="32" name="ZoneTexte 31"/>
            <p:cNvSpPr txBox="1"/>
            <p:nvPr/>
          </p:nvSpPr>
          <p:spPr>
            <a:xfrm>
              <a:off x="5796136" y="3068960"/>
              <a:ext cx="17748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dirty="0" smtClean="0"/>
                <a:t>R</a:t>
              </a:r>
              <a:r>
                <a:rPr lang="fr-CA" baseline="-25000" dirty="0" smtClean="0"/>
                <a:t>$US</a:t>
              </a:r>
              <a:r>
                <a:rPr lang="fr-CA" dirty="0" smtClean="0"/>
                <a:t>+ (E</a:t>
              </a:r>
              <a:r>
                <a:rPr lang="fr-CA" baseline="30000" dirty="0" smtClean="0"/>
                <a:t>e2</a:t>
              </a:r>
              <a:r>
                <a:rPr lang="fr-CA" dirty="0" smtClean="0"/>
                <a:t>-E)/E</a:t>
              </a:r>
              <a:endParaRPr lang="fr-CA" baseline="30000" dirty="0"/>
            </a:p>
          </p:txBody>
        </p:sp>
        <p:sp>
          <p:nvSpPr>
            <p:cNvPr id="46" name="Flèche droite 45"/>
            <p:cNvSpPr/>
            <p:nvPr/>
          </p:nvSpPr>
          <p:spPr>
            <a:xfrm>
              <a:off x="3491880" y="1844824"/>
              <a:ext cx="432048" cy="2880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11" name="Forme libre 10"/>
            <p:cNvSpPr/>
            <p:nvPr/>
          </p:nvSpPr>
          <p:spPr>
            <a:xfrm>
              <a:off x="3707904" y="1196752"/>
              <a:ext cx="2083273" cy="2123470"/>
            </a:xfrm>
            <a:custGeom>
              <a:avLst/>
              <a:gdLst>
                <a:gd name="connsiteX0" fmla="*/ 0 w 2206171"/>
                <a:gd name="connsiteY0" fmla="*/ 0 h 2757714"/>
                <a:gd name="connsiteX1" fmla="*/ 711200 w 2206171"/>
                <a:gd name="connsiteY1" fmla="*/ 1799771 h 2757714"/>
                <a:gd name="connsiteX2" fmla="*/ 2206171 w 2206171"/>
                <a:gd name="connsiteY2" fmla="*/ 2757714 h 275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06171" h="2757714">
                  <a:moveTo>
                    <a:pt x="0" y="0"/>
                  </a:moveTo>
                  <a:cubicBezTo>
                    <a:pt x="171752" y="670076"/>
                    <a:pt x="343505" y="1340152"/>
                    <a:pt x="711200" y="1799771"/>
                  </a:cubicBezTo>
                  <a:cubicBezTo>
                    <a:pt x="1078895" y="2259390"/>
                    <a:pt x="1642533" y="2508552"/>
                    <a:pt x="2206171" y="2757714"/>
                  </a:cubicBezTo>
                </a:path>
              </a:pathLst>
            </a:cu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</p:grpSp>
      <p:sp>
        <p:nvSpPr>
          <p:cNvPr id="36" name="Forme libre 35"/>
          <p:cNvSpPr/>
          <p:nvPr/>
        </p:nvSpPr>
        <p:spPr>
          <a:xfrm>
            <a:off x="3275856" y="1412776"/>
            <a:ext cx="2083273" cy="2123470"/>
          </a:xfrm>
          <a:custGeom>
            <a:avLst/>
            <a:gdLst>
              <a:gd name="connsiteX0" fmla="*/ 0 w 2206171"/>
              <a:gd name="connsiteY0" fmla="*/ 0 h 2757714"/>
              <a:gd name="connsiteX1" fmla="*/ 711200 w 2206171"/>
              <a:gd name="connsiteY1" fmla="*/ 1799771 h 2757714"/>
              <a:gd name="connsiteX2" fmla="*/ 2206171 w 2206171"/>
              <a:gd name="connsiteY2" fmla="*/ 2757714 h 275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06171" h="2757714">
                <a:moveTo>
                  <a:pt x="0" y="0"/>
                </a:moveTo>
                <a:cubicBezTo>
                  <a:pt x="171752" y="670076"/>
                  <a:pt x="343505" y="1340152"/>
                  <a:pt x="711200" y="1799771"/>
                </a:cubicBezTo>
                <a:cubicBezTo>
                  <a:pt x="1078895" y="2259390"/>
                  <a:pt x="1642533" y="2508552"/>
                  <a:pt x="2206171" y="2757714"/>
                </a:cubicBezTo>
              </a:path>
            </a:pathLst>
          </a:cu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9" name="ZoneTexte 38"/>
          <p:cNvSpPr txBox="1"/>
          <p:nvPr/>
        </p:nvSpPr>
        <p:spPr>
          <a:xfrm>
            <a:off x="5292080" y="3429000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R</a:t>
            </a:r>
            <a:r>
              <a:rPr lang="fr-CA" baseline="-25000" dirty="0" smtClean="0"/>
              <a:t>$US</a:t>
            </a:r>
            <a:r>
              <a:rPr lang="fr-CA" dirty="0" smtClean="0"/>
              <a:t>+ (E</a:t>
            </a:r>
            <a:r>
              <a:rPr lang="fr-CA" baseline="30000" dirty="0" smtClean="0"/>
              <a:t>e1</a:t>
            </a:r>
            <a:r>
              <a:rPr lang="fr-CA" dirty="0" smtClean="0"/>
              <a:t>-E)/E</a:t>
            </a:r>
            <a:endParaRPr lang="fr-CA" baseline="30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Monnaie et prix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147248" cy="4781128"/>
          </a:xfrm>
        </p:spPr>
        <p:txBody>
          <a:bodyPr>
            <a:normAutofit/>
          </a:bodyPr>
          <a:lstStyle/>
          <a:p>
            <a:r>
              <a:rPr lang="fr-CA" dirty="0" smtClean="0"/>
              <a:t>La condition d’équilibre de CT sur le marché monétaire est:</a:t>
            </a:r>
          </a:p>
          <a:p>
            <a:pPr lvl="1"/>
            <a:r>
              <a:rPr lang="fr-CA" dirty="0" smtClean="0"/>
              <a:t>M</a:t>
            </a:r>
            <a:r>
              <a:rPr lang="fr-CA" baseline="30000" dirty="0" smtClean="0"/>
              <a:t>S</a:t>
            </a:r>
            <a:r>
              <a:rPr lang="fr-CA" dirty="0" smtClean="0"/>
              <a:t>/P = L(R,Y), qui se réécrit:</a:t>
            </a:r>
          </a:p>
          <a:p>
            <a:pPr lvl="1"/>
            <a:r>
              <a:rPr lang="fr-CA" dirty="0" smtClean="0"/>
              <a:t>P = M</a:t>
            </a:r>
            <a:r>
              <a:rPr lang="fr-CA" baseline="30000" dirty="0" smtClean="0"/>
              <a:t>S</a:t>
            </a:r>
            <a:r>
              <a:rPr lang="fr-CA" dirty="0" smtClean="0"/>
              <a:t>/L(R,Y)</a:t>
            </a:r>
          </a:p>
          <a:p>
            <a:endParaRPr lang="fr-CA" dirty="0" smtClean="0"/>
          </a:p>
          <a:p>
            <a:r>
              <a:rPr lang="fr-CA" dirty="0" smtClean="0"/>
              <a:t>Pour Y et R  correspondant à l’équilibre de plein emploi de LT, P = F</a:t>
            </a:r>
            <a:r>
              <a:rPr lang="fr-CA" baseline="30000" dirty="0" smtClean="0"/>
              <a:t>+</a:t>
            </a:r>
            <a:r>
              <a:rPr lang="fr-CA" dirty="0" smtClean="0"/>
              <a:t>(M</a:t>
            </a:r>
            <a:r>
              <a:rPr lang="fr-CA" baseline="30000" dirty="0" smtClean="0"/>
              <a:t>s</a:t>
            </a:r>
            <a:r>
              <a:rPr lang="fr-CA" dirty="0" smtClean="0"/>
              <a:t>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17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Neutralité de la monnaie à LT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 smtClean="0"/>
              <a:t>Le résultat précédant est cohérent avec la TQM (</a:t>
            </a:r>
            <a:r>
              <a:rPr lang="fr-CA" i="1" dirty="0" smtClean="0"/>
              <a:t>à la </a:t>
            </a:r>
            <a:r>
              <a:rPr lang="fr-CA" dirty="0" smtClean="0"/>
              <a:t>Fischer : M*V=P*Q)</a:t>
            </a:r>
          </a:p>
          <a:p>
            <a:endParaRPr lang="fr-CA" dirty="0" smtClean="0"/>
          </a:p>
          <a:p>
            <a:r>
              <a:rPr lang="fr-CA" dirty="0" smtClean="0"/>
              <a:t>Les deux stipulent la neutralité de la monnaie à LT</a:t>
            </a:r>
          </a:p>
          <a:p>
            <a:endParaRPr lang="fr-CA" dirty="0" smtClean="0"/>
          </a:p>
          <a:p>
            <a:r>
              <a:rPr lang="fr-CA" dirty="0" smtClean="0"/>
              <a:t>Autrement dit, le </a:t>
            </a:r>
            <a:r>
              <a:rPr lang="fr-CA" dirty="0" err="1" smtClean="0"/>
              <a:t>PIB</a:t>
            </a:r>
            <a:r>
              <a:rPr lang="fr-CA" baseline="-25000" dirty="0" err="1" smtClean="0"/>
              <a:t>r</a:t>
            </a:r>
            <a:r>
              <a:rPr lang="fr-CA" baseline="30000" dirty="0" err="1" smtClean="0"/>
              <a:t>p</a:t>
            </a:r>
            <a:r>
              <a:rPr lang="fr-CA" baseline="30000" dirty="0" smtClean="0"/>
              <a:t>.-e.</a:t>
            </a:r>
            <a:r>
              <a:rPr lang="fr-CA" dirty="0" smtClean="0"/>
              <a:t> est indépendant du niveau des prix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18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dirty="0" smtClean="0"/>
              <a:t>Marché des b. et s. et neutralité des </a:t>
            </a:r>
            <a:r>
              <a:rPr lang="fr-CA" dirty="0" smtClean="0">
                <a:sym typeface="Symbol"/>
              </a:rPr>
              <a:t></a:t>
            </a:r>
            <a:r>
              <a:rPr lang="fr-CA" dirty="0" smtClean="0"/>
              <a:t>M</a:t>
            </a:r>
            <a:r>
              <a:rPr lang="fr-CA" baseline="30000" dirty="0" smtClean="0"/>
              <a:t>s</a:t>
            </a:r>
            <a:r>
              <a:rPr lang="fr-CA" dirty="0" smtClean="0"/>
              <a:t> à LT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19</a:t>
            </a:fld>
            <a:endParaRPr lang="fr-CA"/>
          </a:p>
        </p:txBody>
      </p:sp>
      <p:sp>
        <p:nvSpPr>
          <p:cNvPr id="5" name="Espace réservé du numéro de diapositive 3"/>
          <p:cNvSpPr txBox="1">
            <a:spLocks/>
          </p:cNvSpPr>
          <p:nvPr/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D9EDD0-8D55-41D3-98BD-FCB027E9758A}" type="slidenum">
              <a:rPr kumimoji="0" lang="fr-CA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shade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fr-CA" sz="10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Line 2"/>
          <p:cNvSpPr>
            <a:spLocks noChangeShapeType="1"/>
          </p:cNvSpPr>
          <p:nvPr/>
        </p:nvSpPr>
        <p:spPr bwMode="auto">
          <a:xfrm>
            <a:off x="3118889" y="5445224"/>
            <a:ext cx="410445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7" name="Line 3"/>
          <p:cNvSpPr>
            <a:spLocks noChangeShapeType="1"/>
          </p:cNvSpPr>
          <p:nvPr/>
        </p:nvSpPr>
        <p:spPr bwMode="auto">
          <a:xfrm flipV="1">
            <a:off x="3118889" y="1772816"/>
            <a:ext cx="0" cy="367240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6588224" y="5517232"/>
            <a:ext cx="21602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err="1" smtClean="0">
                <a:latin typeface="Times"/>
              </a:rPr>
              <a:t>PIBr</a:t>
            </a:r>
            <a:endParaRPr lang="fr-FR" dirty="0">
              <a:latin typeface="Times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427984" y="1052736"/>
            <a:ext cx="15121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dirty="0" err="1" smtClean="0"/>
              <a:t>PIB</a:t>
            </a:r>
            <a:r>
              <a:rPr lang="fr-CA" baseline="30000" dirty="0" err="1" smtClean="0"/>
              <a:t>p</a:t>
            </a:r>
            <a:r>
              <a:rPr lang="fr-CA" baseline="30000" dirty="0" smtClean="0"/>
              <a:t>.-e</a:t>
            </a:r>
            <a:r>
              <a:rPr lang="fr-CA" baseline="30000" dirty="0" smtClean="0"/>
              <a:t>.</a:t>
            </a:r>
            <a:r>
              <a:rPr lang="fr-CA" dirty="0" smtClean="0"/>
              <a:t> </a:t>
            </a:r>
            <a:r>
              <a:rPr lang="fr-CA" dirty="0" smtClean="0"/>
              <a:t>:</a:t>
            </a:r>
          </a:p>
          <a:p>
            <a:pPr algn="ctr"/>
            <a:r>
              <a:rPr lang="fr-CA" dirty="0" err="1" smtClean="0"/>
              <a:t>Y</a:t>
            </a:r>
            <a:r>
              <a:rPr lang="fr-CA" baseline="30000" dirty="0" err="1" smtClean="0"/>
              <a:t>f</a:t>
            </a:r>
            <a:r>
              <a:rPr lang="fr-CA" baseline="30000" dirty="0" smtClean="0"/>
              <a:t> </a:t>
            </a:r>
            <a:r>
              <a:rPr lang="fr-CA" dirty="0" smtClean="0"/>
              <a:t>= F(L,K,T)</a:t>
            </a:r>
            <a:endParaRPr lang="fr-CA" dirty="0" smtClean="0"/>
          </a:p>
          <a:p>
            <a:endParaRPr lang="fr-CA" dirty="0"/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2618685" y="1628800"/>
            <a:ext cx="32733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P</a:t>
            </a:r>
            <a:endParaRPr lang="fr-FR" dirty="0">
              <a:latin typeface="Times"/>
            </a:endParaRPr>
          </a:p>
        </p:txBody>
      </p:sp>
      <p:grpSp>
        <p:nvGrpSpPr>
          <p:cNvPr id="11" name="Groupe 10"/>
          <p:cNvGrpSpPr/>
          <p:nvPr/>
        </p:nvGrpSpPr>
        <p:grpSpPr>
          <a:xfrm>
            <a:off x="3766961" y="1844824"/>
            <a:ext cx="3470546" cy="3177644"/>
            <a:chOff x="3563888" y="1988840"/>
            <a:chExt cx="3470546" cy="3177644"/>
          </a:xfrm>
        </p:grpSpPr>
        <p:sp>
          <p:nvSpPr>
            <p:cNvPr id="12" name="ZoneTexte 11"/>
            <p:cNvSpPr txBox="1"/>
            <p:nvPr/>
          </p:nvSpPr>
          <p:spPr>
            <a:xfrm>
              <a:off x="6444208" y="4797152"/>
              <a:ext cx="5902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dirty="0" smtClean="0"/>
                <a:t>DA</a:t>
              </a:r>
              <a:r>
                <a:rPr lang="fr-CA" baseline="30000" dirty="0" smtClean="0"/>
                <a:t>1</a:t>
              </a:r>
              <a:endParaRPr lang="fr-CA" baseline="30000" dirty="0"/>
            </a:p>
          </p:txBody>
        </p:sp>
        <p:sp>
          <p:nvSpPr>
            <p:cNvPr id="13" name="Forme libre 12"/>
            <p:cNvSpPr/>
            <p:nvPr/>
          </p:nvSpPr>
          <p:spPr>
            <a:xfrm>
              <a:off x="3563888" y="1988840"/>
              <a:ext cx="2952328" cy="3024336"/>
            </a:xfrm>
            <a:custGeom>
              <a:avLst/>
              <a:gdLst>
                <a:gd name="connsiteX0" fmla="*/ 0 w 2206171"/>
                <a:gd name="connsiteY0" fmla="*/ 0 h 2757714"/>
                <a:gd name="connsiteX1" fmla="*/ 711200 w 2206171"/>
                <a:gd name="connsiteY1" fmla="*/ 1799771 h 2757714"/>
                <a:gd name="connsiteX2" fmla="*/ 2206171 w 2206171"/>
                <a:gd name="connsiteY2" fmla="*/ 2757714 h 275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06171" h="2757714">
                  <a:moveTo>
                    <a:pt x="0" y="0"/>
                  </a:moveTo>
                  <a:cubicBezTo>
                    <a:pt x="171752" y="670076"/>
                    <a:pt x="343505" y="1340152"/>
                    <a:pt x="711200" y="1799771"/>
                  </a:cubicBezTo>
                  <a:cubicBezTo>
                    <a:pt x="1078895" y="2259390"/>
                    <a:pt x="1642533" y="2508552"/>
                    <a:pt x="2206171" y="2757714"/>
                  </a:cubicBezTo>
                </a:path>
              </a:pathLst>
            </a:cu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</p:grpSp>
      <p:cxnSp>
        <p:nvCxnSpPr>
          <p:cNvPr id="14" name="Connecteur droit 13"/>
          <p:cNvCxnSpPr/>
          <p:nvPr/>
        </p:nvCxnSpPr>
        <p:spPr>
          <a:xfrm flipH="1">
            <a:off x="3118889" y="4221088"/>
            <a:ext cx="1944216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/>
        </p:nvCxnSpPr>
        <p:spPr>
          <a:xfrm rot="5400000">
            <a:off x="4559049" y="4869160"/>
            <a:ext cx="1152128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>
            <a:off x="5135113" y="1772816"/>
            <a:ext cx="0" cy="3672408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2542825" y="4037002"/>
            <a:ext cx="57259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P</a:t>
            </a:r>
            <a:r>
              <a:rPr lang="fr-FR" sz="2000" baseline="30000" dirty="0" smtClean="0">
                <a:latin typeface="Times"/>
              </a:rPr>
              <a:t>eq1</a:t>
            </a:r>
            <a:endParaRPr lang="fr-FR" baseline="30000" dirty="0">
              <a:latin typeface="Times"/>
            </a:endParaRPr>
          </a:p>
        </p:txBody>
      </p:sp>
      <p:grpSp>
        <p:nvGrpSpPr>
          <p:cNvPr id="22" name="Groupe 23"/>
          <p:cNvGrpSpPr/>
          <p:nvPr/>
        </p:nvGrpSpPr>
        <p:grpSpPr>
          <a:xfrm rot="16200000">
            <a:off x="3554678" y="1611027"/>
            <a:ext cx="3231796" cy="3555377"/>
            <a:chOff x="3563888" y="1988840"/>
            <a:chExt cx="3020766" cy="3565803"/>
          </a:xfrm>
        </p:grpSpPr>
        <p:sp>
          <p:nvSpPr>
            <p:cNvPr id="24" name="ZoneTexte 23"/>
            <p:cNvSpPr txBox="1"/>
            <p:nvPr/>
          </p:nvSpPr>
          <p:spPr>
            <a:xfrm rot="5400000">
              <a:off x="6109638" y="5079626"/>
              <a:ext cx="604818" cy="3452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dirty="0" smtClean="0"/>
                <a:t>OA</a:t>
              </a:r>
              <a:r>
                <a:rPr lang="fr-CA" baseline="30000" dirty="0" smtClean="0"/>
                <a:t>1</a:t>
              </a:r>
              <a:endParaRPr lang="fr-CA" baseline="30000" dirty="0"/>
            </a:p>
          </p:txBody>
        </p:sp>
        <p:sp>
          <p:nvSpPr>
            <p:cNvPr id="25" name="Forme libre 24"/>
            <p:cNvSpPr/>
            <p:nvPr/>
          </p:nvSpPr>
          <p:spPr>
            <a:xfrm>
              <a:off x="3563888" y="1988840"/>
              <a:ext cx="2952328" cy="3024336"/>
            </a:xfrm>
            <a:custGeom>
              <a:avLst/>
              <a:gdLst>
                <a:gd name="connsiteX0" fmla="*/ 0 w 2206171"/>
                <a:gd name="connsiteY0" fmla="*/ 0 h 2757714"/>
                <a:gd name="connsiteX1" fmla="*/ 711200 w 2206171"/>
                <a:gd name="connsiteY1" fmla="*/ 1799771 h 2757714"/>
                <a:gd name="connsiteX2" fmla="*/ 2206171 w 2206171"/>
                <a:gd name="connsiteY2" fmla="*/ 2757714 h 275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06171" h="2757714">
                  <a:moveTo>
                    <a:pt x="0" y="0"/>
                  </a:moveTo>
                  <a:cubicBezTo>
                    <a:pt x="171752" y="670076"/>
                    <a:pt x="343505" y="1340152"/>
                    <a:pt x="711200" y="1799771"/>
                  </a:cubicBezTo>
                  <a:cubicBezTo>
                    <a:pt x="1078895" y="2259390"/>
                    <a:pt x="1642533" y="2508552"/>
                    <a:pt x="2206171" y="2757714"/>
                  </a:cubicBezTo>
                </a:path>
              </a:pathLst>
            </a:cu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</p:grpSp>
      <p:sp>
        <p:nvSpPr>
          <p:cNvPr id="26" name="ZoneTexte 25"/>
          <p:cNvSpPr txBox="1"/>
          <p:nvPr/>
        </p:nvSpPr>
        <p:spPr>
          <a:xfrm>
            <a:off x="166425" y="1796441"/>
            <a:ext cx="2376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À </a:t>
            </a:r>
            <a:r>
              <a:rPr lang="fr-CA" dirty="0" smtClean="0"/>
              <a:t>CT, une </a:t>
            </a:r>
            <a:r>
              <a:rPr lang="fr-CA" dirty="0" smtClean="0">
                <a:sym typeface="Symbol"/>
              </a:rPr>
              <a:t>M</a:t>
            </a:r>
            <a:r>
              <a:rPr lang="fr-CA" baseline="30000" dirty="0" smtClean="0">
                <a:sym typeface="Symbol"/>
              </a:rPr>
              <a:t>s</a:t>
            </a:r>
            <a:r>
              <a:rPr lang="fr-CA" dirty="0" smtClean="0">
                <a:sym typeface="Symbol"/>
              </a:rPr>
              <a:t>  R  DA et </a:t>
            </a:r>
            <a:r>
              <a:rPr lang="fr-CA" dirty="0" err="1" smtClean="0">
                <a:sym typeface="Symbol"/>
              </a:rPr>
              <a:t>PIBr</a:t>
            </a:r>
            <a:r>
              <a:rPr lang="fr-CA" dirty="0" smtClean="0">
                <a:sym typeface="Symbol"/>
              </a:rPr>
              <a:t>, mais à LT la pénurie sur le marché des </a:t>
            </a:r>
            <a:r>
              <a:rPr lang="fr-CA" dirty="0" err="1" smtClean="0">
                <a:sym typeface="Symbol"/>
              </a:rPr>
              <a:t>fctrs</a:t>
            </a:r>
            <a:r>
              <a:rPr lang="fr-CA" dirty="0" smtClean="0">
                <a:sym typeface="Symbol"/>
              </a:rPr>
              <a:t> fait </a:t>
            </a:r>
            <a:r>
              <a:rPr lang="fr-CA" dirty="0" err="1" smtClean="0">
                <a:sym typeface="Symbol"/>
              </a:rPr>
              <a:t>P</a:t>
            </a:r>
            <a:r>
              <a:rPr lang="fr-CA" baseline="-25000" dirty="0" err="1" smtClean="0">
                <a:sym typeface="Symbol"/>
              </a:rPr>
              <a:t>fctr</a:t>
            </a:r>
            <a:r>
              <a:rPr lang="fr-CA" baseline="-25000" dirty="0" smtClean="0">
                <a:sym typeface="Symbol"/>
              </a:rPr>
              <a:t> </a:t>
            </a:r>
            <a:r>
              <a:rPr lang="fr-CA" dirty="0" smtClean="0">
                <a:sym typeface="Symbol"/>
              </a:rPr>
              <a:t> OA qui vient annuler l’effet réel de M</a:t>
            </a:r>
            <a:r>
              <a:rPr lang="fr-CA" baseline="30000" dirty="0" smtClean="0">
                <a:sym typeface="Symbol"/>
              </a:rPr>
              <a:t>s</a:t>
            </a:r>
            <a:r>
              <a:rPr lang="fr-CA" dirty="0" smtClean="0">
                <a:sym typeface="Symbol"/>
              </a:rPr>
              <a:t>. Ne reste plus que l’effet monétaire inflationniste.</a:t>
            </a:r>
            <a:endParaRPr lang="fr-CA" dirty="0"/>
          </a:p>
        </p:txBody>
      </p:sp>
      <p:grpSp>
        <p:nvGrpSpPr>
          <p:cNvPr id="35" name="Groupe 34"/>
          <p:cNvGrpSpPr/>
          <p:nvPr/>
        </p:nvGrpSpPr>
        <p:grpSpPr>
          <a:xfrm>
            <a:off x="3910977" y="1628800"/>
            <a:ext cx="3541343" cy="3024336"/>
            <a:chOff x="3635896" y="1628800"/>
            <a:chExt cx="3541343" cy="3024336"/>
          </a:xfrm>
        </p:grpSpPr>
        <p:grpSp>
          <p:nvGrpSpPr>
            <p:cNvPr id="27" name="Groupe 26"/>
            <p:cNvGrpSpPr/>
            <p:nvPr/>
          </p:nvGrpSpPr>
          <p:grpSpPr>
            <a:xfrm>
              <a:off x="3994725" y="1628800"/>
              <a:ext cx="3182514" cy="3024336"/>
              <a:chOff x="3563888" y="1988840"/>
              <a:chExt cx="3182514" cy="3024336"/>
            </a:xfrm>
          </p:grpSpPr>
          <p:sp>
            <p:nvSpPr>
              <p:cNvPr id="28" name="ZoneTexte 27"/>
              <p:cNvSpPr txBox="1"/>
              <p:nvPr/>
            </p:nvSpPr>
            <p:spPr>
              <a:xfrm>
                <a:off x="6156176" y="4581128"/>
                <a:ext cx="5902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CA" dirty="0" smtClean="0"/>
                  <a:t>DA</a:t>
                </a:r>
                <a:r>
                  <a:rPr lang="fr-CA" baseline="30000" dirty="0" smtClean="0"/>
                  <a:t>2</a:t>
                </a:r>
                <a:endParaRPr lang="fr-CA" baseline="30000" dirty="0"/>
              </a:p>
            </p:txBody>
          </p:sp>
          <p:sp>
            <p:nvSpPr>
              <p:cNvPr id="29" name="Forme libre 28"/>
              <p:cNvSpPr/>
              <p:nvPr/>
            </p:nvSpPr>
            <p:spPr>
              <a:xfrm>
                <a:off x="3563888" y="1988840"/>
                <a:ext cx="2952328" cy="3024336"/>
              </a:xfrm>
              <a:custGeom>
                <a:avLst/>
                <a:gdLst>
                  <a:gd name="connsiteX0" fmla="*/ 0 w 2206171"/>
                  <a:gd name="connsiteY0" fmla="*/ 0 h 2757714"/>
                  <a:gd name="connsiteX1" fmla="*/ 711200 w 2206171"/>
                  <a:gd name="connsiteY1" fmla="*/ 1799771 h 2757714"/>
                  <a:gd name="connsiteX2" fmla="*/ 2206171 w 2206171"/>
                  <a:gd name="connsiteY2" fmla="*/ 2757714 h 2757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206171" h="2757714">
                    <a:moveTo>
                      <a:pt x="0" y="0"/>
                    </a:moveTo>
                    <a:cubicBezTo>
                      <a:pt x="171752" y="670076"/>
                      <a:pt x="343505" y="1340152"/>
                      <a:pt x="711200" y="1799771"/>
                    </a:cubicBezTo>
                    <a:cubicBezTo>
                      <a:pt x="1078895" y="2259390"/>
                      <a:pt x="1642533" y="2508552"/>
                      <a:pt x="2206171" y="2757714"/>
                    </a:cubicBezTo>
                  </a:path>
                </a:pathLst>
              </a:cu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CA"/>
              </a:p>
            </p:txBody>
          </p:sp>
        </p:grpSp>
        <p:sp>
          <p:nvSpPr>
            <p:cNvPr id="30" name="Flèche droite 29"/>
            <p:cNvSpPr/>
            <p:nvPr/>
          </p:nvSpPr>
          <p:spPr>
            <a:xfrm>
              <a:off x="3635896" y="1916832"/>
              <a:ext cx="432048" cy="2880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</p:grpSp>
      <p:grpSp>
        <p:nvGrpSpPr>
          <p:cNvPr id="36" name="Groupe 35"/>
          <p:cNvGrpSpPr/>
          <p:nvPr/>
        </p:nvGrpSpPr>
        <p:grpSpPr>
          <a:xfrm>
            <a:off x="3180861" y="1412776"/>
            <a:ext cx="3442897" cy="3096345"/>
            <a:chOff x="2905780" y="1412776"/>
            <a:chExt cx="3442897" cy="3096345"/>
          </a:xfrm>
        </p:grpSpPr>
        <p:grpSp>
          <p:nvGrpSpPr>
            <p:cNvPr id="31" name="Groupe 23"/>
            <p:cNvGrpSpPr/>
            <p:nvPr/>
          </p:nvGrpSpPr>
          <p:grpSpPr>
            <a:xfrm rot="16200000">
              <a:off x="3079056" y="1239500"/>
              <a:ext cx="3096345" cy="3442897"/>
              <a:chOff x="3563888" y="1978339"/>
              <a:chExt cx="3020767" cy="3602490"/>
            </a:xfrm>
          </p:grpSpPr>
          <p:sp>
            <p:nvSpPr>
              <p:cNvPr id="32" name="ZoneTexte 31"/>
              <p:cNvSpPr txBox="1"/>
              <p:nvPr/>
            </p:nvSpPr>
            <p:spPr>
              <a:xfrm rot="5400000">
                <a:off x="6088995" y="5085168"/>
                <a:ext cx="631004" cy="3603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CA" dirty="0" smtClean="0"/>
                  <a:t>OA</a:t>
                </a:r>
                <a:r>
                  <a:rPr lang="fr-CA" baseline="30000" dirty="0" smtClean="0"/>
                  <a:t>2</a:t>
                </a:r>
                <a:endParaRPr lang="fr-CA" baseline="30000" dirty="0"/>
              </a:p>
            </p:txBody>
          </p:sp>
          <p:sp>
            <p:nvSpPr>
              <p:cNvPr id="33" name="Forme libre 32"/>
              <p:cNvSpPr/>
              <p:nvPr/>
            </p:nvSpPr>
            <p:spPr>
              <a:xfrm>
                <a:off x="3563888" y="1978339"/>
                <a:ext cx="2952328" cy="3024337"/>
              </a:xfrm>
              <a:custGeom>
                <a:avLst/>
                <a:gdLst>
                  <a:gd name="connsiteX0" fmla="*/ 0 w 2206171"/>
                  <a:gd name="connsiteY0" fmla="*/ 0 h 2757714"/>
                  <a:gd name="connsiteX1" fmla="*/ 711200 w 2206171"/>
                  <a:gd name="connsiteY1" fmla="*/ 1799771 h 2757714"/>
                  <a:gd name="connsiteX2" fmla="*/ 2206171 w 2206171"/>
                  <a:gd name="connsiteY2" fmla="*/ 2757714 h 2757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206171" h="2757714">
                    <a:moveTo>
                      <a:pt x="0" y="0"/>
                    </a:moveTo>
                    <a:cubicBezTo>
                      <a:pt x="171752" y="670076"/>
                      <a:pt x="343505" y="1340152"/>
                      <a:pt x="711200" y="1799771"/>
                    </a:cubicBezTo>
                    <a:cubicBezTo>
                      <a:pt x="1078895" y="2259390"/>
                      <a:pt x="1642533" y="2508552"/>
                      <a:pt x="2206171" y="2757714"/>
                    </a:cubicBezTo>
                  </a:path>
                </a:pathLst>
              </a:cu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CA"/>
              </a:p>
            </p:txBody>
          </p:sp>
        </p:grpSp>
        <p:sp>
          <p:nvSpPr>
            <p:cNvPr id="34" name="Flèche droite 33"/>
            <p:cNvSpPr/>
            <p:nvPr/>
          </p:nvSpPr>
          <p:spPr>
            <a:xfrm rot="10800000">
              <a:off x="5580112" y="1988840"/>
              <a:ext cx="432048" cy="2880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</p:grpSp>
      <p:grpSp>
        <p:nvGrpSpPr>
          <p:cNvPr id="43" name="Groupe 42"/>
          <p:cNvGrpSpPr/>
          <p:nvPr/>
        </p:nvGrpSpPr>
        <p:grpSpPr>
          <a:xfrm>
            <a:off x="2542825" y="3284984"/>
            <a:ext cx="2592288" cy="400110"/>
            <a:chOff x="2267744" y="3284984"/>
            <a:chExt cx="2592288" cy="400110"/>
          </a:xfrm>
        </p:grpSpPr>
        <p:cxnSp>
          <p:nvCxnSpPr>
            <p:cNvPr id="39" name="Connecteur droit 38"/>
            <p:cNvCxnSpPr/>
            <p:nvPr/>
          </p:nvCxnSpPr>
          <p:spPr>
            <a:xfrm flipH="1">
              <a:off x="2915816" y="3469070"/>
              <a:ext cx="1944216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 Box 12"/>
            <p:cNvSpPr txBox="1">
              <a:spLocks noChangeArrowheads="1"/>
            </p:cNvSpPr>
            <p:nvPr/>
          </p:nvSpPr>
          <p:spPr bwMode="auto">
            <a:xfrm>
              <a:off x="2267744" y="3284984"/>
              <a:ext cx="572593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2000" dirty="0" smtClean="0">
                  <a:latin typeface="Times"/>
                </a:rPr>
                <a:t>P</a:t>
              </a:r>
              <a:r>
                <a:rPr lang="fr-FR" sz="2000" baseline="30000" dirty="0" smtClean="0">
                  <a:latin typeface="Times"/>
                </a:rPr>
                <a:t>eq3</a:t>
              </a:r>
              <a:endParaRPr lang="fr-FR" baseline="30000" dirty="0">
                <a:latin typeface="Times"/>
              </a:endParaRPr>
            </a:p>
          </p:txBody>
        </p:sp>
      </p:grpSp>
      <p:sp>
        <p:nvSpPr>
          <p:cNvPr id="44" name="Text Box 12"/>
          <p:cNvSpPr txBox="1">
            <a:spLocks noChangeArrowheads="1"/>
          </p:cNvSpPr>
          <p:nvPr/>
        </p:nvSpPr>
        <p:spPr bwMode="auto">
          <a:xfrm>
            <a:off x="4703065" y="5693186"/>
            <a:ext cx="112242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PIBr</a:t>
            </a:r>
            <a:r>
              <a:rPr lang="fr-FR" sz="2000" baseline="30000" dirty="0" smtClean="0">
                <a:latin typeface="Times"/>
              </a:rPr>
              <a:t>eq1et3</a:t>
            </a:r>
            <a:endParaRPr lang="fr-FR" baseline="30000" dirty="0">
              <a:latin typeface="Times"/>
            </a:endParaRPr>
          </a:p>
        </p:txBody>
      </p:sp>
      <p:grpSp>
        <p:nvGrpSpPr>
          <p:cNvPr id="48" name="Groupe 47"/>
          <p:cNvGrpSpPr/>
          <p:nvPr/>
        </p:nvGrpSpPr>
        <p:grpSpPr>
          <a:xfrm>
            <a:off x="2542825" y="3676962"/>
            <a:ext cx="3578329" cy="2128302"/>
            <a:chOff x="2267744" y="3676962"/>
            <a:chExt cx="3578329" cy="2128302"/>
          </a:xfrm>
        </p:grpSpPr>
        <p:grpSp>
          <p:nvGrpSpPr>
            <p:cNvPr id="42" name="Groupe 41"/>
            <p:cNvGrpSpPr/>
            <p:nvPr/>
          </p:nvGrpSpPr>
          <p:grpSpPr>
            <a:xfrm>
              <a:off x="2267744" y="3676962"/>
              <a:ext cx="2952328" cy="400110"/>
              <a:chOff x="2267744" y="3676962"/>
              <a:chExt cx="2952328" cy="400110"/>
            </a:xfrm>
          </p:grpSpPr>
          <p:cxnSp>
            <p:nvCxnSpPr>
              <p:cNvPr id="37" name="Connecteur droit 36"/>
              <p:cNvCxnSpPr/>
              <p:nvPr/>
            </p:nvCxnSpPr>
            <p:spPr>
              <a:xfrm flipH="1">
                <a:off x="2843808" y="3861048"/>
                <a:ext cx="2376264" cy="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Text Box 12"/>
              <p:cNvSpPr txBox="1">
                <a:spLocks noChangeArrowheads="1"/>
              </p:cNvSpPr>
              <p:nvPr/>
            </p:nvSpPr>
            <p:spPr bwMode="auto">
              <a:xfrm>
                <a:off x="2267744" y="3676962"/>
                <a:ext cx="572593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fr-FR" sz="2000" dirty="0" smtClean="0">
                    <a:latin typeface="Times"/>
                  </a:rPr>
                  <a:t>P</a:t>
                </a:r>
                <a:r>
                  <a:rPr lang="fr-FR" sz="2000" baseline="30000" dirty="0" smtClean="0">
                    <a:latin typeface="Times"/>
                  </a:rPr>
                  <a:t>eq2</a:t>
                </a:r>
                <a:endParaRPr lang="fr-FR" baseline="30000" dirty="0">
                  <a:latin typeface="Times"/>
                </a:endParaRPr>
              </a:p>
            </p:txBody>
          </p:sp>
        </p:grpSp>
        <p:sp>
          <p:nvSpPr>
            <p:cNvPr id="45" name="Text Box 12"/>
            <p:cNvSpPr txBox="1">
              <a:spLocks noChangeArrowheads="1"/>
            </p:cNvSpPr>
            <p:nvPr/>
          </p:nvSpPr>
          <p:spPr bwMode="auto">
            <a:xfrm>
              <a:off x="4932040" y="5405154"/>
              <a:ext cx="914033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2000" dirty="0" smtClean="0">
                  <a:latin typeface="Times"/>
                </a:rPr>
                <a:t>PIBr</a:t>
              </a:r>
              <a:r>
                <a:rPr lang="fr-FR" sz="2000" baseline="30000" dirty="0" smtClean="0">
                  <a:latin typeface="Times"/>
                </a:rPr>
                <a:t>eq2</a:t>
              </a:r>
              <a:endParaRPr lang="fr-FR" baseline="30000" dirty="0">
                <a:latin typeface="Times"/>
              </a:endParaRPr>
            </a:p>
          </p:txBody>
        </p:sp>
        <p:cxnSp>
          <p:nvCxnSpPr>
            <p:cNvPr id="46" name="Connecteur droit 45"/>
            <p:cNvCxnSpPr/>
            <p:nvPr/>
          </p:nvCxnSpPr>
          <p:spPr>
            <a:xfrm>
              <a:off x="5220072" y="3933056"/>
              <a:ext cx="0" cy="1512168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ZoneTexte 2"/>
          <p:cNvSpPr txBox="1"/>
          <p:nvPr/>
        </p:nvSpPr>
        <p:spPr>
          <a:xfrm>
            <a:off x="6719289" y="2516047"/>
            <a:ext cx="24247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À CT, la</a:t>
            </a:r>
            <a:r>
              <a:rPr lang="fr-CA" dirty="0">
                <a:sym typeface="Symbol"/>
              </a:rPr>
              <a:t> M</a:t>
            </a:r>
            <a:r>
              <a:rPr lang="fr-CA" baseline="30000" dirty="0">
                <a:sym typeface="Symbol"/>
              </a:rPr>
              <a:t>s</a:t>
            </a:r>
            <a:r>
              <a:rPr lang="fr-CA" dirty="0">
                <a:sym typeface="Symbol"/>
              </a:rPr>
              <a:t>  </a:t>
            </a:r>
            <a:r>
              <a:rPr lang="fr-CA" dirty="0" smtClean="0">
                <a:sym typeface="Symbol"/>
              </a:rPr>
              <a:t>R, mais à LT</a:t>
            </a:r>
            <a:r>
              <a:rPr lang="fr-CA" i="1" dirty="0" smtClean="0">
                <a:sym typeface="Symbol"/>
              </a:rPr>
              <a:t> </a:t>
            </a:r>
            <a:r>
              <a:rPr lang="fr-CA" dirty="0" smtClean="0">
                <a:sym typeface="Symbol"/>
              </a:rPr>
              <a:t>la P ramène</a:t>
            </a:r>
            <a:r>
              <a:rPr lang="fr-CA" dirty="0">
                <a:sym typeface="Symbol"/>
              </a:rPr>
              <a:t> </a:t>
            </a:r>
            <a:r>
              <a:rPr lang="fr-CA" dirty="0" smtClean="0">
                <a:sym typeface="Symbol"/>
              </a:rPr>
              <a:t>M</a:t>
            </a:r>
            <a:r>
              <a:rPr lang="fr-CA" baseline="30000" dirty="0" smtClean="0">
                <a:sym typeface="Symbol"/>
              </a:rPr>
              <a:t>s</a:t>
            </a:r>
            <a:r>
              <a:rPr lang="fr-CA" dirty="0" smtClean="0">
                <a:sym typeface="Symbol"/>
              </a:rPr>
              <a:t>/P et R à leur niveau de p.-e.</a:t>
            </a:r>
            <a:endParaRPr lang="fr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La monnaie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003232" cy="4525963"/>
          </a:xfrm>
        </p:spPr>
        <p:txBody>
          <a:bodyPr>
            <a:normAutofit fontScale="92500"/>
          </a:bodyPr>
          <a:lstStyle/>
          <a:p>
            <a:r>
              <a:rPr lang="fr-CA" dirty="0" smtClean="0"/>
              <a:t>Bien, jeton ou coupon accepté comme instrument de paiement</a:t>
            </a:r>
          </a:p>
          <a:p>
            <a:endParaRPr lang="fr-CA" dirty="0" smtClean="0"/>
          </a:p>
          <a:p>
            <a:r>
              <a:rPr lang="fr-CA" dirty="0" smtClean="0"/>
              <a:t>Ses fonctions :</a:t>
            </a:r>
          </a:p>
          <a:p>
            <a:pPr lvl="1"/>
            <a:r>
              <a:rPr lang="fr-CA" dirty="0" smtClean="0"/>
              <a:t>Unité de compte</a:t>
            </a:r>
          </a:p>
          <a:p>
            <a:pPr lvl="1"/>
            <a:r>
              <a:rPr lang="fr-CA" dirty="0" smtClean="0"/>
              <a:t>Méthode de paiement</a:t>
            </a:r>
          </a:p>
          <a:p>
            <a:pPr lvl="1"/>
            <a:r>
              <a:rPr lang="fr-CA" dirty="0" smtClean="0"/>
              <a:t>Valeur refuge</a:t>
            </a:r>
          </a:p>
          <a:p>
            <a:endParaRPr lang="fr-CA" dirty="0" smtClean="0"/>
          </a:p>
          <a:p>
            <a:r>
              <a:rPr lang="fr-CA" dirty="0" smtClean="0"/>
              <a:t>Monnaie fiduciaire : numéraire et scripturale</a:t>
            </a:r>
          </a:p>
          <a:p>
            <a:endParaRPr lang="fr-CA" dirty="0" smtClean="0"/>
          </a:p>
          <a:p>
            <a:pPr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Rigidité des P, CT vs LT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 smtClean="0"/>
              <a:t>De manière </a:t>
            </a:r>
            <a:r>
              <a:rPr lang="fr-CA" dirty="0" err="1" smtClean="0"/>
              <a:t>gén</a:t>
            </a:r>
            <a:r>
              <a:rPr lang="fr-CA" dirty="0" smtClean="0"/>
              <a:t>. on observe qu’à CT, le taux de change est moins rigide que les autres P</a:t>
            </a:r>
          </a:p>
          <a:p>
            <a:pPr lvl="1"/>
            <a:r>
              <a:rPr lang="fr-CA" dirty="0" smtClean="0"/>
              <a:t>On fera l’</a:t>
            </a:r>
            <a:r>
              <a:rPr lang="fr-CA" dirty="0" err="1" smtClean="0"/>
              <a:t>hyp</a:t>
            </a:r>
            <a:r>
              <a:rPr lang="fr-CA" dirty="0" smtClean="0"/>
              <a:t>. que E est flexible à CT alors que les autres P sont rigides </a:t>
            </a:r>
          </a:p>
          <a:p>
            <a:endParaRPr lang="fr-CA" dirty="0" smtClean="0"/>
          </a:p>
          <a:p>
            <a:r>
              <a:rPr lang="fr-CA" dirty="0" smtClean="0"/>
              <a:t>À LT, tous les prix sont autant flexibles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20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 smtClean="0">
                <a:sym typeface="Symbol"/>
              </a:rPr>
              <a:t></a:t>
            </a:r>
            <a:r>
              <a:rPr lang="fr-CA" baseline="30000" dirty="0" smtClean="0">
                <a:sym typeface="Symbol"/>
              </a:rPr>
              <a:t>+</a:t>
            </a:r>
            <a:r>
              <a:rPr lang="fr-CA" dirty="0" smtClean="0">
                <a:sym typeface="Symbol"/>
              </a:rPr>
              <a:t>M</a:t>
            </a:r>
            <a:r>
              <a:rPr lang="fr-CA" baseline="30000" dirty="0" smtClean="0">
                <a:sym typeface="Symbol"/>
              </a:rPr>
              <a:t>s</a:t>
            </a:r>
            <a:r>
              <a:rPr lang="fr-CA" dirty="0" smtClean="0">
                <a:sym typeface="Symbol"/>
              </a:rPr>
              <a:t> permanente, CT vs LT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7715200" cy="5069160"/>
          </a:xfrm>
        </p:spPr>
        <p:txBody>
          <a:bodyPr>
            <a:normAutofit/>
          </a:bodyPr>
          <a:lstStyle/>
          <a:p>
            <a:r>
              <a:rPr lang="fr-CA" dirty="0" smtClean="0"/>
              <a:t>À CT, on aura simultanément :</a:t>
            </a:r>
          </a:p>
          <a:p>
            <a:pPr lvl="1"/>
            <a:r>
              <a:rPr lang="fr-CA" dirty="0" smtClean="0">
                <a:sym typeface="Symbol"/>
              </a:rPr>
              <a:t>M</a:t>
            </a:r>
            <a:r>
              <a:rPr lang="fr-CA" baseline="30000" dirty="0" smtClean="0">
                <a:sym typeface="Symbol"/>
              </a:rPr>
              <a:t>s</a:t>
            </a:r>
            <a:r>
              <a:rPr lang="fr-CA" dirty="0" smtClean="0">
                <a:sym typeface="Symbol"/>
              </a:rPr>
              <a:t> </a:t>
            </a:r>
            <a:r>
              <a:rPr lang="fr-CA" dirty="0" err="1" smtClean="0">
                <a:sym typeface="Symbol"/>
              </a:rPr>
              <a:t>M</a:t>
            </a:r>
            <a:r>
              <a:rPr lang="fr-CA" baseline="30000" dirty="0" err="1" smtClean="0">
                <a:sym typeface="Symbol"/>
              </a:rPr>
              <a:t>s</a:t>
            </a:r>
            <a:r>
              <a:rPr lang="fr-CA" dirty="0" smtClean="0">
                <a:sym typeface="Symbol"/>
              </a:rPr>
              <a:t>/P R E et</a:t>
            </a:r>
          </a:p>
          <a:p>
            <a:pPr lvl="1"/>
            <a:r>
              <a:rPr lang="fr-CA" dirty="0" smtClean="0">
                <a:sym typeface="Symbol"/>
              </a:rPr>
              <a:t>M</a:t>
            </a:r>
            <a:r>
              <a:rPr lang="fr-CA" baseline="30000" dirty="0" smtClean="0">
                <a:sym typeface="Symbol"/>
              </a:rPr>
              <a:t>s </a:t>
            </a:r>
            <a:r>
              <a:rPr lang="fr-CA" dirty="0" smtClean="0">
                <a:sym typeface="Symbol"/>
              </a:rPr>
              <a:t></a:t>
            </a:r>
            <a:r>
              <a:rPr lang="fr-CA" dirty="0" err="1" smtClean="0">
                <a:sym typeface="Symbol"/>
              </a:rPr>
              <a:t>E</a:t>
            </a:r>
            <a:r>
              <a:rPr lang="fr-CA" baseline="30000" dirty="0" err="1" smtClean="0">
                <a:sym typeface="Symbol"/>
              </a:rPr>
              <a:t>e</a:t>
            </a:r>
            <a:r>
              <a:rPr lang="fr-CA" dirty="0" smtClean="0">
                <a:sym typeface="Symbol"/>
              </a:rPr>
              <a:t>  (</a:t>
            </a:r>
            <a:r>
              <a:rPr lang="fr-CA" sz="2800" dirty="0" smtClean="0">
                <a:latin typeface="Times" pitchFamily="18" charset="0"/>
                <a:cs typeface="Times" pitchFamily="18" charset="0"/>
              </a:rPr>
              <a:t>R</a:t>
            </a:r>
            <a:r>
              <a:rPr lang="fr-CA" sz="2800" baseline="-25000" dirty="0" smtClean="0">
                <a:latin typeface="Times" pitchFamily="18" charset="0"/>
                <a:cs typeface="Times" pitchFamily="18" charset="0"/>
              </a:rPr>
              <a:t>$US</a:t>
            </a:r>
            <a:r>
              <a:rPr lang="fr-CA" sz="2800" dirty="0" smtClean="0">
                <a:latin typeface="Times" pitchFamily="18" charset="0"/>
                <a:cs typeface="Times" pitchFamily="18" charset="0"/>
              </a:rPr>
              <a:t>+ (</a:t>
            </a:r>
            <a:r>
              <a:rPr lang="fr-CA" sz="2800" dirty="0" err="1" smtClean="0">
                <a:latin typeface="Times" pitchFamily="18" charset="0"/>
                <a:cs typeface="Times" pitchFamily="18" charset="0"/>
              </a:rPr>
              <a:t>E</a:t>
            </a:r>
            <a:r>
              <a:rPr lang="fr-CA" sz="2800" baseline="30000" dirty="0" err="1" smtClean="0">
                <a:latin typeface="Times" pitchFamily="18" charset="0"/>
                <a:cs typeface="Times" pitchFamily="18" charset="0"/>
              </a:rPr>
              <a:t>e</a:t>
            </a:r>
            <a:r>
              <a:rPr lang="fr-CA" sz="2800" dirty="0" smtClean="0">
                <a:latin typeface="Times" pitchFamily="18" charset="0"/>
                <a:cs typeface="Times" pitchFamily="18" charset="0"/>
              </a:rPr>
              <a:t>-E)/E)</a:t>
            </a:r>
            <a:endParaRPr lang="fr-CA" sz="2800" baseline="30000" dirty="0" smtClean="0">
              <a:latin typeface="Times" pitchFamily="18" charset="0"/>
              <a:cs typeface="Times" pitchFamily="18" charset="0"/>
            </a:endParaRPr>
          </a:p>
          <a:p>
            <a:pPr lvl="1"/>
            <a:r>
              <a:rPr lang="fr-CA" dirty="0" smtClean="0">
                <a:sym typeface="Symbol"/>
              </a:rPr>
              <a:t> ce qui entraînera une dépréciation plus grande qu’avec M</a:t>
            </a:r>
            <a:r>
              <a:rPr lang="fr-CA" baseline="30000" dirty="0" smtClean="0">
                <a:sym typeface="Symbol"/>
              </a:rPr>
              <a:t>s</a:t>
            </a:r>
            <a:r>
              <a:rPr lang="fr-CA" dirty="0" smtClean="0">
                <a:sym typeface="Symbol"/>
              </a:rPr>
              <a:t> ponctuelle</a:t>
            </a:r>
          </a:p>
          <a:p>
            <a:endParaRPr lang="fr-CA" dirty="0" smtClean="0"/>
          </a:p>
          <a:p>
            <a:r>
              <a:rPr lang="fr-CA" dirty="0" smtClean="0"/>
              <a:t>À LT, les P varient tous et on a :</a:t>
            </a:r>
          </a:p>
          <a:p>
            <a:pPr lvl="1"/>
            <a:r>
              <a:rPr lang="fr-CA" dirty="0" smtClean="0">
                <a:sym typeface="Symbol"/>
              </a:rPr>
              <a:t>P M</a:t>
            </a:r>
            <a:r>
              <a:rPr lang="fr-CA" baseline="30000" dirty="0" smtClean="0">
                <a:sym typeface="Symbol"/>
              </a:rPr>
              <a:t>s</a:t>
            </a:r>
            <a:r>
              <a:rPr lang="fr-CA" dirty="0" smtClean="0">
                <a:sym typeface="Symbol"/>
              </a:rPr>
              <a:t>/P R (retour à son niveau initial)</a:t>
            </a:r>
          </a:p>
          <a:p>
            <a:pPr lvl="1"/>
            <a:r>
              <a:rPr lang="fr-CA" dirty="0" smtClean="0">
                <a:sym typeface="Symbol"/>
              </a:rPr>
              <a:t>R E, qui ne revient toutefois pas à son niveau initial</a:t>
            </a:r>
            <a:endParaRPr lang="fr-CA" dirty="0" smtClean="0"/>
          </a:p>
          <a:p>
            <a:pPr lvl="1"/>
            <a:endParaRPr lang="fr-CA" dirty="0" smtClean="0"/>
          </a:p>
          <a:p>
            <a:pPr lvl="1">
              <a:buNone/>
            </a:pPr>
            <a:endParaRPr lang="fr-CA" dirty="0" smtClean="0">
              <a:sym typeface="Symbol"/>
            </a:endParaRPr>
          </a:p>
          <a:p>
            <a:pPr lvl="1"/>
            <a:endParaRPr lang="fr-CA" dirty="0" smtClean="0">
              <a:sym typeface="Symbol"/>
            </a:endParaRPr>
          </a:p>
          <a:p>
            <a:pPr lvl="1"/>
            <a:endParaRPr lang="fr-CA" dirty="0" smtClean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21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fr-CA" dirty="0" smtClean="0">
                <a:sym typeface="Symbol"/>
              </a:rPr>
              <a:t></a:t>
            </a:r>
            <a:r>
              <a:rPr lang="fr-CA" baseline="30000" dirty="0" smtClean="0">
                <a:sym typeface="Symbol"/>
              </a:rPr>
              <a:t>+</a:t>
            </a:r>
            <a:r>
              <a:rPr lang="fr-CA" dirty="0" smtClean="0">
                <a:sym typeface="Symbol"/>
              </a:rPr>
              <a:t>M</a:t>
            </a:r>
            <a:r>
              <a:rPr lang="fr-CA" baseline="30000" dirty="0" smtClean="0">
                <a:sym typeface="Symbol"/>
              </a:rPr>
              <a:t>s</a:t>
            </a:r>
            <a:r>
              <a:rPr lang="fr-CA" dirty="0" smtClean="0">
                <a:sym typeface="Symbol"/>
              </a:rPr>
              <a:t> permanente, CT (gauche) vs LT (droite)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244408" y="6376243"/>
            <a:ext cx="762000" cy="365125"/>
          </a:xfrm>
        </p:spPr>
        <p:txBody>
          <a:bodyPr/>
          <a:lstStyle/>
          <a:p>
            <a:fld id="{87D9EDD0-8D55-41D3-98BD-FCB027E9758A}" type="slidenum">
              <a:rPr lang="fr-CA" smtClean="0">
                <a:latin typeface="Times" pitchFamily="18" charset="0"/>
                <a:cs typeface="Times" pitchFamily="18" charset="0"/>
              </a:rPr>
              <a:pPr/>
              <a:t>22</a:t>
            </a:fld>
            <a:endParaRPr lang="fr-CA" dirty="0">
              <a:latin typeface="Times" pitchFamily="18" charset="0"/>
              <a:cs typeface="Times" pitchFamily="18" charset="0"/>
            </a:endParaRPr>
          </a:p>
        </p:txBody>
      </p:sp>
      <p:sp>
        <p:nvSpPr>
          <p:cNvPr id="6" name="Line 2"/>
          <p:cNvSpPr>
            <a:spLocks noChangeShapeType="1"/>
          </p:cNvSpPr>
          <p:nvPr/>
        </p:nvSpPr>
        <p:spPr bwMode="auto">
          <a:xfrm>
            <a:off x="505385" y="4299575"/>
            <a:ext cx="424847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 sz="1600">
              <a:latin typeface="Times" pitchFamily="18" charset="0"/>
              <a:cs typeface="Times" pitchFamily="18" charset="0"/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3696657" y="4299575"/>
            <a:ext cx="18002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1600" dirty="0" err="1" smtClean="0">
                <a:latin typeface="Times" pitchFamily="18" charset="0"/>
                <a:cs typeface="Times" pitchFamily="18" charset="0"/>
              </a:rPr>
              <a:t>Rent</a:t>
            </a:r>
            <a:r>
              <a:rPr lang="fr-FR" sz="1600" dirty="0" smtClean="0">
                <a:latin typeface="Times" pitchFamily="18" charset="0"/>
                <a:cs typeface="Times" pitchFamily="18" charset="0"/>
              </a:rPr>
              <a:t>. $CA</a:t>
            </a:r>
            <a:endParaRPr lang="fr-FR" sz="1600" dirty="0">
              <a:latin typeface="Times" pitchFamily="18" charset="0"/>
              <a:cs typeface="Times" pitchFamily="18" charset="0"/>
            </a:endParaRPr>
          </a:p>
        </p:txBody>
      </p:sp>
      <p:grpSp>
        <p:nvGrpSpPr>
          <p:cNvPr id="11" name="Groupe 10"/>
          <p:cNvGrpSpPr/>
          <p:nvPr/>
        </p:nvGrpSpPr>
        <p:grpSpPr>
          <a:xfrm>
            <a:off x="91840" y="2420888"/>
            <a:ext cx="1815864" cy="338554"/>
            <a:chOff x="2358255" y="2708920"/>
            <a:chExt cx="1815864" cy="338554"/>
          </a:xfrm>
        </p:grpSpPr>
        <p:cxnSp>
          <p:nvCxnSpPr>
            <p:cNvPr id="12" name="Connecteur droit 11"/>
            <p:cNvCxnSpPr/>
            <p:nvPr/>
          </p:nvCxnSpPr>
          <p:spPr>
            <a:xfrm flipH="1">
              <a:off x="2843808" y="2924944"/>
              <a:ext cx="1330311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2358255" y="2708920"/>
              <a:ext cx="508473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600" dirty="0" smtClean="0">
                  <a:latin typeface="Times" pitchFamily="18" charset="0"/>
                  <a:cs typeface="Times" pitchFamily="18" charset="0"/>
                </a:rPr>
                <a:t>E</a:t>
              </a:r>
              <a:r>
                <a:rPr lang="fr-FR" sz="1600" baseline="30000" dirty="0" smtClean="0">
                  <a:latin typeface="Times" pitchFamily="18" charset="0"/>
                  <a:cs typeface="Times" pitchFamily="18" charset="0"/>
                </a:rPr>
                <a:t>eq2</a:t>
              </a:r>
              <a:endParaRPr lang="fr-FR" sz="1600" baseline="30000" dirty="0">
                <a:latin typeface="Times" pitchFamily="18" charset="0"/>
                <a:cs typeface="Times" pitchFamily="18" charset="0"/>
              </a:endParaRPr>
            </a:p>
          </p:txBody>
        </p:sp>
      </p:grpSp>
      <p:sp>
        <p:nvSpPr>
          <p:cNvPr id="14" name="ZoneTexte 13"/>
          <p:cNvSpPr txBox="1"/>
          <p:nvPr/>
        </p:nvSpPr>
        <p:spPr>
          <a:xfrm rot="10800000" flipV="1">
            <a:off x="1475656" y="6519446"/>
            <a:ext cx="22700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600" dirty="0" smtClean="0">
                <a:latin typeface="Times" pitchFamily="18" charset="0"/>
                <a:cs typeface="Times" pitchFamily="18" charset="0"/>
              </a:rPr>
              <a:t>M</a:t>
            </a:r>
            <a:r>
              <a:rPr lang="fr-CA" sz="1600" baseline="30000" dirty="0" smtClean="0">
                <a:latin typeface="Times" pitchFamily="18" charset="0"/>
                <a:cs typeface="Times" pitchFamily="18" charset="0"/>
              </a:rPr>
              <a:t>d</a:t>
            </a:r>
            <a:r>
              <a:rPr lang="fr-CA" sz="1600" dirty="0" smtClean="0">
                <a:latin typeface="Times" pitchFamily="18" charset="0"/>
                <a:cs typeface="Times" pitchFamily="18" charset="0"/>
              </a:rPr>
              <a:t>/P=L(R</a:t>
            </a:r>
            <a:r>
              <a:rPr lang="fr-CA" sz="1600" baseline="-25000" dirty="0" smtClean="0">
                <a:latin typeface="Times" pitchFamily="18" charset="0"/>
                <a:cs typeface="Times" pitchFamily="18" charset="0"/>
              </a:rPr>
              <a:t>$CA</a:t>
            </a:r>
            <a:r>
              <a:rPr lang="fr-CA" sz="1600" dirty="0" smtClean="0">
                <a:latin typeface="Times" pitchFamily="18" charset="0"/>
                <a:cs typeface="Times" pitchFamily="18" charset="0"/>
              </a:rPr>
              <a:t>,Y</a:t>
            </a:r>
            <a:r>
              <a:rPr lang="fr-CA" sz="1600" baseline="-25000" dirty="0" smtClean="0">
                <a:latin typeface="Times" pitchFamily="18" charset="0"/>
                <a:cs typeface="Times" pitchFamily="18" charset="0"/>
              </a:rPr>
              <a:t>CA</a:t>
            </a:r>
            <a:r>
              <a:rPr lang="fr-CA" sz="1600" dirty="0" smtClean="0">
                <a:latin typeface="Times" pitchFamily="18" charset="0"/>
                <a:cs typeface="Times" pitchFamily="18" charset="0"/>
              </a:rPr>
              <a:t>)</a:t>
            </a:r>
            <a:endParaRPr lang="fr-CA" sz="1600" dirty="0">
              <a:latin typeface="Times" pitchFamily="18" charset="0"/>
              <a:cs typeface="Times" pitchFamily="18" charset="0"/>
            </a:endParaRPr>
          </a:p>
        </p:txBody>
      </p:sp>
      <p:sp>
        <p:nvSpPr>
          <p:cNvPr id="15" name="Forme libre 14"/>
          <p:cNvSpPr/>
          <p:nvPr/>
        </p:nvSpPr>
        <p:spPr>
          <a:xfrm flipV="1">
            <a:off x="1513497" y="4962491"/>
            <a:ext cx="2050391" cy="1713348"/>
          </a:xfrm>
          <a:custGeom>
            <a:avLst/>
            <a:gdLst>
              <a:gd name="connsiteX0" fmla="*/ 0 w 2206171"/>
              <a:gd name="connsiteY0" fmla="*/ 0 h 2757714"/>
              <a:gd name="connsiteX1" fmla="*/ 711200 w 2206171"/>
              <a:gd name="connsiteY1" fmla="*/ 1799771 h 2757714"/>
              <a:gd name="connsiteX2" fmla="*/ 2206171 w 2206171"/>
              <a:gd name="connsiteY2" fmla="*/ 2757714 h 275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06171" h="2757714">
                <a:moveTo>
                  <a:pt x="0" y="0"/>
                </a:moveTo>
                <a:cubicBezTo>
                  <a:pt x="171752" y="670076"/>
                  <a:pt x="343505" y="1340152"/>
                  <a:pt x="711200" y="1799771"/>
                </a:cubicBezTo>
                <a:cubicBezTo>
                  <a:pt x="1078895" y="2259390"/>
                  <a:pt x="1642533" y="2508552"/>
                  <a:pt x="2206171" y="2757714"/>
                </a:cubicBezTo>
              </a:path>
            </a:pathLst>
          </a:cu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 sz="1600">
              <a:latin typeface="Times" pitchFamily="18" charset="0"/>
              <a:cs typeface="Times" pitchFamily="18" charset="0"/>
            </a:endParaRPr>
          </a:p>
        </p:txBody>
      </p:sp>
      <p:cxnSp>
        <p:nvCxnSpPr>
          <p:cNvPr id="16" name="Connecteur droit avec flèche 15"/>
          <p:cNvCxnSpPr/>
          <p:nvPr/>
        </p:nvCxnSpPr>
        <p:spPr>
          <a:xfrm flipH="1">
            <a:off x="505385" y="1779295"/>
            <a:ext cx="72008" cy="504056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30926" y="1707287"/>
            <a:ext cx="56938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1600" dirty="0" smtClean="0">
                <a:latin typeface="Times" pitchFamily="18" charset="0"/>
                <a:cs typeface="Times" pitchFamily="18" charset="0"/>
              </a:rPr>
              <a:t>E</a:t>
            </a:r>
            <a:r>
              <a:rPr lang="fr-FR" sz="1600" baseline="-25000" dirty="0" smtClean="0">
                <a:latin typeface="Times" pitchFamily="18" charset="0"/>
                <a:cs typeface="Times" pitchFamily="18" charset="0"/>
              </a:rPr>
              <a:t>$CA</a:t>
            </a:r>
          </a:p>
        </p:txBody>
      </p:sp>
      <p:sp>
        <p:nvSpPr>
          <p:cNvPr id="18" name="Text Box 10"/>
          <p:cNvSpPr txBox="1">
            <a:spLocks noChangeArrowheads="1"/>
          </p:cNvSpPr>
          <p:nvPr/>
        </p:nvSpPr>
        <p:spPr bwMode="auto">
          <a:xfrm>
            <a:off x="-299787" y="6453336"/>
            <a:ext cx="82809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fr-CA" sz="1600" dirty="0" smtClean="0"/>
              <a:t>M</a:t>
            </a:r>
            <a:r>
              <a:rPr lang="fr-CA" sz="1600" baseline="30000" dirty="0" smtClean="0"/>
              <a:t>s</a:t>
            </a:r>
            <a:r>
              <a:rPr lang="fr-CA" sz="1600" dirty="0" smtClean="0"/>
              <a:t>/P</a:t>
            </a:r>
            <a:endParaRPr lang="fr-CA" sz="1600" baseline="-25000" dirty="0" smtClean="0"/>
          </a:p>
          <a:p>
            <a:pPr algn="r"/>
            <a:r>
              <a:rPr lang="fr-FR" sz="1600" dirty="0" smtClean="0">
                <a:latin typeface="Times"/>
              </a:rPr>
              <a:t> </a:t>
            </a:r>
            <a:endParaRPr lang="fr-FR" sz="1600" dirty="0">
              <a:latin typeface="Times"/>
            </a:endParaRPr>
          </a:p>
        </p:txBody>
      </p:sp>
      <p:cxnSp>
        <p:nvCxnSpPr>
          <p:cNvPr id="19" name="Connecteur droit 18"/>
          <p:cNvCxnSpPr/>
          <p:nvPr/>
        </p:nvCxnSpPr>
        <p:spPr>
          <a:xfrm flipH="1">
            <a:off x="505385" y="5307687"/>
            <a:ext cx="3456384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/>
          <p:cNvSpPr txBox="1"/>
          <p:nvPr/>
        </p:nvSpPr>
        <p:spPr>
          <a:xfrm>
            <a:off x="-108520" y="5091663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600" dirty="0" smtClean="0">
                <a:latin typeface="Times" pitchFamily="18" charset="0"/>
                <a:cs typeface="Times" pitchFamily="18" charset="0"/>
              </a:rPr>
              <a:t>M</a:t>
            </a:r>
            <a:r>
              <a:rPr lang="fr-CA" sz="1600" baseline="30000" dirty="0" smtClean="0">
                <a:latin typeface="Times" pitchFamily="18" charset="0"/>
                <a:cs typeface="Times" pitchFamily="18" charset="0"/>
              </a:rPr>
              <a:t>s1</a:t>
            </a:r>
            <a:r>
              <a:rPr lang="fr-CA" sz="1600" dirty="0" smtClean="0">
                <a:latin typeface="Times" pitchFamily="18" charset="0"/>
                <a:cs typeface="Times" pitchFamily="18" charset="0"/>
              </a:rPr>
              <a:t>/P</a:t>
            </a:r>
            <a:endParaRPr lang="fr-CA" sz="1600" baseline="-25000" dirty="0">
              <a:latin typeface="Times" pitchFamily="18" charset="0"/>
              <a:cs typeface="Times" pitchFamily="18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217353" y="4146267"/>
            <a:ext cx="504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600" dirty="0" smtClean="0">
                <a:latin typeface="Times" pitchFamily="18" charset="0"/>
                <a:cs typeface="Times" pitchFamily="18" charset="0"/>
              </a:rPr>
              <a:t>0</a:t>
            </a:r>
            <a:endParaRPr lang="fr-CA" sz="1600" baseline="-25000" dirty="0">
              <a:latin typeface="Times" pitchFamily="18" charset="0"/>
              <a:cs typeface="Times" pitchFamily="18" charset="0"/>
            </a:endParaRPr>
          </a:p>
        </p:txBody>
      </p:sp>
      <p:cxnSp>
        <p:nvCxnSpPr>
          <p:cNvPr id="22" name="Connecteur droit 21"/>
          <p:cNvCxnSpPr/>
          <p:nvPr/>
        </p:nvCxnSpPr>
        <p:spPr>
          <a:xfrm flipH="1">
            <a:off x="577393" y="3723511"/>
            <a:ext cx="2016225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Box 12"/>
          <p:cNvSpPr txBox="1">
            <a:spLocks noChangeArrowheads="1"/>
          </p:cNvSpPr>
          <p:nvPr/>
        </p:nvSpPr>
        <p:spPr bwMode="auto">
          <a:xfrm>
            <a:off x="91840" y="3507487"/>
            <a:ext cx="50847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600" dirty="0" smtClean="0">
                <a:latin typeface="Times" pitchFamily="18" charset="0"/>
                <a:cs typeface="Times" pitchFamily="18" charset="0"/>
              </a:rPr>
              <a:t>E</a:t>
            </a:r>
            <a:r>
              <a:rPr lang="fr-FR" sz="1600" baseline="30000" dirty="0" smtClean="0">
                <a:latin typeface="Times" pitchFamily="18" charset="0"/>
                <a:cs typeface="Times" pitchFamily="18" charset="0"/>
              </a:rPr>
              <a:t>eq1</a:t>
            </a:r>
            <a:endParaRPr lang="fr-FR" sz="1600" baseline="30000" dirty="0">
              <a:latin typeface="Times" pitchFamily="18" charset="0"/>
              <a:cs typeface="Times" pitchFamily="18" charset="0"/>
            </a:endParaRPr>
          </a:p>
        </p:txBody>
      </p:sp>
      <p:grpSp>
        <p:nvGrpSpPr>
          <p:cNvPr id="24" name="Groupe 23"/>
          <p:cNvGrpSpPr/>
          <p:nvPr/>
        </p:nvGrpSpPr>
        <p:grpSpPr>
          <a:xfrm>
            <a:off x="1225465" y="1563271"/>
            <a:ext cx="2963812" cy="2123470"/>
            <a:chOff x="3491880" y="1196752"/>
            <a:chExt cx="2963812" cy="2123470"/>
          </a:xfrm>
        </p:grpSpPr>
        <p:sp>
          <p:nvSpPr>
            <p:cNvPr id="25" name="ZoneTexte 24"/>
            <p:cNvSpPr txBox="1"/>
            <p:nvPr/>
          </p:nvSpPr>
          <p:spPr>
            <a:xfrm>
              <a:off x="4954960" y="2658398"/>
              <a:ext cx="150073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sz="1600" dirty="0" smtClean="0">
                  <a:latin typeface="Times" pitchFamily="18" charset="0"/>
                  <a:cs typeface="Times" pitchFamily="18" charset="0"/>
                </a:rPr>
                <a:t>R</a:t>
              </a:r>
              <a:r>
                <a:rPr lang="fr-CA" sz="1600" baseline="-25000" dirty="0" smtClean="0">
                  <a:latin typeface="Times" pitchFamily="18" charset="0"/>
                  <a:cs typeface="Times" pitchFamily="18" charset="0"/>
                </a:rPr>
                <a:t>$US</a:t>
              </a:r>
              <a:r>
                <a:rPr lang="fr-CA" sz="1600" dirty="0" smtClean="0">
                  <a:latin typeface="Times" pitchFamily="18" charset="0"/>
                  <a:cs typeface="Times" pitchFamily="18" charset="0"/>
                </a:rPr>
                <a:t>+ (E</a:t>
              </a:r>
              <a:r>
                <a:rPr lang="fr-CA" sz="1600" baseline="30000" dirty="0" smtClean="0">
                  <a:latin typeface="Times" pitchFamily="18" charset="0"/>
                  <a:cs typeface="Times" pitchFamily="18" charset="0"/>
                </a:rPr>
                <a:t>e2</a:t>
              </a:r>
              <a:r>
                <a:rPr lang="fr-CA" sz="1600" dirty="0" smtClean="0">
                  <a:latin typeface="Times" pitchFamily="18" charset="0"/>
                  <a:cs typeface="Times" pitchFamily="18" charset="0"/>
                </a:rPr>
                <a:t>-E)/E</a:t>
              </a:r>
              <a:endParaRPr lang="fr-CA" sz="1600" baseline="30000" dirty="0">
                <a:latin typeface="Times" pitchFamily="18" charset="0"/>
                <a:cs typeface="Times" pitchFamily="18" charset="0"/>
              </a:endParaRPr>
            </a:p>
          </p:txBody>
        </p:sp>
        <p:sp>
          <p:nvSpPr>
            <p:cNvPr id="26" name="Flèche droite 25"/>
            <p:cNvSpPr/>
            <p:nvPr/>
          </p:nvSpPr>
          <p:spPr>
            <a:xfrm>
              <a:off x="3491880" y="1844824"/>
              <a:ext cx="432048" cy="2880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 sz="1600">
                <a:latin typeface="Times" pitchFamily="18" charset="0"/>
                <a:cs typeface="Times" pitchFamily="18" charset="0"/>
              </a:endParaRPr>
            </a:p>
          </p:txBody>
        </p:sp>
        <p:sp>
          <p:nvSpPr>
            <p:cNvPr id="27" name="Forme libre 26"/>
            <p:cNvSpPr/>
            <p:nvPr/>
          </p:nvSpPr>
          <p:spPr>
            <a:xfrm>
              <a:off x="3707904" y="1196752"/>
              <a:ext cx="2083273" cy="2123470"/>
            </a:xfrm>
            <a:custGeom>
              <a:avLst/>
              <a:gdLst>
                <a:gd name="connsiteX0" fmla="*/ 0 w 2206171"/>
                <a:gd name="connsiteY0" fmla="*/ 0 h 2757714"/>
                <a:gd name="connsiteX1" fmla="*/ 711200 w 2206171"/>
                <a:gd name="connsiteY1" fmla="*/ 1799771 h 2757714"/>
                <a:gd name="connsiteX2" fmla="*/ 2206171 w 2206171"/>
                <a:gd name="connsiteY2" fmla="*/ 2757714 h 275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06171" h="2757714">
                  <a:moveTo>
                    <a:pt x="0" y="0"/>
                  </a:moveTo>
                  <a:cubicBezTo>
                    <a:pt x="171752" y="670076"/>
                    <a:pt x="343505" y="1340152"/>
                    <a:pt x="711200" y="1799771"/>
                  </a:cubicBezTo>
                  <a:cubicBezTo>
                    <a:pt x="1078895" y="2259390"/>
                    <a:pt x="1642533" y="2508552"/>
                    <a:pt x="2206171" y="2757714"/>
                  </a:cubicBezTo>
                </a:path>
              </a:pathLst>
            </a:cu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CA" sz="1600">
                <a:latin typeface="Times" pitchFamily="18" charset="0"/>
                <a:cs typeface="Times" pitchFamily="18" charset="0"/>
              </a:endParaRPr>
            </a:p>
          </p:txBody>
        </p:sp>
      </p:grpSp>
      <p:sp>
        <p:nvSpPr>
          <p:cNvPr id="28" name="Forme libre 27"/>
          <p:cNvSpPr/>
          <p:nvPr/>
        </p:nvSpPr>
        <p:spPr>
          <a:xfrm>
            <a:off x="1009441" y="1779295"/>
            <a:ext cx="2083273" cy="2123470"/>
          </a:xfrm>
          <a:custGeom>
            <a:avLst/>
            <a:gdLst>
              <a:gd name="connsiteX0" fmla="*/ 0 w 2206171"/>
              <a:gd name="connsiteY0" fmla="*/ 0 h 2757714"/>
              <a:gd name="connsiteX1" fmla="*/ 711200 w 2206171"/>
              <a:gd name="connsiteY1" fmla="*/ 1799771 h 2757714"/>
              <a:gd name="connsiteX2" fmla="*/ 2206171 w 2206171"/>
              <a:gd name="connsiteY2" fmla="*/ 2757714 h 275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06171" h="2757714">
                <a:moveTo>
                  <a:pt x="0" y="0"/>
                </a:moveTo>
                <a:cubicBezTo>
                  <a:pt x="171752" y="670076"/>
                  <a:pt x="343505" y="1340152"/>
                  <a:pt x="711200" y="1799771"/>
                </a:cubicBezTo>
                <a:cubicBezTo>
                  <a:pt x="1078895" y="2259390"/>
                  <a:pt x="1642533" y="2508552"/>
                  <a:pt x="2206171" y="2757714"/>
                </a:cubicBezTo>
              </a:path>
            </a:pathLst>
          </a:cu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 sz="1600">
              <a:latin typeface="Times" pitchFamily="18" charset="0"/>
              <a:cs typeface="Times" pitchFamily="18" charset="0"/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3025665" y="3795519"/>
            <a:ext cx="15007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600" dirty="0" smtClean="0">
                <a:latin typeface="Times" pitchFamily="18" charset="0"/>
                <a:cs typeface="Times" pitchFamily="18" charset="0"/>
              </a:rPr>
              <a:t>R</a:t>
            </a:r>
            <a:r>
              <a:rPr lang="fr-CA" sz="1600" baseline="-25000" dirty="0" smtClean="0">
                <a:latin typeface="Times" pitchFamily="18" charset="0"/>
                <a:cs typeface="Times" pitchFamily="18" charset="0"/>
              </a:rPr>
              <a:t>$US</a:t>
            </a:r>
            <a:r>
              <a:rPr lang="fr-CA" sz="1600" dirty="0" smtClean="0">
                <a:latin typeface="Times" pitchFamily="18" charset="0"/>
                <a:cs typeface="Times" pitchFamily="18" charset="0"/>
              </a:rPr>
              <a:t>+ (E</a:t>
            </a:r>
            <a:r>
              <a:rPr lang="fr-CA" sz="1600" baseline="30000" dirty="0" smtClean="0">
                <a:latin typeface="Times" pitchFamily="18" charset="0"/>
                <a:cs typeface="Times" pitchFamily="18" charset="0"/>
              </a:rPr>
              <a:t>e1</a:t>
            </a:r>
            <a:r>
              <a:rPr lang="fr-CA" sz="1600" dirty="0" smtClean="0">
                <a:latin typeface="Times" pitchFamily="18" charset="0"/>
                <a:cs typeface="Times" pitchFamily="18" charset="0"/>
              </a:rPr>
              <a:t>-E)/E</a:t>
            </a:r>
            <a:endParaRPr lang="fr-CA" sz="1600" baseline="30000" dirty="0">
              <a:latin typeface="Times" pitchFamily="18" charset="0"/>
              <a:cs typeface="Times" pitchFamily="18" charset="0"/>
            </a:endParaRPr>
          </a:p>
        </p:txBody>
      </p:sp>
      <p:sp>
        <p:nvSpPr>
          <p:cNvPr id="30" name="Line 2"/>
          <p:cNvSpPr>
            <a:spLocks noChangeShapeType="1"/>
          </p:cNvSpPr>
          <p:nvPr/>
        </p:nvSpPr>
        <p:spPr bwMode="auto">
          <a:xfrm>
            <a:off x="4837112" y="4299575"/>
            <a:ext cx="424847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 sz="1600">
              <a:latin typeface="Times" pitchFamily="18" charset="0"/>
              <a:cs typeface="Times" pitchFamily="18" charset="0"/>
            </a:endParaRPr>
          </a:p>
        </p:txBody>
      </p:sp>
      <p:sp>
        <p:nvSpPr>
          <p:cNvPr id="31" name="Text Box 10"/>
          <p:cNvSpPr txBox="1">
            <a:spLocks noChangeArrowheads="1"/>
          </p:cNvSpPr>
          <p:nvPr/>
        </p:nvSpPr>
        <p:spPr bwMode="auto">
          <a:xfrm>
            <a:off x="8028384" y="4242574"/>
            <a:ext cx="18002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1600" dirty="0" err="1" smtClean="0">
                <a:latin typeface="Times"/>
              </a:rPr>
              <a:t>Rent</a:t>
            </a:r>
            <a:r>
              <a:rPr lang="fr-FR" sz="1600" dirty="0" smtClean="0">
                <a:latin typeface="Times"/>
              </a:rPr>
              <a:t>. $CA</a:t>
            </a:r>
            <a:endParaRPr lang="fr-FR" sz="1600" dirty="0">
              <a:latin typeface="Times"/>
            </a:endParaRPr>
          </a:p>
        </p:txBody>
      </p:sp>
      <p:sp>
        <p:nvSpPr>
          <p:cNvPr id="38" name="ZoneTexte 37"/>
          <p:cNvSpPr txBox="1"/>
          <p:nvPr/>
        </p:nvSpPr>
        <p:spPr>
          <a:xfrm rot="10800000" flipV="1">
            <a:off x="6118335" y="6187172"/>
            <a:ext cx="22700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600" dirty="0" smtClean="0">
                <a:latin typeface="Times" pitchFamily="18" charset="0"/>
                <a:cs typeface="Times" pitchFamily="18" charset="0"/>
              </a:rPr>
              <a:t>M</a:t>
            </a:r>
            <a:r>
              <a:rPr lang="fr-CA" sz="1600" baseline="30000" dirty="0" smtClean="0">
                <a:latin typeface="Times" pitchFamily="18" charset="0"/>
                <a:cs typeface="Times" pitchFamily="18" charset="0"/>
              </a:rPr>
              <a:t>d</a:t>
            </a:r>
            <a:r>
              <a:rPr lang="fr-CA" sz="1600" dirty="0" smtClean="0">
                <a:latin typeface="Times" pitchFamily="18" charset="0"/>
                <a:cs typeface="Times" pitchFamily="18" charset="0"/>
              </a:rPr>
              <a:t>/P=L(R</a:t>
            </a:r>
            <a:r>
              <a:rPr lang="fr-CA" sz="1600" baseline="-25000" dirty="0" smtClean="0">
                <a:latin typeface="Times" pitchFamily="18" charset="0"/>
                <a:cs typeface="Times" pitchFamily="18" charset="0"/>
              </a:rPr>
              <a:t>$CA</a:t>
            </a:r>
            <a:r>
              <a:rPr lang="fr-CA" sz="1600" dirty="0" smtClean="0">
                <a:latin typeface="Times" pitchFamily="18" charset="0"/>
                <a:cs typeface="Times" pitchFamily="18" charset="0"/>
              </a:rPr>
              <a:t>,Y</a:t>
            </a:r>
            <a:r>
              <a:rPr lang="fr-CA" sz="1600" baseline="-25000" dirty="0" smtClean="0">
                <a:latin typeface="Times" pitchFamily="18" charset="0"/>
                <a:cs typeface="Times" pitchFamily="18" charset="0"/>
              </a:rPr>
              <a:t>CA</a:t>
            </a:r>
            <a:r>
              <a:rPr lang="fr-CA" sz="1600" dirty="0" smtClean="0">
                <a:latin typeface="Times" pitchFamily="18" charset="0"/>
                <a:cs typeface="Times" pitchFamily="18" charset="0"/>
              </a:rPr>
              <a:t>)</a:t>
            </a:r>
            <a:endParaRPr lang="fr-CA" sz="1600" dirty="0">
              <a:latin typeface="Times" pitchFamily="18" charset="0"/>
              <a:cs typeface="Times" pitchFamily="18" charset="0"/>
            </a:endParaRPr>
          </a:p>
        </p:txBody>
      </p:sp>
      <p:sp>
        <p:nvSpPr>
          <p:cNvPr id="39" name="Forme libre 38"/>
          <p:cNvSpPr/>
          <p:nvPr/>
        </p:nvSpPr>
        <p:spPr>
          <a:xfrm flipV="1">
            <a:off x="5796136" y="4962491"/>
            <a:ext cx="2050391" cy="1713348"/>
          </a:xfrm>
          <a:custGeom>
            <a:avLst/>
            <a:gdLst>
              <a:gd name="connsiteX0" fmla="*/ 0 w 2206171"/>
              <a:gd name="connsiteY0" fmla="*/ 0 h 2757714"/>
              <a:gd name="connsiteX1" fmla="*/ 711200 w 2206171"/>
              <a:gd name="connsiteY1" fmla="*/ 1799771 h 2757714"/>
              <a:gd name="connsiteX2" fmla="*/ 2206171 w 2206171"/>
              <a:gd name="connsiteY2" fmla="*/ 2757714 h 275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06171" h="2757714">
                <a:moveTo>
                  <a:pt x="0" y="0"/>
                </a:moveTo>
                <a:cubicBezTo>
                  <a:pt x="171752" y="670076"/>
                  <a:pt x="343505" y="1340152"/>
                  <a:pt x="711200" y="1799771"/>
                </a:cubicBezTo>
                <a:cubicBezTo>
                  <a:pt x="1078895" y="2259390"/>
                  <a:pt x="1642533" y="2508552"/>
                  <a:pt x="2206171" y="2757714"/>
                </a:cubicBezTo>
              </a:path>
            </a:pathLst>
          </a:cu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 sz="1600">
              <a:latin typeface="Times" pitchFamily="18" charset="0"/>
              <a:cs typeface="Times" pitchFamily="18" charset="0"/>
            </a:endParaRPr>
          </a:p>
        </p:txBody>
      </p:sp>
      <p:cxnSp>
        <p:nvCxnSpPr>
          <p:cNvPr id="40" name="Connecteur droit avec flèche 39"/>
          <p:cNvCxnSpPr/>
          <p:nvPr/>
        </p:nvCxnSpPr>
        <p:spPr>
          <a:xfrm flipH="1">
            <a:off x="4788024" y="1779295"/>
            <a:ext cx="72008" cy="504056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 Box 12"/>
          <p:cNvSpPr txBox="1">
            <a:spLocks noChangeArrowheads="1"/>
          </p:cNvSpPr>
          <p:nvPr/>
        </p:nvSpPr>
        <p:spPr bwMode="auto">
          <a:xfrm>
            <a:off x="4259248" y="1707287"/>
            <a:ext cx="56938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1600" dirty="0" smtClean="0">
                <a:latin typeface="Times" pitchFamily="18" charset="0"/>
                <a:cs typeface="Times" pitchFamily="18" charset="0"/>
              </a:rPr>
              <a:t>E</a:t>
            </a:r>
            <a:r>
              <a:rPr lang="fr-FR" sz="1600" baseline="-25000" dirty="0" smtClean="0">
                <a:latin typeface="Times" pitchFamily="18" charset="0"/>
                <a:cs typeface="Times" pitchFamily="18" charset="0"/>
              </a:rPr>
              <a:t>$CA</a:t>
            </a:r>
          </a:p>
        </p:txBody>
      </p:sp>
      <p:sp>
        <p:nvSpPr>
          <p:cNvPr id="42" name="Text Box 10"/>
          <p:cNvSpPr txBox="1">
            <a:spLocks noChangeArrowheads="1"/>
          </p:cNvSpPr>
          <p:nvPr/>
        </p:nvSpPr>
        <p:spPr bwMode="auto">
          <a:xfrm>
            <a:off x="4031940" y="6516633"/>
            <a:ext cx="75608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fr-CA" sz="1600" dirty="0" smtClean="0">
                <a:latin typeface="Times" pitchFamily="18" charset="0"/>
                <a:cs typeface="Times" pitchFamily="18" charset="0"/>
              </a:rPr>
              <a:t>M</a:t>
            </a:r>
            <a:r>
              <a:rPr lang="fr-CA" sz="1600" baseline="30000" dirty="0" smtClean="0">
                <a:latin typeface="Times" pitchFamily="18" charset="0"/>
                <a:cs typeface="Times" pitchFamily="18" charset="0"/>
              </a:rPr>
              <a:t>s</a:t>
            </a:r>
            <a:r>
              <a:rPr lang="fr-CA" sz="1600" dirty="0" smtClean="0">
                <a:latin typeface="Times" pitchFamily="18" charset="0"/>
                <a:cs typeface="Times" pitchFamily="18" charset="0"/>
              </a:rPr>
              <a:t>/P</a:t>
            </a:r>
            <a:endParaRPr lang="fr-CA" sz="1600" baseline="-25000" dirty="0" smtClean="0">
              <a:latin typeface="Times" pitchFamily="18" charset="0"/>
              <a:cs typeface="Times" pitchFamily="18" charset="0"/>
            </a:endParaRPr>
          </a:p>
          <a:p>
            <a:pPr algn="r"/>
            <a:r>
              <a:rPr lang="fr-FR" sz="1600" dirty="0" smtClean="0">
                <a:latin typeface="Times" pitchFamily="18" charset="0"/>
                <a:cs typeface="Times" pitchFamily="18" charset="0"/>
              </a:rPr>
              <a:t> </a:t>
            </a:r>
            <a:endParaRPr lang="fr-FR" sz="1600" dirty="0">
              <a:latin typeface="Times" pitchFamily="18" charset="0"/>
              <a:cs typeface="Times" pitchFamily="18" charset="0"/>
            </a:endParaRPr>
          </a:p>
        </p:txBody>
      </p:sp>
      <p:grpSp>
        <p:nvGrpSpPr>
          <p:cNvPr id="90" name="Groupe 89"/>
          <p:cNvGrpSpPr/>
          <p:nvPr/>
        </p:nvGrpSpPr>
        <p:grpSpPr>
          <a:xfrm>
            <a:off x="5773216" y="1563271"/>
            <a:ext cx="2963812" cy="2123470"/>
            <a:chOff x="5773216" y="1563271"/>
            <a:chExt cx="2963812" cy="2123470"/>
          </a:xfrm>
        </p:grpSpPr>
        <p:sp>
          <p:nvSpPr>
            <p:cNvPr id="49" name="ZoneTexte 48"/>
            <p:cNvSpPr txBox="1"/>
            <p:nvPr/>
          </p:nvSpPr>
          <p:spPr>
            <a:xfrm>
              <a:off x="7236296" y="3147447"/>
              <a:ext cx="150073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sz="1600" dirty="0" smtClean="0">
                  <a:latin typeface="Times" pitchFamily="18" charset="0"/>
                  <a:cs typeface="Times" pitchFamily="18" charset="0"/>
                </a:rPr>
                <a:t>R</a:t>
              </a:r>
              <a:r>
                <a:rPr lang="fr-CA" sz="1600" baseline="-25000" dirty="0" smtClean="0">
                  <a:latin typeface="Times" pitchFamily="18" charset="0"/>
                  <a:cs typeface="Times" pitchFamily="18" charset="0"/>
                </a:rPr>
                <a:t>$US</a:t>
              </a:r>
              <a:r>
                <a:rPr lang="fr-CA" sz="1600" dirty="0" smtClean="0">
                  <a:latin typeface="Times" pitchFamily="18" charset="0"/>
                  <a:cs typeface="Times" pitchFamily="18" charset="0"/>
                </a:rPr>
                <a:t>+ (E</a:t>
              </a:r>
              <a:r>
                <a:rPr lang="fr-CA" sz="1600" baseline="30000" dirty="0" smtClean="0">
                  <a:latin typeface="Times" pitchFamily="18" charset="0"/>
                  <a:cs typeface="Times" pitchFamily="18" charset="0"/>
                </a:rPr>
                <a:t>e2</a:t>
              </a:r>
              <a:r>
                <a:rPr lang="fr-CA" sz="1600" dirty="0" smtClean="0">
                  <a:latin typeface="Times" pitchFamily="18" charset="0"/>
                  <a:cs typeface="Times" pitchFamily="18" charset="0"/>
                </a:rPr>
                <a:t>-E)/E</a:t>
              </a:r>
              <a:endParaRPr lang="fr-CA" sz="1600" baseline="30000" dirty="0">
                <a:latin typeface="Times" pitchFamily="18" charset="0"/>
                <a:cs typeface="Times" pitchFamily="18" charset="0"/>
              </a:endParaRPr>
            </a:p>
          </p:txBody>
        </p:sp>
        <p:sp>
          <p:nvSpPr>
            <p:cNvPr id="51" name="Forme libre 50"/>
            <p:cNvSpPr/>
            <p:nvPr/>
          </p:nvSpPr>
          <p:spPr>
            <a:xfrm>
              <a:off x="5773216" y="1563271"/>
              <a:ext cx="2083273" cy="2123470"/>
            </a:xfrm>
            <a:custGeom>
              <a:avLst/>
              <a:gdLst>
                <a:gd name="connsiteX0" fmla="*/ 0 w 2206171"/>
                <a:gd name="connsiteY0" fmla="*/ 0 h 2757714"/>
                <a:gd name="connsiteX1" fmla="*/ 711200 w 2206171"/>
                <a:gd name="connsiteY1" fmla="*/ 1799771 h 2757714"/>
                <a:gd name="connsiteX2" fmla="*/ 2206171 w 2206171"/>
                <a:gd name="connsiteY2" fmla="*/ 2757714 h 275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06171" h="2757714">
                  <a:moveTo>
                    <a:pt x="0" y="0"/>
                  </a:moveTo>
                  <a:cubicBezTo>
                    <a:pt x="171752" y="670076"/>
                    <a:pt x="343505" y="1340152"/>
                    <a:pt x="711200" y="1799771"/>
                  </a:cubicBezTo>
                  <a:cubicBezTo>
                    <a:pt x="1078895" y="2259390"/>
                    <a:pt x="1642533" y="2508552"/>
                    <a:pt x="2206171" y="2757714"/>
                  </a:cubicBezTo>
                </a:path>
              </a:pathLst>
            </a:cu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CA" sz="1600">
                <a:latin typeface="Times" pitchFamily="18" charset="0"/>
                <a:cs typeface="Times" pitchFamily="18" charset="0"/>
              </a:endParaRPr>
            </a:p>
          </p:txBody>
        </p:sp>
      </p:grpSp>
      <p:grpSp>
        <p:nvGrpSpPr>
          <p:cNvPr id="54" name="Groupe 53"/>
          <p:cNvGrpSpPr/>
          <p:nvPr/>
        </p:nvGrpSpPr>
        <p:grpSpPr>
          <a:xfrm>
            <a:off x="-180528" y="5313582"/>
            <a:ext cx="4125516" cy="648072"/>
            <a:chOff x="2102668" y="5013176"/>
            <a:chExt cx="4125516" cy="626586"/>
          </a:xfrm>
        </p:grpSpPr>
        <p:sp>
          <p:nvSpPr>
            <p:cNvPr id="55" name="Flèche droite 54"/>
            <p:cNvSpPr/>
            <p:nvPr/>
          </p:nvSpPr>
          <p:spPr>
            <a:xfrm rot="5400000">
              <a:off x="5508104" y="5085184"/>
              <a:ext cx="432048" cy="2880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cxnSp>
          <p:nvCxnSpPr>
            <p:cNvPr id="56" name="Connecteur droit 55"/>
            <p:cNvCxnSpPr/>
            <p:nvPr/>
          </p:nvCxnSpPr>
          <p:spPr>
            <a:xfrm flipH="1">
              <a:off x="2771800" y="5517232"/>
              <a:ext cx="3456384" cy="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ZoneTexte 56"/>
            <p:cNvSpPr txBox="1"/>
            <p:nvPr/>
          </p:nvSpPr>
          <p:spPr>
            <a:xfrm>
              <a:off x="2102668" y="5301208"/>
              <a:ext cx="7555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sz="1600" dirty="0" smtClean="0">
                  <a:latin typeface="Times" pitchFamily="18" charset="0"/>
                  <a:cs typeface="Times" pitchFamily="18" charset="0"/>
                </a:rPr>
                <a:t>M</a:t>
              </a:r>
              <a:r>
                <a:rPr lang="fr-CA" sz="1600" baseline="30000" dirty="0" smtClean="0">
                  <a:latin typeface="Times" pitchFamily="18" charset="0"/>
                  <a:cs typeface="Times" pitchFamily="18" charset="0"/>
                </a:rPr>
                <a:t>s2</a:t>
              </a:r>
              <a:r>
                <a:rPr lang="fr-CA" sz="1600" dirty="0" smtClean="0">
                  <a:latin typeface="Times" pitchFamily="18" charset="0"/>
                  <a:cs typeface="Times" pitchFamily="18" charset="0"/>
                </a:rPr>
                <a:t>/P</a:t>
              </a:r>
              <a:endParaRPr lang="fr-CA" sz="1600" baseline="-25000" dirty="0">
                <a:latin typeface="Times" pitchFamily="18" charset="0"/>
                <a:cs typeface="Times" pitchFamily="18" charset="0"/>
              </a:endParaRPr>
            </a:p>
          </p:txBody>
        </p:sp>
      </p:grpSp>
      <p:grpSp>
        <p:nvGrpSpPr>
          <p:cNvPr id="58" name="Groupe 57"/>
          <p:cNvGrpSpPr/>
          <p:nvPr/>
        </p:nvGrpSpPr>
        <p:grpSpPr>
          <a:xfrm>
            <a:off x="2593617" y="1707287"/>
            <a:ext cx="864096" cy="3528392"/>
            <a:chOff x="2593617" y="1707287"/>
            <a:chExt cx="864096" cy="3528392"/>
          </a:xfrm>
        </p:grpSpPr>
        <p:sp>
          <p:nvSpPr>
            <p:cNvPr id="8" name="ZoneTexte 7"/>
            <p:cNvSpPr txBox="1"/>
            <p:nvPr/>
          </p:nvSpPr>
          <p:spPr>
            <a:xfrm>
              <a:off x="2593617" y="1707287"/>
              <a:ext cx="86409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sz="1600" dirty="0" smtClean="0">
                  <a:latin typeface="Times" pitchFamily="18" charset="0"/>
                  <a:cs typeface="Times" pitchFamily="18" charset="0"/>
                </a:rPr>
                <a:t>R</a:t>
              </a:r>
              <a:r>
                <a:rPr lang="fr-CA" sz="1600" baseline="30000" dirty="0" smtClean="0">
                  <a:latin typeface="Times" pitchFamily="18" charset="0"/>
                  <a:cs typeface="Times" pitchFamily="18" charset="0"/>
                </a:rPr>
                <a:t>1</a:t>
              </a:r>
              <a:r>
                <a:rPr lang="fr-CA" sz="1600" baseline="-25000" dirty="0" smtClean="0">
                  <a:latin typeface="Times" pitchFamily="18" charset="0"/>
                  <a:cs typeface="Times" pitchFamily="18" charset="0"/>
                </a:rPr>
                <a:t>$CA</a:t>
              </a:r>
              <a:endParaRPr lang="fr-CA" sz="1600" baseline="-25000" dirty="0">
                <a:latin typeface="Times" pitchFamily="18" charset="0"/>
                <a:cs typeface="Times" pitchFamily="18" charset="0"/>
              </a:endParaRPr>
            </a:p>
          </p:txBody>
        </p:sp>
        <p:cxnSp>
          <p:nvCxnSpPr>
            <p:cNvPr id="9" name="Connecteur droit 8"/>
            <p:cNvCxnSpPr/>
            <p:nvPr/>
          </p:nvCxnSpPr>
          <p:spPr>
            <a:xfrm>
              <a:off x="2593617" y="4371583"/>
              <a:ext cx="0" cy="864096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/>
          </p:nvCxnSpPr>
          <p:spPr>
            <a:xfrm>
              <a:off x="2593617" y="1779295"/>
              <a:ext cx="0" cy="252028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6" name="Groupe 85"/>
          <p:cNvGrpSpPr/>
          <p:nvPr/>
        </p:nvGrpSpPr>
        <p:grpSpPr>
          <a:xfrm>
            <a:off x="1907704" y="1700808"/>
            <a:ext cx="864096" cy="4176464"/>
            <a:chOff x="1907704" y="1700808"/>
            <a:chExt cx="864096" cy="4176464"/>
          </a:xfrm>
        </p:grpSpPr>
        <p:grpSp>
          <p:nvGrpSpPr>
            <p:cNvPr id="59" name="Groupe 58"/>
            <p:cNvGrpSpPr/>
            <p:nvPr/>
          </p:nvGrpSpPr>
          <p:grpSpPr>
            <a:xfrm>
              <a:off x="1907704" y="1700808"/>
              <a:ext cx="864096" cy="4176464"/>
              <a:chOff x="2593617" y="1694234"/>
              <a:chExt cx="864096" cy="3541444"/>
            </a:xfrm>
          </p:grpSpPr>
          <p:sp>
            <p:nvSpPr>
              <p:cNvPr id="60" name="ZoneTexte 59"/>
              <p:cNvSpPr txBox="1"/>
              <p:nvPr/>
            </p:nvSpPr>
            <p:spPr>
              <a:xfrm>
                <a:off x="2593617" y="1707287"/>
                <a:ext cx="864096" cy="2870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CA" sz="1600" dirty="0" smtClean="0">
                    <a:latin typeface="Times" pitchFamily="18" charset="0"/>
                    <a:cs typeface="Times" pitchFamily="18" charset="0"/>
                  </a:rPr>
                  <a:t>R</a:t>
                </a:r>
                <a:r>
                  <a:rPr lang="fr-CA" sz="1600" baseline="30000" dirty="0" smtClean="0">
                    <a:latin typeface="Times" pitchFamily="18" charset="0"/>
                    <a:cs typeface="Times" pitchFamily="18" charset="0"/>
                  </a:rPr>
                  <a:t>2</a:t>
                </a:r>
                <a:r>
                  <a:rPr lang="fr-CA" sz="1600" baseline="-25000" dirty="0" smtClean="0">
                    <a:latin typeface="Times" pitchFamily="18" charset="0"/>
                    <a:cs typeface="Times" pitchFamily="18" charset="0"/>
                  </a:rPr>
                  <a:t>$CA</a:t>
                </a:r>
                <a:endParaRPr lang="fr-CA" sz="1600" baseline="-25000" dirty="0">
                  <a:latin typeface="Times" pitchFamily="18" charset="0"/>
                  <a:cs typeface="Times" pitchFamily="18" charset="0"/>
                </a:endParaRPr>
              </a:p>
            </p:txBody>
          </p:sp>
          <p:cxnSp>
            <p:nvCxnSpPr>
              <p:cNvPr id="61" name="Connecteur droit 60"/>
              <p:cNvCxnSpPr/>
              <p:nvPr/>
            </p:nvCxnSpPr>
            <p:spPr>
              <a:xfrm>
                <a:off x="2593617" y="3844397"/>
                <a:ext cx="0" cy="1391281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Connecteur droit 61"/>
              <p:cNvCxnSpPr/>
              <p:nvPr/>
            </p:nvCxnSpPr>
            <p:spPr>
              <a:xfrm>
                <a:off x="2593617" y="1694234"/>
                <a:ext cx="0" cy="2140839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4" name="Flèche droite 73"/>
            <p:cNvSpPr/>
            <p:nvPr/>
          </p:nvSpPr>
          <p:spPr>
            <a:xfrm rot="10800000">
              <a:off x="2059933" y="2204864"/>
              <a:ext cx="432048" cy="2880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 sz="1600">
                <a:latin typeface="Times" pitchFamily="18" charset="0"/>
                <a:cs typeface="Times" pitchFamily="18" charset="0"/>
              </a:endParaRPr>
            </a:p>
          </p:txBody>
        </p:sp>
      </p:grpSp>
      <p:grpSp>
        <p:nvGrpSpPr>
          <p:cNvPr id="81" name="Groupe 80"/>
          <p:cNvGrpSpPr/>
          <p:nvPr/>
        </p:nvGrpSpPr>
        <p:grpSpPr>
          <a:xfrm>
            <a:off x="4355976" y="3090446"/>
            <a:ext cx="2520280" cy="338554"/>
            <a:chOff x="2267744" y="2708920"/>
            <a:chExt cx="2520280" cy="338554"/>
          </a:xfrm>
        </p:grpSpPr>
        <p:cxnSp>
          <p:nvCxnSpPr>
            <p:cNvPr id="82" name="Connecteur droit 81"/>
            <p:cNvCxnSpPr/>
            <p:nvPr/>
          </p:nvCxnSpPr>
          <p:spPr>
            <a:xfrm flipH="1">
              <a:off x="2771800" y="2903458"/>
              <a:ext cx="2016224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Text Box 12"/>
            <p:cNvSpPr txBox="1">
              <a:spLocks noChangeArrowheads="1"/>
            </p:cNvSpPr>
            <p:nvPr/>
          </p:nvSpPr>
          <p:spPr bwMode="auto">
            <a:xfrm>
              <a:off x="2267744" y="2708920"/>
              <a:ext cx="508473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600" dirty="0" smtClean="0">
                  <a:latin typeface="Times" pitchFamily="18" charset="0"/>
                  <a:cs typeface="Times" pitchFamily="18" charset="0"/>
                </a:rPr>
                <a:t>E</a:t>
              </a:r>
              <a:r>
                <a:rPr lang="fr-FR" sz="1600" baseline="30000" dirty="0" smtClean="0">
                  <a:latin typeface="Times" pitchFamily="18" charset="0"/>
                  <a:cs typeface="Times" pitchFamily="18" charset="0"/>
                </a:rPr>
                <a:t>eq3</a:t>
              </a:r>
              <a:endParaRPr lang="fr-FR" sz="1600" baseline="30000" dirty="0">
                <a:latin typeface="Times" pitchFamily="18" charset="0"/>
                <a:cs typeface="Times" pitchFamily="18" charset="0"/>
              </a:endParaRPr>
            </a:p>
          </p:txBody>
        </p:sp>
      </p:grpSp>
      <p:grpSp>
        <p:nvGrpSpPr>
          <p:cNvPr id="87" name="Groupe 86"/>
          <p:cNvGrpSpPr/>
          <p:nvPr/>
        </p:nvGrpSpPr>
        <p:grpSpPr>
          <a:xfrm>
            <a:off x="4139952" y="5682734"/>
            <a:ext cx="4139952" cy="563870"/>
            <a:chOff x="4139952" y="5682734"/>
            <a:chExt cx="4139952" cy="563870"/>
          </a:xfrm>
        </p:grpSpPr>
        <p:grpSp>
          <p:nvGrpSpPr>
            <p:cNvPr id="66" name="Groupe 65"/>
            <p:cNvGrpSpPr/>
            <p:nvPr/>
          </p:nvGrpSpPr>
          <p:grpSpPr>
            <a:xfrm>
              <a:off x="4139952" y="5682734"/>
              <a:ext cx="4139952" cy="338554"/>
              <a:chOff x="2088232" y="5312438"/>
              <a:chExt cx="4139952" cy="327330"/>
            </a:xfrm>
          </p:grpSpPr>
          <p:cxnSp>
            <p:nvCxnSpPr>
              <p:cNvPr id="68" name="Connecteur droit 67"/>
              <p:cNvCxnSpPr/>
              <p:nvPr/>
            </p:nvCxnSpPr>
            <p:spPr>
              <a:xfrm flipH="1">
                <a:off x="2771800" y="5517232"/>
                <a:ext cx="3456384" cy="0"/>
              </a:xfrm>
              <a:prstGeom prst="line">
                <a:avLst/>
              </a:prstGeom>
              <a:ln w="38100">
                <a:solidFill>
                  <a:schemeClr val="tx2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9" name="ZoneTexte 68"/>
              <p:cNvSpPr txBox="1"/>
              <p:nvPr/>
            </p:nvSpPr>
            <p:spPr>
              <a:xfrm>
                <a:off x="2088232" y="5312438"/>
                <a:ext cx="755576" cy="327330"/>
              </a:xfrm>
              <a:prstGeom prst="rect">
                <a:avLst/>
              </a:prstGeom>
              <a:noFill/>
              <a:ln>
                <a:noFill/>
                <a:prstDash val="sysDash"/>
              </a:ln>
            </p:spPr>
            <p:txBody>
              <a:bodyPr wrap="square" rtlCol="0">
                <a:spAutoFit/>
              </a:bodyPr>
              <a:lstStyle/>
              <a:p>
                <a:r>
                  <a:rPr lang="fr-CA" sz="1600" dirty="0" smtClean="0">
                    <a:latin typeface="Times" pitchFamily="18" charset="0"/>
                    <a:cs typeface="Times" pitchFamily="18" charset="0"/>
                  </a:rPr>
                  <a:t>M</a:t>
                </a:r>
                <a:r>
                  <a:rPr lang="fr-CA" sz="1600" baseline="30000" dirty="0" smtClean="0">
                    <a:latin typeface="Times" pitchFamily="18" charset="0"/>
                    <a:cs typeface="Times" pitchFamily="18" charset="0"/>
                  </a:rPr>
                  <a:t>s2</a:t>
                </a:r>
                <a:r>
                  <a:rPr lang="fr-CA" sz="1600" dirty="0" smtClean="0">
                    <a:latin typeface="Times" pitchFamily="18" charset="0"/>
                    <a:cs typeface="Times" pitchFamily="18" charset="0"/>
                  </a:rPr>
                  <a:t>/P</a:t>
                </a:r>
                <a:r>
                  <a:rPr lang="fr-CA" sz="1600" baseline="30000" dirty="0" smtClean="0">
                    <a:latin typeface="Times" pitchFamily="18" charset="0"/>
                    <a:cs typeface="Times" pitchFamily="18" charset="0"/>
                  </a:rPr>
                  <a:t>1</a:t>
                </a:r>
                <a:endParaRPr lang="fr-CA" sz="1600" baseline="30000" dirty="0">
                  <a:latin typeface="Times" pitchFamily="18" charset="0"/>
                  <a:cs typeface="Times" pitchFamily="18" charset="0"/>
                </a:endParaRPr>
              </a:p>
            </p:txBody>
          </p:sp>
        </p:grpSp>
        <p:sp>
          <p:nvSpPr>
            <p:cNvPr id="70" name="ZoneTexte 69"/>
            <p:cNvSpPr txBox="1"/>
            <p:nvPr/>
          </p:nvSpPr>
          <p:spPr>
            <a:xfrm>
              <a:off x="6095781" y="5877272"/>
              <a:ext cx="4924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dirty="0" smtClean="0"/>
                <a:t>CT</a:t>
              </a:r>
              <a:endParaRPr lang="fr-CA" dirty="0"/>
            </a:p>
          </p:txBody>
        </p:sp>
      </p:grpSp>
      <p:grpSp>
        <p:nvGrpSpPr>
          <p:cNvPr id="92" name="Groupe 91"/>
          <p:cNvGrpSpPr/>
          <p:nvPr/>
        </p:nvGrpSpPr>
        <p:grpSpPr>
          <a:xfrm>
            <a:off x="4355976" y="1772816"/>
            <a:ext cx="2664296" cy="4176464"/>
            <a:chOff x="4355976" y="1772816"/>
            <a:chExt cx="2664296" cy="4176464"/>
          </a:xfrm>
        </p:grpSpPr>
        <p:grpSp>
          <p:nvGrpSpPr>
            <p:cNvPr id="75" name="Groupe 74"/>
            <p:cNvGrpSpPr/>
            <p:nvPr/>
          </p:nvGrpSpPr>
          <p:grpSpPr>
            <a:xfrm>
              <a:off x="6156176" y="1772816"/>
              <a:ext cx="864096" cy="4176464"/>
              <a:chOff x="2593617" y="1694234"/>
              <a:chExt cx="864096" cy="3541444"/>
            </a:xfrm>
          </p:grpSpPr>
          <p:sp>
            <p:nvSpPr>
              <p:cNvPr id="76" name="ZoneTexte 75"/>
              <p:cNvSpPr txBox="1"/>
              <p:nvPr/>
            </p:nvSpPr>
            <p:spPr>
              <a:xfrm>
                <a:off x="2593617" y="1707287"/>
                <a:ext cx="864096" cy="2870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CA" sz="1600" dirty="0" smtClean="0">
                    <a:latin typeface="Times" pitchFamily="18" charset="0"/>
                    <a:cs typeface="Times" pitchFamily="18" charset="0"/>
                  </a:rPr>
                  <a:t>R</a:t>
                </a:r>
                <a:r>
                  <a:rPr lang="fr-CA" sz="1600" baseline="30000" dirty="0" smtClean="0">
                    <a:latin typeface="Times" pitchFamily="18" charset="0"/>
                    <a:cs typeface="Times" pitchFamily="18" charset="0"/>
                  </a:rPr>
                  <a:t>2</a:t>
                </a:r>
                <a:r>
                  <a:rPr lang="fr-CA" sz="1600" baseline="-25000" dirty="0" smtClean="0">
                    <a:latin typeface="Times" pitchFamily="18" charset="0"/>
                    <a:cs typeface="Times" pitchFamily="18" charset="0"/>
                  </a:rPr>
                  <a:t>$CA</a:t>
                </a:r>
                <a:endParaRPr lang="fr-CA" sz="1600" baseline="-25000" dirty="0">
                  <a:latin typeface="Times" pitchFamily="18" charset="0"/>
                  <a:cs typeface="Times" pitchFamily="18" charset="0"/>
                </a:endParaRPr>
              </a:p>
            </p:txBody>
          </p:sp>
          <p:cxnSp>
            <p:nvCxnSpPr>
              <p:cNvPr id="77" name="Connecteur droit 76"/>
              <p:cNvCxnSpPr/>
              <p:nvPr/>
            </p:nvCxnSpPr>
            <p:spPr>
              <a:xfrm>
                <a:off x="2593617" y="3844397"/>
                <a:ext cx="0" cy="1391281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Connecteur droit 77"/>
              <p:cNvCxnSpPr/>
              <p:nvPr/>
            </p:nvCxnSpPr>
            <p:spPr>
              <a:xfrm>
                <a:off x="2593617" y="1694234"/>
                <a:ext cx="0" cy="2140839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5" name="Groupe 34"/>
            <p:cNvGrpSpPr/>
            <p:nvPr/>
          </p:nvGrpSpPr>
          <p:grpSpPr>
            <a:xfrm>
              <a:off x="4355976" y="2420888"/>
              <a:ext cx="1872208" cy="338554"/>
              <a:chOff x="2267744" y="2708920"/>
              <a:chExt cx="1872208" cy="338554"/>
            </a:xfrm>
          </p:grpSpPr>
          <p:cxnSp>
            <p:nvCxnSpPr>
              <p:cNvPr id="36" name="Connecteur droit 35"/>
              <p:cNvCxnSpPr/>
              <p:nvPr/>
            </p:nvCxnSpPr>
            <p:spPr>
              <a:xfrm flipH="1">
                <a:off x="2843808" y="2924944"/>
                <a:ext cx="1296144" cy="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Text Box 12"/>
              <p:cNvSpPr txBox="1">
                <a:spLocks noChangeArrowheads="1"/>
              </p:cNvSpPr>
              <p:nvPr/>
            </p:nvSpPr>
            <p:spPr bwMode="auto">
              <a:xfrm>
                <a:off x="2267744" y="2708920"/>
                <a:ext cx="508473" cy="338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fr-FR" sz="1600" dirty="0" smtClean="0">
                    <a:latin typeface="Times" pitchFamily="18" charset="0"/>
                    <a:cs typeface="Times" pitchFamily="18" charset="0"/>
                  </a:rPr>
                  <a:t>E</a:t>
                </a:r>
                <a:r>
                  <a:rPr lang="fr-FR" sz="1600" baseline="30000" dirty="0" smtClean="0">
                    <a:latin typeface="Times" pitchFamily="18" charset="0"/>
                    <a:cs typeface="Times" pitchFamily="18" charset="0"/>
                  </a:rPr>
                  <a:t>eq2</a:t>
                </a:r>
                <a:endParaRPr lang="fr-FR" sz="1600" baseline="30000" dirty="0">
                  <a:latin typeface="Times" pitchFamily="18" charset="0"/>
                  <a:cs typeface="Times" pitchFamily="18" charset="0"/>
                </a:endParaRPr>
              </a:p>
            </p:txBody>
          </p:sp>
        </p:grpSp>
        <p:sp>
          <p:nvSpPr>
            <p:cNvPr id="73" name="ZoneTexte 72"/>
            <p:cNvSpPr txBox="1"/>
            <p:nvPr/>
          </p:nvSpPr>
          <p:spPr>
            <a:xfrm>
              <a:off x="5652120" y="2348880"/>
              <a:ext cx="4924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dirty="0" smtClean="0"/>
                <a:t>CT</a:t>
              </a:r>
              <a:endParaRPr lang="fr-CA" dirty="0"/>
            </a:p>
          </p:txBody>
        </p:sp>
      </p:grpSp>
      <p:grpSp>
        <p:nvGrpSpPr>
          <p:cNvPr id="95" name="Groupe 94"/>
          <p:cNvGrpSpPr/>
          <p:nvPr/>
        </p:nvGrpSpPr>
        <p:grpSpPr>
          <a:xfrm>
            <a:off x="4139952" y="5091663"/>
            <a:ext cx="4104456" cy="735235"/>
            <a:chOff x="4139952" y="5091663"/>
            <a:chExt cx="4104456" cy="735235"/>
          </a:xfrm>
        </p:grpSpPr>
        <p:cxnSp>
          <p:nvCxnSpPr>
            <p:cNvPr id="43" name="Connecteur droit 42"/>
            <p:cNvCxnSpPr/>
            <p:nvPr/>
          </p:nvCxnSpPr>
          <p:spPr>
            <a:xfrm flipH="1">
              <a:off x="4788024" y="5307687"/>
              <a:ext cx="3456384" cy="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ZoneTexte 43"/>
            <p:cNvSpPr txBox="1"/>
            <p:nvPr/>
          </p:nvSpPr>
          <p:spPr>
            <a:xfrm>
              <a:off x="4139952" y="5091663"/>
              <a:ext cx="86409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sz="1600" dirty="0" smtClean="0">
                  <a:latin typeface="Times" pitchFamily="18" charset="0"/>
                  <a:cs typeface="Times" pitchFamily="18" charset="0"/>
                </a:rPr>
                <a:t>M</a:t>
              </a:r>
              <a:r>
                <a:rPr lang="fr-CA" sz="1600" baseline="30000" dirty="0" smtClean="0">
                  <a:latin typeface="Times" pitchFamily="18" charset="0"/>
                  <a:cs typeface="Times" pitchFamily="18" charset="0"/>
                </a:rPr>
                <a:t>s2</a:t>
              </a:r>
              <a:r>
                <a:rPr lang="fr-CA" sz="1600" dirty="0" smtClean="0">
                  <a:latin typeface="Times" pitchFamily="18" charset="0"/>
                  <a:cs typeface="Times" pitchFamily="18" charset="0"/>
                </a:rPr>
                <a:t>/P</a:t>
              </a:r>
              <a:r>
                <a:rPr lang="fr-CA" sz="1600" baseline="30000" dirty="0" smtClean="0">
                  <a:latin typeface="Times" pitchFamily="18" charset="0"/>
                  <a:cs typeface="Times" pitchFamily="18" charset="0"/>
                </a:rPr>
                <a:t>2</a:t>
              </a:r>
              <a:endParaRPr lang="fr-CA" sz="1600" baseline="30000" dirty="0">
                <a:latin typeface="Times" pitchFamily="18" charset="0"/>
                <a:cs typeface="Times" pitchFamily="18" charset="0"/>
              </a:endParaRPr>
            </a:p>
          </p:txBody>
        </p:sp>
        <p:sp>
          <p:nvSpPr>
            <p:cNvPr id="71" name="ZoneTexte 70"/>
            <p:cNvSpPr txBox="1"/>
            <p:nvPr/>
          </p:nvSpPr>
          <p:spPr>
            <a:xfrm>
              <a:off x="6732240" y="5301208"/>
              <a:ext cx="4368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dirty="0" smtClean="0"/>
                <a:t>LT</a:t>
              </a:r>
              <a:endParaRPr lang="fr-CA" dirty="0"/>
            </a:p>
          </p:txBody>
        </p:sp>
        <p:sp>
          <p:nvSpPr>
            <p:cNvPr id="72" name="Flèche droite 71"/>
            <p:cNvSpPr/>
            <p:nvPr/>
          </p:nvSpPr>
          <p:spPr>
            <a:xfrm rot="16200000">
              <a:off x="7455737" y="5459451"/>
              <a:ext cx="446863" cy="2880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</p:grpSp>
      <p:grpSp>
        <p:nvGrpSpPr>
          <p:cNvPr id="96" name="Groupe 95"/>
          <p:cNvGrpSpPr/>
          <p:nvPr/>
        </p:nvGrpSpPr>
        <p:grpSpPr>
          <a:xfrm>
            <a:off x="6300192" y="1707287"/>
            <a:ext cx="1440160" cy="3528392"/>
            <a:chOff x="6300192" y="1707287"/>
            <a:chExt cx="1440160" cy="3528392"/>
          </a:xfrm>
        </p:grpSpPr>
        <p:cxnSp>
          <p:nvCxnSpPr>
            <p:cNvPr id="33" name="Connecteur droit 32"/>
            <p:cNvCxnSpPr/>
            <p:nvPr/>
          </p:nvCxnSpPr>
          <p:spPr>
            <a:xfrm>
              <a:off x="6876256" y="4371583"/>
              <a:ext cx="0" cy="864096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0" name="Groupe 79"/>
            <p:cNvGrpSpPr/>
            <p:nvPr/>
          </p:nvGrpSpPr>
          <p:grpSpPr>
            <a:xfrm>
              <a:off x="6300192" y="1707287"/>
              <a:ext cx="1440160" cy="2592288"/>
              <a:chOff x="6300192" y="1707287"/>
              <a:chExt cx="1440160" cy="2592288"/>
            </a:xfrm>
          </p:grpSpPr>
          <p:sp>
            <p:nvSpPr>
              <p:cNvPr id="32" name="ZoneTexte 31"/>
              <p:cNvSpPr txBox="1"/>
              <p:nvPr/>
            </p:nvSpPr>
            <p:spPr>
              <a:xfrm>
                <a:off x="6876256" y="1707287"/>
                <a:ext cx="86409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CA" sz="1600" dirty="0" smtClean="0">
                    <a:latin typeface="Times" pitchFamily="18" charset="0"/>
                    <a:cs typeface="Times" pitchFamily="18" charset="0"/>
                  </a:rPr>
                  <a:t>R</a:t>
                </a:r>
                <a:r>
                  <a:rPr lang="fr-CA" sz="1600" baseline="30000" dirty="0" smtClean="0">
                    <a:latin typeface="Times" pitchFamily="18" charset="0"/>
                    <a:cs typeface="Times" pitchFamily="18" charset="0"/>
                  </a:rPr>
                  <a:t>1</a:t>
                </a:r>
                <a:r>
                  <a:rPr lang="fr-CA" sz="1600" baseline="-25000" dirty="0" smtClean="0">
                    <a:latin typeface="Times" pitchFamily="18" charset="0"/>
                    <a:cs typeface="Times" pitchFamily="18" charset="0"/>
                  </a:rPr>
                  <a:t>$CA</a:t>
                </a:r>
                <a:endParaRPr lang="fr-CA" sz="1600" baseline="-25000" dirty="0">
                  <a:latin typeface="Times" pitchFamily="18" charset="0"/>
                  <a:cs typeface="Times" pitchFamily="18" charset="0"/>
                </a:endParaRPr>
              </a:p>
            </p:txBody>
          </p:sp>
          <p:grpSp>
            <p:nvGrpSpPr>
              <p:cNvPr id="79" name="Groupe 78"/>
              <p:cNvGrpSpPr/>
              <p:nvPr/>
            </p:nvGrpSpPr>
            <p:grpSpPr>
              <a:xfrm>
                <a:off x="6300192" y="1779295"/>
                <a:ext cx="576064" cy="2520280"/>
                <a:chOff x="6300192" y="1779295"/>
                <a:chExt cx="576064" cy="2520280"/>
              </a:xfrm>
            </p:grpSpPr>
            <p:cxnSp>
              <p:nvCxnSpPr>
                <p:cNvPr id="34" name="Connecteur droit 33"/>
                <p:cNvCxnSpPr/>
                <p:nvPr/>
              </p:nvCxnSpPr>
              <p:spPr>
                <a:xfrm>
                  <a:off x="6876256" y="1779295"/>
                  <a:ext cx="0" cy="2520280"/>
                </a:xfrm>
                <a:prstGeom prst="line">
                  <a:avLst/>
                </a:prstGeom>
                <a:ln w="38100">
                  <a:solidFill>
                    <a:schemeClr val="tx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0" name="Flèche droite 49"/>
                <p:cNvSpPr/>
                <p:nvPr/>
              </p:nvSpPr>
              <p:spPr>
                <a:xfrm>
                  <a:off x="6300192" y="2211343"/>
                  <a:ext cx="432048" cy="288032"/>
                </a:xfrm>
                <a:prstGeom prst="rightArrow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CA" sz="1600">
                    <a:latin typeface="Times" pitchFamily="18" charset="0"/>
                    <a:cs typeface="Times" pitchFamily="18" charset="0"/>
                  </a:endParaRPr>
                </a:p>
              </p:txBody>
            </p:sp>
          </p:grpSp>
        </p:grpSp>
        <p:sp>
          <p:nvSpPr>
            <p:cNvPr id="84" name="ZoneTexte 83"/>
            <p:cNvSpPr txBox="1"/>
            <p:nvPr/>
          </p:nvSpPr>
          <p:spPr>
            <a:xfrm>
              <a:off x="6876256" y="2996952"/>
              <a:ext cx="4368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dirty="0" smtClean="0"/>
                <a:t>LT</a:t>
              </a:r>
              <a:endParaRPr lang="fr-CA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La </a:t>
            </a:r>
            <a:r>
              <a:rPr lang="fr-CA" dirty="0" err="1" smtClean="0"/>
              <a:t>surréaction</a:t>
            </a:r>
            <a:r>
              <a:rPr lang="fr-CA" dirty="0" smtClean="0"/>
              <a:t> de E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23</a:t>
            </a:fld>
            <a:endParaRPr lang="fr-CA"/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2843808" y="5765194"/>
            <a:ext cx="410445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 flipV="1">
            <a:off x="2843808" y="2092786"/>
            <a:ext cx="0" cy="367240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6876256" y="5837202"/>
            <a:ext cx="57606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t</a:t>
            </a:r>
            <a:endParaRPr lang="fr-FR" dirty="0">
              <a:latin typeface="Times"/>
            </a:endParaRP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2343604" y="1628800"/>
            <a:ext cx="34176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endParaRPr lang="fr-FR" dirty="0">
              <a:latin typeface="Times"/>
            </a:endParaRPr>
          </a:p>
        </p:txBody>
      </p:sp>
      <p:sp>
        <p:nvSpPr>
          <p:cNvPr id="11" name="Forme libre 10"/>
          <p:cNvSpPr/>
          <p:nvPr/>
        </p:nvSpPr>
        <p:spPr>
          <a:xfrm>
            <a:off x="3491880" y="3244914"/>
            <a:ext cx="2736304" cy="792088"/>
          </a:xfrm>
          <a:custGeom>
            <a:avLst/>
            <a:gdLst>
              <a:gd name="connsiteX0" fmla="*/ 0 w 2206171"/>
              <a:gd name="connsiteY0" fmla="*/ 0 h 2757714"/>
              <a:gd name="connsiteX1" fmla="*/ 711200 w 2206171"/>
              <a:gd name="connsiteY1" fmla="*/ 1799771 h 2757714"/>
              <a:gd name="connsiteX2" fmla="*/ 2206171 w 2206171"/>
              <a:gd name="connsiteY2" fmla="*/ 2757714 h 275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06171" h="2757714">
                <a:moveTo>
                  <a:pt x="0" y="0"/>
                </a:moveTo>
                <a:cubicBezTo>
                  <a:pt x="171752" y="670076"/>
                  <a:pt x="343505" y="1340152"/>
                  <a:pt x="711200" y="1799771"/>
                </a:cubicBezTo>
                <a:cubicBezTo>
                  <a:pt x="1078895" y="2259390"/>
                  <a:pt x="1642533" y="2508552"/>
                  <a:pt x="2206171" y="2757714"/>
                </a:cubicBezTo>
              </a:path>
            </a:pathLst>
          </a:cu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12" name="Connecteur droit 11"/>
          <p:cNvCxnSpPr/>
          <p:nvPr/>
        </p:nvCxnSpPr>
        <p:spPr>
          <a:xfrm flipH="1">
            <a:off x="2843808" y="4541058"/>
            <a:ext cx="396044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2267744" y="4325034"/>
            <a:ext cx="5870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30000" dirty="0" smtClean="0">
                <a:latin typeface="Times"/>
              </a:rPr>
              <a:t>eq1</a:t>
            </a:r>
            <a:endParaRPr lang="fr-FR" baseline="30000" dirty="0">
              <a:latin typeface="Times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3419872" y="5765194"/>
            <a:ext cx="333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t</a:t>
            </a:r>
            <a:r>
              <a:rPr lang="fr-CA" baseline="-25000" dirty="0" smtClean="0"/>
              <a:t>0</a:t>
            </a:r>
            <a:endParaRPr lang="fr-CA" baseline="-25000" dirty="0"/>
          </a:p>
        </p:txBody>
      </p:sp>
      <p:cxnSp>
        <p:nvCxnSpPr>
          <p:cNvPr id="17" name="Connecteur droit 16"/>
          <p:cNvCxnSpPr/>
          <p:nvPr/>
        </p:nvCxnSpPr>
        <p:spPr>
          <a:xfrm>
            <a:off x="3491880" y="3244914"/>
            <a:ext cx="0" cy="2504849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/>
          <p:cNvCxnSpPr>
            <a:stCxn id="11" idx="2"/>
          </p:cNvCxnSpPr>
          <p:nvPr/>
        </p:nvCxnSpPr>
        <p:spPr>
          <a:xfrm>
            <a:off x="6228184" y="4037002"/>
            <a:ext cx="57606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/>
          <p:cNvCxnSpPr/>
          <p:nvPr/>
        </p:nvCxnSpPr>
        <p:spPr>
          <a:xfrm flipH="1">
            <a:off x="2843808" y="4068940"/>
            <a:ext cx="396044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Box 12"/>
          <p:cNvSpPr txBox="1">
            <a:spLocks noChangeArrowheads="1"/>
          </p:cNvSpPr>
          <p:nvPr/>
        </p:nvSpPr>
        <p:spPr bwMode="auto">
          <a:xfrm>
            <a:off x="2267744" y="3852916"/>
            <a:ext cx="5870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30000" dirty="0" smtClean="0">
                <a:latin typeface="Times"/>
              </a:rPr>
              <a:t>eq3</a:t>
            </a:r>
            <a:endParaRPr lang="fr-FR" baseline="30000" dirty="0">
              <a:latin typeface="Times"/>
            </a:endParaRPr>
          </a:p>
        </p:txBody>
      </p:sp>
      <p:cxnSp>
        <p:nvCxnSpPr>
          <p:cNvPr id="30" name="Connecteur droit 29"/>
          <p:cNvCxnSpPr/>
          <p:nvPr/>
        </p:nvCxnSpPr>
        <p:spPr>
          <a:xfrm flipH="1">
            <a:off x="2843808" y="3244914"/>
            <a:ext cx="252028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 Box 12"/>
          <p:cNvSpPr txBox="1">
            <a:spLocks noChangeArrowheads="1"/>
          </p:cNvSpPr>
          <p:nvPr/>
        </p:nvSpPr>
        <p:spPr bwMode="auto">
          <a:xfrm>
            <a:off x="2267744" y="3028890"/>
            <a:ext cx="5870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E</a:t>
            </a:r>
            <a:r>
              <a:rPr lang="fr-FR" sz="2000" baseline="30000" dirty="0" smtClean="0">
                <a:latin typeface="Times"/>
              </a:rPr>
              <a:t>eq2</a:t>
            </a:r>
            <a:endParaRPr lang="fr-FR" baseline="30000" dirty="0">
              <a:latin typeface="Times"/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5724128" y="1268760"/>
            <a:ext cx="316835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>
                <a:latin typeface="Times" pitchFamily="18" charset="0"/>
                <a:cs typeface="Times" pitchFamily="18" charset="0"/>
              </a:rPr>
              <a:t>Au temps t</a:t>
            </a:r>
            <a:r>
              <a:rPr lang="fr-CA" baseline="-25000" dirty="0" smtClean="0">
                <a:latin typeface="Times" pitchFamily="18" charset="0"/>
                <a:cs typeface="Times" pitchFamily="18" charset="0"/>
              </a:rPr>
              <a:t>0</a:t>
            </a:r>
            <a:r>
              <a:rPr lang="fr-CA" dirty="0" smtClean="0">
                <a:latin typeface="Times" pitchFamily="18" charset="0"/>
                <a:cs typeface="Times" pitchFamily="18" charset="0"/>
              </a:rPr>
              <a:t>, il y a </a:t>
            </a:r>
            <a:r>
              <a:rPr lang="fr-CA" dirty="0" smtClean="0">
                <a:latin typeface="Times" pitchFamily="18" charset="0"/>
                <a:cs typeface="Times" pitchFamily="18" charset="0"/>
                <a:sym typeface="Symbol"/>
              </a:rPr>
              <a:t>M</a:t>
            </a:r>
            <a:r>
              <a:rPr lang="fr-CA" baseline="30000" dirty="0" smtClean="0">
                <a:latin typeface="Times" pitchFamily="18" charset="0"/>
                <a:cs typeface="Times" pitchFamily="18" charset="0"/>
                <a:sym typeface="Symbol"/>
              </a:rPr>
              <a:t>s</a:t>
            </a:r>
            <a:r>
              <a:rPr lang="fr-CA" dirty="0" smtClean="0">
                <a:latin typeface="Times" pitchFamily="18" charset="0"/>
                <a:cs typeface="Times" pitchFamily="18" charset="0"/>
                <a:sym typeface="Symbol"/>
              </a:rPr>
              <a:t>  permanente. À CT, on passe de </a:t>
            </a:r>
            <a:r>
              <a:rPr lang="fr-FR" dirty="0" smtClean="0">
                <a:latin typeface="Times" pitchFamily="18" charset="0"/>
                <a:cs typeface="Times" pitchFamily="18" charset="0"/>
              </a:rPr>
              <a:t>E</a:t>
            </a:r>
            <a:r>
              <a:rPr lang="fr-FR" baseline="30000" dirty="0" smtClean="0">
                <a:latin typeface="Times" pitchFamily="18" charset="0"/>
                <a:cs typeface="Times" pitchFamily="18" charset="0"/>
              </a:rPr>
              <a:t>eq1</a:t>
            </a:r>
            <a:r>
              <a:rPr lang="fr-FR" dirty="0" smtClean="0">
                <a:latin typeface="Times" pitchFamily="18" charset="0"/>
                <a:cs typeface="Times" pitchFamily="18" charset="0"/>
              </a:rPr>
              <a:t>à E</a:t>
            </a:r>
            <a:r>
              <a:rPr lang="fr-FR" baseline="30000" dirty="0" smtClean="0">
                <a:latin typeface="Times" pitchFamily="18" charset="0"/>
                <a:cs typeface="Times" pitchFamily="18" charset="0"/>
              </a:rPr>
              <a:t>eq2</a:t>
            </a:r>
            <a:r>
              <a:rPr lang="fr-FR" dirty="0" smtClean="0">
                <a:latin typeface="Times" pitchFamily="18" charset="0"/>
                <a:cs typeface="Times" pitchFamily="18" charset="0"/>
              </a:rPr>
              <a:t>. Puis, à LT  à mesure que les P s’ajustent</a:t>
            </a:r>
            <a:r>
              <a:rPr lang="fr-FR" dirty="0" smtClean="0">
                <a:latin typeface="Times"/>
              </a:rPr>
              <a:t> les encaisses réelles reviennent à leur niveau de départ en même temps que R alors que E converge vers son nouveau taux de LT</a:t>
            </a:r>
          </a:p>
          <a:p>
            <a:endParaRPr lang="fr-CA" dirty="0"/>
          </a:p>
        </p:txBody>
      </p:sp>
      <p:cxnSp>
        <p:nvCxnSpPr>
          <p:cNvPr id="39" name="Connecteur droit 38"/>
          <p:cNvCxnSpPr/>
          <p:nvPr/>
        </p:nvCxnSpPr>
        <p:spPr>
          <a:xfrm flipH="1">
            <a:off x="2843808" y="4509120"/>
            <a:ext cx="6480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363272" cy="1143000"/>
          </a:xfrm>
        </p:spPr>
        <p:txBody>
          <a:bodyPr>
            <a:normAutofit/>
          </a:bodyPr>
          <a:lstStyle/>
          <a:p>
            <a:r>
              <a:rPr lang="fr-CA" dirty="0" smtClean="0"/>
              <a:t>M, R, P et la </a:t>
            </a:r>
            <a:r>
              <a:rPr lang="fr-CA" dirty="0" err="1" smtClean="0"/>
              <a:t>surréaction</a:t>
            </a:r>
            <a:r>
              <a:rPr lang="fr-CA" dirty="0" smtClean="0"/>
              <a:t> de E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24</a:t>
            </a:fld>
            <a:endParaRPr lang="fr-CA"/>
          </a:p>
        </p:txBody>
      </p:sp>
      <p:cxnSp>
        <p:nvCxnSpPr>
          <p:cNvPr id="6" name="Connecteur droit avec flèche 5"/>
          <p:cNvCxnSpPr/>
          <p:nvPr/>
        </p:nvCxnSpPr>
        <p:spPr>
          <a:xfrm>
            <a:off x="1331640" y="3717032"/>
            <a:ext cx="208823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/>
          <p:nvPr/>
        </p:nvCxnSpPr>
        <p:spPr>
          <a:xfrm flipH="1" flipV="1">
            <a:off x="1331640" y="1620416"/>
            <a:ext cx="8384" cy="209661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3275856" y="3717032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t</a:t>
            </a:r>
            <a:endParaRPr lang="fr-CA" dirty="0"/>
          </a:p>
        </p:txBody>
      </p:sp>
      <p:sp>
        <p:nvSpPr>
          <p:cNvPr id="25" name="ZoneTexte 24"/>
          <p:cNvSpPr txBox="1"/>
          <p:nvPr/>
        </p:nvSpPr>
        <p:spPr>
          <a:xfrm>
            <a:off x="2195736" y="3717032"/>
            <a:ext cx="333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t</a:t>
            </a:r>
            <a:r>
              <a:rPr lang="fr-CA" baseline="-25000" dirty="0" smtClean="0"/>
              <a:t>0</a:t>
            </a:r>
            <a:endParaRPr lang="fr-CA" baseline="-25000" dirty="0"/>
          </a:p>
        </p:txBody>
      </p:sp>
      <p:sp>
        <p:nvSpPr>
          <p:cNvPr id="38" name="ZoneTexte 37"/>
          <p:cNvSpPr txBox="1"/>
          <p:nvPr/>
        </p:nvSpPr>
        <p:spPr>
          <a:xfrm>
            <a:off x="683568" y="1484784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M</a:t>
            </a:r>
            <a:r>
              <a:rPr lang="fr-CA" baseline="30000" dirty="0" smtClean="0"/>
              <a:t>s</a:t>
            </a:r>
            <a:endParaRPr lang="fr-CA" baseline="30000" dirty="0"/>
          </a:p>
        </p:txBody>
      </p:sp>
      <p:cxnSp>
        <p:nvCxnSpPr>
          <p:cNvPr id="54" name="Connecteur droit avec flèche 53"/>
          <p:cNvCxnSpPr/>
          <p:nvPr/>
        </p:nvCxnSpPr>
        <p:spPr>
          <a:xfrm>
            <a:off x="1353562" y="6372036"/>
            <a:ext cx="208823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avec flèche 54"/>
          <p:cNvCxnSpPr/>
          <p:nvPr/>
        </p:nvCxnSpPr>
        <p:spPr>
          <a:xfrm flipH="1" flipV="1">
            <a:off x="1353562" y="4275420"/>
            <a:ext cx="8384" cy="209661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ZoneTexte 55"/>
          <p:cNvSpPr txBox="1"/>
          <p:nvPr/>
        </p:nvSpPr>
        <p:spPr>
          <a:xfrm>
            <a:off x="3297778" y="6372036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t</a:t>
            </a:r>
            <a:endParaRPr lang="fr-CA" dirty="0"/>
          </a:p>
        </p:txBody>
      </p:sp>
      <p:sp>
        <p:nvSpPr>
          <p:cNvPr id="57" name="ZoneTexte 56"/>
          <p:cNvSpPr txBox="1"/>
          <p:nvPr/>
        </p:nvSpPr>
        <p:spPr>
          <a:xfrm>
            <a:off x="2217658" y="6372036"/>
            <a:ext cx="333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t</a:t>
            </a:r>
            <a:r>
              <a:rPr lang="fr-CA" baseline="-25000" dirty="0" smtClean="0"/>
              <a:t>0</a:t>
            </a:r>
            <a:endParaRPr lang="fr-CA" baseline="-25000" dirty="0"/>
          </a:p>
        </p:txBody>
      </p:sp>
      <p:sp>
        <p:nvSpPr>
          <p:cNvPr id="60" name="ZoneTexte 59"/>
          <p:cNvSpPr txBox="1"/>
          <p:nvPr/>
        </p:nvSpPr>
        <p:spPr>
          <a:xfrm>
            <a:off x="683568" y="4139788"/>
            <a:ext cx="551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P</a:t>
            </a:r>
            <a:r>
              <a:rPr lang="fr-CA" baseline="-25000" dirty="0" smtClean="0"/>
              <a:t>CA</a:t>
            </a:r>
            <a:endParaRPr lang="fr-CA" baseline="-25000" dirty="0"/>
          </a:p>
        </p:txBody>
      </p:sp>
      <p:cxnSp>
        <p:nvCxnSpPr>
          <p:cNvPr id="71" name="Connecteur droit avec flèche 70"/>
          <p:cNvCxnSpPr/>
          <p:nvPr/>
        </p:nvCxnSpPr>
        <p:spPr>
          <a:xfrm>
            <a:off x="5135074" y="6381328"/>
            <a:ext cx="208823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cteur droit avec flèche 71"/>
          <p:cNvCxnSpPr/>
          <p:nvPr/>
        </p:nvCxnSpPr>
        <p:spPr>
          <a:xfrm flipH="1" flipV="1">
            <a:off x="5135074" y="4284712"/>
            <a:ext cx="8384" cy="209661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ZoneTexte 73"/>
          <p:cNvSpPr txBox="1"/>
          <p:nvPr/>
        </p:nvSpPr>
        <p:spPr>
          <a:xfrm>
            <a:off x="4537088" y="4149080"/>
            <a:ext cx="551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E</a:t>
            </a:r>
            <a:r>
              <a:rPr lang="fr-CA" baseline="-25000" dirty="0" smtClean="0"/>
              <a:t>CA</a:t>
            </a:r>
            <a:endParaRPr lang="fr-CA" baseline="-25000" dirty="0"/>
          </a:p>
        </p:txBody>
      </p:sp>
      <p:cxnSp>
        <p:nvCxnSpPr>
          <p:cNvPr id="79" name="Connecteur droit avec flèche 78"/>
          <p:cNvCxnSpPr/>
          <p:nvPr/>
        </p:nvCxnSpPr>
        <p:spPr>
          <a:xfrm>
            <a:off x="5135074" y="3717032"/>
            <a:ext cx="208823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necteur droit avec flèche 79"/>
          <p:cNvCxnSpPr/>
          <p:nvPr/>
        </p:nvCxnSpPr>
        <p:spPr>
          <a:xfrm flipH="1" flipV="1">
            <a:off x="5135074" y="1620416"/>
            <a:ext cx="8384" cy="209661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necteur droit 80"/>
          <p:cNvCxnSpPr/>
          <p:nvPr/>
        </p:nvCxnSpPr>
        <p:spPr>
          <a:xfrm>
            <a:off x="2304840" y="2430180"/>
            <a:ext cx="21922" cy="1286852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ZoneTexte 81"/>
          <p:cNvSpPr txBox="1"/>
          <p:nvPr/>
        </p:nvSpPr>
        <p:spPr>
          <a:xfrm>
            <a:off x="4499992" y="1484784"/>
            <a:ext cx="564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R</a:t>
            </a:r>
            <a:r>
              <a:rPr lang="fr-CA" baseline="-25000" dirty="0" smtClean="0"/>
              <a:t>CA</a:t>
            </a:r>
            <a:endParaRPr lang="fr-CA" baseline="-25000" dirty="0"/>
          </a:p>
        </p:txBody>
      </p:sp>
      <p:sp>
        <p:nvSpPr>
          <p:cNvPr id="90" name="ZoneTexte 89"/>
          <p:cNvSpPr txBox="1"/>
          <p:nvPr/>
        </p:nvSpPr>
        <p:spPr>
          <a:xfrm>
            <a:off x="683568" y="2708920"/>
            <a:ext cx="6751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M</a:t>
            </a:r>
            <a:r>
              <a:rPr lang="fr-CA" baseline="30000" dirty="0" smtClean="0"/>
              <a:t>1</a:t>
            </a:r>
            <a:r>
              <a:rPr lang="fr-CA" baseline="-25000" dirty="0" smtClean="0"/>
              <a:t>CA</a:t>
            </a:r>
            <a:endParaRPr lang="fr-CA" baseline="-25000" dirty="0"/>
          </a:p>
        </p:txBody>
      </p:sp>
      <p:sp>
        <p:nvSpPr>
          <p:cNvPr id="91" name="ZoneTexte 90"/>
          <p:cNvSpPr txBox="1"/>
          <p:nvPr/>
        </p:nvSpPr>
        <p:spPr>
          <a:xfrm>
            <a:off x="683568" y="2276872"/>
            <a:ext cx="6751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M</a:t>
            </a:r>
            <a:r>
              <a:rPr lang="fr-CA" baseline="30000" dirty="0" smtClean="0"/>
              <a:t>2</a:t>
            </a:r>
            <a:r>
              <a:rPr lang="fr-CA" baseline="-25000" dirty="0" smtClean="0"/>
              <a:t>CA</a:t>
            </a:r>
            <a:endParaRPr lang="fr-CA" baseline="-25000" dirty="0"/>
          </a:p>
        </p:txBody>
      </p:sp>
      <p:cxnSp>
        <p:nvCxnSpPr>
          <p:cNvPr id="92" name="Connecteur droit 91"/>
          <p:cNvCxnSpPr/>
          <p:nvPr/>
        </p:nvCxnSpPr>
        <p:spPr>
          <a:xfrm flipH="1">
            <a:off x="1331640" y="2420888"/>
            <a:ext cx="1008110" cy="0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ZoneTexte 92"/>
          <p:cNvSpPr txBox="1"/>
          <p:nvPr/>
        </p:nvSpPr>
        <p:spPr>
          <a:xfrm>
            <a:off x="7092280" y="3717032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t</a:t>
            </a:r>
            <a:endParaRPr lang="fr-CA" dirty="0"/>
          </a:p>
        </p:txBody>
      </p:sp>
      <p:sp>
        <p:nvSpPr>
          <p:cNvPr id="94" name="ZoneTexte 93"/>
          <p:cNvSpPr txBox="1"/>
          <p:nvPr/>
        </p:nvSpPr>
        <p:spPr>
          <a:xfrm>
            <a:off x="7059518" y="6381328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t</a:t>
            </a:r>
            <a:endParaRPr lang="fr-CA" dirty="0"/>
          </a:p>
        </p:txBody>
      </p:sp>
      <p:sp>
        <p:nvSpPr>
          <p:cNvPr id="44" name="ZoneTexte 43"/>
          <p:cNvSpPr txBox="1"/>
          <p:nvPr/>
        </p:nvSpPr>
        <p:spPr>
          <a:xfrm>
            <a:off x="6012160" y="3717032"/>
            <a:ext cx="333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t</a:t>
            </a:r>
            <a:r>
              <a:rPr lang="fr-CA" baseline="-25000" dirty="0" smtClean="0"/>
              <a:t>0</a:t>
            </a:r>
            <a:endParaRPr lang="fr-CA" baseline="-25000" dirty="0"/>
          </a:p>
        </p:txBody>
      </p:sp>
      <p:sp>
        <p:nvSpPr>
          <p:cNvPr id="45" name="ZoneTexte 44"/>
          <p:cNvSpPr txBox="1"/>
          <p:nvPr/>
        </p:nvSpPr>
        <p:spPr>
          <a:xfrm>
            <a:off x="6012160" y="6372036"/>
            <a:ext cx="333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t</a:t>
            </a:r>
            <a:r>
              <a:rPr lang="fr-CA" baseline="-25000" dirty="0" smtClean="0"/>
              <a:t>0</a:t>
            </a:r>
            <a:endParaRPr lang="fr-CA" baseline="-25000" dirty="0"/>
          </a:p>
        </p:txBody>
      </p:sp>
      <p:cxnSp>
        <p:nvCxnSpPr>
          <p:cNvPr id="51" name="Connecteur droit 50"/>
          <p:cNvCxnSpPr/>
          <p:nvPr/>
        </p:nvCxnSpPr>
        <p:spPr>
          <a:xfrm flipH="1">
            <a:off x="6143186" y="2492896"/>
            <a:ext cx="12990" cy="1224136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eur droit 64"/>
          <p:cNvCxnSpPr/>
          <p:nvPr/>
        </p:nvCxnSpPr>
        <p:spPr>
          <a:xfrm>
            <a:off x="5148064" y="2492896"/>
            <a:ext cx="10081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cteur droit 65"/>
          <p:cNvCxnSpPr/>
          <p:nvPr/>
        </p:nvCxnSpPr>
        <p:spPr>
          <a:xfrm>
            <a:off x="6863266" y="2492896"/>
            <a:ext cx="37303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eur droit 66"/>
          <p:cNvCxnSpPr/>
          <p:nvPr/>
        </p:nvCxnSpPr>
        <p:spPr>
          <a:xfrm flipH="1">
            <a:off x="5148064" y="2996952"/>
            <a:ext cx="1008110" cy="0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ZoneTexte 67"/>
          <p:cNvSpPr txBox="1"/>
          <p:nvPr/>
        </p:nvSpPr>
        <p:spPr>
          <a:xfrm>
            <a:off x="4498527" y="2843644"/>
            <a:ext cx="649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R</a:t>
            </a:r>
            <a:r>
              <a:rPr lang="fr-CA" baseline="30000" dirty="0" smtClean="0"/>
              <a:t>2</a:t>
            </a:r>
            <a:r>
              <a:rPr lang="fr-CA" baseline="-25000" dirty="0" smtClean="0"/>
              <a:t>CA</a:t>
            </a:r>
            <a:endParaRPr lang="fr-CA" baseline="-25000" dirty="0"/>
          </a:p>
        </p:txBody>
      </p:sp>
      <p:sp>
        <p:nvSpPr>
          <p:cNvPr id="69" name="ZoneTexte 68"/>
          <p:cNvSpPr txBox="1"/>
          <p:nvPr/>
        </p:nvSpPr>
        <p:spPr>
          <a:xfrm>
            <a:off x="4472879" y="2276872"/>
            <a:ext cx="6751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R</a:t>
            </a:r>
            <a:r>
              <a:rPr lang="fr-CA" baseline="30000" dirty="0" smtClean="0"/>
              <a:t>1</a:t>
            </a:r>
            <a:r>
              <a:rPr lang="fr-CA" baseline="-25000" dirty="0" smtClean="0"/>
              <a:t>CA</a:t>
            </a:r>
            <a:endParaRPr lang="fr-CA" baseline="-25000" dirty="0"/>
          </a:p>
        </p:txBody>
      </p:sp>
      <p:sp>
        <p:nvSpPr>
          <p:cNvPr id="106" name="Forme libre 105"/>
          <p:cNvSpPr/>
          <p:nvPr/>
        </p:nvSpPr>
        <p:spPr>
          <a:xfrm>
            <a:off x="6154057" y="2492896"/>
            <a:ext cx="725714" cy="497047"/>
          </a:xfrm>
          <a:custGeom>
            <a:avLst/>
            <a:gdLst>
              <a:gd name="connsiteX0" fmla="*/ 0 w 725714"/>
              <a:gd name="connsiteY0" fmla="*/ 478972 h 478972"/>
              <a:gd name="connsiteX1" fmla="*/ 275772 w 725714"/>
              <a:gd name="connsiteY1" fmla="*/ 232229 h 478972"/>
              <a:gd name="connsiteX2" fmla="*/ 725714 w 725714"/>
              <a:gd name="connsiteY2" fmla="*/ 0 h 478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25714" h="478972">
                <a:moveTo>
                  <a:pt x="0" y="478972"/>
                </a:moveTo>
                <a:cubicBezTo>
                  <a:pt x="77410" y="395515"/>
                  <a:pt x="154820" y="312058"/>
                  <a:pt x="275772" y="232229"/>
                </a:cubicBezTo>
                <a:cubicBezTo>
                  <a:pt x="396724" y="152400"/>
                  <a:pt x="561219" y="76200"/>
                  <a:pt x="725714" y="0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107" name="Connecteur droit 106"/>
          <p:cNvCxnSpPr/>
          <p:nvPr/>
        </p:nvCxnSpPr>
        <p:spPr>
          <a:xfrm flipH="1">
            <a:off x="2353875" y="5157192"/>
            <a:ext cx="12990" cy="1224136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Connecteur droit 107"/>
          <p:cNvCxnSpPr/>
          <p:nvPr/>
        </p:nvCxnSpPr>
        <p:spPr>
          <a:xfrm>
            <a:off x="1358753" y="5661248"/>
            <a:ext cx="10081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Connecteur droit 108"/>
          <p:cNvCxnSpPr/>
          <p:nvPr/>
        </p:nvCxnSpPr>
        <p:spPr>
          <a:xfrm>
            <a:off x="3073955" y="5157192"/>
            <a:ext cx="37303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Connecteur droit 109"/>
          <p:cNvCxnSpPr>
            <a:stCxn id="113" idx="2"/>
          </p:cNvCxnSpPr>
          <p:nvPr/>
        </p:nvCxnSpPr>
        <p:spPr>
          <a:xfrm flipH="1">
            <a:off x="1358753" y="5157192"/>
            <a:ext cx="1731707" cy="0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ZoneTexte 110"/>
          <p:cNvSpPr txBox="1"/>
          <p:nvPr/>
        </p:nvSpPr>
        <p:spPr>
          <a:xfrm>
            <a:off x="683568" y="5507940"/>
            <a:ext cx="636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P</a:t>
            </a:r>
            <a:r>
              <a:rPr lang="fr-CA" baseline="30000" dirty="0" smtClean="0"/>
              <a:t>1</a:t>
            </a:r>
            <a:r>
              <a:rPr lang="fr-CA" baseline="-25000" dirty="0" smtClean="0"/>
              <a:t>CA</a:t>
            </a:r>
            <a:endParaRPr lang="fr-CA" baseline="-25000" dirty="0"/>
          </a:p>
        </p:txBody>
      </p:sp>
      <p:sp>
        <p:nvSpPr>
          <p:cNvPr id="112" name="ZoneTexte 111"/>
          <p:cNvSpPr txBox="1"/>
          <p:nvPr/>
        </p:nvSpPr>
        <p:spPr>
          <a:xfrm>
            <a:off x="683568" y="4941168"/>
            <a:ext cx="636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P</a:t>
            </a:r>
            <a:r>
              <a:rPr lang="fr-CA" baseline="30000" dirty="0" smtClean="0"/>
              <a:t>2</a:t>
            </a:r>
            <a:r>
              <a:rPr lang="fr-CA" baseline="-25000" dirty="0" smtClean="0"/>
              <a:t>CA</a:t>
            </a:r>
            <a:endParaRPr lang="fr-CA" baseline="-25000" dirty="0"/>
          </a:p>
        </p:txBody>
      </p:sp>
      <p:sp>
        <p:nvSpPr>
          <p:cNvPr id="113" name="Forme libre 112"/>
          <p:cNvSpPr/>
          <p:nvPr/>
        </p:nvSpPr>
        <p:spPr>
          <a:xfrm>
            <a:off x="2364746" y="5157192"/>
            <a:ext cx="725714" cy="497047"/>
          </a:xfrm>
          <a:custGeom>
            <a:avLst/>
            <a:gdLst>
              <a:gd name="connsiteX0" fmla="*/ 0 w 725714"/>
              <a:gd name="connsiteY0" fmla="*/ 478972 h 478972"/>
              <a:gd name="connsiteX1" fmla="*/ 275772 w 725714"/>
              <a:gd name="connsiteY1" fmla="*/ 232229 h 478972"/>
              <a:gd name="connsiteX2" fmla="*/ 725714 w 725714"/>
              <a:gd name="connsiteY2" fmla="*/ 0 h 478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25714" h="478972">
                <a:moveTo>
                  <a:pt x="0" y="478972"/>
                </a:moveTo>
                <a:cubicBezTo>
                  <a:pt x="77410" y="395515"/>
                  <a:pt x="154820" y="312058"/>
                  <a:pt x="275772" y="232229"/>
                </a:cubicBezTo>
                <a:cubicBezTo>
                  <a:pt x="396724" y="152400"/>
                  <a:pt x="561219" y="76200"/>
                  <a:pt x="725714" y="0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115" name="Connecteur droit 114"/>
          <p:cNvCxnSpPr/>
          <p:nvPr/>
        </p:nvCxnSpPr>
        <p:spPr>
          <a:xfrm flipH="1">
            <a:off x="6143186" y="5013176"/>
            <a:ext cx="12990" cy="1368152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Connecteur droit 115"/>
          <p:cNvCxnSpPr/>
          <p:nvPr/>
        </p:nvCxnSpPr>
        <p:spPr>
          <a:xfrm>
            <a:off x="5148064" y="5949280"/>
            <a:ext cx="10081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Connecteur droit 116"/>
          <p:cNvCxnSpPr/>
          <p:nvPr/>
        </p:nvCxnSpPr>
        <p:spPr>
          <a:xfrm>
            <a:off x="6804248" y="5517232"/>
            <a:ext cx="37303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Connecteur droit 117"/>
          <p:cNvCxnSpPr>
            <a:stCxn id="121" idx="0"/>
          </p:cNvCxnSpPr>
          <p:nvPr/>
        </p:nvCxnSpPr>
        <p:spPr>
          <a:xfrm flipH="1">
            <a:off x="5148064" y="5517231"/>
            <a:ext cx="1656186" cy="1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ZoneTexte 118"/>
          <p:cNvSpPr txBox="1"/>
          <p:nvPr/>
        </p:nvSpPr>
        <p:spPr>
          <a:xfrm>
            <a:off x="4498527" y="5733256"/>
            <a:ext cx="636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E</a:t>
            </a:r>
            <a:r>
              <a:rPr lang="fr-CA" baseline="30000" dirty="0" smtClean="0"/>
              <a:t>1</a:t>
            </a:r>
            <a:r>
              <a:rPr lang="fr-CA" baseline="-25000" dirty="0" smtClean="0"/>
              <a:t>CA</a:t>
            </a:r>
            <a:endParaRPr lang="fr-CA" baseline="-25000" dirty="0"/>
          </a:p>
        </p:txBody>
      </p:sp>
      <p:sp>
        <p:nvSpPr>
          <p:cNvPr id="120" name="ZoneTexte 119"/>
          <p:cNvSpPr txBox="1"/>
          <p:nvPr/>
        </p:nvSpPr>
        <p:spPr>
          <a:xfrm>
            <a:off x="4511351" y="5301208"/>
            <a:ext cx="636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E</a:t>
            </a:r>
            <a:r>
              <a:rPr lang="fr-CA" baseline="30000" dirty="0" smtClean="0"/>
              <a:t>3</a:t>
            </a:r>
            <a:r>
              <a:rPr lang="fr-CA" baseline="-25000" dirty="0" smtClean="0"/>
              <a:t>CA</a:t>
            </a:r>
            <a:endParaRPr lang="fr-CA" baseline="-25000" dirty="0"/>
          </a:p>
        </p:txBody>
      </p:sp>
      <p:sp>
        <p:nvSpPr>
          <p:cNvPr id="121" name="Forme libre 120"/>
          <p:cNvSpPr/>
          <p:nvPr/>
        </p:nvSpPr>
        <p:spPr>
          <a:xfrm rot="16200000">
            <a:off x="6228186" y="4941167"/>
            <a:ext cx="504055" cy="648072"/>
          </a:xfrm>
          <a:custGeom>
            <a:avLst/>
            <a:gdLst>
              <a:gd name="connsiteX0" fmla="*/ 0 w 725714"/>
              <a:gd name="connsiteY0" fmla="*/ 478972 h 478972"/>
              <a:gd name="connsiteX1" fmla="*/ 275772 w 725714"/>
              <a:gd name="connsiteY1" fmla="*/ 232229 h 478972"/>
              <a:gd name="connsiteX2" fmla="*/ 725714 w 725714"/>
              <a:gd name="connsiteY2" fmla="*/ 0 h 478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25714" h="478972">
                <a:moveTo>
                  <a:pt x="0" y="478972"/>
                </a:moveTo>
                <a:cubicBezTo>
                  <a:pt x="77410" y="395515"/>
                  <a:pt x="154820" y="312058"/>
                  <a:pt x="275772" y="232229"/>
                </a:cubicBezTo>
                <a:cubicBezTo>
                  <a:pt x="396724" y="152400"/>
                  <a:pt x="561219" y="76200"/>
                  <a:pt x="725714" y="0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122" name="Connecteur droit 121"/>
          <p:cNvCxnSpPr/>
          <p:nvPr/>
        </p:nvCxnSpPr>
        <p:spPr>
          <a:xfrm flipH="1">
            <a:off x="5148064" y="5013176"/>
            <a:ext cx="1008110" cy="0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Connecteur droit 124"/>
          <p:cNvCxnSpPr/>
          <p:nvPr/>
        </p:nvCxnSpPr>
        <p:spPr>
          <a:xfrm>
            <a:off x="1331640" y="2924944"/>
            <a:ext cx="10081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Connecteur droit 125"/>
          <p:cNvCxnSpPr/>
          <p:nvPr/>
        </p:nvCxnSpPr>
        <p:spPr>
          <a:xfrm>
            <a:off x="2339752" y="2420888"/>
            <a:ext cx="10081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ZoneTexte 128"/>
          <p:cNvSpPr txBox="1"/>
          <p:nvPr/>
        </p:nvSpPr>
        <p:spPr>
          <a:xfrm>
            <a:off x="4499992" y="4797152"/>
            <a:ext cx="636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E</a:t>
            </a:r>
            <a:r>
              <a:rPr lang="fr-CA" baseline="30000" dirty="0" smtClean="0"/>
              <a:t>2</a:t>
            </a:r>
            <a:r>
              <a:rPr lang="fr-CA" baseline="-25000" dirty="0" smtClean="0"/>
              <a:t>CA</a:t>
            </a:r>
            <a:endParaRPr lang="fr-CA" baseline="-25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 smtClean="0">
                <a:sym typeface="Symbol"/>
              </a:rPr>
              <a:t></a:t>
            </a:r>
            <a:r>
              <a:rPr lang="fr-CA" baseline="30000" dirty="0" smtClean="0">
                <a:sym typeface="Symbol"/>
              </a:rPr>
              <a:t>-</a:t>
            </a:r>
            <a:r>
              <a:rPr lang="fr-CA" dirty="0" smtClean="0">
                <a:sym typeface="Symbol"/>
              </a:rPr>
              <a:t>M</a:t>
            </a:r>
            <a:r>
              <a:rPr lang="fr-CA" baseline="30000" dirty="0" smtClean="0">
                <a:sym typeface="Symbol"/>
              </a:rPr>
              <a:t>s</a:t>
            </a:r>
            <a:r>
              <a:rPr lang="fr-CA" dirty="0" smtClean="0">
                <a:sym typeface="Symbol"/>
              </a:rPr>
              <a:t> permanente, CT vs LT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5069160"/>
          </a:xfrm>
        </p:spPr>
        <p:txBody>
          <a:bodyPr/>
          <a:lstStyle/>
          <a:p>
            <a:r>
              <a:rPr lang="fr-CA" dirty="0" smtClean="0"/>
              <a:t>À CT, on aura simultanément :</a:t>
            </a:r>
          </a:p>
          <a:p>
            <a:pPr lvl="1"/>
            <a:r>
              <a:rPr lang="fr-CA" dirty="0" smtClean="0">
                <a:sym typeface="Symbol"/>
              </a:rPr>
              <a:t>M</a:t>
            </a:r>
            <a:r>
              <a:rPr lang="fr-CA" baseline="30000" dirty="0" smtClean="0">
                <a:sym typeface="Symbol"/>
              </a:rPr>
              <a:t>s</a:t>
            </a:r>
            <a:r>
              <a:rPr lang="fr-CA" dirty="0" smtClean="0">
                <a:sym typeface="Symbol"/>
              </a:rPr>
              <a:t> </a:t>
            </a:r>
            <a:r>
              <a:rPr lang="fr-CA" dirty="0" err="1" smtClean="0">
                <a:sym typeface="Symbol"/>
              </a:rPr>
              <a:t>M</a:t>
            </a:r>
            <a:r>
              <a:rPr lang="fr-CA" baseline="30000" dirty="0" err="1" smtClean="0">
                <a:sym typeface="Symbol"/>
              </a:rPr>
              <a:t>s</a:t>
            </a:r>
            <a:r>
              <a:rPr lang="fr-CA" dirty="0" smtClean="0">
                <a:sym typeface="Symbol"/>
              </a:rPr>
              <a:t>/P  R E et</a:t>
            </a:r>
          </a:p>
          <a:p>
            <a:pPr lvl="1"/>
            <a:r>
              <a:rPr lang="fr-CA" dirty="0" smtClean="0">
                <a:sym typeface="Symbol"/>
              </a:rPr>
              <a:t>M</a:t>
            </a:r>
            <a:r>
              <a:rPr lang="fr-CA" baseline="30000" dirty="0" smtClean="0">
                <a:sym typeface="Symbol"/>
              </a:rPr>
              <a:t>s </a:t>
            </a:r>
            <a:r>
              <a:rPr lang="fr-CA" dirty="0" smtClean="0">
                <a:sym typeface="Symbol"/>
              </a:rPr>
              <a:t></a:t>
            </a:r>
            <a:r>
              <a:rPr lang="fr-CA" dirty="0" err="1" smtClean="0">
                <a:sym typeface="Symbol"/>
              </a:rPr>
              <a:t>E</a:t>
            </a:r>
            <a:r>
              <a:rPr lang="fr-CA" baseline="30000" dirty="0" err="1" smtClean="0">
                <a:sym typeface="Symbol"/>
              </a:rPr>
              <a:t>e</a:t>
            </a:r>
            <a:r>
              <a:rPr lang="fr-CA" dirty="0" smtClean="0">
                <a:sym typeface="Symbol"/>
              </a:rPr>
              <a:t> (</a:t>
            </a:r>
            <a:r>
              <a:rPr lang="fr-CA" sz="2800" dirty="0" smtClean="0">
                <a:latin typeface="Times" pitchFamily="18" charset="0"/>
                <a:cs typeface="Times" pitchFamily="18" charset="0"/>
              </a:rPr>
              <a:t>R</a:t>
            </a:r>
            <a:r>
              <a:rPr lang="fr-CA" sz="2800" baseline="-25000" dirty="0" smtClean="0">
                <a:latin typeface="Times" pitchFamily="18" charset="0"/>
                <a:cs typeface="Times" pitchFamily="18" charset="0"/>
              </a:rPr>
              <a:t>$US</a:t>
            </a:r>
            <a:r>
              <a:rPr lang="fr-CA" sz="2800" dirty="0" smtClean="0">
                <a:latin typeface="Times" pitchFamily="18" charset="0"/>
                <a:cs typeface="Times" pitchFamily="18" charset="0"/>
              </a:rPr>
              <a:t>+ (</a:t>
            </a:r>
            <a:r>
              <a:rPr lang="fr-CA" sz="2800" dirty="0" err="1" smtClean="0">
                <a:latin typeface="Times" pitchFamily="18" charset="0"/>
                <a:cs typeface="Times" pitchFamily="18" charset="0"/>
              </a:rPr>
              <a:t>E</a:t>
            </a:r>
            <a:r>
              <a:rPr lang="fr-CA" sz="2800" baseline="30000" dirty="0" err="1" smtClean="0">
                <a:latin typeface="Times" pitchFamily="18" charset="0"/>
                <a:cs typeface="Times" pitchFamily="18" charset="0"/>
              </a:rPr>
              <a:t>e</a:t>
            </a:r>
            <a:r>
              <a:rPr lang="fr-CA" sz="2800" dirty="0" smtClean="0">
                <a:latin typeface="Times" pitchFamily="18" charset="0"/>
                <a:cs typeface="Times" pitchFamily="18" charset="0"/>
              </a:rPr>
              <a:t>-E)/E)</a:t>
            </a:r>
            <a:r>
              <a:rPr lang="fr-CA" sz="2800" dirty="0" smtClean="0">
                <a:sym typeface="Symbol"/>
              </a:rPr>
              <a:t>  E </a:t>
            </a:r>
            <a:endParaRPr lang="fr-CA" sz="2800" baseline="30000" dirty="0" smtClean="0">
              <a:latin typeface="Times" pitchFamily="18" charset="0"/>
              <a:cs typeface="Times" pitchFamily="18" charset="0"/>
            </a:endParaRPr>
          </a:p>
          <a:p>
            <a:pPr lvl="1"/>
            <a:r>
              <a:rPr lang="fr-CA" dirty="0" smtClean="0">
                <a:sym typeface="Symbol"/>
              </a:rPr>
              <a:t> ce qui entraînera une dépréciation plus grande qu’avec M</a:t>
            </a:r>
            <a:r>
              <a:rPr lang="fr-CA" baseline="30000" dirty="0" smtClean="0">
                <a:sym typeface="Symbol"/>
              </a:rPr>
              <a:t>s</a:t>
            </a:r>
            <a:r>
              <a:rPr lang="fr-CA" dirty="0" smtClean="0">
                <a:sym typeface="Symbol"/>
              </a:rPr>
              <a:t> ponctuelle</a:t>
            </a:r>
          </a:p>
          <a:p>
            <a:endParaRPr lang="fr-CA" dirty="0" smtClean="0"/>
          </a:p>
          <a:p>
            <a:r>
              <a:rPr lang="fr-CA" dirty="0" smtClean="0"/>
              <a:t>À LT, les P varient tous et on a :</a:t>
            </a:r>
          </a:p>
          <a:p>
            <a:pPr lvl="1"/>
            <a:r>
              <a:rPr lang="fr-CA" dirty="0" smtClean="0">
                <a:sym typeface="Symbol"/>
              </a:rPr>
              <a:t> P  M</a:t>
            </a:r>
            <a:r>
              <a:rPr lang="fr-CA" baseline="30000" dirty="0" smtClean="0">
                <a:sym typeface="Symbol"/>
              </a:rPr>
              <a:t>s</a:t>
            </a:r>
            <a:r>
              <a:rPr lang="fr-CA" dirty="0" smtClean="0">
                <a:sym typeface="Symbol"/>
              </a:rPr>
              <a:t>/P  R</a:t>
            </a:r>
          </a:p>
          <a:p>
            <a:pPr lvl="1"/>
            <a:r>
              <a:rPr lang="fr-CA" dirty="0" smtClean="0">
                <a:sym typeface="Symbol"/>
              </a:rPr>
              <a:t> R  E, qui ne revient toutefois pas à son niveau initial</a:t>
            </a:r>
            <a:endParaRPr lang="fr-CA" dirty="0" smtClean="0"/>
          </a:p>
          <a:p>
            <a:pPr lvl="1"/>
            <a:endParaRPr lang="fr-CA" dirty="0" smtClean="0"/>
          </a:p>
          <a:p>
            <a:pPr lvl="1">
              <a:buNone/>
            </a:pPr>
            <a:endParaRPr lang="fr-CA" dirty="0" smtClean="0">
              <a:sym typeface="Symbol"/>
            </a:endParaRPr>
          </a:p>
          <a:p>
            <a:pPr lvl="1"/>
            <a:endParaRPr lang="fr-CA" dirty="0" smtClean="0">
              <a:sym typeface="Symbol"/>
            </a:endParaRPr>
          </a:p>
          <a:p>
            <a:pPr lvl="1"/>
            <a:endParaRPr lang="fr-CA" dirty="0" smtClean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25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dirty="0" smtClean="0">
                <a:sym typeface="Symbol"/>
              </a:rPr>
              <a:t></a:t>
            </a:r>
            <a:r>
              <a:rPr lang="fr-CA" baseline="30000" dirty="0" smtClean="0">
                <a:sym typeface="Symbol"/>
              </a:rPr>
              <a:t>-</a:t>
            </a:r>
            <a:r>
              <a:rPr lang="fr-CA" dirty="0" smtClean="0">
                <a:sym typeface="Symbol"/>
              </a:rPr>
              <a:t>M</a:t>
            </a:r>
            <a:r>
              <a:rPr lang="fr-CA" baseline="30000" dirty="0" smtClean="0">
                <a:sym typeface="Symbol"/>
              </a:rPr>
              <a:t>s</a:t>
            </a:r>
            <a:r>
              <a:rPr lang="fr-CA" dirty="0" smtClean="0">
                <a:sym typeface="Symbol"/>
              </a:rPr>
              <a:t> permanente, CT (gauche) vs LT (droite)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244408" y="6376243"/>
            <a:ext cx="762000" cy="365125"/>
          </a:xfrm>
        </p:spPr>
        <p:txBody>
          <a:bodyPr/>
          <a:lstStyle/>
          <a:p>
            <a:fld id="{87D9EDD0-8D55-41D3-98BD-FCB027E9758A}" type="slidenum">
              <a:rPr lang="fr-CA" smtClean="0">
                <a:latin typeface="Times" pitchFamily="18" charset="0"/>
                <a:cs typeface="Times" pitchFamily="18" charset="0"/>
              </a:rPr>
              <a:pPr/>
              <a:t>26</a:t>
            </a:fld>
            <a:endParaRPr lang="fr-CA" dirty="0">
              <a:latin typeface="Times" pitchFamily="18" charset="0"/>
              <a:cs typeface="Times" pitchFamily="18" charset="0"/>
            </a:endParaRPr>
          </a:p>
        </p:txBody>
      </p:sp>
      <p:sp>
        <p:nvSpPr>
          <p:cNvPr id="6" name="Line 2"/>
          <p:cNvSpPr>
            <a:spLocks noChangeShapeType="1"/>
          </p:cNvSpPr>
          <p:nvPr/>
        </p:nvSpPr>
        <p:spPr bwMode="auto">
          <a:xfrm>
            <a:off x="505385" y="4299575"/>
            <a:ext cx="424847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 sz="1600">
              <a:latin typeface="Times" pitchFamily="18" charset="0"/>
              <a:cs typeface="Times" pitchFamily="18" charset="0"/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3696657" y="4299575"/>
            <a:ext cx="18002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1600" dirty="0" err="1" smtClean="0">
                <a:latin typeface="Times" pitchFamily="18" charset="0"/>
                <a:cs typeface="Times" pitchFamily="18" charset="0"/>
              </a:rPr>
              <a:t>Rent</a:t>
            </a:r>
            <a:r>
              <a:rPr lang="fr-FR" sz="1600" dirty="0" smtClean="0">
                <a:latin typeface="Times" pitchFamily="18" charset="0"/>
                <a:cs typeface="Times" pitchFamily="18" charset="0"/>
              </a:rPr>
              <a:t>. $CA</a:t>
            </a:r>
            <a:endParaRPr lang="fr-FR" sz="1600" dirty="0">
              <a:latin typeface="Times" pitchFamily="18" charset="0"/>
              <a:cs typeface="Times" pitchFamily="18" charset="0"/>
            </a:endParaRPr>
          </a:p>
        </p:txBody>
      </p:sp>
      <p:grpSp>
        <p:nvGrpSpPr>
          <p:cNvPr id="5" name="Groupe 10"/>
          <p:cNvGrpSpPr/>
          <p:nvPr/>
        </p:nvGrpSpPr>
        <p:grpSpPr>
          <a:xfrm>
            <a:off x="91840" y="2420888"/>
            <a:ext cx="1815864" cy="338554"/>
            <a:chOff x="2358255" y="2708920"/>
            <a:chExt cx="1815864" cy="338554"/>
          </a:xfrm>
        </p:grpSpPr>
        <p:cxnSp>
          <p:nvCxnSpPr>
            <p:cNvPr id="12" name="Connecteur droit 11"/>
            <p:cNvCxnSpPr/>
            <p:nvPr/>
          </p:nvCxnSpPr>
          <p:spPr>
            <a:xfrm flipH="1">
              <a:off x="2843808" y="2924944"/>
              <a:ext cx="1330311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2358255" y="2708920"/>
              <a:ext cx="508473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600" dirty="0" smtClean="0">
                  <a:latin typeface="Times" pitchFamily="18" charset="0"/>
                  <a:cs typeface="Times" pitchFamily="18" charset="0"/>
                </a:rPr>
                <a:t>E</a:t>
              </a:r>
              <a:r>
                <a:rPr lang="fr-FR" sz="1600" baseline="30000" dirty="0" smtClean="0">
                  <a:latin typeface="Times" pitchFamily="18" charset="0"/>
                  <a:cs typeface="Times" pitchFamily="18" charset="0"/>
                </a:rPr>
                <a:t>eq1</a:t>
              </a:r>
              <a:endParaRPr lang="fr-FR" sz="1600" baseline="30000" dirty="0">
                <a:latin typeface="Times" pitchFamily="18" charset="0"/>
                <a:cs typeface="Times" pitchFamily="18" charset="0"/>
              </a:endParaRPr>
            </a:p>
          </p:txBody>
        </p:sp>
      </p:grpSp>
      <p:sp>
        <p:nvSpPr>
          <p:cNvPr id="14" name="ZoneTexte 13"/>
          <p:cNvSpPr txBox="1"/>
          <p:nvPr/>
        </p:nvSpPr>
        <p:spPr>
          <a:xfrm rot="10800000" flipV="1">
            <a:off x="1475656" y="6519446"/>
            <a:ext cx="22700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600" dirty="0" smtClean="0">
                <a:latin typeface="Times" pitchFamily="18" charset="0"/>
                <a:cs typeface="Times" pitchFamily="18" charset="0"/>
              </a:rPr>
              <a:t>M</a:t>
            </a:r>
            <a:r>
              <a:rPr lang="fr-CA" sz="1600" baseline="30000" dirty="0" smtClean="0">
                <a:latin typeface="Times" pitchFamily="18" charset="0"/>
                <a:cs typeface="Times" pitchFamily="18" charset="0"/>
              </a:rPr>
              <a:t>d</a:t>
            </a:r>
            <a:r>
              <a:rPr lang="fr-CA" sz="1600" dirty="0" smtClean="0">
                <a:latin typeface="Times" pitchFamily="18" charset="0"/>
                <a:cs typeface="Times" pitchFamily="18" charset="0"/>
              </a:rPr>
              <a:t>/P=L(R</a:t>
            </a:r>
            <a:r>
              <a:rPr lang="fr-CA" sz="1600" baseline="-25000" dirty="0" smtClean="0">
                <a:latin typeface="Times" pitchFamily="18" charset="0"/>
                <a:cs typeface="Times" pitchFamily="18" charset="0"/>
              </a:rPr>
              <a:t>$CA</a:t>
            </a:r>
            <a:r>
              <a:rPr lang="fr-CA" sz="1600" dirty="0" smtClean="0">
                <a:latin typeface="Times" pitchFamily="18" charset="0"/>
                <a:cs typeface="Times" pitchFamily="18" charset="0"/>
              </a:rPr>
              <a:t>,Y</a:t>
            </a:r>
            <a:r>
              <a:rPr lang="fr-CA" sz="1600" baseline="-25000" dirty="0" smtClean="0">
                <a:latin typeface="Times" pitchFamily="18" charset="0"/>
                <a:cs typeface="Times" pitchFamily="18" charset="0"/>
              </a:rPr>
              <a:t>CA</a:t>
            </a:r>
            <a:r>
              <a:rPr lang="fr-CA" sz="1600" dirty="0" smtClean="0">
                <a:latin typeface="Times" pitchFamily="18" charset="0"/>
                <a:cs typeface="Times" pitchFamily="18" charset="0"/>
              </a:rPr>
              <a:t>)</a:t>
            </a:r>
            <a:endParaRPr lang="fr-CA" sz="1600" dirty="0">
              <a:latin typeface="Times" pitchFamily="18" charset="0"/>
              <a:cs typeface="Times" pitchFamily="18" charset="0"/>
            </a:endParaRPr>
          </a:p>
        </p:txBody>
      </p:sp>
      <p:sp>
        <p:nvSpPr>
          <p:cNvPr id="15" name="Forme libre 14"/>
          <p:cNvSpPr/>
          <p:nvPr/>
        </p:nvSpPr>
        <p:spPr>
          <a:xfrm flipV="1">
            <a:off x="1513497" y="4962491"/>
            <a:ext cx="2050391" cy="1713348"/>
          </a:xfrm>
          <a:custGeom>
            <a:avLst/>
            <a:gdLst>
              <a:gd name="connsiteX0" fmla="*/ 0 w 2206171"/>
              <a:gd name="connsiteY0" fmla="*/ 0 h 2757714"/>
              <a:gd name="connsiteX1" fmla="*/ 711200 w 2206171"/>
              <a:gd name="connsiteY1" fmla="*/ 1799771 h 2757714"/>
              <a:gd name="connsiteX2" fmla="*/ 2206171 w 2206171"/>
              <a:gd name="connsiteY2" fmla="*/ 2757714 h 275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06171" h="2757714">
                <a:moveTo>
                  <a:pt x="0" y="0"/>
                </a:moveTo>
                <a:cubicBezTo>
                  <a:pt x="171752" y="670076"/>
                  <a:pt x="343505" y="1340152"/>
                  <a:pt x="711200" y="1799771"/>
                </a:cubicBezTo>
                <a:cubicBezTo>
                  <a:pt x="1078895" y="2259390"/>
                  <a:pt x="1642533" y="2508552"/>
                  <a:pt x="2206171" y="2757714"/>
                </a:cubicBezTo>
              </a:path>
            </a:pathLst>
          </a:cu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 sz="1600">
              <a:latin typeface="Times" pitchFamily="18" charset="0"/>
              <a:cs typeface="Times" pitchFamily="18" charset="0"/>
            </a:endParaRPr>
          </a:p>
        </p:txBody>
      </p:sp>
      <p:cxnSp>
        <p:nvCxnSpPr>
          <p:cNvPr id="16" name="Connecteur droit avec flèche 15"/>
          <p:cNvCxnSpPr/>
          <p:nvPr/>
        </p:nvCxnSpPr>
        <p:spPr>
          <a:xfrm flipH="1">
            <a:off x="505385" y="1779295"/>
            <a:ext cx="72008" cy="504056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30926" y="1707287"/>
            <a:ext cx="56938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1600" dirty="0" smtClean="0">
                <a:latin typeface="Times" pitchFamily="18" charset="0"/>
                <a:cs typeface="Times" pitchFamily="18" charset="0"/>
              </a:rPr>
              <a:t>E</a:t>
            </a:r>
            <a:r>
              <a:rPr lang="fr-FR" sz="1600" baseline="-25000" dirty="0" smtClean="0">
                <a:latin typeface="Times" pitchFamily="18" charset="0"/>
                <a:cs typeface="Times" pitchFamily="18" charset="0"/>
              </a:rPr>
              <a:t>$CA</a:t>
            </a:r>
          </a:p>
        </p:txBody>
      </p:sp>
      <p:sp>
        <p:nvSpPr>
          <p:cNvPr id="18" name="Text Box 10"/>
          <p:cNvSpPr txBox="1">
            <a:spLocks noChangeArrowheads="1"/>
          </p:cNvSpPr>
          <p:nvPr/>
        </p:nvSpPr>
        <p:spPr bwMode="auto">
          <a:xfrm>
            <a:off x="-299787" y="6453336"/>
            <a:ext cx="82809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fr-CA" sz="1600" dirty="0" smtClean="0"/>
              <a:t>M</a:t>
            </a:r>
            <a:r>
              <a:rPr lang="fr-CA" sz="1600" baseline="30000" dirty="0" smtClean="0"/>
              <a:t>s</a:t>
            </a:r>
            <a:r>
              <a:rPr lang="fr-CA" sz="1600" dirty="0" smtClean="0"/>
              <a:t>/P</a:t>
            </a:r>
            <a:endParaRPr lang="fr-CA" sz="1600" baseline="-25000" dirty="0" smtClean="0"/>
          </a:p>
          <a:p>
            <a:pPr algn="r"/>
            <a:r>
              <a:rPr lang="fr-FR" sz="1600" dirty="0" smtClean="0">
                <a:latin typeface="Times"/>
              </a:rPr>
              <a:t> </a:t>
            </a:r>
            <a:endParaRPr lang="fr-FR" sz="1600" dirty="0">
              <a:latin typeface="Times"/>
            </a:endParaRPr>
          </a:p>
        </p:txBody>
      </p:sp>
      <p:cxnSp>
        <p:nvCxnSpPr>
          <p:cNvPr id="19" name="Connecteur droit 18"/>
          <p:cNvCxnSpPr/>
          <p:nvPr/>
        </p:nvCxnSpPr>
        <p:spPr>
          <a:xfrm flipH="1">
            <a:off x="505385" y="5307687"/>
            <a:ext cx="3456384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/>
          <p:cNvSpPr txBox="1"/>
          <p:nvPr/>
        </p:nvSpPr>
        <p:spPr>
          <a:xfrm>
            <a:off x="-47759" y="5091663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600" dirty="0" smtClean="0">
                <a:latin typeface="Times" pitchFamily="18" charset="0"/>
                <a:cs typeface="Times" pitchFamily="18" charset="0"/>
              </a:rPr>
              <a:t>M</a:t>
            </a:r>
            <a:r>
              <a:rPr lang="fr-CA" sz="1600" baseline="30000" dirty="0" smtClean="0">
                <a:latin typeface="Times" pitchFamily="18" charset="0"/>
                <a:cs typeface="Times" pitchFamily="18" charset="0"/>
              </a:rPr>
              <a:t>s2</a:t>
            </a:r>
            <a:r>
              <a:rPr lang="fr-CA" sz="1600" dirty="0" smtClean="0">
                <a:latin typeface="Times" pitchFamily="18" charset="0"/>
                <a:cs typeface="Times" pitchFamily="18" charset="0"/>
              </a:rPr>
              <a:t>/P</a:t>
            </a:r>
            <a:endParaRPr lang="fr-CA" sz="1600" baseline="-25000" dirty="0">
              <a:latin typeface="Times" pitchFamily="18" charset="0"/>
              <a:cs typeface="Times" pitchFamily="18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217353" y="4146267"/>
            <a:ext cx="504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600" dirty="0" smtClean="0">
                <a:latin typeface="Times" pitchFamily="18" charset="0"/>
                <a:cs typeface="Times" pitchFamily="18" charset="0"/>
              </a:rPr>
              <a:t>0</a:t>
            </a:r>
            <a:endParaRPr lang="fr-CA" sz="1600" baseline="-25000" dirty="0">
              <a:latin typeface="Times" pitchFamily="18" charset="0"/>
              <a:cs typeface="Times" pitchFamily="18" charset="0"/>
            </a:endParaRPr>
          </a:p>
        </p:txBody>
      </p:sp>
      <p:grpSp>
        <p:nvGrpSpPr>
          <p:cNvPr id="80" name="Groupe 79"/>
          <p:cNvGrpSpPr/>
          <p:nvPr/>
        </p:nvGrpSpPr>
        <p:grpSpPr>
          <a:xfrm>
            <a:off x="91840" y="3507487"/>
            <a:ext cx="2501778" cy="338554"/>
            <a:chOff x="91840" y="3507487"/>
            <a:chExt cx="2501778" cy="338554"/>
          </a:xfrm>
        </p:grpSpPr>
        <p:cxnSp>
          <p:nvCxnSpPr>
            <p:cNvPr id="22" name="Connecteur droit 21"/>
            <p:cNvCxnSpPr/>
            <p:nvPr/>
          </p:nvCxnSpPr>
          <p:spPr>
            <a:xfrm flipH="1">
              <a:off x="577393" y="3723511"/>
              <a:ext cx="2016225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 Box 12"/>
            <p:cNvSpPr txBox="1">
              <a:spLocks noChangeArrowheads="1"/>
            </p:cNvSpPr>
            <p:nvPr/>
          </p:nvSpPr>
          <p:spPr bwMode="auto">
            <a:xfrm>
              <a:off x="91840" y="3507487"/>
              <a:ext cx="508473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600" dirty="0" smtClean="0">
                  <a:latin typeface="Times" pitchFamily="18" charset="0"/>
                  <a:cs typeface="Times" pitchFamily="18" charset="0"/>
                </a:rPr>
                <a:t>E</a:t>
              </a:r>
              <a:r>
                <a:rPr lang="fr-FR" sz="1600" baseline="30000" dirty="0" smtClean="0">
                  <a:latin typeface="Times" pitchFamily="18" charset="0"/>
                  <a:cs typeface="Times" pitchFamily="18" charset="0"/>
                </a:rPr>
                <a:t>eq2</a:t>
              </a:r>
              <a:endParaRPr lang="fr-FR" sz="1600" baseline="30000" dirty="0">
                <a:latin typeface="Times" pitchFamily="18" charset="0"/>
                <a:cs typeface="Times" pitchFamily="18" charset="0"/>
              </a:endParaRPr>
            </a:p>
          </p:txBody>
        </p:sp>
      </p:grpSp>
      <p:sp>
        <p:nvSpPr>
          <p:cNvPr id="25" name="ZoneTexte 24"/>
          <p:cNvSpPr txBox="1"/>
          <p:nvPr/>
        </p:nvSpPr>
        <p:spPr>
          <a:xfrm>
            <a:off x="2688545" y="3024917"/>
            <a:ext cx="15007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600" dirty="0" smtClean="0">
                <a:latin typeface="Times" pitchFamily="18" charset="0"/>
                <a:cs typeface="Times" pitchFamily="18" charset="0"/>
              </a:rPr>
              <a:t>R</a:t>
            </a:r>
            <a:r>
              <a:rPr lang="fr-CA" sz="1600" baseline="-25000" dirty="0" smtClean="0">
                <a:latin typeface="Times" pitchFamily="18" charset="0"/>
                <a:cs typeface="Times" pitchFamily="18" charset="0"/>
              </a:rPr>
              <a:t>$US</a:t>
            </a:r>
            <a:r>
              <a:rPr lang="fr-CA" sz="1600" dirty="0" smtClean="0">
                <a:latin typeface="Times" pitchFamily="18" charset="0"/>
                <a:cs typeface="Times" pitchFamily="18" charset="0"/>
              </a:rPr>
              <a:t>+ (E</a:t>
            </a:r>
            <a:r>
              <a:rPr lang="fr-CA" sz="1600" baseline="30000" dirty="0" smtClean="0">
                <a:latin typeface="Times" pitchFamily="18" charset="0"/>
                <a:cs typeface="Times" pitchFamily="18" charset="0"/>
              </a:rPr>
              <a:t>e1</a:t>
            </a:r>
            <a:r>
              <a:rPr lang="fr-CA" sz="1600" dirty="0" smtClean="0">
                <a:latin typeface="Times" pitchFamily="18" charset="0"/>
                <a:cs typeface="Times" pitchFamily="18" charset="0"/>
              </a:rPr>
              <a:t>-E)/E</a:t>
            </a:r>
            <a:endParaRPr lang="fr-CA" sz="1600" baseline="30000" dirty="0">
              <a:latin typeface="Times" pitchFamily="18" charset="0"/>
              <a:cs typeface="Times" pitchFamily="18" charset="0"/>
            </a:endParaRPr>
          </a:p>
        </p:txBody>
      </p:sp>
      <p:sp>
        <p:nvSpPr>
          <p:cNvPr id="27" name="Forme libre 26"/>
          <p:cNvSpPr/>
          <p:nvPr/>
        </p:nvSpPr>
        <p:spPr>
          <a:xfrm>
            <a:off x="1441489" y="1563271"/>
            <a:ext cx="2083273" cy="2123470"/>
          </a:xfrm>
          <a:custGeom>
            <a:avLst/>
            <a:gdLst>
              <a:gd name="connsiteX0" fmla="*/ 0 w 2206171"/>
              <a:gd name="connsiteY0" fmla="*/ 0 h 2757714"/>
              <a:gd name="connsiteX1" fmla="*/ 711200 w 2206171"/>
              <a:gd name="connsiteY1" fmla="*/ 1799771 h 2757714"/>
              <a:gd name="connsiteX2" fmla="*/ 2206171 w 2206171"/>
              <a:gd name="connsiteY2" fmla="*/ 2757714 h 275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06171" h="2757714">
                <a:moveTo>
                  <a:pt x="0" y="0"/>
                </a:moveTo>
                <a:cubicBezTo>
                  <a:pt x="171752" y="670076"/>
                  <a:pt x="343505" y="1340152"/>
                  <a:pt x="711200" y="1799771"/>
                </a:cubicBezTo>
                <a:cubicBezTo>
                  <a:pt x="1078895" y="2259390"/>
                  <a:pt x="1642533" y="2508552"/>
                  <a:pt x="2206171" y="2757714"/>
                </a:cubicBezTo>
              </a:path>
            </a:pathLst>
          </a:cu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 sz="1600">
              <a:latin typeface="Times" pitchFamily="18" charset="0"/>
              <a:cs typeface="Times" pitchFamily="18" charset="0"/>
            </a:endParaRPr>
          </a:p>
        </p:txBody>
      </p:sp>
      <p:grpSp>
        <p:nvGrpSpPr>
          <p:cNvPr id="81" name="Groupe 80"/>
          <p:cNvGrpSpPr/>
          <p:nvPr/>
        </p:nvGrpSpPr>
        <p:grpSpPr>
          <a:xfrm>
            <a:off x="1009441" y="1779295"/>
            <a:ext cx="3516956" cy="2354778"/>
            <a:chOff x="1009441" y="1779295"/>
            <a:chExt cx="3516956" cy="2354778"/>
          </a:xfrm>
        </p:grpSpPr>
        <p:sp>
          <p:nvSpPr>
            <p:cNvPr id="26" name="Flèche droite 25"/>
            <p:cNvSpPr/>
            <p:nvPr/>
          </p:nvSpPr>
          <p:spPr>
            <a:xfrm rot="10800000">
              <a:off x="1225465" y="2211343"/>
              <a:ext cx="432048" cy="2880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 sz="1600">
                <a:latin typeface="Times" pitchFamily="18" charset="0"/>
                <a:cs typeface="Times" pitchFamily="18" charset="0"/>
              </a:endParaRPr>
            </a:p>
          </p:txBody>
        </p:sp>
        <p:sp>
          <p:nvSpPr>
            <p:cNvPr id="28" name="Forme libre 27"/>
            <p:cNvSpPr/>
            <p:nvPr/>
          </p:nvSpPr>
          <p:spPr>
            <a:xfrm>
              <a:off x="1009441" y="1779295"/>
              <a:ext cx="2083273" cy="2123470"/>
            </a:xfrm>
            <a:custGeom>
              <a:avLst/>
              <a:gdLst>
                <a:gd name="connsiteX0" fmla="*/ 0 w 2206171"/>
                <a:gd name="connsiteY0" fmla="*/ 0 h 2757714"/>
                <a:gd name="connsiteX1" fmla="*/ 711200 w 2206171"/>
                <a:gd name="connsiteY1" fmla="*/ 1799771 h 2757714"/>
                <a:gd name="connsiteX2" fmla="*/ 2206171 w 2206171"/>
                <a:gd name="connsiteY2" fmla="*/ 2757714 h 275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06171" h="2757714">
                  <a:moveTo>
                    <a:pt x="0" y="0"/>
                  </a:moveTo>
                  <a:cubicBezTo>
                    <a:pt x="171752" y="670076"/>
                    <a:pt x="343505" y="1340152"/>
                    <a:pt x="711200" y="1799771"/>
                  </a:cubicBezTo>
                  <a:cubicBezTo>
                    <a:pt x="1078895" y="2259390"/>
                    <a:pt x="1642533" y="2508552"/>
                    <a:pt x="2206171" y="2757714"/>
                  </a:cubicBezTo>
                </a:path>
              </a:pathLst>
            </a:cu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CA" sz="1600">
                <a:latin typeface="Times" pitchFamily="18" charset="0"/>
                <a:cs typeface="Times" pitchFamily="18" charset="0"/>
              </a:endParaRPr>
            </a:p>
          </p:txBody>
        </p:sp>
        <p:sp>
          <p:nvSpPr>
            <p:cNvPr id="29" name="ZoneTexte 28"/>
            <p:cNvSpPr txBox="1"/>
            <p:nvPr/>
          </p:nvSpPr>
          <p:spPr>
            <a:xfrm>
              <a:off x="3025665" y="3795519"/>
              <a:ext cx="150073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sz="1600" dirty="0" smtClean="0">
                  <a:latin typeface="Times" pitchFamily="18" charset="0"/>
                  <a:cs typeface="Times" pitchFamily="18" charset="0"/>
                </a:rPr>
                <a:t>R</a:t>
              </a:r>
              <a:r>
                <a:rPr lang="fr-CA" sz="1600" baseline="-25000" dirty="0" smtClean="0">
                  <a:latin typeface="Times" pitchFamily="18" charset="0"/>
                  <a:cs typeface="Times" pitchFamily="18" charset="0"/>
                </a:rPr>
                <a:t>$US</a:t>
              </a:r>
              <a:r>
                <a:rPr lang="fr-CA" sz="1600" dirty="0" smtClean="0">
                  <a:latin typeface="Times" pitchFamily="18" charset="0"/>
                  <a:cs typeface="Times" pitchFamily="18" charset="0"/>
                </a:rPr>
                <a:t>+ (E</a:t>
              </a:r>
              <a:r>
                <a:rPr lang="fr-CA" sz="1600" baseline="30000" dirty="0" smtClean="0">
                  <a:latin typeface="Times" pitchFamily="18" charset="0"/>
                  <a:cs typeface="Times" pitchFamily="18" charset="0"/>
                </a:rPr>
                <a:t>e2</a:t>
              </a:r>
              <a:r>
                <a:rPr lang="fr-CA" sz="1600" dirty="0" smtClean="0">
                  <a:latin typeface="Times" pitchFamily="18" charset="0"/>
                  <a:cs typeface="Times" pitchFamily="18" charset="0"/>
                </a:rPr>
                <a:t>-E)/E</a:t>
              </a:r>
              <a:endParaRPr lang="fr-CA" sz="1600" baseline="30000" dirty="0">
                <a:latin typeface="Times" pitchFamily="18" charset="0"/>
                <a:cs typeface="Times" pitchFamily="18" charset="0"/>
              </a:endParaRPr>
            </a:p>
          </p:txBody>
        </p:sp>
      </p:grpSp>
      <p:sp>
        <p:nvSpPr>
          <p:cNvPr id="30" name="Line 2"/>
          <p:cNvSpPr>
            <a:spLocks noChangeShapeType="1"/>
          </p:cNvSpPr>
          <p:nvPr/>
        </p:nvSpPr>
        <p:spPr bwMode="auto">
          <a:xfrm>
            <a:off x="4837112" y="4299575"/>
            <a:ext cx="424847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 sz="1600">
              <a:latin typeface="Times" pitchFamily="18" charset="0"/>
              <a:cs typeface="Times" pitchFamily="18" charset="0"/>
            </a:endParaRPr>
          </a:p>
        </p:txBody>
      </p:sp>
      <p:sp>
        <p:nvSpPr>
          <p:cNvPr id="31" name="Text Box 10"/>
          <p:cNvSpPr txBox="1">
            <a:spLocks noChangeArrowheads="1"/>
          </p:cNvSpPr>
          <p:nvPr/>
        </p:nvSpPr>
        <p:spPr bwMode="auto">
          <a:xfrm>
            <a:off x="8028384" y="4242574"/>
            <a:ext cx="18002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1600" dirty="0" err="1" smtClean="0">
                <a:latin typeface="Times"/>
              </a:rPr>
              <a:t>Rent</a:t>
            </a:r>
            <a:r>
              <a:rPr lang="fr-FR" sz="1600" dirty="0" smtClean="0">
                <a:latin typeface="Times"/>
              </a:rPr>
              <a:t>. $CA</a:t>
            </a:r>
            <a:endParaRPr lang="fr-FR" sz="1600" dirty="0">
              <a:latin typeface="Times"/>
            </a:endParaRPr>
          </a:p>
        </p:txBody>
      </p:sp>
      <p:cxnSp>
        <p:nvCxnSpPr>
          <p:cNvPr id="33" name="Connecteur droit 32"/>
          <p:cNvCxnSpPr/>
          <p:nvPr/>
        </p:nvCxnSpPr>
        <p:spPr>
          <a:xfrm>
            <a:off x="6876256" y="4371583"/>
            <a:ext cx="0" cy="86409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ZoneTexte 37"/>
          <p:cNvSpPr txBox="1"/>
          <p:nvPr/>
        </p:nvSpPr>
        <p:spPr>
          <a:xfrm rot="10800000" flipV="1">
            <a:off x="6118335" y="6187172"/>
            <a:ext cx="22700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600" dirty="0" smtClean="0">
                <a:latin typeface="Times" pitchFamily="18" charset="0"/>
                <a:cs typeface="Times" pitchFamily="18" charset="0"/>
              </a:rPr>
              <a:t>M</a:t>
            </a:r>
            <a:r>
              <a:rPr lang="fr-CA" sz="1600" baseline="30000" dirty="0" smtClean="0">
                <a:latin typeface="Times" pitchFamily="18" charset="0"/>
                <a:cs typeface="Times" pitchFamily="18" charset="0"/>
              </a:rPr>
              <a:t>d</a:t>
            </a:r>
            <a:r>
              <a:rPr lang="fr-CA" sz="1600" dirty="0" smtClean="0">
                <a:latin typeface="Times" pitchFamily="18" charset="0"/>
                <a:cs typeface="Times" pitchFamily="18" charset="0"/>
              </a:rPr>
              <a:t>/P=L(R</a:t>
            </a:r>
            <a:r>
              <a:rPr lang="fr-CA" sz="1600" baseline="-25000" dirty="0" smtClean="0">
                <a:latin typeface="Times" pitchFamily="18" charset="0"/>
                <a:cs typeface="Times" pitchFamily="18" charset="0"/>
              </a:rPr>
              <a:t>$CA</a:t>
            </a:r>
            <a:r>
              <a:rPr lang="fr-CA" sz="1600" dirty="0" smtClean="0">
                <a:latin typeface="Times" pitchFamily="18" charset="0"/>
                <a:cs typeface="Times" pitchFamily="18" charset="0"/>
              </a:rPr>
              <a:t>,Y</a:t>
            </a:r>
            <a:r>
              <a:rPr lang="fr-CA" sz="1600" baseline="-25000" dirty="0" smtClean="0">
                <a:latin typeface="Times" pitchFamily="18" charset="0"/>
                <a:cs typeface="Times" pitchFamily="18" charset="0"/>
              </a:rPr>
              <a:t>CA</a:t>
            </a:r>
            <a:r>
              <a:rPr lang="fr-CA" sz="1600" dirty="0" smtClean="0">
                <a:latin typeface="Times" pitchFamily="18" charset="0"/>
                <a:cs typeface="Times" pitchFamily="18" charset="0"/>
              </a:rPr>
              <a:t>)</a:t>
            </a:r>
            <a:endParaRPr lang="fr-CA" sz="1600" dirty="0">
              <a:latin typeface="Times" pitchFamily="18" charset="0"/>
              <a:cs typeface="Times" pitchFamily="18" charset="0"/>
            </a:endParaRPr>
          </a:p>
        </p:txBody>
      </p:sp>
      <p:sp>
        <p:nvSpPr>
          <p:cNvPr id="39" name="Forme libre 38"/>
          <p:cNvSpPr/>
          <p:nvPr/>
        </p:nvSpPr>
        <p:spPr>
          <a:xfrm flipV="1">
            <a:off x="5796136" y="4962491"/>
            <a:ext cx="2050391" cy="1713348"/>
          </a:xfrm>
          <a:custGeom>
            <a:avLst/>
            <a:gdLst>
              <a:gd name="connsiteX0" fmla="*/ 0 w 2206171"/>
              <a:gd name="connsiteY0" fmla="*/ 0 h 2757714"/>
              <a:gd name="connsiteX1" fmla="*/ 711200 w 2206171"/>
              <a:gd name="connsiteY1" fmla="*/ 1799771 h 2757714"/>
              <a:gd name="connsiteX2" fmla="*/ 2206171 w 2206171"/>
              <a:gd name="connsiteY2" fmla="*/ 2757714 h 275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06171" h="2757714">
                <a:moveTo>
                  <a:pt x="0" y="0"/>
                </a:moveTo>
                <a:cubicBezTo>
                  <a:pt x="171752" y="670076"/>
                  <a:pt x="343505" y="1340152"/>
                  <a:pt x="711200" y="1799771"/>
                </a:cubicBezTo>
                <a:cubicBezTo>
                  <a:pt x="1078895" y="2259390"/>
                  <a:pt x="1642533" y="2508552"/>
                  <a:pt x="2206171" y="2757714"/>
                </a:cubicBezTo>
              </a:path>
            </a:pathLst>
          </a:cu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 sz="1600">
              <a:latin typeface="Times" pitchFamily="18" charset="0"/>
              <a:cs typeface="Times" pitchFamily="18" charset="0"/>
            </a:endParaRPr>
          </a:p>
        </p:txBody>
      </p:sp>
      <p:cxnSp>
        <p:nvCxnSpPr>
          <p:cNvPr id="40" name="Connecteur droit avec flèche 39"/>
          <p:cNvCxnSpPr/>
          <p:nvPr/>
        </p:nvCxnSpPr>
        <p:spPr>
          <a:xfrm flipH="1">
            <a:off x="4788024" y="1779295"/>
            <a:ext cx="72008" cy="504056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 Box 12"/>
          <p:cNvSpPr txBox="1">
            <a:spLocks noChangeArrowheads="1"/>
          </p:cNvSpPr>
          <p:nvPr/>
        </p:nvSpPr>
        <p:spPr bwMode="auto">
          <a:xfrm>
            <a:off x="4259248" y="1707287"/>
            <a:ext cx="56938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1600" dirty="0" smtClean="0">
                <a:latin typeface="Times" pitchFamily="18" charset="0"/>
                <a:cs typeface="Times" pitchFamily="18" charset="0"/>
              </a:rPr>
              <a:t>E</a:t>
            </a:r>
            <a:r>
              <a:rPr lang="fr-FR" sz="1600" baseline="-25000" dirty="0" smtClean="0">
                <a:latin typeface="Times" pitchFamily="18" charset="0"/>
                <a:cs typeface="Times" pitchFamily="18" charset="0"/>
              </a:rPr>
              <a:t>$CA</a:t>
            </a:r>
          </a:p>
        </p:txBody>
      </p:sp>
      <p:sp>
        <p:nvSpPr>
          <p:cNvPr id="42" name="Text Box 10"/>
          <p:cNvSpPr txBox="1">
            <a:spLocks noChangeArrowheads="1"/>
          </p:cNvSpPr>
          <p:nvPr/>
        </p:nvSpPr>
        <p:spPr bwMode="auto">
          <a:xfrm>
            <a:off x="4031940" y="6516633"/>
            <a:ext cx="75608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fr-CA" sz="1600" dirty="0" smtClean="0">
                <a:latin typeface="Times" pitchFamily="18" charset="0"/>
                <a:cs typeface="Times" pitchFamily="18" charset="0"/>
              </a:rPr>
              <a:t>M</a:t>
            </a:r>
            <a:r>
              <a:rPr lang="fr-CA" sz="1600" baseline="30000" dirty="0" smtClean="0">
                <a:latin typeface="Times" pitchFamily="18" charset="0"/>
                <a:cs typeface="Times" pitchFamily="18" charset="0"/>
              </a:rPr>
              <a:t>s</a:t>
            </a:r>
            <a:r>
              <a:rPr lang="fr-CA" sz="1600" dirty="0" smtClean="0">
                <a:latin typeface="Times" pitchFamily="18" charset="0"/>
                <a:cs typeface="Times" pitchFamily="18" charset="0"/>
              </a:rPr>
              <a:t>/P</a:t>
            </a:r>
            <a:endParaRPr lang="fr-CA" sz="1600" baseline="-25000" dirty="0" smtClean="0">
              <a:latin typeface="Times" pitchFamily="18" charset="0"/>
              <a:cs typeface="Times" pitchFamily="18" charset="0"/>
            </a:endParaRPr>
          </a:p>
          <a:p>
            <a:pPr algn="r"/>
            <a:r>
              <a:rPr lang="fr-FR" sz="1600" dirty="0" smtClean="0">
                <a:latin typeface="Times" pitchFamily="18" charset="0"/>
                <a:cs typeface="Times" pitchFamily="18" charset="0"/>
              </a:rPr>
              <a:t> </a:t>
            </a:r>
            <a:endParaRPr lang="fr-FR" sz="1600" dirty="0">
              <a:latin typeface="Times" pitchFamily="18" charset="0"/>
              <a:cs typeface="Times" pitchFamily="18" charset="0"/>
            </a:endParaRPr>
          </a:p>
        </p:txBody>
      </p:sp>
      <p:cxnSp>
        <p:nvCxnSpPr>
          <p:cNvPr id="43" name="Connecteur droit 42"/>
          <p:cNvCxnSpPr/>
          <p:nvPr/>
        </p:nvCxnSpPr>
        <p:spPr>
          <a:xfrm flipH="1">
            <a:off x="4788024" y="5307687"/>
            <a:ext cx="3456384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ZoneTexte 43"/>
          <p:cNvSpPr txBox="1"/>
          <p:nvPr/>
        </p:nvSpPr>
        <p:spPr>
          <a:xfrm>
            <a:off x="4139952" y="5091663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600" dirty="0" smtClean="0">
                <a:latin typeface="Times" pitchFamily="18" charset="0"/>
                <a:cs typeface="Times" pitchFamily="18" charset="0"/>
              </a:rPr>
              <a:t>M</a:t>
            </a:r>
            <a:r>
              <a:rPr lang="fr-CA" sz="1600" baseline="30000" dirty="0" smtClean="0">
                <a:latin typeface="Times" pitchFamily="18" charset="0"/>
                <a:cs typeface="Times" pitchFamily="18" charset="0"/>
              </a:rPr>
              <a:t>s2</a:t>
            </a:r>
            <a:r>
              <a:rPr lang="fr-CA" sz="1600" dirty="0" smtClean="0">
                <a:latin typeface="Times" pitchFamily="18" charset="0"/>
                <a:cs typeface="Times" pitchFamily="18" charset="0"/>
              </a:rPr>
              <a:t>/P</a:t>
            </a:r>
            <a:r>
              <a:rPr lang="fr-CA" sz="1600" baseline="30000" dirty="0" smtClean="0">
                <a:latin typeface="Times" pitchFamily="18" charset="0"/>
                <a:cs typeface="Times" pitchFamily="18" charset="0"/>
              </a:rPr>
              <a:t>1</a:t>
            </a:r>
            <a:endParaRPr lang="fr-CA" sz="1600" baseline="30000" dirty="0">
              <a:latin typeface="Times" pitchFamily="18" charset="0"/>
              <a:cs typeface="Times" pitchFamily="18" charset="0"/>
            </a:endParaRPr>
          </a:p>
        </p:txBody>
      </p:sp>
      <p:cxnSp>
        <p:nvCxnSpPr>
          <p:cNvPr id="46" name="Connecteur droit 45"/>
          <p:cNvCxnSpPr/>
          <p:nvPr/>
        </p:nvCxnSpPr>
        <p:spPr>
          <a:xfrm flipH="1">
            <a:off x="4860032" y="3723511"/>
            <a:ext cx="2016225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 Box 12"/>
          <p:cNvSpPr txBox="1">
            <a:spLocks noChangeArrowheads="1"/>
          </p:cNvSpPr>
          <p:nvPr/>
        </p:nvSpPr>
        <p:spPr bwMode="auto">
          <a:xfrm>
            <a:off x="4283968" y="3507487"/>
            <a:ext cx="50847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600" dirty="0" smtClean="0">
                <a:latin typeface="Times" pitchFamily="18" charset="0"/>
                <a:cs typeface="Times" pitchFamily="18" charset="0"/>
              </a:rPr>
              <a:t>E</a:t>
            </a:r>
            <a:r>
              <a:rPr lang="fr-FR" sz="1600" baseline="30000" dirty="0" smtClean="0">
                <a:latin typeface="Times" pitchFamily="18" charset="0"/>
                <a:cs typeface="Times" pitchFamily="18" charset="0"/>
              </a:rPr>
              <a:t>eq2</a:t>
            </a:r>
            <a:endParaRPr lang="fr-FR" sz="1600" baseline="30000" dirty="0">
              <a:latin typeface="Times" pitchFamily="18" charset="0"/>
              <a:cs typeface="Times" pitchFamily="18" charset="0"/>
            </a:endParaRPr>
          </a:p>
        </p:txBody>
      </p:sp>
      <p:sp>
        <p:nvSpPr>
          <p:cNvPr id="49" name="ZoneTexte 48"/>
          <p:cNvSpPr txBox="1"/>
          <p:nvPr/>
        </p:nvSpPr>
        <p:spPr>
          <a:xfrm>
            <a:off x="7308304" y="3626242"/>
            <a:ext cx="15007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600" dirty="0" smtClean="0">
                <a:latin typeface="Times" pitchFamily="18" charset="0"/>
                <a:cs typeface="Times" pitchFamily="18" charset="0"/>
              </a:rPr>
              <a:t>R</a:t>
            </a:r>
            <a:r>
              <a:rPr lang="fr-CA" sz="1600" baseline="-25000" dirty="0" smtClean="0">
                <a:latin typeface="Times" pitchFamily="18" charset="0"/>
                <a:cs typeface="Times" pitchFamily="18" charset="0"/>
              </a:rPr>
              <a:t>$US</a:t>
            </a:r>
            <a:r>
              <a:rPr lang="fr-CA" sz="1600" dirty="0" smtClean="0">
                <a:latin typeface="Times" pitchFamily="18" charset="0"/>
                <a:cs typeface="Times" pitchFamily="18" charset="0"/>
              </a:rPr>
              <a:t>+ (E</a:t>
            </a:r>
            <a:r>
              <a:rPr lang="fr-CA" sz="1600" baseline="30000" dirty="0" smtClean="0">
                <a:latin typeface="Times" pitchFamily="18" charset="0"/>
                <a:cs typeface="Times" pitchFamily="18" charset="0"/>
              </a:rPr>
              <a:t>e2</a:t>
            </a:r>
            <a:r>
              <a:rPr lang="fr-CA" sz="1600" dirty="0" smtClean="0">
                <a:latin typeface="Times" pitchFamily="18" charset="0"/>
                <a:cs typeface="Times" pitchFamily="18" charset="0"/>
              </a:rPr>
              <a:t>-E)/E</a:t>
            </a:r>
            <a:endParaRPr lang="fr-CA" sz="1600" baseline="30000" dirty="0">
              <a:latin typeface="Times" pitchFamily="18" charset="0"/>
              <a:cs typeface="Times" pitchFamily="18" charset="0"/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6876256" y="1707287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600" dirty="0" smtClean="0">
                <a:latin typeface="Times" pitchFamily="18" charset="0"/>
                <a:cs typeface="Times" pitchFamily="18" charset="0"/>
              </a:rPr>
              <a:t>R</a:t>
            </a:r>
            <a:r>
              <a:rPr lang="fr-CA" sz="1600" baseline="30000" dirty="0" smtClean="0">
                <a:latin typeface="Times" pitchFamily="18" charset="0"/>
                <a:cs typeface="Times" pitchFamily="18" charset="0"/>
              </a:rPr>
              <a:t>2</a:t>
            </a:r>
            <a:r>
              <a:rPr lang="fr-CA" sz="1600" baseline="-25000" dirty="0" smtClean="0">
                <a:latin typeface="Times" pitchFamily="18" charset="0"/>
                <a:cs typeface="Times" pitchFamily="18" charset="0"/>
              </a:rPr>
              <a:t>$CA</a:t>
            </a:r>
            <a:endParaRPr lang="fr-CA" sz="1600" baseline="-25000" dirty="0">
              <a:latin typeface="Times" pitchFamily="18" charset="0"/>
              <a:cs typeface="Times" pitchFamily="18" charset="0"/>
            </a:endParaRPr>
          </a:p>
        </p:txBody>
      </p:sp>
      <p:cxnSp>
        <p:nvCxnSpPr>
          <p:cNvPr id="34" name="Connecteur droit 33"/>
          <p:cNvCxnSpPr/>
          <p:nvPr/>
        </p:nvCxnSpPr>
        <p:spPr>
          <a:xfrm>
            <a:off x="6876256" y="1779295"/>
            <a:ext cx="0" cy="252028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8" name="Groupe 53"/>
          <p:cNvGrpSpPr/>
          <p:nvPr/>
        </p:nvGrpSpPr>
        <p:grpSpPr>
          <a:xfrm>
            <a:off x="-108520" y="5373216"/>
            <a:ext cx="4067944" cy="648072"/>
            <a:chOff x="2160240" y="5013176"/>
            <a:chExt cx="4067944" cy="626586"/>
          </a:xfrm>
        </p:grpSpPr>
        <p:sp>
          <p:nvSpPr>
            <p:cNvPr id="55" name="Flèche droite 54"/>
            <p:cNvSpPr/>
            <p:nvPr/>
          </p:nvSpPr>
          <p:spPr>
            <a:xfrm rot="16200000">
              <a:off x="5508104" y="5085184"/>
              <a:ext cx="432048" cy="2880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cxnSp>
          <p:nvCxnSpPr>
            <p:cNvPr id="56" name="Connecteur droit 55"/>
            <p:cNvCxnSpPr/>
            <p:nvPr/>
          </p:nvCxnSpPr>
          <p:spPr>
            <a:xfrm flipH="1">
              <a:off x="2771800" y="5517232"/>
              <a:ext cx="3456384" cy="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ZoneTexte 56"/>
            <p:cNvSpPr txBox="1"/>
            <p:nvPr/>
          </p:nvSpPr>
          <p:spPr>
            <a:xfrm>
              <a:off x="2160240" y="5301208"/>
              <a:ext cx="7555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sz="1600" dirty="0" smtClean="0">
                  <a:latin typeface="Times" pitchFamily="18" charset="0"/>
                  <a:cs typeface="Times" pitchFamily="18" charset="0"/>
                </a:rPr>
                <a:t>M</a:t>
              </a:r>
              <a:r>
                <a:rPr lang="fr-CA" sz="1600" baseline="30000" dirty="0" smtClean="0">
                  <a:latin typeface="Times" pitchFamily="18" charset="0"/>
                  <a:cs typeface="Times" pitchFamily="18" charset="0"/>
                </a:rPr>
                <a:t>s1</a:t>
              </a:r>
              <a:r>
                <a:rPr lang="fr-CA" sz="1600" dirty="0" smtClean="0">
                  <a:latin typeface="Times" pitchFamily="18" charset="0"/>
                  <a:cs typeface="Times" pitchFamily="18" charset="0"/>
                </a:rPr>
                <a:t>/P</a:t>
              </a:r>
              <a:endParaRPr lang="fr-CA" sz="1600" baseline="-25000" dirty="0">
                <a:latin typeface="Times" pitchFamily="18" charset="0"/>
                <a:cs typeface="Times" pitchFamily="18" charset="0"/>
              </a:endParaRPr>
            </a:p>
          </p:txBody>
        </p:sp>
      </p:grpSp>
      <p:grpSp>
        <p:nvGrpSpPr>
          <p:cNvPr id="52" name="Groupe 58"/>
          <p:cNvGrpSpPr/>
          <p:nvPr/>
        </p:nvGrpSpPr>
        <p:grpSpPr>
          <a:xfrm>
            <a:off x="1907704" y="1700808"/>
            <a:ext cx="864096" cy="4176464"/>
            <a:chOff x="2593617" y="1694234"/>
            <a:chExt cx="864096" cy="3541444"/>
          </a:xfrm>
        </p:grpSpPr>
        <p:sp>
          <p:nvSpPr>
            <p:cNvPr id="60" name="ZoneTexte 59"/>
            <p:cNvSpPr txBox="1"/>
            <p:nvPr/>
          </p:nvSpPr>
          <p:spPr>
            <a:xfrm>
              <a:off x="2593617" y="1707287"/>
              <a:ext cx="864096" cy="2870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sz="1600" dirty="0" smtClean="0">
                  <a:latin typeface="Times" pitchFamily="18" charset="0"/>
                  <a:cs typeface="Times" pitchFamily="18" charset="0"/>
                </a:rPr>
                <a:t>R</a:t>
              </a:r>
              <a:r>
                <a:rPr lang="fr-CA" sz="1600" baseline="30000" dirty="0" smtClean="0">
                  <a:latin typeface="Times" pitchFamily="18" charset="0"/>
                  <a:cs typeface="Times" pitchFamily="18" charset="0"/>
                </a:rPr>
                <a:t>1</a:t>
              </a:r>
              <a:r>
                <a:rPr lang="fr-CA" sz="1600" baseline="-25000" dirty="0" smtClean="0">
                  <a:latin typeface="Times" pitchFamily="18" charset="0"/>
                  <a:cs typeface="Times" pitchFamily="18" charset="0"/>
                </a:rPr>
                <a:t>$CA</a:t>
              </a:r>
              <a:endParaRPr lang="fr-CA" sz="1600" baseline="-25000" dirty="0">
                <a:latin typeface="Times" pitchFamily="18" charset="0"/>
                <a:cs typeface="Times" pitchFamily="18" charset="0"/>
              </a:endParaRPr>
            </a:p>
          </p:txBody>
        </p:sp>
        <p:cxnSp>
          <p:nvCxnSpPr>
            <p:cNvPr id="61" name="Connecteur droit 60"/>
            <p:cNvCxnSpPr/>
            <p:nvPr/>
          </p:nvCxnSpPr>
          <p:spPr>
            <a:xfrm>
              <a:off x="2593617" y="3844397"/>
              <a:ext cx="0" cy="1391281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necteur droit 61"/>
            <p:cNvCxnSpPr/>
            <p:nvPr/>
          </p:nvCxnSpPr>
          <p:spPr>
            <a:xfrm>
              <a:off x="2593617" y="1694234"/>
              <a:ext cx="0" cy="2140839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0" name="ZoneTexte 69"/>
          <p:cNvSpPr txBox="1"/>
          <p:nvPr/>
        </p:nvSpPr>
        <p:spPr>
          <a:xfrm>
            <a:off x="6660232" y="5301208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CT</a:t>
            </a:r>
            <a:endParaRPr lang="fr-CA" dirty="0"/>
          </a:p>
        </p:txBody>
      </p:sp>
      <p:sp>
        <p:nvSpPr>
          <p:cNvPr id="71" name="ZoneTexte 70"/>
          <p:cNvSpPr txBox="1"/>
          <p:nvPr/>
        </p:nvSpPr>
        <p:spPr>
          <a:xfrm>
            <a:off x="6079365" y="5939988"/>
            <a:ext cx="4368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LT</a:t>
            </a:r>
            <a:endParaRPr lang="fr-CA" dirty="0"/>
          </a:p>
        </p:txBody>
      </p:sp>
      <p:grpSp>
        <p:nvGrpSpPr>
          <p:cNvPr id="87" name="Groupe 86"/>
          <p:cNvGrpSpPr/>
          <p:nvPr/>
        </p:nvGrpSpPr>
        <p:grpSpPr>
          <a:xfrm>
            <a:off x="4139952" y="5380035"/>
            <a:ext cx="4139952" cy="641253"/>
            <a:chOff x="4139952" y="5380035"/>
            <a:chExt cx="4139952" cy="641253"/>
          </a:xfrm>
        </p:grpSpPr>
        <p:grpSp>
          <p:nvGrpSpPr>
            <p:cNvPr id="53" name="Groupe 65"/>
            <p:cNvGrpSpPr/>
            <p:nvPr/>
          </p:nvGrpSpPr>
          <p:grpSpPr>
            <a:xfrm>
              <a:off x="4139952" y="5682734"/>
              <a:ext cx="4139952" cy="338554"/>
              <a:chOff x="2088232" y="5312438"/>
              <a:chExt cx="4139952" cy="327330"/>
            </a:xfrm>
          </p:grpSpPr>
          <p:cxnSp>
            <p:nvCxnSpPr>
              <p:cNvPr id="68" name="Connecteur droit 67"/>
              <p:cNvCxnSpPr/>
              <p:nvPr/>
            </p:nvCxnSpPr>
            <p:spPr>
              <a:xfrm flipH="1">
                <a:off x="2771800" y="5517232"/>
                <a:ext cx="3456384" cy="0"/>
              </a:xfrm>
              <a:prstGeom prst="line">
                <a:avLst/>
              </a:prstGeom>
              <a:ln w="38100">
                <a:solidFill>
                  <a:schemeClr val="tx2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9" name="ZoneTexte 68"/>
              <p:cNvSpPr txBox="1"/>
              <p:nvPr/>
            </p:nvSpPr>
            <p:spPr>
              <a:xfrm>
                <a:off x="2088232" y="5312438"/>
                <a:ext cx="755576" cy="327330"/>
              </a:xfrm>
              <a:prstGeom prst="rect">
                <a:avLst/>
              </a:prstGeom>
              <a:noFill/>
              <a:ln>
                <a:noFill/>
                <a:prstDash val="sysDash"/>
              </a:ln>
            </p:spPr>
            <p:txBody>
              <a:bodyPr wrap="square" rtlCol="0">
                <a:spAutoFit/>
              </a:bodyPr>
              <a:lstStyle/>
              <a:p>
                <a:r>
                  <a:rPr lang="fr-CA" sz="1600" dirty="0" smtClean="0">
                    <a:latin typeface="Times" pitchFamily="18" charset="0"/>
                    <a:cs typeface="Times" pitchFamily="18" charset="0"/>
                  </a:rPr>
                  <a:t>M</a:t>
                </a:r>
                <a:r>
                  <a:rPr lang="fr-CA" sz="1600" baseline="30000" dirty="0" smtClean="0">
                    <a:latin typeface="Times" pitchFamily="18" charset="0"/>
                    <a:cs typeface="Times" pitchFamily="18" charset="0"/>
                  </a:rPr>
                  <a:t>s2</a:t>
                </a:r>
                <a:r>
                  <a:rPr lang="fr-CA" sz="1600" dirty="0" smtClean="0">
                    <a:latin typeface="Times" pitchFamily="18" charset="0"/>
                    <a:cs typeface="Times" pitchFamily="18" charset="0"/>
                  </a:rPr>
                  <a:t>/P</a:t>
                </a:r>
                <a:r>
                  <a:rPr lang="fr-CA" sz="1600" baseline="30000" dirty="0" smtClean="0">
                    <a:latin typeface="Times" pitchFamily="18" charset="0"/>
                    <a:cs typeface="Times" pitchFamily="18" charset="0"/>
                  </a:rPr>
                  <a:t>2</a:t>
                </a:r>
                <a:endParaRPr lang="fr-CA" sz="1600" baseline="30000" dirty="0">
                  <a:latin typeface="Times" pitchFamily="18" charset="0"/>
                  <a:cs typeface="Times" pitchFamily="18" charset="0"/>
                </a:endParaRPr>
              </a:p>
            </p:txBody>
          </p:sp>
        </p:grpSp>
        <p:sp>
          <p:nvSpPr>
            <p:cNvPr id="72" name="Flèche droite 71"/>
            <p:cNvSpPr/>
            <p:nvPr/>
          </p:nvSpPr>
          <p:spPr>
            <a:xfrm rot="5400000">
              <a:off x="7455737" y="5459451"/>
              <a:ext cx="446863" cy="2880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</p:grpSp>
      <p:grpSp>
        <p:nvGrpSpPr>
          <p:cNvPr id="79" name="Groupe 78"/>
          <p:cNvGrpSpPr/>
          <p:nvPr/>
        </p:nvGrpSpPr>
        <p:grpSpPr>
          <a:xfrm>
            <a:off x="2059933" y="1707287"/>
            <a:ext cx="1397780" cy="3528392"/>
            <a:chOff x="2059933" y="1707287"/>
            <a:chExt cx="1397780" cy="3528392"/>
          </a:xfrm>
        </p:grpSpPr>
        <p:grpSp>
          <p:nvGrpSpPr>
            <p:cNvPr id="3" name="Groupe 57"/>
            <p:cNvGrpSpPr/>
            <p:nvPr/>
          </p:nvGrpSpPr>
          <p:grpSpPr>
            <a:xfrm>
              <a:off x="2593617" y="1707287"/>
              <a:ext cx="864096" cy="3528392"/>
              <a:chOff x="2593617" y="1707287"/>
              <a:chExt cx="864096" cy="3528392"/>
            </a:xfrm>
          </p:grpSpPr>
          <p:sp>
            <p:nvSpPr>
              <p:cNvPr id="8" name="ZoneTexte 7"/>
              <p:cNvSpPr txBox="1"/>
              <p:nvPr/>
            </p:nvSpPr>
            <p:spPr>
              <a:xfrm>
                <a:off x="2593617" y="1707287"/>
                <a:ext cx="86409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CA" sz="1600" dirty="0" smtClean="0">
                    <a:latin typeface="Times" pitchFamily="18" charset="0"/>
                    <a:cs typeface="Times" pitchFamily="18" charset="0"/>
                  </a:rPr>
                  <a:t>R</a:t>
                </a:r>
                <a:r>
                  <a:rPr lang="fr-CA" sz="1600" baseline="30000" dirty="0" smtClean="0">
                    <a:latin typeface="Times" pitchFamily="18" charset="0"/>
                    <a:cs typeface="Times" pitchFamily="18" charset="0"/>
                  </a:rPr>
                  <a:t>2</a:t>
                </a:r>
                <a:r>
                  <a:rPr lang="fr-CA" sz="1600" baseline="-25000" dirty="0" smtClean="0">
                    <a:latin typeface="Times" pitchFamily="18" charset="0"/>
                    <a:cs typeface="Times" pitchFamily="18" charset="0"/>
                  </a:rPr>
                  <a:t>$CA</a:t>
                </a:r>
                <a:endParaRPr lang="fr-CA" sz="1600" baseline="-25000" dirty="0">
                  <a:latin typeface="Times" pitchFamily="18" charset="0"/>
                  <a:cs typeface="Times" pitchFamily="18" charset="0"/>
                </a:endParaRPr>
              </a:p>
            </p:txBody>
          </p:sp>
          <p:cxnSp>
            <p:nvCxnSpPr>
              <p:cNvPr id="9" name="Connecteur droit 8"/>
              <p:cNvCxnSpPr/>
              <p:nvPr/>
            </p:nvCxnSpPr>
            <p:spPr>
              <a:xfrm>
                <a:off x="2593617" y="4371583"/>
                <a:ext cx="0" cy="864096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Connecteur droit 9"/>
              <p:cNvCxnSpPr/>
              <p:nvPr/>
            </p:nvCxnSpPr>
            <p:spPr>
              <a:xfrm>
                <a:off x="2593617" y="1779295"/>
                <a:ext cx="0" cy="2520280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4" name="Flèche droite 73"/>
            <p:cNvSpPr/>
            <p:nvPr/>
          </p:nvSpPr>
          <p:spPr>
            <a:xfrm>
              <a:off x="2059933" y="2204864"/>
              <a:ext cx="432048" cy="2880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 sz="1600">
                <a:latin typeface="Times" pitchFamily="18" charset="0"/>
                <a:cs typeface="Times" pitchFamily="18" charset="0"/>
              </a:endParaRPr>
            </a:p>
          </p:txBody>
        </p:sp>
      </p:grpSp>
      <p:grpSp>
        <p:nvGrpSpPr>
          <p:cNvPr id="85" name="Groupe 84"/>
          <p:cNvGrpSpPr/>
          <p:nvPr/>
        </p:nvGrpSpPr>
        <p:grpSpPr>
          <a:xfrm>
            <a:off x="6156176" y="1772816"/>
            <a:ext cx="864096" cy="4176464"/>
            <a:chOff x="6156176" y="1772816"/>
            <a:chExt cx="864096" cy="4176464"/>
          </a:xfrm>
        </p:grpSpPr>
        <p:sp>
          <p:nvSpPr>
            <p:cNvPr id="50" name="Flèche droite 49"/>
            <p:cNvSpPr/>
            <p:nvPr/>
          </p:nvSpPr>
          <p:spPr>
            <a:xfrm rot="10800000">
              <a:off x="6300192" y="2211343"/>
              <a:ext cx="432048" cy="2880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 sz="1600">
                <a:latin typeface="Times" pitchFamily="18" charset="0"/>
                <a:cs typeface="Times" pitchFamily="18" charset="0"/>
              </a:endParaRPr>
            </a:p>
          </p:txBody>
        </p:sp>
        <p:grpSp>
          <p:nvGrpSpPr>
            <p:cNvPr id="54" name="Groupe 74"/>
            <p:cNvGrpSpPr/>
            <p:nvPr/>
          </p:nvGrpSpPr>
          <p:grpSpPr>
            <a:xfrm>
              <a:off x="6156176" y="1772816"/>
              <a:ext cx="864096" cy="4176464"/>
              <a:chOff x="2593617" y="1694234"/>
              <a:chExt cx="864096" cy="3541444"/>
            </a:xfrm>
          </p:grpSpPr>
          <p:sp>
            <p:nvSpPr>
              <p:cNvPr id="76" name="ZoneTexte 75"/>
              <p:cNvSpPr txBox="1"/>
              <p:nvPr/>
            </p:nvSpPr>
            <p:spPr>
              <a:xfrm>
                <a:off x="2593617" y="1707287"/>
                <a:ext cx="864096" cy="2870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CA" sz="1600" dirty="0" smtClean="0">
                    <a:latin typeface="Times" pitchFamily="18" charset="0"/>
                    <a:cs typeface="Times" pitchFamily="18" charset="0"/>
                  </a:rPr>
                  <a:t>R</a:t>
                </a:r>
                <a:r>
                  <a:rPr lang="fr-CA" sz="1600" baseline="30000" dirty="0" smtClean="0">
                    <a:latin typeface="Times" pitchFamily="18" charset="0"/>
                    <a:cs typeface="Times" pitchFamily="18" charset="0"/>
                  </a:rPr>
                  <a:t>1</a:t>
                </a:r>
                <a:r>
                  <a:rPr lang="fr-CA" sz="1600" baseline="-25000" dirty="0" smtClean="0">
                    <a:latin typeface="Times" pitchFamily="18" charset="0"/>
                    <a:cs typeface="Times" pitchFamily="18" charset="0"/>
                  </a:rPr>
                  <a:t>$CA</a:t>
                </a:r>
                <a:endParaRPr lang="fr-CA" sz="1600" baseline="-25000" dirty="0">
                  <a:latin typeface="Times" pitchFamily="18" charset="0"/>
                  <a:cs typeface="Times" pitchFamily="18" charset="0"/>
                </a:endParaRPr>
              </a:p>
            </p:txBody>
          </p:sp>
          <p:cxnSp>
            <p:nvCxnSpPr>
              <p:cNvPr id="77" name="Connecteur droit 76"/>
              <p:cNvCxnSpPr/>
              <p:nvPr/>
            </p:nvCxnSpPr>
            <p:spPr>
              <a:xfrm>
                <a:off x="2593617" y="3844397"/>
                <a:ext cx="0" cy="1391281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Connecteur droit 77"/>
              <p:cNvCxnSpPr/>
              <p:nvPr/>
            </p:nvCxnSpPr>
            <p:spPr>
              <a:xfrm>
                <a:off x="2593617" y="1694234"/>
                <a:ext cx="0" cy="2140839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3" name="ZoneTexte 72"/>
          <p:cNvSpPr txBox="1"/>
          <p:nvPr/>
        </p:nvSpPr>
        <p:spPr>
          <a:xfrm>
            <a:off x="6876256" y="3356992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CT</a:t>
            </a:r>
            <a:endParaRPr lang="fr-CA" dirty="0"/>
          </a:p>
        </p:txBody>
      </p:sp>
      <p:grpSp>
        <p:nvGrpSpPr>
          <p:cNvPr id="86" name="Groupe 85"/>
          <p:cNvGrpSpPr/>
          <p:nvPr/>
        </p:nvGrpSpPr>
        <p:grpSpPr>
          <a:xfrm>
            <a:off x="4355976" y="2996952"/>
            <a:ext cx="2520280" cy="432048"/>
            <a:chOff x="4355976" y="2996952"/>
            <a:chExt cx="2520280" cy="432048"/>
          </a:xfrm>
        </p:grpSpPr>
        <p:grpSp>
          <p:nvGrpSpPr>
            <p:cNvPr id="58" name="Groupe 80"/>
            <p:cNvGrpSpPr/>
            <p:nvPr/>
          </p:nvGrpSpPr>
          <p:grpSpPr>
            <a:xfrm>
              <a:off x="4355976" y="3090446"/>
              <a:ext cx="2520280" cy="338554"/>
              <a:chOff x="2267744" y="2708920"/>
              <a:chExt cx="2520280" cy="338554"/>
            </a:xfrm>
          </p:grpSpPr>
          <p:cxnSp>
            <p:nvCxnSpPr>
              <p:cNvPr id="82" name="Connecteur droit 81"/>
              <p:cNvCxnSpPr/>
              <p:nvPr/>
            </p:nvCxnSpPr>
            <p:spPr>
              <a:xfrm flipH="1">
                <a:off x="2771800" y="2903458"/>
                <a:ext cx="2016224" cy="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3" name="Text Box 12"/>
              <p:cNvSpPr txBox="1">
                <a:spLocks noChangeArrowheads="1"/>
              </p:cNvSpPr>
              <p:nvPr/>
            </p:nvSpPr>
            <p:spPr bwMode="auto">
              <a:xfrm>
                <a:off x="2267744" y="2708920"/>
                <a:ext cx="508473" cy="338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fr-FR" sz="1600" dirty="0" smtClean="0">
                    <a:latin typeface="Times" pitchFamily="18" charset="0"/>
                    <a:cs typeface="Times" pitchFamily="18" charset="0"/>
                  </a:rPr>
                  <a:t>E</a:t>
                </a:r>
                <a:r>
                  <a:rPr lang="fr-FR" sz="1600" baseline="30000" dirty="0" smtClean="0">
                    <a:latin typeface="Times" pitchFamily="18" charset="0"/>
                    <a:cs typeface="Times" pitchFamily="18" charset="0"/>
                  </a:rPr>
                  <a:t>eq3</a:t>
                </a:r>
                <a:endParaRPr lang="fr-FR" sz="1600" baseline="30000" dirty="0">
                  <a:latin typeface="Times" pitchFamily="18" charset="0"/>
                  <a:cs typeface="Times" pitchFamily="18" charset="0"/>
                </a:endParaRPr>
              </a:p>
            </p:txBody>
          </p:sp>
        </p:grpSp>
        <p:sp>
          <p:nvSpPr>
            <p:cNvPr id="84" name="ZoneTexte 83"/>
            <p:cNvSpPr txBox="1"/>
            <p:nvPr/>
          </p:nvSpPr>
          <p:spPr>
            <a:xfrm>
              <a:off x="6156176" y="2996952"/>
              <a:ext cx="4368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dirty="0" smtClean="0"/>
                <a:t>LT</a:t>
              </a:r>
              <a:endParaRPr lang="fr-CA" dirty="0"/>
            </a:p>
          </p:txBody>
        </p:sp>
      </p:grpSp>
      <p:sp>
        <p:nvSpPr>
          <p:cNvPr id="75" name="Forme libre 74"/>
          <p:cNvSpPr/>
          <p:nvPr/>
        </p:nvSpPr>
        <p:spPr>
          <a:xfrm>
            <a:off x="5297039" y="1737578"/>
            <a:ext cx="2083273" cy="2123470"/>
          </a:xfrm>
          <a:custGeom>
            <a:avLst/>
            <a:gdLst>
              <a:gd name="connsiteX0" fmla="*/ 0 w 2206171"/>
              <a:gd name="connsiteY0" fmla="*/ 0 h 2757714"/>
              <a:gd name="connsiteX1" fmla="*/ 711200 w 2206171"/>
              <a:gd name="connsiteY1" fmla="*/ 1799771 h 2757714"/>
              <a:gd name="connsiteX2" fmla="*/ 2206171 w 2206171"/>
              <a:gd name="connsiteY2" fmla="*/ 2757714 h 275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06171" h="2757714">
                <a:moveTo>
                  <a:pt x="0" y="0"/>
                </a:moveTo>
                <a:cubicBezTo>
                  <a:pt x="171752" y="670076"/>
                  <a:pt x="343505" y="1340152"/>
                  <a:pt x="711200" y="1799771"/>
                </a:cubicBezTo>
                <a:cubicBezTo>
                  <a:pt x="1078895" y="2259390"/>
                  <a:pt x="1642533" y="2508552"/>
                  <a:pt x="2206171" y="2757714"/>
                </a:cubicBezTo>
              </a:path>
            </a:pathLst>
          </a:cu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 sz="1600">
              <a:latin typeface="Times" pitchFamily="18" charset="0"/>
              <a:cs typeface="Times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 smtClean="0">
                <a:sym typeface="Symbol"/>
              </a:rPr>
              <a:t>Effets des </a:t>
            </a:r>
            <a:r>
              <a:rPr lang="fr-CA" dirty="0" err="1" smtClean="0">
                <a:sym typeface="Symbol"/>
              </a:rPr>
              <a:t>diff</a:t>
            </a:r>
            <a:r>
              <a:rPr lang="fr-CA" dirty="0" smtClean="0">
                <a:sym typeface="Symbol"/>
              </a:rPr>
              <a:t>. types de M</a:t>
            </a:r>
            <a:r>
              <a:rPr lang="fr-CA" baseline="30000" dirty="0" smtClean="0">
                <a:sym typeface="Symbol"/>
              </a:rPr>
              <a:t>s</a:t>
            </a:r>
            <a:endParaRPr lang="fr-CA" baseline="30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27</a:t>
            </a:fld>
            <a:endParaRPr lang="fr-CA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91777908"/>
              </p:ext>
            </p:extLst>
          </p:nvPr>
        </p:nvGraphicFramePr>
        <p:xfrm>
          <a:off x="323528" y="1772814"/>
          <a:ext cx="8612980" cy="44283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8980"/>
                <a:gridCol w="2628000"/>
                <a:gridCol w="2628000"/>
                <a:gridCol w="2628000"/>
              </a:tblGrid>
              <a:tr h="878498">
                <a:tc>
                  <a:txBody>
                    <a:bodyPr/>
                    <a:lstStyle/>
                    <a:p>
                      <a:pPr algn="ctr"/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 smtClean="0">
                          <a:sym typeface="Symbol"/>
                        </a:rPr>
                        <a:t>+M</a:t>
                      </a:r>
                      <a:r>
                        <a:rPr lang="fr-CA" baseline="30000" dirty="0" smtClean="0">
                          <a:sym typeface="Symbol"/>
                        </a:rPr>
                        <a:t>s</a:t>
                      </a:r>
                      <a:r>
                        <a:rPr lang="fr-CA" dirty="0" smtClean="0">
                          <a:sym typeface="Symbol"/>
                        </a:rPr>
                        <a:t> temporaire</a:t>
                      </a:r>
                      <a:br>
                        <a:rPr lang="fr-CA" dirty="0" smtClean="0">
                          <a:sym typeface="Symbol"/>
                        </a:rPr>
                      </a:br>
                      <a:r>
                        <a:rPr lang="fr-CA" dirty="0" smtClean="0">
                          <a:sym typeface="Symbol"/>
                        </a:rPr>
                        <a:t>(thème 2c, acétate</a:t>
                      </a:r>
                      <a:r>
                        <a:rPr lang="fr-CA" baseline="0" dirty="0" smtClean="0">
                          <a:sym typeface="Symbol"/>
                        </a:rPr>
                        <a:t> 11)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 smtClean="0">
                          <a:sym typeface="Symbol"/>
                        </a:rPr>
                        <a:t>+M</a:t>
                      </a:r>
                      <a:r>
                        <a:rPr lang="fr-CA" baseline="30000" dirty="0" smtClean="0">
                          <a:sym typeface="Symbol"/>
                        </a:rPr>
                        <a:t>s</a:t>
                      </a:r>
                      <a:r>
                        <a:rPr lang="fr-CA" dirty="0" smtClean="0">
                          <a:sym typeface="Symbol"/>
                        </a:rPr>
                        <a:t> permanente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 smtClean="0">
                          <a:sym typeface="Symbol"/>
                        </a:rPr>
                        <a:t>(thème 2c,</a:t>
                      </a:r>
                      <a:r>
                        <a:rPr lang="fr-CA" baseline="0" dirty="0" smtClean="0">
                          <a:sym typeface="Symbol"/>
                        </a:rPr>
                        <a:t> </a:t>
                      </a:r>
                      <a:r>
                        <a:rPr lang="fr-CA" dirty="0" smtClean="0">
                          <a:sym typeface="Symbol"/>
                        </a:rPr>
                        <a:t>acétate 21)</a:t>
                      </a:r>
                      <a:endParaRPr lang="fr-CA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 smtClean="0">
                          <a:sym typeface="Symbol"/>
                        </a:rPr>
                        <a:t>+M</a:t>
                      </a:r>
                      <a:r>
                        <a:rPr lang="fr-CA" baseline="30000" dirty="0" smtClean="0">
                          <a:sym typeface="Symbol"/>
                        </a:rPr>
                        <a:t>s</a:t>
                      </a:r>
                      <a:r>
                        <a:rPr lang="fr-CA" dirty="0" smtClean="0">
                          <a:sym typeface="Symbol"/>
                        </a:rPr>
                        <a:t> continue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 smtClean="0">
                          <a:sym typeface="Symbol"/>
                        </a:rPr>
                        <a:t>( t* </a:t>
                      </a:r>
                      <a:r>
                        <a:rPr lang="fr-CA" dirty="0" err="1" smtClean="0">
                          <a:sym typeface="Symbol"/>
                        </a:rPr>
                        <a:t>cr</a:t>
                      </a:r>
                      <a:r>
                        <a:rPr lang="fr-CA" dirty="0" smtClean="0">
                          <a:sym typeface="Symbol"/>
                        </a:rPr>
                        <a:t>. de M</a:t>
                      </a:r>
                      <a:r>
                        <a:rPr lang="fr-CA" baseline="30000" dirty="0" smtClean="0">
                          <a:sym typeface="Symbol"/>
                        </a:rPr>
                        <a:t>s</a:t>
                      </a:r>
                      <a:r>
                        <a:rPr lang="fr-CA" dirty="0" smtClean="0">
                          <a:sym typeface="Symbol"/>
                        </a:rPr>
                        <a:t> 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 smtClean="0">
                          <a:sym typeface="Symbol"/>
                        </a:rPr>
                        <a:t>(thème</a:t>
                      </a:r>
                      <a:r>
                        <a:rPr lang="fr-CA" baseline="0" dirty="0" smtClean="0">
                          <a:sym typeface="Symbol"/>
                        </a:rPr>
                        <a:t> 2d, acétate 20</a:t>
                      </a:r>
                      <a:r>
                        <a:rPr lang="fr-CA" dirty="0" smtClean="0">
                          <a:sym typeface="Symbol"/>
                        </a:rPr>
                        <a:t>)</a:t>
                      </a:r>
                      <a:endParaRPr lang="fr-CA" dirty="0" smtClean="0"/>
                    </a:p>
                  </a:txBody>
                  <a:tcPr anchor="ctr"/>
                </a:tc>
              </a:tr>
              <a:tr h="87849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 smtClean="0"/>
                        <a:t>M</a:t>
                      </a:r>
                      <a:r>
                        <a:rPr lang="fr-CA" baseline="30000" dirty="0" smtClean="0"/>
                        <a:t>s</a:t>
                      </a:r>
                      <a:r>
                        <a:rPr lang="fr-CA" dirty="0" smtClean="0"/>
                        <a:t>/P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 smtClean="0">
                          <a:sym typeface="Symbol"/>
                        </a:rPr>
                        <a:t></a:t>
                      </a:r>
                      <a:r>
                        <a:rPr lang="fr-CA" baseline="0" dirty="0" smtClean="0">
                          <a:sym typeface="Symbol"/>
                        </a:rPr>
                        <a:t> temporaire</a:t>
                      </a:r>
                      <a:endParaRPr lang="fr-CA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 smtClean="0">
                          <a:sym typeface="Symbol"/>
                        </a:rPr>
                        <a:t></a:t>
                      </a:r>
                      <a:r>
                        <a:rPr lang="fr-CA" baseline="0" dirty="0" smtClean="0">
                          <a:sym typeface="Symbol"/>
                        </a:rPr>
                        <a:t> à CT seulement</a:t>
                      </a:r>
                      <a:endParaRPr lang="fr-CA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None/>
                        <a:tabLst/>
                        <a:defRPr/>
                      </a:pPr>
                      <a:r>
                        <a:rPr lang="en-CA" dirty="0" smtClean="0"/>
                        <a:t>À </a:t>
                      </a:r>
                      <a:r>
                        <a:rPr lang="en-CA" dirty="0" err="1" smtClean="0"/>
                        <a:t>venir</a:t>
                      </a:r>
                      <a:r>
                        <a:rPr lang="en-CA" dirty="0" smtClean="0"/>
                        <a:t>…</a:t>
                      </a:r>
                      <a:endParaRPr lang="fr-CA" dirty="0" smtClean="0"/>
                    </a:p>
                  </a:txBody>
                  <a:tcPr anchor="ctr"/>
                </a:tc>
              </a:tr>
              <a:tr h="878498">
                <a:tc>
                  <a:txBody>
                    <a:bodyPr/>
                    <a:lstStyle/>
                    <a:p>
                      <a:pPr algn="ctr"/>
                      <a:r>
                        <a:rPr lang="fr-CA" dirty="0" smtClean="0"/>
                        <a:t>R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 smtClean="0">
                          <a:sym typeface="Symbol"/>
                        </a:rPr>
                        <a:t></a:t>
                      </a:r>
                      <a:r>
                        <a:rPr lang="fr-CA" baseline="0" dirty="0" smtClean="0">
                          <a:sym typeface="Symbol"/>
                        </a:rPr>
                        <a:t> temporaire</a:t>
                      </a:r>
                      <a:endParaRPr lang="fr-CA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 smtClean="0">
                          <a:sym typeface="Symbol"/>
                        </a:rPr>
                        <a:t></a:t>
                      </a:r>
                      <a:r>
                        <a:rPr lang="fr-CA" baseline="0" dirty="0" smtClean="0">
                          <a:sym typeface="Symbol"/>
                        </a:rPr>
                        <a:t> à CT seulement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None/>
                        <a:tabLst/>
                        <a:defRPr/>
                      </a:pPr>
                      <a:r>
                        <a:rPr lang="fr-CA" dirty="0" smtClean="0">
                          <a:sym typeface="Symbol"/>
                        </a:rPr>
                        <a:t> </a:t>
                      </a:r>
                      <a:r>
                        <a:rPr lang="en-CA" dirty="0" smtClean="0"/>
                        <a:t>À </a:t>
                      </a:r>
                      <a:r>
                        <a:rPr lang="en-CA" dirty="0" err="1" smtClean="0"/>
                        <a:t>venir</a:t>
                      </a:r>
                      <a:r>
                        <a:rPr lang="en-CA" dirty="0" smtClean="0"/>
                        <a:t>…</a:t>
                      </a:r>
                      <a:endParaRPr lang="fr-CA" dirty="0" smtClean="0"/>
                    </a:p>
                  </a:txBody>
                  <a:tcPr anchor="ctr"/>
                </a:tc>
              </a:tr>
              <a:tr h="87849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mtClean="0"/>
                        <a:t>E</a:t>
                      </a:r>
                      <a:r>
                        <a:rPr lang="fr-CA" strike="noStrike" baseline="30000" smtClean="0"/>
                        <a:t>e</a:t>
                      </a:r>
                      <a:endParaRPr lang="fr-CA" strike="noStrike" baseline="300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 smtClean="0"/>
                        <a:t>—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 smtClean="0">
                          <a:sym typeface="Symbol"/>
                        </a:rPr>
                        <a:t> permanente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None/>
                        <a:tabLst/>
                        <a:defRPr/>
                      </a:pPr>
                      <a:r>
                        <a:rPr lang="en-CA" dirty="0" smtClean="0"/>
                        <a:t>À </a:t>
                      </a:r>
                      <a:r>
                        <a:rPr lang="en-CA" dirty="0" err="1" smtClean="0"/>
                        <a:t>venir</a:t>
                      </a:r>
                      <a:r>
                        <a:rPr lang="en-CA" dirty="0" smtClean="0"/>
                        <a:t>…</a:t>
                      </a:r>
                      <a:endParaRPr lang="fr-CA" dirty="0" smtClean="0"/>
                    </a:p>
                  </a:txBody>
                  <a:tcPr anchor="ctr"/>
                </a:tc>
              </a:tr>
              <a:tr h="878498">
                <a:tc>
                  <a:txBody>
                    <a:bodyPr/>
                    <a:lstStyle/>
                    <a:p>
                      <a:pPr algn="ctr"/>
                      <a:r>
                        <a:rPr lang="fr-CA" dirty="0" smtClean="0"/>
                        <a:t>E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 smtClean="0">
                          <a:sym typeface="Symbol"/>
                        </a:rPr>
                        <a:t></a:t>
                      </a:r>
                      <a:r>
                        <a:rPr lang="fr-CA" baseline="0" dirty="0" smtClean="0">
                          <a:sym typeface="Symbol"/>
                        </a:rPr>
                        <a:t> temporaire</a:t>
                      </a:r>
                      <a:endParaRPr lang="fr-CA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 smtClean="0">
                          <a:sym typeface="Symbol"/>
                        </a:rPr>
                        <a:t></a:t>
                      </a:r>
                      <a:r>
                        <a:rPr lang="fr-CA" baseline="0" dirty="0" smtClean="0">
                          <a:sym typeface="Symbol"/>
                        </a:rPr>
                        <a:t>à CT &gt; </a:t>
                      </a:r>
                      <a:r>
                        <a:rPr lang="fr-CA" dirty="0" smtClean="0">
                          <a:sym typeface="Symbol"/>
                        </a:rPr>
                        <a:t>à </a:t>
                      </a:r>
                      <a:r>
                        <a:rPr lang="fr-CA" baseline="0" dirty="0" smtClean="0">
                          <a:sym typeface="Symbol"/>
                        </a:rPr>
                        <a:t>LT</a:t>
                      </a:r>
                      <a:endParaRPr lang="fr-CA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None/>
                        <a:tabLst/>
                        <a:defRPr/>
                      </a:pPr>
                      <a:r>
                        <a:rPr lang="en-CA" dirty="0" smtClean="0"/>
                        <a:t>À </a:t>
                      </a:r>
                      <a:r>
                        <a:rPr lang="en-CA" dirty="0" err="1" smtClean="0"/>
                        <a:t>venir</a:t>
                      </a:r>
                      <a:r>
                        <a:rPr lang="en-CA" dirty="0" smtClean="0"/>
                        <a:t>…</a:t>
                      </a:r>
                      <a:endParaRPr lang="fr-CA" dirty="0" smtClean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87208" cy="1143000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La masse monétaire (MM ou M</a:t>
            </a:r>
            <a:r>
              <a:rPr lang="fr-CA" baseline="30000" dirty="0" smtClean="0"/>
              <a:t>s</a:t>
            </a:r>
            <a:r>
              <a:rPr lang="fr-CA" dirty="0" smtClean="0"/>
              <a:t>)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/>
          </a:bodyPr>
          <a:lstStyle/>
          <a:p>
            <a:r>
              <a:rPr lang="fr-CA" dirty="0" smtClean="0"/>
              <a:t>Les principaux agrégats monétaires sont:</a:t>
            </a:r>
          </a:p>
          <a:p>
            <a:endParaRPr lang="fr-CA" dirty="0" smtClean="0"/>
          </a:p>
          <a:p>
            <a:pPr lvl="1"/>
            <a:r>
              <a:rPr lang="fr-CA" dirty="0" smtClean="0"/>
              <a:t>M1 : numéraire + dépôts à vue</a:t>
            </a:r>
          </a:p>
          <a:p>
            <a:pPr lvl="1"/>
            <a:endParaRPr lang="fr-CA" dirty="0" smtClean="0"/>
          </a:p>
          <a:p>
            <a:pPr lvl="1"/>
            <a:r>
              <a:rPr lang="fr-CA" dirty="0" smtClean="0"/>
              <a:t>M2 : M1 + dépôts à terme d’une durée de &lt; 2ans + dépôts remboursables avec préavis &lt; 3 mois</a:t>
            </a:r>
          </a:p>
          <a:p>
            <a:endParaRPr lang="fr-CA" dirty="0" smtClean="0"/>
          </a:p>
          <a:p>
            <a:r>
              <a:rPr lang="fr-CA" dirty="0" smtClean="0"/>
              <a:t>Agrégats </a:t>
            </a:r>
            <a:r>
              <a:rPr lang="fr-CA" dirty="0" smtClean="0">
                <a:hlinkClick r:id="rId2"/>
              </a:rPr>
              <a:t>$CA </a:t>
            </a:r>
            <a:r>
              <a:rPr lang="fr-CA" dirty="0" smtClean="0"/>
              <a:t>et </a:t>
            </a:r>
            <a:r>
              <a:rPr lang="fr-CA" dirty="0" smtClean="0">
                <a:hlinkClick r:id="rId3"/>
              </a:rPr>
              <a:t>EURO</a:t>
            </a:r>
            <a:endParaRPr lang="fr-CA" dirty="0" smtClean="0"/>
          </a:p>
          <a:p>
            <a:pPr lvl="1"/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3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Les variations de la MM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 fontScale="92500" lnSpcReduction="20000"/>
          </a:bodyPr>
          <a:lstStyle/>
          <a:p>
            <a:r>
              <a:rPr lang="fr-CA" dirty="0" smtClean="0"/>
              <a:t>La BC est en charge de l’émission la monnaie, elle contrôle la MM à travers celui de la base monétaire</a:t>
            </a:r>
          </a:p>
          <a:p>
            <a:endParaRPr lang="fr-CA" dirty="0" smtClean="0"/>
          </a:p>
          <a:p>
            <a:r>
              <a:rPr lang="fr-CA" dirty="0" smtClean="0"/>
              <a:t>Elle utilise pour ce faire les opérations d’open </a:t>
            </a:r>
            <a:r>
              <a:rPr lang="fr-CA" dirty="0" err="1" smtClean="0"/>
              <a:t>market</a:t>
            </a:r>
            <a:endParaRPr lang="fr-CA" dirty="0" smtClean="0"/>
          </a:p>
          <a:p>
            <a:pPr lvl="1"/>
            <a:r>
              <a:rPr lang="fr-CA" dirty="0" smtClean="0"/>
              <a:t>Une prise en pension fait </a:t>
            </a:r>
            <a:r>
              <a:rPr lang="fr-CA" dirty="0" smtClean="0">
                <a:sym typeface="Symbol"/>
              </a:rPr>
              <a:t></a:t>
            </a:r>
            <a:r>
              <a:rPr lang="fr-CA" dirty="0" err="1" smtClean="0">
                <a:sym typeface="Symbol"/>
              </a:rPr>
              <a:t>rés</a:t>
            </a:r>
            <a:r>
              <a:rPr lang="fr-CA" dirty="0" smtClean="0">
                <a:sym typeface="Symbol"/>
              </a:rPr>
              <a:t>. base MM</a:t>
            </a:r>
          </a:p>
          <a:p>
            <a:pPr lvl="1"/>
            <a:r>
              <a:rPr lang="fr-CA" dirty="0" smtClean="0">
                <a:sym typeface="Symbol"/>
              </a:rPr>
              <a:t>Une cession en pension fait </a:t>
            </a:r>
            <a:r>
              <a:rPr lang="fr-CA" dirty="0" err="1" smtClean="0">
                <a:sym typeface="Symbol"/>
              </a:rPr>
              <a:t>rés</a:t>
            </a:r>
            <a:r>
              <a:rPr lang="fr-CA" dirty="0" smtClean="0">
                <a:sym typeface="Symbol"/>
              </a:rPr>
              <a:t>.baseMM</a:t>
            </a:r>
          </a:p>
          <a:p>
            <a:endParaRPr lang="fr-CA" dirty="0" smtClean="0"/>
          </a:p>
          <a:p>
            <a:r>
              <a:rPr lang="fr-CA" dirty="0" smtClean="0">
                <a:sym typeface="Symbol"/>
              </a:rPr>
              <a:t>m</a:t>
            </a:r>
            <a:r>
              <a:rPr lang="fr-CA" baseline="-25000" dirty="0" smtClean="0">
                <a:sym typeface="Symbol"/>
              </a:rPr>
              <a:t>d</a:t>
            </a:r>
            <a:r>
              <a:rPr lang="fr-CA" dirty="0" smtClean="0">
                <a:sym typeface="Symbol"/>
              </a:rPr>
              <a:t> = 1/C.R. agit comme un levier (MM =m</a:t>
            </a:r>
            <a:r>
              <a:rPr lang="fr-CA" baseline="-25000" dirty="0" smtClean="0">
                <a:sym typeface="Symbol"/>
              </a:rPr>
              <a:t>d</a:t>
            </a:r>
            <a:r>
              <a:rPr lang="fr-CA" dirty="0" smtClean="0">
                <a:sym typeface="Symbol"/>
              </a:rPr>
              <a:t></a:t>
            </a:r>
            <a:r>
              <a:rPr lang="fr-CA" dirty="0" err="1" smtClean="0">
                <a:sym typeface="Symbol"/>
              </a:rPr>
              <a:t>rés</a:t>
            </a:r>
            <a:r>
              <a:rPr lang="fr-CA" dirty="0" smtClean="0">
                <a:sym typeface="Symbol"/>
              </a:rPr>
              <a:t>. bancaires)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4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 smtClean="0"/>
              <a:t>La demande de monnaie (M</a:t>
            </a:r>
            <a:r>
              <a:rPr lang="fr-CA" baseline="30000" dirty="0" smtClean="0"/>
              <a:t>d</a:t>
            </a:r>
            <a:r>
              <a:rPr lang="fr-CA" dirty="0" smtClean="0"/>
              <a:t>) 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84784"/>
            <a:ext cx="8003232" cy="4968552"/>
          </a:xfrm>
        </p:spPr>
        <p:txBody>
          <a:bodyPr>
            <a:normAutofit fontScale="92500" lnSpcReduction="10000"/>
          </a:bodyPr>
          <a:lstStyle/>
          <a:p>
            <a:r>
              <a:rPr lang="fr-CA" dirty="0" smtClean="0"/>
              <a:t>Puisque R est nul sur le numéraire et insignifiant sur les dépôts à vue,  on a:</a:t>
            </a:r>
            <a:endParaRPr lang="fr-CA" dirty="0" smtClean="0">
              <a:sym typeface="Symbol"/>
            </a:endParaRPr>
          </a:p>
          <a:p>
            <a:pPr lvl="1"/>
            <a:r>
              <a:rPr lang="fr-CA" dirty="0" smtClean="0">
                <a:sym typeface="Symbol"/>
              </a:rPr>
              <a:t>R autres actifs  CR détention de monnaie</a:t>
            </a:r>
          </a:p>
          <a:p>
            <a:endParaRPr lang="fr-CA" dirty="0" smtClean="0"/>
          </a:p>
          <a:p>
            <a:r>
              <a:rPr lang="fr-CA" dirty="0" smtClean="0"/>
              <a:t>Le seul risque, </a:t>
            </a:r>
            <a:r>
              <a:rPr lang="fr-CA" dirty="0" smtClean="0">
                <a:sym typeface="Symbol"/>
              </a:rPr>
              <a:t>, affecte également tous les actifs</a:t>
            </a:r>
          </a:p>
          <a:p>
            <a:endParaRPr lang="fr-CA" dirty="0" smtClean="0">
              <a:sym typeface="Symbol"/>
            </a:endParaRPr>
          </a:p>
          <a:p>
            <a:r>
              <a:rPr lang="fr-CA" dirty="0" smtClean="0">
                <a:sym typeface="Symbol"/>
              </a:rPr>
              <a:t>La monnaie est détenue pour des motifs de transactions, aussi :</a:t>
            </a:r>
          </a:p>
          <a:p>
            <a:pPr lvl="1"/>
            <a:r>
              <a:rPr lang="fr-CA" dirty="0" smtClean="0">
                <a:sym typeface="Symbol"/>
              </a:rPr>
              <a:t>Y M</a:t>
            </a:r>
            <a:r>
              <a:rPr lang="fr-CA" baseline="30000" dirty="0" smtClean="0">
                <a:sym typeface="Symbol"/>
              </a:rPr>
              <a:t>d</a:t>
            </a:r>
          </a:p>
          <a:p>
            <a:pPr lvl="1"/>
            <a:r>
              <a:rPr lang="fr-CA" dirty="0" smtClean="0">
                <a:sym typeface="Symbol"/>
              </a:rPr>
              <a:t>P M</a:t>
            </a:r>
            <a:r>
              <a:rPr lang="fr-CA" baseline="30000" dirty="0" smtClean="0">
                <a:sym typeface="Symbol"/>
              </a:rPr>
              <a:t>d</a:t>
            </a:r>
            <a:endParaRPr lang="fr-CA" baseline="30000" dirty="0" smtClean="0"/>
          </a:p>
          <a:p>
            <a:endParaRPr lang="fr-CA" dirty="0" smtClean="0"/>
          </a:p>
          <a:p>
            <a:endParaRPr lang="fr-CA" dirty="0" smtClean="0">
              <a:sym typeface="Symbol"/>
            </a:endParaRP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5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M</a:t>
            </a:r>
            <a:r>
              <a:rPr lang="fr-CA" baseline="30000" dirty="0" smtClean="0"/>
              <a:t>s</a:t>
            </a:r>
            <a:r>
              <a:rPr lang="fr-CA" dirty="0" smtClean="0"/>
              <a:t> et M</a:t>
            </a:r>
            <a:r>
              <a:rPr lang="fr-CA" baseline="30000" dirty="0" smtClean="0"/>
              <a:t>d</a:t>
            </a:r>
            <a:r>
              <a:rPr lang="fr-CA" dirty="0" smtClean="0"/>
              <a:t> (suite)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003232" cy="4525963"/>
          </a:xfrm>
        </p:spPr>
        <p:txBody>
          <a:bodyPr>
            <a:normAutofit/>
          </a:bodyPr>
          <a:lstStyle/>
          <a:p>
            <a:r>
              <a:rPr lang="fr-CA" dirty="0" smtClean="0"/>
              <a:t>M</a:t>
            </a:r>
            <a:r>
              <a:rPr lang="fr-CA" baseline="30000" dirty="0" smtClean="0"/>
              <a:t>d</a:t>
            </a:r>
            <a:r>
              <a:rPr lang="fr-CA" dirty="0" smtClean="0"/>
              <a:t> peut donc s’écrire M</a:t>
            </a:r>
            <a:r>
              <a:rPr lang="fr-CA" baseline="30000" dirty="0" smtClean="0"/>
              <a:t>d</a:t>
            </a:r>
            <a:r>
              <a:rPr lang="fr-CA" dirty="0" smtClean="0"/>
              <a:t> = P*L(R,Y) ou encore M</a:t>
            </a:r>
            <a:r>
              <a:rPr lang="fr-CA" baseline="30000" dirty="0" smtClean="0"/>
              <a:t>d</a:t>
            </a:r>
            <a:r>
              <a:rPr lang="fr-CA" dirty="0" smtClean="0"/>
              <a:t>/P = L(R,Y), la «demande réelle de monnaie»</a:t>
            </a:r>
          </a:p>
          <a:p>
            <a:pPr lvl="1"/>
            <a:endParaRPr lang="fr-CA" dirty="0" smtClean="0"/>
          </a:p>
          <a:p>
            <a:r>
              <a:rPr lang="fr-CA" dirty="0" smtClean="0"/>
              <a:t> L’offre de monnaie M</a:t>
            </a:r>
            <a:r>
              <a:rPr lang="fr-CA" baseline="30000" dirty="0" smtClean="0"/>
              <a:t>s</a:t>
            </a:r>
            <a:r>
              <a:rPr lang="fr-CA" dirty="0" smtClean="0"/>
              <a:t> est quant à elle exogène, elle est fixée dans le cadre de la politique monétaire.</a:t>
            </a:r>
          </a:p>
          <a:p>
            <a:pPr marL="36576" indent="0">
              <a:buNone/>
            </a:pPr>
            <a:endParaRPr lang="fr-CA" dirty="0" smtClean="0"/>
          </a:p>
          <a:p>
            <a:r>
              <a:rPr lang="fr-CA" dirty="0" smtClean="0"/>
              <a:t>M</a:t>
            </a:r>
            <a:r>
              <a:rPr lang="fr-CA" baseline="30000" dirty="0" smtClean="0"/>
              <a:t>s</a:t>
            </a:r>
            <a:r>
              <a:rPr lang="fr-CA" dirty="0" smtClean="0"/>
              <a:t> = M</a:t>
            </a:r>
            <a:r>
              <a:rPr lang="fr-CA" baseline="30000" dirty="0" smtClean="0"/>
              <a:t>d</a:t>
            </a:r>
            <a:r>
              <a:rPr lang="fr-CA" dirty="0" smtClean="0"/>
              <a:t> </a:t>
            </a:r>
            <a:r>
              <a:rPr lang="fr-CA" dirty="0" smtClean="0">
                <a:sym typeface="Symbol"/>
              </a:rPr>
              <a:t></a:t>
            </a:r>
            <a:r>
              <a:rPr lang="fr-CA" dirty="0" smtClean="0"/>
              <a:t> M</a:t>
            </a:r>
            <a:r>
              <a:rPr lang="fr-CA" baseline="30000" dirty="0" smtClean="0"/>
              <a:t>s</a:t>
            </a:r>
            <a:r>
              <a:rPr lang="fr-CA" dirty="0" smtClean="0"/>
              <a:t> = P*L(R,Y) </a:t>
            </a:r>
            <a:r>
              <a:rPr lang="fr-CA" dirty="0" smtClean="0">
                <a:sym typeface="Symbol"/>
              </a:rPr>
              <a:t> </a:t>
            </a:r>
            <a:r>
              <a:rPr lang="fr-CA" dirty="0" smtClean="0"/>
              <a:t>M</a:t>
            </a:r>
            <a:r>
              <a:rPr lang="fr-CA" baseline="30000" dirty="0" smtClean="0"/>
              <a:t>s</a:t>
            </a:r>
            <a:r>
              <a:rPr lang="fr-CA" dirty="0" smtClean="0"/>
              <a:t>/P = L(R,Y)</a:t>
            </a:r>
          </a:p>
          <a:p>
            <a:pPr>
              <a:buNone/>
            </a:pPr>
            <a:endParaRPr lang="fr-CA" dirty="0" smtClean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6</a:t>
            </a:fld>
            <a:endParaRPr lang="fr-CA"/>
          </a:p>
        </p:txBody>
      </p:sp>
      <p:sp>
        <p:nvSpPr>
          <p:cNvPr id="5" name="ZoneTexte 4"/>
          <p:cNvSpPr txBox="1"/>
          <p:nvPr/>
        </p:nvSpPr>
        <p:spPr>
          <a:xfrm>
            <a:off x="3635896" y="191683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-     +  </a:t>
            </a:r>
            <a:endParaRPr lang="fr-CA" dirty="0"/>
          </a:p>
        </p:txBody>
      </p:sp>
      <p:sp>
        <p:nvSpPr>
          <p:cNvPr id="6" name="ZoneTexte 5"/>
          <p:cNvSpPr txBox="1"/>
          <p:nvPr/>
        </p:nvSpPr>
        <p:spPr>
          <a:xfrm>
            <a:off x="6228184" y="1484784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-     +  </a:t>
            </a:r>
            <a:endParaRPr lang="fr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Le marché monétaire</a:t>
            </a:r>
            <a:endParaRPr lang="fr-CA" baseline="30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7</a:t>
            </a:fld>
            <a:endParaRPr lang="fr-CA"/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2843808" y="5445224"/>
            <a:ext cx="410445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 flipV="1">
            <a:off x="2843808" y="1772816"/>
            <a:ext cx="0" cy="367240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6588224" y="5517232"/>
            <a:ext cx="216024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Encaisses monétaires réelles</a:t>
            </a:r>
            <a:endParaRPr lang="fr-FR" dirty="0">
              <a:latin typeface="Times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6372200" y="4581128"/>
            <a:ext cx="1481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M</a:t>
            </a:r>
            <a:r>
              <a:rPr lang="fr-CA" baseline="30000" dirty="0" smtClean="0"/>
              <a:t>d</a:t>
            </a:r>
            <a:r>
              <a:rPr lang="fr-CA" dirty="0" smtClean="0"/>
              <a:t>/P=L(R,Y)</a:t>
            </a:r>
            <a:endParaRPr lang="fr-CA" dirty="0"/>
          </a:p>
        </p:txBody>
      </p:sp>
      <p:sp>
        <p:nvSpPr>
          <p:cNvPr id="9" name="ZoneTexte 8"/>
          <p:cNvSpPr txBox="1"/>
          <p:nvPr/>
        </p:nvSpPr>
        <p:spPr>
          <a:xfrm>
            <a:off x="4932040" y="1700808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M</a:t>
            </a:r>
            <a:r>
              <a:rPr lang="fr-CA" baseline="30000" dirty="0" smtClean="0"/>
              <a:t>s</a:t>
            </a:r>
            <a:r>
              <a:rPr lang="fr-CA" dirty="0" smtClean="0"/>
              <a:t>/P</a:t>
            </a:r>
            <a:endParaRPr lang="fr-CA" dirty="0"/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2343604" y="1628800"/>
            <a:ext cx="3561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R</a:t>
            </a:r>
            <a:endParaRPr lang="fr-FR" dirty="0">
              <a:latin typeface="Times"/>
            </a:endParaRPr>
          </a:p>
        </p:txBody>
      </p:sp>
      <p:sp>
        <p:nvSpPr>
          <p:cNvPr id="11" name="Forme libre 10"/>
          <p:cNvSpPr/>
          <p:nvPr/>
        </p:nvSpPr>
        <p:spPr>
          <a:xfrm>
            <a:off x="3563888" y="1988840"/>
            <a:ext cx="2952328" cy="3024336"/>
          </a:xfrm>
          <a:custGeom>
            <a:avLst/>
            <a:gdLst>
              <a:gd name="connsiteX0" fmla="*/ 0 w 2206171"/>
              <a:gd name="connsiteY0" fmla="*/ 0 h 2757714"/>
              <a:gd name="connsiteX1" fmla="*/ 711200 w 2206171"/>
              <a:gd name="connsiteY1" fmla="*/ 1799771 h 2757714"/>
              <a:gd name="connsiteX2" fmla="*/ 2206171 w 2206171"/>
              <a:gd name="connsiteY2" fmla="*/ 2757714 h 275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06171" h="2757714">
                <a:moveTo>
                  <a:pt x="0" y="0"/>
                </a:moveTo>
                <a:cubicBezTo>
                  <a:pt x="171752" y="670076"/>
                  <a:pt x="343505" y="1340152"/>
                  <a:pt x="711200" y="1799771"/>
                </a:cubicBezTo>
                <a:cubicBezTo>
                  <a:pt x="1078895" y="2259390"/>
                  <a:pt x="1642533" y="2508552"/>
                  <a:pt x="2206171" y="2757714"/>
                </a:cubicBezTo>
              </a:path>
            </a:pathLst>
          </a:cu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12" name="Connecteur droit 11"/>
          <p:cNvCxnSpPr/>
          <p:nvPr/>
        </p:nvCxnSpPr>
        <p:spPr>
          <a:xfrm flipH="1">
            <a:off x="2843808" y="4221088"/>
            <a:ext cx="396044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 rot="5400000">
            <a:off x="4283968" y="4869160"/>
            <a:ext cx="1152128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/>
        </p:nvCxnSpPr>
        <p:spPr>
          <a:xfrm>
            <a:off x="4860032" y="1772816"/>
            <a:ext cx="0" cy="3672408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Box 12"/>
          <p:cNvSpPr txBox="1">
            <a:spLocks noChangeArrowheads="1"/>
          </p:cNvSpPr>
          <p:nvPr/>
        </p:nvSpPr>
        <p:spPr bwMode="auto">
          <a:xfrm>
            <a:off x="2267744" y="4005064"/>
            <a:ext cx="5164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 smtClean="0">
                <a:latin typeface="Times"/>
              </a:rPr>
              <a:t>R</a:t>
            </a:r>
            <a:r>
              <a:rPr lang="fr-FR" sz="2000" baseline="30000" dirty="0" err="1" smtClean="0">
                <a:latin typeface="Times"/>
              </a:rPr>
              <a:t>eq</a:t>
            </a:r>
            <a:endParaRPr lang="fr-FR" baseline="30000" dirty="0">
              <a:latin typeface="Times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5796136" y="1772816"/>
            <a:ext cx="23762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À l’équilibre M</a:t>
            </a:r>
            <a:r>
              <a:rPr lang="fr-CA" baseline="30000" dirty="0" smtClean="0"/>
              <a:t>S</a:t>
            </a:r>
            <a:r>
              <a:rPr lang="fr-CA" dirty="0" smtClean="0"/>
              <a:t> = M</a:t>
            </a:r>
            <a:r>
              <a:rPr lang="fr-CA" baseline="30000" dirty="0" smtClean="0"/>
              <a:t>d</a:t>
            </a:r>
          </a:p>
          <a:p>
            <a:r>
              <a:rPr lang="fr-CA" dirty="0" smtClean="0"/>
              <a:t>qui peut se réécrire </a:t>
            </a:r>
          </a:p>
          <a:p>
            <a:r>
              <a:rPr lang="fr-CA" dirty="0" smtClean="0"/>
              <a:t>M</a:t>
            </a:r>
            <a:r>
              <a:rPr lang="fr-CA" baseline="30000" dirty="0" smtClean="0"/>
              <a:t>s</a:t>
            </a:r>
            <a:r>
              <a:rPr lang="fr-CA" dirty="0" smtClean="0"/>
              <a:t>/P = L(R,Y)</a:t>
            </a:r>
            <a:endParaRPr lang="fr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1143000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R et le prix des actifs monétaires</a:t>
            </a:r>
            <a:endParaRPr lang="fr-CA" baseline="30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8</a:t>
            </a:fld>
            <a:endParaRPr lang="fr-CA"/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2843808" y="5445224"/>
            <a:ext cx="410445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 flipV="1">
            <a:off x="2843808" y="1772816"/>
            <a:ext cx="0" cy="367240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6588224" y="5517232"/>
            <a:ext cx="216024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Encaisses monétaires réelles</a:t>
            </a:r>
            <a:endParaRPr lang="fr-FR" dirty="0">
              <a:latin typeface="Times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3059832" y="1700808"/>
            <a:ext cx="13939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M</a:t>
            </a:r>
            <a:r>
              <a:rPr lang="fr-CA" baseline="30000" dirty="0" smtClean="0"/>
              <a:t>d</a:t>
            </a:r>
            <a:r>
              <a:rPr lang="fr-CA" dirty="0" smtClean="0"/>
              <a:t>/P : </a:t>
            </a:r>
            <a:r>
              <a:rPr lang="fr-CA" dirty="0" err="1" smtClean="0"/>
              <a:t>O</a:t>
            </a:r>
            <a:r>
              <a:rPr lang="fr-CA" baseline="-25000" dirty="0" err="1" smtClean="0"/>
              <a:t>actifs</a:t>
            </a:r>
            <a:endParaRPr lang="fr-CA" baseline="-25000" dirty="0"/>
          </a:p>
        </p:txBody>
      </p:sp>
      <p:sp>
        <p:nvSpPr>
          <p:cNvPr id="9" name="ZoneTexte 8"/>
          <p:cNvSpPr txBox="1"/>
          <p:nvPr/>
        </p:nvSpPr>
        <p:spPr>
          <a:xfrm>
            <a:off x="4932040" y="1700808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M</a:t>
            </a:r>
            <a:r>
              <a:rPr lang="fr-CA" baseline="30000" dirty="0" smtClean="0"/>
              <a:t>s</a:t>
            </a:r>
            <a:r>
              <a:rPr lang="fr-CA" dirty="0"/>
              <a:t>/P </a:t>
            </a:r>
            <a:r>
              <a:rPr lang="fr-CA" dirty="0" smtClean="0"/>
              <a:t>: </a:t>
            </a:r>
            <a:r>
              <a:rPr lang="fr-CA" dirty="0" err="1" smtClean="0"/>
              <a:t>D</a:t>
            </a:r>
            <a:r>
              <a:rPr lang="fr-CA" baseline="-25000" dirty="0" err="1" smtClean="0"/>
              <a:t>actifs</a:t>
            </a:r>
            <a:r>
              <a:rPr lang="fr-CA" dirty="0" smtClean="0"/>
              <a:t> </a:t>
            </a:r>
            <a:endParaRPr lang="fr-CA" dirty="0"/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2343604" y="1628800"/>
            <a:ext cx="3561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R</a:t>
            </a:r>
            <a:endParaRPr lang="fr-FR" dirty="0">
              <a:latin typeface="Times"/>
            </a:endParaRPr>
          </a:p>
        </p:txBody>
      </p:sp>
      <p:sp>
        <p:nvSpPr>
          <p:cNvPr id="11" name="Forme libre 10"/>
          <p:cNvSpPr/>
          <p:nvPr/>
        </p:nvSpPr>
        <p:spPr>
          <a:xfrm>
            <a:off x="3563888" y="1988840"/>
            <a:ext cx="2952328" cy="3024336"/>
          </a:xfrm>
          <a:custGeom>
            <a:avLst/>
            <a:gdLst>
              <a:gd name="connsiteX0" fmla="*/ 0 w 2206171"/>
              <a:gd name="connsiteY0" fmla="*/ 0 h 2757714"/>
              <a:gd name="connsiteX1" fmla="*/ 711200 w 2206171"/>
              <a:gd name="connsiteY1" fmla="*/ 1799771 h 2757714"/>
              <a:gd name="connsiteX2" fmla="*/ 2206171 w 2206171"/>
              <a:gd name="connsiteY2" fmla="*/ 2757714 h 275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06171" h="2757714">
                <a:moveTo>
                  <a:pt x="0" y="0"/>
                </a:moveTo>
                <a:cubicBezTo>
                  <a:pt x="171752" y="670076"/>
                  <a:pt x="343505" y="1340152"/>
                  <a:pt x="711200" y="1799771"/>
                </a:cubicBezTo>
                <a:cubicBezTo>
                  <a:pt x="1078895" y="2259390"/>
                  <a:pt x="1642533" y="2508552"/>
                  <a:pt x="2206171" y="2757714"/>
                </a:cubicBezTo>
              </a:path>
            </a:pathLst>
          </a:cu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12" name="Connecteur droit 11"/>
          <p:cNvCxnSpPr/>
          <p:nvPr/>
        </p:nvCxnSpPr>
        <p:spPr>
          <a:xfrm flipH="1">
            <a:off x="2843808" y="4221088"/>
            <a:ext cx="396044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 rot="5400000">
            <a:off x="4283968" y="4869160"/>
            <a:ext cx="1152128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/>
        </p:nvCxnSpPr>
        <p:spPr>
          <a:xfrm>
            <a:off x="4860032" y="1772816"/>
            <a:ext cx="0" cy="3672408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Box 12"/>
          <p:cNvSpPr txBox="1">
            <a:spLocks noChangeArrowheads="1"/>
          </p:cNvSpPr>
          <p:nvPr/>
        </p:nvSpPr>
        <p:spPr bwMode="auto">
          <a:xfrm>
            <a:off x="2267744" y="4005064"/>
            <a:ext cx="5164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 smtClean="0">
                <a:latin typeface="Times"/>
              </a:rPr>
              <a:t>R</a:t>
            </a:r>
            <a:r>
              <a:rPr lang="fr-FR" sz="2000" baseline="30000" dirty="0" err="1" smtClean="0">
                <a:latin typeface="Times"/>
              </a:rPr>
              <a:t>eq</a:t>
            </a:r>
            <a:endParaRPr lang="fr-FR" baseline="30000" dirty="0">
              <a:latin typeface="Times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6588224" y="1541691"/>
            <a:ext cx="25557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err="1" smtClean="0"/>
              <a:t>Depuis</a:t>
            </a:r>
            <a:r>
              <a:rPr lang="en-CA" dirty="0" smtClean="0"/>
              <a:t> R</a:t>
            </a:r>
            <a:r>
              <a:rPr lang="en-CA" baseline="30000" dirty="0" smtClean="0"/>
              <a:t>1</a:t>
            </a:r>
            <a:r>
              <a:rPr lang="en-CA" dirty="0" smtClean="0"/>
              <a:t>, la D </a:t>
            </a:r>
            <a:r>
              <a:rPr lang="en-CA" dirty="0" err="1" smtClean="0"/>
              <a:t>excédentaire</a:t>
            </a:r>
            <a:r>
              <a:rPr lang="en-CA" dirty="0" smtClean="0"/>
              <a:t> </a:t>
            </a:r>
            <a:r>
              <a:rPr lang="en-CA" dirty="0" err="1" smtClean="0"/>
              <a:t>d’actifs</a:t>
            </a:r>
            <a:r>
              <a:rPr lang="en-CA" dirty="0" smtClean="0"/>
              <a:t> </a:t>
            </a:r>
            <a:r>
              <a:rPr lang="en-CA" dirty="0" err="1" smtClean="0"/>
              <a:t>entraîne</a:t>
            </a:r>
            <a:r>
              <a:rPr lang="en-CA" dirty="0" smtClean="0"/>
              <a:t> </a:t>
            </a:r>
            <a:r>
              <a:rPr lang="en-CA" dirty="0" err="1" smtClean="0"/>
              <a:t>une</a:t>
            </a:r>
            <a:r>
              <a:rPr lang="en-CA" dirty="0" smtClean="0"/>
              <a:t> </a:t>
            </a:r>
            <a:r>
              <a:rPr lang="en-CA" dirty="0" err="1" smtClean="0"/>
              <a:t>hausse</a:t>
            </a:r>
            <a:r>
              <a:rPr lang="en-CA" dirty="0" smtClean="0"/>
              <a:t> de </a:t>
            </a:r>
            <a:r>
              <a:rPr lang="en-CA" dirty="0" err="1" smtClean="0"/>
              <a:t>leur</a:t>
            </a:r>
            <a:r>
              <a:rPr lang="en-CA" dirty="0" smtClean="0"/>
              <a:t> prix, </a:t>
            </a:r>
            <a:r>
              <a:rPr lang="en-CA" dirty="0" err="1" smtClean="0"/>
              <a:t>ce</a:t>
            </a:r>
            <a:r>
              <a:rPr lang="en-CA" dirty="0" smtClean="0"/>
              <a:t> qui se </a:t>
            </a:r>
            <a:r>
              <a:rPr lang="en-CA" dirty="0" err="1" smtClean="0"/>
              <a:t>traduit</a:t>
            </a:r>
            <a:r>
              <a:rPr lang="en-CA" dirty="0" smtClean="0"/>
              <a:t> par </a:t>
            </a:r>
            <a:r>
              <a:rPr lang="en-CA" dirty="0" err="1" smtClean="0"/>
              <a:t>une</a:t>
            </a:r>
            <a:r>
              <a:rPr lang="en-CA" dirty="0" smtClean="0"/>
              <a:t> </a:t>
            </a:r>
            <a:r>
              <a:rPr lang="en-CA" dirty="0" err="1" smtClean="0"/>
              <a:t>baisse</a:t>
            </a:r>
            <a:r>
              <a:rPr lang="en-CA" dirty="0" smtClean="0"/>
              <a:t> de R </a:t>
            </a:r>
            <a:r>
              <a:rPr lang="en-CA" dirty="0" err="1" smtClean="0"/>
              <a:t>vers</a:t>
            </a:r>
            <a:r>
              <a:rPr lang="en-CA" dirty="0" smtClean="0"/>
              <a:t> R</a:t>
            </a:r>
            <a:r>
              <a:rPr lang="en-CA" baseline="30000" dirty="0" smtClean="0"/>
              <a:t>eq</a:t>
            </a:r>
            <a:r>
              <a:rPr lang="en-CA" dirty="0" smtClean="0"/>
              <a:t>. </a:t>
            </a:r>
            <a:r>
              <a:rPr lang="en-CA" dirty="0" err="1" smtClean="0"/>
              <a:t>L’inverse</a:t>
            </a:r>
            <a:r>
              <a:rPr lang="en-CA" dirty="0" smtClean="0"/>
              <a:t> </a:t>
            </a:r>
            <a:r>
              <a:rPr lang="en-CA" dirty="0" err="1" smtClean="0"/>
              <a:t>survient</a:t>
            </a:r>
            <a:r>
              <a:rPr lang="en-CA" dirty="0" smtClean="0"/>
              <a:t> </a:t>
            </a:r>
            <a:r>
              <a:rPr lang="en-CA" dirty="0" err="1" smtClean="0"/>
              <a:t>depuis</a:t>
            </a:r>
            <a:r>
              <a:rPr lang="en-CA" dirty="0" smtClean="0"/>
              <a:t> R</a:t>
            </a:r>
            <a:r>
              <a:rPr lang="en-CA" baseline="30000" dirty="0" smtClean="0"/>
              <a:t>2</a:t>
            </a:r>
            <a:r>
              <a:rPr lang="en-CA" dirty="0" smtClean="0"/>
              <a:t>. </a:t>
            </a:r>
            <a:endParaRPr lang="fr-CA" dirty="0"/>
          </a:p>
        </p:txBody>
      </p:sp>
      <p:cxnSp>
        <p:nvCxnSpPr>
          <p:cNvPr id="17" name="Connecteur droit 16"/>
          <p:cNvCxnSpPr/>
          <p:nvPr/>
        </p:nvCxnSpPr>
        <p:spPr>
          <a:xfrm flipH="1">
            <a:off x="2843808" y="3789040"/>
            <a:ext cx="396044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 flipH="1">
            <a:off x="2843808" y="4653136"/>
            <a:ext cx="396044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2267744" y="3532946"/>
            <a:ext cx="44114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R</a:t>
            </a:r>
            <a:r>
              <a:rPr lang="fr-FR" sz="2000" baseline="30000" dirty="0">
                <a:latin typeface="Times"/>
              </a:rPr>
              <a:t>1</a:t>
            </a:r>
            <a:endParaRPr lang="fr-FR" baseline="30000" dirty="0">
              <a:latin typeface="Times"/>
            </a:endParaRPr>
          </a:p>
        </p:txBody>
      </p:sp>
      <p:sp>
        <p:nvSpPr>
          <p:cNvPr id="20" name="Text Box 12"/>
          <p:cNvSpPr txBox="1">
            <a:spLocks noChangeArrowheads="1"/>
          </p:cNvSpPr>
          <p:nvPr/>
        </p:nvSpPr>
        <p:spPr bwMode="auto">
          <a:xfrm>
            <a:off x="2267744" y="4437112"/>
            <a:ext cx="44114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R</a:t>
            </a:r>
            <a:r>
              <a:rPr lang="fr-FR" sz="2000" baseline="30000" dirty="0">
                <a:latin typeface="Times"/>
              </a:rPr>
              <a:t>2</a:t>
            </a:r>
            <a:endParaRPr lang="fr-FR" baseline="30000" dirty="0">
              <a:latin typeface="Times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218846" y="6228020"/>
            <a:ext cx="7521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Rappel : le </a:t>
            </a:r>
            <a:r>
              <a:rPr lang="en-CA" dirty="0" err="1" smtClean="0"/>
              <a:t>rdmt</a:t>
            </a:r>
            <a:r>
              <a:rPr lang="en-CA" dirty="0" smtClean="0"/>
              <a:t> d’un bon = (</a:t>
            </a:r>
            <a:r>
              <a:rPr lang="en-CA" dirty="0" err="1" smtClean="0"/>
              <a:t>Vnominale</a:t>
            </a:r>
            <a:r>
              <a:rPr lang="en-CA" dirty="0" smtClean="0"/>
              <a:t> – P)/P * 365/j</a:t>
            </a:r>
            <a:endParaRPr lang="fr-CA" dirty="0"/>
          </a:p>
        </p:txBody>
      </p:sp>
    </p:spTree>
    <p:extLst>
      <p:ext uri="{BB962C8B-B14F-4D97-AF65-F5344CB8AC3E}">
        <p14:creationId xmlns="" xmlns:p14="http://schemas.microsoft.com/office/powerpoint/2010/main" val="2056247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Statique comparée 1 : </a:t>
            </a:r>
            <a:r>
              <a:rPr lang="fr-CA" dirty="0" smtClean="0">
                <a:sym typeface="Symbol"/>
              </a:rPr>
              <a:t>M</a:t>
            </a:r>
            <a:r>
              <a:rPr lang="fr-CA" baseline="30000" dirty="0" smtClean="0">
                <a:sym typeface="Symbol"/>
              </a:rPr>
              <a:t>s</a:t>
            </a:r>
            <a:endParaRPr lang="fr-CA" baseline="30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9</a:t>
            </a:fld>
            <a:endParaRPr lang="fr-CA"/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2843808" y="5445224"/>
            <a:ext cx="410445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 flipV="1">
            <a:off x="2843808" y="1772816"/>
            <a:ext cx="0" cy="367240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6588224" y="5517232"/>
            <a:ext cx="216024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"/>
              </a:rPr>
              <a:t>Encaisses monétaires réelles</a:t>
            </a:r>
            <a:endParaRPr lang="fr-FR" dirty="0">
              <a:latin typeface="Times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6516216" y="4797152"/>
            <a:ext cx="1481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M</a:t>
            </a:r>
            <a:r>
              <a:rPr lang="fr-CA" baseline="30000" dirty="0" smtClean="0"/>
              <a:t>d</a:t>
            </a:r>
            <a:r>
              <a:rPr lang="fr-CA" dirty="0" smtClean="0"/>
              <a:t>/P=L(R,Y)</a:t>
            </a:r>
            <a:endParaRPr lang="fr-CA" dirty="0"/>
          </a:p>
        </p:txBody>
      </p:sp>
      <p:sp>
        <p:nvSpPr>
          <p:cNvPr id="9" name="ZoneTexte 8"/>
          <p:cNvSpPr txBox="1"/>
          <p:nvPr/>
        </p:nvSpPr>
        <p:spPr>
          <a:xfrm>
            <a:off x="4932040" y="1700808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M</a:t>
            </a:r>
            <a:r>
              <a:rPr lang="fr-CA" baseline="30000" dirty="0" smtClean="0"/>
              <a:t>s</a:t>
            </a:r>
            <a:r>
              <a:rPr lang="fr-CA" baseline="-25000" dirty="0" smtClean="0"/>
              <a:t>1</a:t>
            </a:r>
            <a:r>
              <a:rPr lang="fr-CA" dirty="0" smtClean="0"/>
              <a:t>/P</a:t>
            </a:r>
            <a:endParaRPr lang="fr-CA" dirty="0"/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2343604" y="1628800"/>
            <a:ext cx="3561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R</a:t>
            </a:r>
            <a:endParaRPr lang="fr-FR" dirty="0">
              <a:latin typeface="Times"/>
            </a:endParaRPr>
          </a:p>
        </p:txBody>
      </p:sp>
      <p:sp>
        <p:nvSpPr>
          <p:cNvPr id="11" name="Forme libre 10"/>
          <p:cNvSpPr/>
          <p:nvPr/>
        </p:nvSpPr>
        <p:spPr>
          <a:xfrm>
            <a:off x="3563888" y="1988840"/>
            <a:ext cx="2952328" cy="3024336"/>
          </a:xfrm>
          <a:custGeom>
            <a:avLst/>
            <a:gdLst>
              <a:gd name="connsiteX0" fmla="*/ 0 w 2206171"/>
              <a:gd name="connsiteY0" fmla="*/ 0 h 2757714"/>
              <a:gd name="connsiteX1" fmla="*/ 711200 w 2206171"/>
              <a:gd name="connsiteY1" fmla="*/ 1799771 h 2757714"/>
              <a:gd name="connsiteX2" fmla="*/ 2206171 w 2206171"/>
              <a:gd name="connsiteY2" fmla="*/ 2757714 h 275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06171" h="2757714">
                <a:moveTo>
                  <a:pt x="0" y="0"/>
                </a:moveTo>
                <a:cubicBezTo>
                  <a:pt x="171752" y="670076"/>
                  <a:pt x="343505" y="1340152"/>
                  <a:pt x="711200" y="1799771"/>
                </a:cubicBezTo>
                <a:cubicBezTo>
                  <a:pt x="1078895" y="2259390"/>
                  <a:pt x="1642533" y="2508552"/>
                  <a:pt x="2206171" y="2757714"/>
                </a:cubicBezTo>
              </a:path>
            </a:pathLst>
          </a:cu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12" name="Connecteur droit 11"/>
          <p:cNvCxnSpPr/>
          <p:nvPr/>
        </p:nvCxnSpPr>
        <p:spPr>
          <a:xfrm flipH="1">
            <a:off x="2843808" y="4221088"/>
            <a:ext cx="2016224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 rot="5400000">
            <a:off x="4283968" y="4869160"/>
            <a:ext cx="1152128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>
            <a:off x="4860032" y="1772816"/>
            <a:ext cx="0" cy="3672408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2267744" y="4005064"/>
            <a:ext cx="60144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R</a:t>
            </a:r>
            <a:r>
              <a:rPr lang="fr-FR" sz="2000" baseline="30000" dirty="0" smtClean="0">
                <a:latin typeface="Times"/>
              </a:rPr>
              <a:t>eq1</a:t>
            </a:r>
            <a:endParaRPr lang="fr-FR" baseline="30000" dirty="0">
              <a:latin typeface="Times"/>
            </a:endParaRPr>
          </a:p>
        </p:txBody>
      </p:sp>
      <p:grpSp>
        <p:nvGrpSpPr>
          <p:cNvPr id="22" name="Groupe 21"/>
          <p:cNvGrpSpPr/>
          <p:nvPr/>
        </p:nvGrpSpPr>
        <p:grpSpPr>
          <a:xfrm>
            <a:off x="5076056" y="1700808"/>
            <a:ext cx="1656184" cy="3744416"/>
            <a:chOff x="5076056" y="1700808"/>
            <a:chExt cx="1656184" cy="3744416"/>
          </a:xfrm>
        </p:grpSpPr>
        <p:sp>
          <p:nvSpPr>
            <p:cNvPr id="16" name="ZoneTexte 15"/>
            <p:cNvSpPr txBox="1"/>
            <p:nvPr/>
          </p:nvSpPr>
          <p:spPr>
            <a:xfrm>
              <a:off x="5796136" y="1700808"/>
              <a:ext cx="9361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dirty="0" smtClean="0"/>
                <a:t>M</a:t>
              </a:r>
              <a:r>
                <a:rPr lang="fr-CA" baseline="30000" dirty="0" smtClean="0"/>
                <a:t>s</a:t>
              </a:r>
              <a:r>
                <a:rPr lang="fr-CA" baseline="-25000" dirty="0" smtClean="0"/>
                <a:t>2</a:t>
              </a:r>
              <a:r>
                <a:rPr lang="fr-CA" dirty="0" smtClean="0"/>
                <a:t>/P</a:t>
              </a:r>
              <a:endParaRPr lang="fr-CA" dirty="0"/>
            </a:p>
          </p:txBody>
        </p:sp>
        <p:cxnSp>
          <p:nvCxnSpPr>
            <p:cNvPr id="18" name="Connecteur droit 17"/>
            <p:cNvCxnSpPr/>
            <p:nvPr/>
          </p:nvCxnSpPr>
          <p:spPr>
            <a:xfrm>
              <a:off x="5724128" y="1772816"/>
              <a:ext cx="0" cy="3672408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lèche droite 18"/>
            <p:cNvSpPr/>
            <p:nvPr/>
          </p:nvSpPr>
          <p:spPr>
            <a:xfrm>
              <a:off x="5076056" y="2204864"/>
              <a:ext cx="504056" cy="2880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</p:grpSp>
      <p:grpSp>
        <p:nvGrpSpPr>
          <p:cNvPr id="23" name="Groupe 22"/>
          <p:cNvGrpSpPr/>
          <p:nvPr/>
        </p:nvGrpSpPr>
        <p:grpSpPr>
          <a:xfrm>
            <a:off x="2267744" y="4469050"/>
            <a:ext cx="3456384" cy="400110"/>
            <a:chOff x="2267744" y="4469050"/>
            <a:chExt cx="4536504" cy="400110"/>
          </a:xfrm>
        </p:grpSpPr>
        <p:cxnSp>
          <p:nvCxnSpPr>
            <p:cNvPr id="20" name="Connecteur droit 19"/>
            <p:cNvCxnSpPr/>
            <p:nvPr/>
          </p:nvCxnSpPr>
          <p:spPr>
            <a:xfrm flipH="1">
              <a:off x="2843808" y="4685074"/>
              <a:ext cx="3960440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 Box 12"/>
            <p:cNvSpPr txBox="1">
              <a:spLocks noChangeArrowheads="1"/>
            </p:cNvSpPr>
            <p:nvPr/>
          </p:nvSpPr>
          <p:spPr bwMode="auto">
            <a:xfrm>
              <a:off x="2267744" y="4469050"/>
              <a:ext cx="601447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2000" dirty="0" smtClean="0">
                  <a:latin typeface="Times"/>
                </a:rPr>
                <a:t>R</a:t>
              </a:r>
              <a:r>
                <a:rPr lang="fr-FR" sz="2000" baseline="30000" dirty="0" smtClean="0">
                  <a:latin typeface="Times"/>
                </a:rPr>
                <a:t>eq2</a:t>
              </a:r>
              <a:endParaRPr lang="fr-FR" baseline="30000" dirty="0">
                <a:latin typeface="Times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chnique">
  <a:themeElements>
    <a:clrScheme name="Technique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que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que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2258</TotalTime>
  <Words>1418</Words>
  <Application>Microsoft Office PowerPoint</Application>
  <PresentationFormat>Affichage à l'écran (4:3)</PresentationFormat>
  <Paragraphs>358</Paragraphs>
  <Slides>27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28" baseType="lpstr">
      <vt:lpstr>Technique</vt:lpstr>
      <vt:lpstr>LE marché monétaire ET LE t* de change</vt:lpstr>
      <vt:lpstr>La monnaie</vt:lpstr>
      <vt:lpstr>La masse monétaire (MM ou Ms)</vt:lpstr>
      <vt:lpstr>Les variations de la MM</vt:lpstr>
      <vt:lpstr>La demande de monnaie (Md) </vt:lpstr>
      <vt:lpstr>Ms et Md (suite)</vt:lpstr>
      <vt:lpstr>Le marché monétaire</vt:lpstr>
      <vt:lpstr>R et le prix des actifs monétaires</vt:lpstr>
      <vt:lpstr>Statique comparée 1 : Ms</vt:lpstr>
      <vt:lpstr>Statique comparée 2 : Y</vt:lpstr>
      <vt:lpstr>Marchés monétaire et des changes</vt:lpstr>
      <vt:lpstr>Statique comparée 1 : MsCA</vt:lpstr>
      <vt:lpstr>Statique comparée 2 : MsUS</vt:lpstr>
      <vt:lpstr>Statique comparée 3 : YCA</vt:lpstr>
      <vt:lpstr>Statique comparée 4 : YUS</vt:lpstr>
      <vt:lpstr>Statique comparée 5 : Ee</vt:lpstr>
      <vt:lpstr>Monnaie et prix</vt:lpstr>
      <vt:lpstr>Neutralité de la monnaie à LT</vt:lpstr>
      <vt:lpstr>Marché des b. et s. et neutralité des Ms à LT</vt:lpstr>
      <vt:lpstr>Rigidité des P, CT vs LT</vt:lpstr>
      <vt:lpstr>+Ms permanente, CT vs LT</vt:lpstr>
      <vt:lpstr>+Ms permanente, CT (gauche) vs LT (droite)</vt:lpstr>
      <vt:lpstr>La surréaction de E</vt:lpstr>
      <vt:lpstr>M, R, P et la surréaction de E</vt:lpstr>
      <vt:lpstr>-Ms permanente, CT vs LT</vt:lpstr>
      <vt:lpstr>-Ms permanente, CT (gauche) vs LT (droite)</vt:lpstr>
      <vt:lpstr>Effets des diff. types de Ms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Modèle simple de fixation des taux de change</dc:title>
  <dc:creator>HP Authorized Customer</dc:creator>
  <cp:lastModifiedBy>Famille</cp:lastModifiedBy>
  <cp:revision>316</cp:revision>
  <dcterms:created xsi:type="dcterms:W3CDTF">2011-09-02T19:31:24Z</dcterms:created>
  <dcterms:modified xsi:type="dcterms:W3CDTF">2015-02-09T20:08:02Z</dcterms:modified>
</cp:coreProperties>
</file>