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15" r:id="rId3"/>
    <p:sldId id="316" r:id="rId4"/>
    <p:sldId id="317" r:id="rId5"/>
    <p:sldId id="319" r:id="rId6"/>
    <p:sldId id="320" r:id="rId7"/>
    <p:sldId id="323" r:id="rId8"/>
    <p:sldId id="324" r:id="rId9"/>
    <p:sldId id="326" r:id="rId10"/>
    <p:sldId id="328" r:id="rId11"/>
    <p:sldId id="329" r:id="rId12"/>
    <p:sldId id="330" r:id="rId13"/>
    <p:sldId id="310" r:id="rId14"/>
    <p:sldId id="331" r:id="rId15"/>
    <p:sldId id="285" r:id="rId16"/>
    <p:sldId id="286" r:id="rId17"/>
    <p:sldId id="288" r:id="rId18"/>
    <p:sldId id="287" r:id="rId19"/>
    <p:sldId id="289" r:id="rId20"/>
    <p:sldId id="296" r:id="rId21"/>
    <p:sldId id="297" r:id="rId22"/>
    <p:sldId id="291" r:id="rId23"/>
    <p:sldId id="303" r:id="rId24"/>
    <p:sldId id="300" r:id="rId25"/>
    <p:sldId id="302" r:id="rId26"/>
    <p:sldId id="298" r:id="rId27"/>
    <p:sldId id="301" r:id="rId28"/>
    <p:sldId id="313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 varScale="1">
        <p:scale>
          <a:sx n="70" d="100"/>
          <a:sy n="70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9B3D4-8EDA-49CE-91A2-AE3DA247E0DD}" type="datetimeFigureOut">
              <a:rPr lang="fr-CA" smtClean="0"/>
              <a:pPr/>
              <a:t>2019-02-04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95290-B48A-4E27-B63B-2F1397ADBF4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3637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2019-02-04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58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F4666-9C50-4508-8364-3AB951A53C66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2019-02-04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l’approche en </a:t>
            </a:r>
            <a:r>
              <a:rPr lang="fr-CA" dirty="0" err="1" smtClean="0"/>
              <a:t>termeS</a:t>
            </a:r>
            <a:r>
              <a:rPr lang="fr-CA" dirty="0" smtClean="0"/>
              <a:t> d’actifs des t* de change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</a:t>
            </a:r>
            <a:r>
              <a:rPr lang="fr-CA" smtClean="0"/>
              <a:t>Thème 2b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Rentabilité nominale des actifs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821864"/>
          </a:xfrm>
        </p:spPr>
        <p:txBody>
          <a:bodyPr>
            <a:normAutofit fontScale="70000" lnSpcReduction="20000"/>
          </a:bodyPr>
          <a:lstStyle/>
          <a:p>
            <a:r>
              <a:rPr lang="en-CA" dirty="0" smtClean="0"/>
              <a:t>T* de cr. de la </a:t>
            </a:r>
            <a:r>
              <a:rPr lang="en-CA" dirty="0" err="1" smtClean="0"/>
              <a:t>valeur</a:t>
            </a:r>
            <a:r>
              <a:rPr lang="en-CA" dirty="0" smtClean="0"/>
              <a:t> de </a:t>
            </a:r>
            <a:r>
              <a:rPr lang="en-CA" dirty="0" err="1" smtClean="0"/>
              <a:t>l’actif</a:t>
            </a:r>
            <a:r>
              <a:rPr lang="en-CA" dirty="0" smtClean="0"/>
              <a:t> </a:t>
            </a:r>
            <a:r>
              <a:rPr lang="en-CA" dirty="0" err="1" smtClean="0"/>
              <a:t>sur</a:t>
            </a:r>
            <a:r>
              <a:rPr lang="en-CA" dirty="0" smtClean="0"/>
              <a:t> </a:t>
            </a:r>
            <a:r>
              <a:rPr lang="en-CA" dirty="0" err="1" smtClean="0"/>
              <a:t>une</a:t>
            </a:r>
            <a:r>
              <a:rPr lang="en-CA" dirty="0" smtClean="0"/>
              <a:t> </a:t>
            </a:r>
            <a:r>
              <a:rPr lang="en-CA" dirty="0" err="1" smtClean="0"/>
              <a:t>période</a:t>
            </a:r>
            <a:r>
              <a:rPr lang="en-CA" dirty="0" smtClean="0"/>
              <a:t> </a:t>
            </a:r>
            <a:r>
              <a:rPr lang="en-CA" dirty="0" err="1" smtClean="0"/>
              <a:t>donnée</a:t>
            </a:r>
            <a:r>
              <a:rPr lang="en-CA" dirty="0" smtClean="0"/>
              <a:t> (</a:t>
            </a:r>
            <a:r>
              <a:rPr lang="en-CA" dirty="0" err="1" smtClean="0"/>
              <a:t>gén</a:t>
            </a:r>
            <a:r>
              <a:rPr lang="en-CA" dirty="0" smtClean="0"/>
              <a:t>. </a:t>
            </a:r>
            <a:r>
              <a:rPr lang="en-CA" dirty="0" err="1" smtClean="0"/>
              <a:t>annuelle</a:t>
            </a:r>
            <a:r>
              <a:rPr lang="en-CA" dirty="0" smtClean="0"/>
              <a:t>).</a:t>
            </a:r>
          </a:p>
          <a:p>
            <a:pPr lvl="1"/>
            <a:r>
              <a:rPr lang="en-CA" dirty="0" err="1" smtClean="0"/>
              <a:t>Tcr</a:t>
            </a:r>
            <a:r>
              <a:rPr lang="en-CA" dirty="0" smtClean="0"/>
              <a:t> V = (</a:t>
            </a:r>
            <a:r>
              <a:rPr lang="en-CA" dirty="0" err="1" smtClean="0"/>
              <a:t>V</a:t>
            </a:r>
            <a:r>
              <a:rPr lang="en-CA" baseline="-25000" dirty="0" err="1" smtClean="0"/>
              <a:t>f</a:t>
            </a:r>
            <a:r>
              <a:rPr lang="en-CA" dirty="0" smtClean="0"/>
              <a:t> – V</a:t>
            </a:r>
            <a:r>
              <a:rPr lang="en-CA" baseline="-25000" dirty="0" smtClean="0"/>
              <a:t>i</a:t>
            </a:r>
            <a:r>
              <a:rPr lang="en-CA" dirty="0" smtClean="0"/>
              <a:t> / V</a:t>
            </a:r>
            <a:r>
              <a:rPr lang="en-CA" baseline="-25000" dirty="0" smtClean="0"/>
              <a:t>i</a:t>
            </a:r>
            <a:r>
              <a:rPr lang="en-CA" dirty="0" smtClean="0"/>
              <a:t>) * 100</a:t>
            </a:r>
          </a:p>
          <a:p>
            <a:pPr lvl="1"/>
            <a:r>
              <a:rPr lang="en-CA" dirty="0" smtClean="0"/>
              <a:t>TCAM V = ((</a:t>
            </a:r>
            <a:r>
              <a:rPr lang="en-CA" dirty="0" err="1" smtClean="0"/>
              <a:t>V</a:t>
            </a:r>
            <a:r>
              <a:rPr lang="en-CA" baseline="-25000" dirty="0" err="1" smtClean="0"/>
              <a:t>f</a:t>
            </a:r>
            <a:r>
              <a:rPr lang="en-CA" dirty="0" smtClean="0"/>
              <a:t>/V</a:t>
            </a:r>
            <a:r>
              <a:rPr lang="en-CA" baseline="-25000" dirty="0" smtClean="0"/>
              <a:t>i</a:t>
            </a:r>
            <a:r>
              <a:rPr lang="en-CA" dirty="0" smtClean="0"/>
              <a:t>)</a:t>
            </a:r>
            <a:r>
              <a:rPr lang="en-CA" baseline="30000" dirty="0" smtClean="0"/>
              <a:t>1/n</a:t>
            </a:r>
            <a:r>
              <a:rPr lang="en-CA" dirty="0" smtClean="0"/>
              <a:t> -1) * 100</a:t>
            </a:r>
          </a:p>
          <a:p>
            <a:endParaRPr lang="en-CA" dirty="0" smtClean="0"/>
          </a:p>
          <a:p>
            <a:r>
              <a:rPr lang="en-CA" dirty="0" smtClean="0"/>
              <a:t>Pour </a:t>
            </a:r>
            <a:r>
              <a:rPr lang="en-CA" dirty="0" smtClean="0"/>
              <a:t>les </a:t>
            </a:r>
            <a:r>
              <a:rPr lang="en-CA" dirty="0" smtClean="0"/>
              <a:t>obligations, on a </a:t>
            </a:r>
            <a:r>
              <a:rPr lang="en-CA" dirty="0" smtClean="0"/>
              <a:t>:</a:t>
            </a:r>
          </a:p>
          <a:p>
            <a:pPr lvl="1"/>
            <a:r>
              <a:rPr lang="en-CA" dirty="0" err="1" smtClean="0"/>
              <a:t>Tcr</a:t>
            </a:r>
            <a:r>
              <a:rPr lang="en-CA" dirty="0" smtClean="0"/>
              <a:t> </a:t>
            </a:r>
            <a:r>
              <a:rPr lang="en-CA" dirty="0" err="1" smtClean="0"/>
              <a:t>annuel</a:t>
            </a:r>
            <a:r>
              <a:rPr lang="en-CA" dirty="0" smtClean="0"/>
              <a:t> = R</a:t>
            </a:r>
          </a:p>
          <a:p>
            <a:endParaRPr lang="en-CA" dirty="0"/>
          </a:p>
          <a:p>
            <a:r>
              <a:rPr lang="en-CA" dirty="0" smtClean="0"/>
              <a:t>Pour </a:t>
            </a:r>
            <a:r>
              <a:rPr lang="en-CA" dirty="0"/>
              <a:t>les </a:t>
            </a:r>
            <a:r>
              <a:rPr lang="en-CA" dirty="0" err="1"/>
              <a:t>bons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les billets de </a:t>
            </a:r>
            <a:r>
              <a:rPr lang="en-CA" dirty="0" err="1" smtClean="0"/>
              <a:t>trésorerie</a:t>
            </a:r>
            <a:endParaRPr lang="en-CA" dirty="0" smtClean="0"/>
          </a:p>
          <a:p>
            <a:pPr lvl="1"/>
            <a:r>
              <a:rPr lang="en-CA" dirty="0" smtClean="0"/>
              <a:t>T</a:t>
            </a:r>
            <a:r>
              <a:rPr lang="en-CA" dirty="0"/>
              <a:t>* de </a:t>
            </a:r>
            <a:r>
              <a:rPr lang="en-CA" dirty="0" err="1"/>
              <a:t>rdmt</a:t>
            </a:r>
            <a:r>
              <a:rPr lang="en-CA" dirty="0"/>
              <a:t> = (</a:t>
            </a:r>
            <a:r>
              <a:rPr lang="en-CA" dirty="0" err="1"/>
              <a:t>Vnominale</a:t>
            </a:r>
            <a:r>
              <a:rPr lang="en-CA" dirty="0"/>
              <a:t> – P)/P * 365/j</a:t>
            </a:r>
          </a:p>
          <a:p>
            <a:pPr marL="36576" indent="0">
              <a:buNone/>
            </a:pPr>
            <a:endParaRPr lang="en-CA" dirty="0" smtClean="0"/>
          </a:p>
          <a:p>
            <a:r>
              <a:rPr lang="en-CA" dirty="0" smtClean="0"/>
              <a:t>Pour les actions, on a : </a:t>
            </a:r>
          </a:p>
          <a:p>
            <a:pPr lvl="1"/>
            <a:r>
              <a:rPr lang="en-CA" dirty="0" smtClean="0"/>
              <a:t>T* de </a:t>
            </a:r>
            <a:r>
              <a:rPr lang="en-CA" dirty="0" err="1" smtClean="0"/>
              <a:t>rdmt</a:t>
            </a:r>
            <a:r>
              <a:rPr lang="en-CA" baseline="-25000" dirty="0" err="1" smtClean="0"/>
              <a:t>t</a:t>
            </a:r>
            <a:r>
              <a:rPr lang="en-CA" dirty="0" smtClean="0"/>
              <a:t> = (</a:t>
            </a:r>
            <a:r>
              <a:rPr lang="en-CA" dirty="0" err="1" smtClean="0"/>
              <a:t>div</a:t>
            </a:r>
            <a:r>
              <a:rPr lang="en-CA" baseline="-25000" dirty="0" err="1" smtClean="0"/>
              <a:t>t</a:t>
            </a:r>
            <a:r>
              <a:rPr lang="en-CA" dirty="0" smtClean="0"/>
              <a:t> / P</a:t>
            </a:r>
            <a:r>
              <a:rPr lang="en-CA" baseline="-25000" dirty="0" smtClean="0"/>
              <a:t>i</a:t>
            </a:r>
            <a:r>
              <a:rPr lang="en-CA" dirty="0" smtClean="0"/>
              <a:t> ) * 100</a:t>
            </a:r>
          </a:p>
          <a:p>
            <a:pPr lvl="1"/>
            <a:r>
              <a:rPr lang="en-CA" dirty="0" smtClean="0"/>
              <a:t>T* de </a:t>
            </a:r>
            <a:r>
              <a:rPr lang="en-CA" dirty="0" err="1" smtClean="0"/>
              <a:t>rentabilité</a:t>
            </a:r>
            <a:r>
              <a:rPr lang="en-CA" baseline="-25000" dirty="0" err="1" smtClean="0"/>
              <a:t>t</a:t>
            </a:r>
            <a:r>
              <a:rPr lang="en-CA" dirty="0" smtClean="0"/>
              <a:t> = T* de </a:t>
            </a:r>
            <a:r>
              <a:rPr lang="en-CA" dirty="0" err="1" smtClean="0"/>
              <a:t>rdmt</a:t>
            </a:r>
            <a:r>
              <a:rPr lang="en-CA" baseline="-25000" dirty="0" err="1" smtClean="0"/>
              <a:t>t</a:t>
            </a:r>
            <a:r>
              <a:rPr lang="en-CA" dirty="0" smtClean="0"/>
              <a:t> +(</a:t>
            </a:r>
            <a:r>
              <a:rPr lang="en-CA" dirty="0" err="1" smtClean="0"/>
              <a:t>V</a:t>
            </a:r>
            <a:r>
              <a:rPr lang="en-CA" baseline="-25000" dirty="0" err="1" smtClean="0"/>
              <a:t>t</a:t>
            </a:r>
            <a:r>
              <a:rPr lang="en-CA" dirty="0" smtClean="0"/>
              <a:t> – V</a:t>
            </a:r>
            <a:r>
              <a:rPr lang="en-CA" baseline="-25000" dirty="0" smtClean="0"/>
              <a:t>t-1</a:t>
            </a:r>
            <a:r>
              <a:rPr lang="en-CA" dirty="0" smtClean="0"/>
              <a:t> / V</a:t>
            </a:r>
            <a:r>
              <a:rPr lang="en-CA" baseline="-25000" dirty="0" smtClean="0"/>
              <a:t>t-1</a:t>
            </a:r>
            <a:r>
              <a:rPr lang="en-CA" dirty="0" smtClean="0"/>
              <a:t>) * 100</a:t>
            </a:r>
          </a:p>
          <a:p>
            <a:pPr lvl="1">
              <a:buNone/>
            </a:pPr>
            <a:r>
              <a:rPr lang="en-CA" dirty="0" smtClean="0"/>
              <a:t>  </a:t>
            </a:r>
          </a:p>
          <a:p>
            <a:pPr lvl="1">
              <a:buNone/>
            </a:pPr>
            <a:endParaRPr lang="en-CA" dirty="0" smtClean="0"/>
          </a:p>
          <a:p>
            <a:pPr lvl="1"/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Rentabilité réelle des actifs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853136"/>
          </a:xfrm>
        </p:spPr>
        <p:txBody>
          <a:bodyPr/>
          <a:lstStyle/>
          <a:p>
            <a:r>
              <a:rPr lang="fr-CA" dirty="0" smtClean="0"/>
              <a:t>Puisque l’épargne sert à transformer de la C présente en C future…</a:t>
            </a:r>
          </a:p>
          <a:p>
            <a:endParaRPr lang="fr-CA" dirty="0" smtClean="0"/>
          </a:p>
          <a:p>
            <a:r>
              <a:rPr lang="fr-CA" dirty="0" smtClean="0"/>
              <a:t>et que les P des b. et s. évoluent en même temps que la valeur des actifs</a:t>
            </a:r>
          </a:p>
          <a:p>
            <a:endParaRPr lang="fr-CA" dirty="0" smtClean="0"/>
          </a:p>
          <a:p>
            <a:r>
              <a:rPr lang="fr-CA" dirty="0" smtClean="0"/>
              <a:t>Le T*</a:t>
            </a:r>
            <a:r>
              <a:rPr lang="fr-CA" dirty="0" err="1" smtClean="0"/>
              <a:t>rdmt</a:t>
            </a:r>
            <a:r>
              <a:rPr lang="fr-CA" dirty="0" smtClean="0"/>
              <a:t> réel ≈ </a:t>
            </a:r>
            <a:r>
              <a:rPr lang="fr-CA" dirty="0" err="1" smtClean="0"/>
              <a:t>rent</a:t>
            </a:r>
            <a:r>
              <a:rPr lang="fr-CA" dirty="0" smtClean="0"/>
              <a:t>. nominale - </a:t>
            </a:r>
            <a:r>
              <a:rPr lang="fr-CA" dirty="0" smtClean="0">
                <a:sym typeface="Symbol"/>
              </a:rPr>
              <a:t></a:t>
            </a:r>
          </a:p>
          <a:p>
            <a:pPr marL="36576" indent="0">
              <a:buNone/>
            </a:pPr>
            <a:r>
              <a:rPr lang="en-CA" dirty="0" smtClean="0">
                <a:sym typeface="Symbol"/>
              </a:rPr>
              <a:t>	(r = R - </a:t>
            </a:r>
            <a:r>
              <a:rPr lang="fr-CA" dirty="0" smtClean="0">
                <a:sym typeface="Symbol"/>
              </a:rPr>
              <a:t>)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 algn="ctr">
              <a:buFont typeface="+mj-lt"/>
              <a:buAutoNum type="arabicPeriod"/>
            </a:pPr>
            <a:endParaRPr lang="fr-CA" dirty="0" smtClean="0"/>
          </a:p>
          <a:p>
            <a:pPr marL="550926" indent="-514350" algn="ctr">
              <a:buFont typeface="+mj-lt"/>
              <a:buAutoNum type="arabicPeriod"/>
            </a:pPr>
            <a:endParaRPr lang="fr-CA" dirty="0" smtClean="0"/>
          </a:p>
          <a:p>
            <a:pPr marL="550926" indent="-514350" algn="ctr">
              <a:buNone/>
            </a:pPr>
            <a:r>
              <a:rPr lang="fr-CA" dirty="0" smtClean="0"/>
              <a:t>II- La parité des t* d’intérêt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Actifs monétaires et PTI (1)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L’approche de la PTI est de considérer que les motifs de détention des actifs monétaires sont les mêmes que pour les autres types d’actifs</a:t>
            </a:r>
          </a:p>
          <a:p>
            <a:endParaRPr lang="fr-CA" dirty="0" smtClean="0"/>
          </a:p>
          <a:p>
            <a:r>
              <a:rPr lang="fr-CA" dirty="0" smtClean="0"/>
              <a:t>Le choix entre deux actifs monétaires libellés dans des devises </a:t>
            </a:r>
            <a:r>
              <a:rPr lang="fr-CA" dirty="0" err="1" smtClean="0"/>
              <a:t>diff</a:t>
            </a:r>
            <a:r>
              <a:rPr lang="fr-CA" dirty="0" smtClean="0"/>
              <a:t>. dépend uniquement de leur rendement, qui sera déterminé par:</a:t>
            </a:r>
          </a:p>
          <a:p>
            <a:pPr lvl="1"/>
            <a:r>
              <a:rPr lang="fr-CA" sz="3000" dirty="0" smtClean="0"/>
              <a:t>R et R*</a:t>
            </a:r>
          </a:p>
          <a:p>
            <a:pPr lvl="1"/>
            <a:r>
              <a:rPr lang="fr-CA" sz="3000" dirty="0" smtClean="0"/>
              <a:t>(</a:t>
            </a:r>
            <a:r>
              <a:rPr lang="fr-CA" sz="3000" dirty="0" err="1" smtClean="0"/>
              <a:t>E</a:t>
            </a:r>
            <a:r>
              <a:rPr lang="fr-CA" sz="3000" baseline="30000" dirty="0" err="1" smtClean="0"/>
              <a:t>e</a:t>
            </a:r>
            <a:r>
              <a:rPr lang="fr-CA" sz="3000" baseline="30000" dirty="0" smtClean="0"/>
              <a:t> </a:t>
            </a:r>
            <a:r>
              <a:rPr lang="fr-CA" sz="3000" dirty="0" smtClean="0"/>
              <a:t>– E)/E</a:t>
            </a:r>
          </a:p>
          <a:p>
            <a:pPr>
              <a:buNone/>
            </a:pPr>
            <a:endParaRPr lang="fr-CA" dirty="0" smtClean="0"/>
          </a:p>
          <a:p>
            <a:pPr>
              <a:buNone/>
            </a:pPr>
            <a:r>
              <a:rPr lang="fr-CA" dirty="0" smtClean="0"/>
              <a:t>	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Actifs monétaires et PTI (2)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Hypothèses :</a:t>
            </a:r>
          </a:p>
          <a:p>
            <a:pPr lvl="1"/>
            <a:r>
              <a:rPr lang="fr-CA" dirty="0" smtClean="0"/>
              <a:t>risque limité à celui du change</a:t>
            </a:r>
          </a:p>
          <a:p>
            <a:pPr lvl="1"/>
            <a:r>
              <a:rPr lang="fr-CA" dirty="0" smtClean="0"/>
              <a:t>liquidité équivalente de tous les dépôts en devises</a:t>
            </a:r>
          </a:p>
          <a:p>
            <a:endParaRPr lang="fr-CA" dirty="0" smtClean="0"/>
          </a:p>
          <a:p>
            <a:r>
              <a:rPr lang="fr-CA" dirty="0" smtClean="0"/>
              <a:t>Remarques : </a:t>
            </a:r>
          </a:p>
          <a:p>
            <a:pPr lvl="1"/>
            <a:r>
              <a:rPr lang="fr-CA" dirty="0" smtClean="0"/>
              <a:t>+ importante réserve de valeur et + liquidité </a:t>
            </a:r>
            <a:r>
              <a:rPr lang="fr-CA" dirty="0" smtClean="0">
                <a:sym typeface="Symbol"/>
              </a:rPr>
              <a:t> leur mouvement ont une </a:t>
            </a:r>
            <a:r>
              <a:rPr lang="fr-CA" dirty="0" smtClean="0"/>
              <a:t>grande influence sur E</a:t>
            </a:r>
          </a:p>
          <a:p>
            <a:pPr lvl="1"/>
            <a:r>
              <a:rPr lang="fr-CA" dirty="0" smtClean="0"/>
              <a:t>R </a:t>
            </a:r>
            <a:r>
              <a:rPr lang="fr-CA" dirty="0" err="1" smtClean="0"/>
              <a:t>rel</a:t>
            </a:r>
            <a:r>
              <a:rPr lang="fr-CA" dirty="0" smtClean="0"/>
              <a:t>. petit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/>
              <a:t> l’importance de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 sur leur rentabilité </a:t>
            </a:r>
            <a:r>
              <a:rPr lang="fr-CA" dirty="0" err="1" smtClean="0"/>
              <a:t>rel</a:t>
            </a:r>
            <a:r>
              <a:rPr lang="fr-CA" dirty="0" smtClean="0"/>
              <a:t>. anticipée</a:t>
            </a:r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Rentabilité des actifs mon. et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endParaRPr lang="fr-CA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5373216"/>
          </a:xfrm>
        </p:spPr>
        <p:txBody>
          <a:bodyPr>
            <a:normAutofit/>
          </a:bodyPr>
          <a:lstStyle/>
          <a:p>
            <a:r>
              <a:rPr lang="fr-CA" dirty="0" smtClean="0"/>
              <a:t>Soit R</a:t>
            </a:r>
            <a:r>
              <a:rPr lang="fr-CA" baseline="-25000" dirty="0" smtClean="0"/>
              <a:t>$US</a:t>
            </a:r>
            <a:r>
              <a:rPr lang="fr-CA" dirty="0" smtClean="0"/>
              <a:t>=2, R</a:t>
            </a:r>
            <a:r>
              <a:rPr lang="fr-CA" baseline="-25000" dirty="0" smtClean="0"/>
              <a:t>$CA</a:t>
            </a:r>
            <a:r>
              <a:rPr lang="fr-CA" dirty="0" smtClean="0"/>
              <a:t>=3, E</a:t>
            </a:r>
            <a:r>
              <a:rPr lang="fr-CA" baseline="-25000" dirty="0" smtClean="0"/>
              <a:t>$CA</a:t>
            </a:r>
            <a:r>
              <a:rPr lang="fr-CA" dirty="0" smtClean="0"/>
              <a:t>=1 et </a:t>
            </a:r>
            <a:r>
              <a:rPr lang="fr-CA" dirty="0" err="1" smtClean="0"/>
              <a:t>E</a:t>
            </a:r>
            <a:r>
              <a:rPr lang="fr-CA" baseline="-25000" dirty="0" err="1" smtClean="0"/>
              <a:t>$Ca</a:t>
            </a:r>
            <a:r>
              <a:rPr lang="fr-CA" baseline="30000" dirty="0" err="1" smtClean="0"/>
              <a:t>e</a:t>
            </a:r>
            <a:r>
              <a:rPr lang="fr-CA" dirty="0" smtClean="0"/>
              <a:t> =0,95, trouvons le T*</a:t>
            </a:r>
            <a:r>
              <a:rPr lang="fr-CA" dirty="0" err="1" smtClean="0"/>
              <a:t>rdmt</a:t>
            </a:r>
            <a:r>
              <a:rPr lang="fr-CA" dirty="0" smtClean="0"/>
              <a:t> actif mon. US en $CA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On change au courant 1$CA contre 1$US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1$US vaudra 1,02$US dans un an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On anticipe que 1,02$US vaudra alors 1,02$US*0,95$CA/$US=0,969$CA 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Pour un T*</a:t>
            </a:r>
            <a:r>
              <a:rPr lang="fr-CA" dirty="0" err="1" smtClean="0"/>
              <a:t>rdmt</a:t>
            </a:r>
            <a:r>
              <a:rPr lang="fr-CA" dirty="0" smtClean="0"/>
              <a:t> = ((0,969$CA-1$CA)/1$CA) * 100 = -3,1%</a:t>
            </a:r>
          </a:p>
          <a:p>
            <a:pPr lvl="1">
              <a:spcBef>
                <a:spcPts val="1800"/>
              </a:spcBef>
            </a:pPr>
            <a:r>
              <a:rPr lang="fr-CA" dirty="0" smtClean="0"/>
              <a:t>Puisque R</a:t>
            </a:r>
            <a:r>
              <a:rPr lang="fr-CA" baseline="-25000" dirty="0" smtClean="0"/>
              <a:t>$CA</a:t>
            </a:r>
            <a:r>
              <a:rPr lang="fr-CA" dirty="0" smtClean="0"/>
              <a:t>=3&gt; -3,1% Il faut laisser votre argent au CA!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Rentabilité anticipée des actifs mon.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On a : </a:t>
            </a:r>
            <a:r>
              <a:rPr lang="fr-CA" sz="2800" dirty="0" smtClean="0"/>
              <a:t>T*</a:t>
            </a:r>
            <a:r>
              <a:rPr lang="fr-CA" sz="2800" dirty="0" err="1" smtClean="0"/>
              <a:t>rdmt</a:t>
            </a:r>
            <a:r>
              <a:rPr lang="fr-CA" sz="2800" dirty="0" smtClean="0"/>
              <a:t> anticipé du $US</a:t>
            </a:r>
            <a:r>
              <a:rPr lang="fr-CA" sz="2800" baseline="30000" dirty="0" smtClean="0"/>
              <a:t> </a:t>
            </a:r>
            <a:r>
              <a:rPr lang="fr-CA" sz="2800" dirty="0" smtClean="0"/>
              <a:t>= (1+R</a:t>
            </a:r>
            <a:r>
              <a:rPr lang="fr-CA" sz="2800" baseline="-25000" dirty="0" smtClean="0"/>
              <a:t>$US</a:t>
            </a:r>
            <a:r>
              <a:rPr lang="fr-CA" sz="2800" dirty="0" smtClean="0"/>
              <a:t>)(</a:t>
            </a:r>
            <a:r>
              <a:rPr lang="fr-CA" sz="2800" dirty="0" err="1" smtClean="0"/>
              <a:t>E</a:t>
            </a:r>
            <a:r>
              <a:rPr lang="fr-CA" sz="2800" baseline="30000" dirty="0" err="1" smtClean="0"/>
              <a:t>e</a:t>
            </a:r>
            <a:r>
              <a:rPr lang="fr-CA" sz="2800" dirty="0" smtClean="0"/>
              <a:t>/E)–1</a:t>
            </a:r>
          </a:p>
          <a:p>
            <a:endParaRPr lang="fr-CA" dirty="0" smtClean="0"/>
          </a:p>
          <a:p>
            <a:r>
              <a:rPr lang="fr-CA" dirty="0" smtClean="0"/>
              <a:t>où 1+R</a:t>
            </a:r>
            <a:r>
              <a:rPr lang="fr-CA" baseline="-25000" dirty="0" smtClean="0"/>
              <a:t>$US</a:t>
            </a:r>
            <a:r>
              <a:rPr lang="fr-CA" dirty="0" smtClean="0"/>
              <a:t> est la valeur finale de l’actif en $US et</a:t>
            </a:r>
          </a:p>
          <a:p>
            <a:endParaRPr lang="fr-CA" dirty="0" smtClean="0"/>
          </a:p>
          <a:p>
            <a:r>
              <a:rPr lang="fr-CA" dirty="0" smtClean="0"/>
              <a:t>où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/E = 1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 est la dépréciation </a:t>
            </a:r>
            <a:r>
              <a:rPr lang="fr-CA" dirty="0" err="1" smtClean="0"/>
              <a:t>rel</a:t>
            </a:r>
            <a:r>
              <a:rPr lang="fr-CA" dirty="0" smtClean="0"/>
              <a:t>. anticipée du $CA</a:t>
            </a:r>
            <a:endParaRPr lang="fr-CA" baseline="30000" dirty="0" smtClean="0"/>
          </a:p>
          <a:p>
            <a:pPr lvl="1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Approximation du t*</a:t>
            </a:r>
            <a:r>
              <a:rPr lang="fr-CA" dirty="0" err="1" smtClean="0"/>
              <a:t>rdmt</a:t>
            </a:r>
            <a:r>
              <a:rPr lang="fr-CA" dirty="0" smtClean="0"/>
              <a:t> anticipé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/>
              <a:t>Si R</a:t>
            </a:r>
            <a:r>
              <a:rPr lang="fr-CA" baseline="-25000" dirty="0" smtClean="0"/>
              <a:t>$US </a:t>
            </a:r>
            <a:r>
              <a:rPr lang="fr-CA" dirty="0" smtClean="0"/>
              <a:t>et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 sont </a:t>
            </a:r>
            <a:r>
              <a:rPr lang="fr-CA" dirty="0" err="1" smtClean="0"/>
              <a:t>rel</a:t>
            </a:r>
            <a:r>
              <a:rPr lang="fr-CA" dirty="0" smtClean="0"/>
              <a:t>. petit on peut approximer… </a:t>
            </a:r>
          </a:p>
          <a:p>
            <a:pPr marL="420624" lvl="1" indent="-384048">
              <a:buSzPct val="80000"/>
              <a:buNone/>
            </a:pPr>
            <a:r>
              <a:rPr lang="fr-CA" dirty="0" smtClean="0"/>
              <a:t>		T*</a:t>
            </a:r>
            <a:r>
              <a:rPr lang="fr-CA" dirty="0" err="1" smtClean="0"/>
              <a:t>rdmt</a:t>
            </a:r>
            <a:r>
              <a:rPr lang="fr-CA" dirty="0" smtClean="0"/>
              <a:t> $US </a:t>
            </a:r>
            <a:r>
              <a:rPr lang="fr-CA" dirty="0" err="1" smtClean="0"/>
              <a:t>aniticipé</a:t>
            </a:r>
            <a:r>
              <a:rPr lang="fr-CA" baseline="30000" dirty="0" smtClean="0"/>
              <a:t>  </a:t>
            </a:r>
            <a:r>
              <a:rPr lang="fr-CA" dirty="0" smtClean="0"/>
              <a:t>   = (1+R</a:t>
            </a:r>
            <a:r>
              <a:rPr lang="fr-CA" baseline="-25000" dirty="0" smtClean="0"/>
              <a:t>$US</a:t>
            </a:r>
            <a:r>
              <a:rPr lang="fr-CA" dirty="0" smtClean="0"/>
              <a:t>) (1 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-E)/E) – 1</a:t>
            </a:r>
          </a:p>
          <a:p>
            <a:pPr marL="420624" lvl="1" indent="-384048" algn="ctr">
              <a:buSzPct val="80000"/>
              <a:buNone/>
            </a:pPr>
            <a:r>
              <a:rPr lang="fr-CA" dirty="0" smtClean="0"/>
              <a:t>		             </a:t>
            </a:r>
          </a:p>
          <a:p>
            <a:pPr marL="420624" lvl="1" indent="-384048" algn="ctr">
              <a:buSzPct val="80000"/>
              <a:buNone/>
            </a:pPr>
            <a:r>
              <a:rPr lang="fr-CA" dirty="0" smtClean="0"/>
              <a:t>				≈ R</a:t>
            </a:r>
            <a:r>
              <a:rPr lang="fr-CA" baseline="-25000" dirty="0" smtClean="0"/>
              <a:t>$US</a:t>
            </a:r>
            <a:r>
              <a:rPr lang="fr-CA" dirty="0" smtClean="0"/>
              <a:t>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</a:t>
            </a:r>
          </a:p>
          <a:p>
            <a:pPr marL="420624" lvl="1" indent="-384048">
              <a:buSzPct val="80000"/>
              <a:buFont typeface="Wingdings 2"/>
              <a:buChar char=""/>
            </a:pPr>
            <a:endParaRPr lang="fr-CA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/>
              <a:t>Dans notre exemple :</a:t>
            </a:r>
          </a:p>
          <a:p>
            <a:pPr marL="420624" lvl="1" indent="-384048">
              <a:buSzPct val="80000"/>
              <a:buNone/>
            </a:pPr>
            <a:r>
              <a:rPr lang="fr-CA" dirty="0" smtClean="0"/>
              <a:t>		T*</a:t>
            </a:r>
            <a:r>
              <a:rPr lang="fr-CA" dirty="0" err="1" smtClean="0"/>
              <a:t>rdmt</a:t>
            </a:r>
            <a:r>
              <a:rPr lang="fr-CA" dirty="0" smtClean="0"/>
              <a:t> $US anticipé = 2% + - 5% = -3% ≈ -3,1%</a:t>
            </a:r>
          </a:p>
          <a:p>
            <a:pPr marL="420624" lvl="1" indent="-384048">
              <a:buSzPct val="80000"/>
              <a:buFont typeface="Wingdings 2"/>
              <a:buChar char=""/>
            </a:pPr>
            <a:endParaRPr lang="fr-CA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/>
              <a:t>La </a:t>
            </a:r>
            <a:r>
              <a:rPr lang="fr-CA" dirty="0" err="1" smtClean="0"/>
              <a:t>diff</a:t>
            </a:r>
            <a:r>
              <a:rPr lang="fr-CA" dirty="0" smtClean="0"/>
              <a:t>. tient à ce que l’on a laissé tomber le produit croisé des </a:t>
            </a:r>
            <a:r>
              <a:rPr lang="fr-CA" dirty="0" smtClean="0">
                <a:sym typeface="Symbol"/>
              </a:rPr>
              <a:t> relatives (0,02*0,05=0,001 ou 0,1%)</a:t>
            </a:r>
            <a:r>
              <a:rPr lang="fr-CA" dirty="0" smtClean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T* de </a:t>
            </a:r>
            <a:r>
              <a:rPr lang="fr-CA" smtClean="0">
                <a:sym typeface="Symbol"/>
              </a:rPr>
              <a:t></a:t>
            </a:r>
            <a:r>
              <a:rPr lang="fr-CA" smtClean="0"/>
              <a:t> anticipée </a:t>
            </a:r>
            <a:r>
              <a:rPr lang="fr-CA" dirty="0" smtClean="0"/>
              <a:t>de 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/>
          </a:bodyPr>
          <a:lstStyle/>
          <a:p>
            <a:r>
              <a:rPr lang="fr-CA" dirty="0" smtClean="0"/>
              <a:t>Le t* de </a:t>
            </a:r>
            <a:r>
              <a:rPr lang="fr-CA" dirty="0" smtClean="0">
                <a:sym typeface="Symbol"/>
              </a:rPr>
              <a:t></a:t>
            </a:r>
            <a:r>
              <a:rPr lang="fr-CA" dirty="0" smtClean="0"/>
              <a:t> anticipé de E s’écrit :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</a:t>
            </a:r>
          </a:p>
          <a:p>
            <a:pPr>
              <a:buNone/>
            </a:pPr>
            <a:endParaRPr lang="fr-CA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/>
              <a:t>Puisque E est la cote à l’incertain: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dirty="0" smtClean="0"/>
              <a:t>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 &gt; 0 correspond à une dépréciation anticipée et</a:t>
            </a:r>
          </a:p>
          <a:p>
            <a:pPr marL="704088" lvl="2" indent="-384048">
              <a:buSzPct val="80000"/>
              <a:buFont typeface="Wingdings 2"/>
              <a:buChar char=""/>
            </a:pPr>
            <a:r>
              <a:rPr lang="fr-CA" dirty="0" smtClean="0"/>
              <a:t>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 – E)/E &lt; 0 à une appréciation anticipée.</a:t>
            </a:r>
          </a:p>
          <a:p>
            <a:pPr marL="420624" lvl="1" indent="-384048">
              <a:buSzPct val="80000"/>
              <a:buFont typeface="Wingdings 2"/>
              <a:buChar char=""/>
            </a:pPr>
            <a:endParaRPr lang="fr-CA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fr-CA" dirty="0" smtClean="0"/>
              <a:t>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 est donc le t* de dépréciation anticipé de la monnaie.</a:t>
            </a:r>
          </a:p>
          <a:p>
            <a:pPr marL="420624" lvl="1" indent="-384048">
              <a:buSzPct val="80000"/>
              <a:buFont typeface="Wingdings 2"/>
              <a:buChar char=""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fr-CA" dirty="0" err="1" smtClean="0"/>
              <a:t>Diff</a:t>
            </a:r>
            <a:r>
              <a:rPr lang="fr-CA" dirty="0" smtClean="0"/>
              <a:t>. de rentabilité des actifs mon.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853136"/>
          </a:xfrm>
        </p:spPr>
        <p:txBody>
          <a:bodyPr>
            <a:normAutofit lnSpcReduction="10000"/>
          </a:bodyPr>
          <a:lstStyle/>
          <a:p>
            <a:r>
              <a:rPr lang="fr-CA" dirty="0" err="1" smtClean="0"/>
              <a:t>Diff</a:t>
            </a:r>
            <a:r>
              <a:rPr lang="fr-CA" dirty="0" smtClean="0"/>
              <a:t>. </a:t>
            </a:r>
            <a:r>
              <a:rPr lang="fr-CA" dirty="0" err="1" smtClean="0"/>
              <a:t>rdmt</a:t>
            </a:r>
            <a:r>
              <a:rPr lang="fr-CA" dirty="0" smtClean="0"/>
              <a:t> anticipé $CA-$US = R</a:t>
            </a:r>
            <a:r>
              <a:rPr lang="fr-CA" baseline="-25000" dirty="0" smtClean="0"/>
              <a:t>$CA </a:t>
            </a:r>
            <a:r>
              <a:rPr lang="fr-CA" dirty="0" smtClean="0"/>
              <a:t>– R</a:t>
            </a:r>
            <a:r>
              <a:rPr lang="fr-CA" baseline="-25000" dirty="0" smtClean="0"/>
              <a:t>$US </a:t>
            </a:r>
            <a:r>
              <a:rPr lang="fr-CA" dirty="0" smtClean="0"/>
              <a:t>–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</a:t>
            </a:r>
          </a:p>
          <a:p>
            <a:endParaRPr lang="fr-CA" dirty="0" smtClean="0"/>
          </a:p>
          <a:p>
            <a:r>
              <a:rPr lang="fr-CA" dirty="0" smtClean="0"/>
              <a:t>Si </a:t>
            </a:r>
            <a:r>
              <a:rPr lang="fr-CA" dirty="0" err="1" smtClean="0"/>
              <a:t>diff</a:t>
            </a:r>
            <a:r>
              <a:rPr lang="fr-CA" dirty="0" smtClean="0"/>
              <a:t>. </a:t>
            </a:r>
            <a:r>
              <a:rPr lang="fr-CA" dirty="0" err="1" smtClean="0"/>
              <a:t>rdmt</a:t>
            </a:r>
            <a:r>
              <a:rPr lang="fr-CA" dirty="0" smtClean="0"/>
              <a:t> anticipé $CA-$US &gt; 0, on se précipite sur les dépôts de $CA et la ↓E</a:t>
            </a:r>
          </a:p>
          <a:p>
            <a:endParaRPr lang="fr-CA" dirty="0" smtClean="0"/>
          </a:p>
          <a:p>
            <a:r>
              <a:rPr lang="fr-CA" dirty="0" smtClean="0"/>
              <a:t>Si </a:t>
            </a:r>
            <a:r>
              <a:rPr lang="fr-CA" dirty="0" err="1" smtClean="0"/>
              <a:t>diff</a:t>
            </a:r>
            <a:r>
              <a:rPr lang="fr-CA" dirty="0" smtClean="0"/>
              <a:t>. </a:t>
            </a:r>
            <a:r>
              <a:rPr lang="fr-CA" dirty="0" err="1" smtClean="0"/>
              <a:t>rdmt</a:t>
            </a:r>
            <a:r>
              <a:rPr lang="fr-CA" baseline="30000" dirty="0" smtClean="0"/>
              <a:t> </a:t>
            </a:r>
            <a:r>
              <a:rPr lang="fr-CA" dirty="0" smtClean="0"/>
              <a:t>anticipé $CA-$US &lt; 0, on se précipite sur les dépôts de $US et la ↑E</a:t>
            </a:r>
          </a:p>
          <a:p>
            <a:endParaRPr lang="fr-CA" dirty="0" smtClean="0"/>
          </a:p>
          <a:p>
            <a:r>
              <a:rPr lang="fr-CA" dirty="0" smtClean="0"/>
              <a:t>À l’équilibre, il faut que R</a:t>
            </a:r>
            <a:r>
              <a:rPr lang="fr-CA" baseline="-25000" dirty="0" smtClean="0"/>
              <a:t>$CA</a:t>
            </a:r>
            <a:r>
              <a:rPr lang="fr-CA" dirty="0" smtClean="0"/>
              <a:t> = R</a:t>
            </a:r>
            <a:r>
              <a:rPr lang="fr-CA" baseline="-25000" dirty="0" smtClean="0"/>
              <a:t>$US</a:t>
            </a:r>
            <a:r>
              <a:rPr lang="fr-CA" dirty="0" smtClean="0"/>
              <a:t>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Les types d’actifs financiers et leur rentabilité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La parité des t* d’intérêt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E et rentabilité anticipée des dépôts en $US</a:t>
            </a:r>
            <a:endParaRPr lang="fr-CA" dirty="0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912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Une appréciation du $CA rend les dépôts en US </a:t>
            </a:r>
            <a:r>
              <a:rPr lang="fr-CA" dirty="0" err="1" smtClean="0"/>
              <a:t>rel</a:t>
            </a:r>
            <a:r>
              <a:rPr lang="fr-CA" dirty="0" smtClean="0"/>
              <a:t>. plus avantageux </a:t>
            </a:r>
            <a:r>
              <a:rPr lang="fr-CA" dirty="0" err="1" smtClean="0"/>
              <a:t>pcq</a:t>
            </a:r>
            <a:r>
              <a:rPr lang="fr-CA" dirty="0" smtClean="0"/>
              <a:t> elle fait augmenter la dép. </a:t>
            </a:r>
            <a:r>
              <a:rPr lang="fr-CA" dirty="0" err="1" smtClean="0"/>
              <a:t>rel</a:t>
            </a:r>
            <a:r>
              <a:rPr lang="fr-CA" dirty="0" smtClean="0"/>
              <a:t>. anticipée du $CA (</a:t>
            </a:r>
            <a:r>
              <a:rPr lang="fr-CA" dirty="0" smtClean="0">
                <a:sym typeface="Symbol"/>
              </a:rPr>
              <a:t>E[</a:t>
            </a:r>
            <a:r>
              <a:rPr lang="fr-CA" dirty="0" err="1" smtClean="0"/>
              <a:t>Ee</a:t>
            </a:r>
            <a:r>
              <a:rPr lang="fr-CA" dirty="0" smtClean="0"/>
              <a:t>-E]/E).</a:t>
            </a:r>
          </a:p>
          <a:p>
            <a:endParaRPr lang="fr-CA" dirty="0" smtClean="0"/>
          </a:p>
          <a:p>
            <a:r>
              <a:rPr lang="fr-CA" dirty="0" smtClean="0"/>
              <a:t>Il existe donc une relation négative entre E et la rentabilité anticipée des dépôts en $US, 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 </a:t>
            </a:r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-E)/E, R</a:t>
            </a:r>
            <a:r>
              <a:rPr lang="fr-CA" baseline="-25000" dirty="0" smtClean="0"/>
              <a:t>$CA</a:t>
            </a:r>
            <a:r>
              <a:rPr lang="fr-CA" dirty="0" smtClean="0"/>
              <a:t> et E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716496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716496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460912" y="5517232"/>
            <a:ext cx="26830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des dépôts en $CA</a:t>
            </a:r>
            <a:endParaRPr lang="fr-FR" baseline="30000" dirty="0">
              <a:latin typeface="Time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88024" y="191683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sp>
        <p:nvSpPr>
          <p:cNvPr id="8" name="ZoneTexte 7"/>
          <p:cNvSpPr txBox="1"/>
          <p:nvPr/>
        </p:nvSpPr>
        <p:spPr>
          <a:xfrm>
            <a:off x="6388904" y="4859868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11" name="Forme libre 10"/>
          <p:cNvSpPr/>
          <p:nvPr/>
        </p:nvSpPr>
        <p:spPr>
          <a:xfrm>
            <a:off x="3436576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rot="10800000">
            <a:off x="2788504" y="4221088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156656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212440" y="4005064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baseline="30000" dirty="0">
              <a:latin typeface="Times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716016" y="2060848"/>
            <a:ext cx="0" cy="338437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1256244" y="1700808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Parité des t* d’intérêt et marché des changes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r>
              <a:rPr lang="fr-CA" dirty="0" smtClean="0"/>
              <a:t>On a R</a:t>
            </a:r>
            <a:r>
              <a:rPr lang="fr-CA" baseline="-25000" dirty="0" smtClean="0"/>
              <a:t>$CA</a:t>
            </a:r>
            <a:r>
              <a:rPr lang="fr-CA" dirty="0" smtClean="0"/>
              <a:t> = R</a:t>
            </a:r>
            <a:r>
              <a:rPr lang="fr-CA" baseline="-25000" dirty="0" smtClean="0"/>
              <a:t>$US </a:t>
            </a:r>
            <a:r>
              <a:rPr lang="fr-CA" dirty="0" smtClean="0"/>
              <a:t>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–E)/E</a:t>
            </a:r>
          </a:p>
          <a:p>
            <a:endParaRPr lang="fr-CA" dirty="0" smtClean="0"/>
          </a:p>
          <a:p>
            <a:r>
              <a:rPr lang="fr-CA" dirty="0" smtClean="0"/>
              <a:t>Pour l’instant, on prend R</a:t>
            </a:r>
            <a:r>
              <a:rPr lang="fr-CA" baseline="-25000" dirty="0" smtClean="0"/>
              <a:t>$CA</a:t>
            </a:r>
            <a:r>
              <a:rPr lang="fr-CA" dirty="0" smtClean="0"/>
              <a:t>, R</a:t>
            </a:r>
            <a:r>
              <a:rPr lang="fr-CA" baseline="-25000" dirty="0" smtClean="0"/>
              <a:t>$US</a:t>
            </a:r>
            <a:r>
              <a:rPr lang="fr-CA" dirty="0" smtClean="0"/>
              <a:t> et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baseline="30000" dirty="0" smtClean="0"/>
              <a:t> </a:t>
            </a:r>
            <a:r>
              <a:rPr lang="fr-CA" dirty="0" smtClean="0"/>
              <a:t>comme donnés. E est la var. équilibrante</a:t>
            </a:r>
          </a:p>
          <a:p>
            <a:endParaRPr lang="fr-CA" dirty="0" smtClean="0"/>
          </a:p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 et R</a:t>
            </a:r>
            <a:r>
              <a:rPr lang="fr-CA" baseline="-25000" dirty="0" smtClean="0"/>
              <a:t>$US</a:t>
            </a:r>
            <a:r>
              <a:rPr lang="fr-CA" dirty="0" smtClean="0"/>
              <a:t> sont liés de près aux </a:t>
            </a:r>
            <a:r>
              <a:rPr lang="fr-CA" dirty="0" err="1" smtClean="0"/>
              <a:t>pol</a:t>
            </a:r>
            <a:r>
              <a:rPr lang="fr-CA" dirty="0" smtClean="0"/>
              <a:t>. mon. des BC des 2 pays</a:t>
            </a:r>
          </a:p>
          <a:p>
            <a:endParaRPr lang="fr-CA" dirty="0" smtClean="0"/>
          </a:p>
          <a:p>
            <a:r>
              <a:rPr lang="fr-CA" dirty="0" smtClean="0"/>
              <a:t>Nous verrons plus tard comment 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 se forme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1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=R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 avant que la BC annonce une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endParaRPr lang="fr-CA" dirty="0" smtClean="0"/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On a alors </a:t>
            </a:r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&gt;R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 : les agents déplacent leurs dépôts des É.-U. vers le CA. 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La D</a:t>
            </a:r>
            <a:r>
              <a:rPr lang="fr-CA" baseline="-25000" dirty="0" smtClean="0">
                <a:sym typeface="Symbol"/>
              </a:rPr>
              <a:t>$CA</a:t>
            </a:r>
            <a:r>
              <a:rPr lang="fr-CA" dirty="0" smtClean="0">
                <a:sym typeface="Symbol"/>
              </a:rPr>
              <a:t>  E. L’appréciation du $CA fait que le taux de dépréciation anticipée du $CA,</a:t>
            </a:r>
            <a:r>
              <a:rPr lang="fr-CA" dirty="0" smtClean="0"/>
              <a:t>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-E)/E,</a:t>
            </a:r>
            <a:r>
              <a:rPr lang="fr-CA" dirty="0" smtClean="0">
                <a:sym typeface="Symbol"/>
              </a:rPr>
              <a:t> augmente ce qui rétablit la parité des t* d’intérêt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1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716496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716496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460912" y="5517232"/>
            <a:ext cx="26830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des dépôts en $CA</a:t>
            </a:r>
            <a:endParaRPr lang="fr-FR" baseline="30000" dirty="0">
              <a:latin typeface="Time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88024" y="1916832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baseline="30000" dirty="0" smtClean="0"/>
              <a:t>1</a:t>
            </a:r>
            <a:endParaRPr lang="fr-CA" baseline="30000" dirty="0"/>
          </a:p>
        </p:txBody>
      </p:sp>
      <p:sp>
        <p:nvSpPr>
          <p:cNvPr id="8" name="ZoneTexte 7"/>
          <p:cNvSpPr txBox="1"/>
          <p:nvPr/>
        </p:nvSpPr>
        <p:spPr>
          <a:xfrm>
            <a:off x="6388904" y="4859868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11" name="Forme libre 10"/>
          <p:cNvSpPr/>
          <p:nvPr/>
        </p:nvSpPr>
        <p:spPr>
          <a:xfrm>
            <a:off x="3436576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rot="10800000">
            <a:off x="2788504" y="4221088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156656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123728" y="4005064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716016" y="2060848"/>
            <a:ext cx="0" cy="338437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578647" y="1916832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baseline="30000" dirty="0" smtClean="0"/>
              <a:t>2</a:t>
            </a:r>
            <a:endParaRPr lang="fr-CA" baseline="30000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5506639" y="2060848"/>
            <a:ext cx="0" cy="338437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èche droite 17"/>
          <p:cNvSpPr/>
          <p:nvPr/>
        </p:nvSpPr>
        <p:spPr>
          <a:xfrm>
            <a:off x="4860032" y="2636912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0" name="Connecteur droit 19"/>
          <p:cNvCxnSpPr/>
          <p:nvPr/>
        </p:nvCxnSpPr>
        <p:spPr>
          <a:xfrm flipH="1">
            <a:off x="2771800" y="4653136"/>
            <a:ext cx="273630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2123728" y="4437112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eq2</a:t>
            </a:r>
            <a:endParaRPr lang="fr-FR" baseline="30000" dirty="0">
              <a:latin typeface="Times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1256244" y="1700808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2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On a R</a:t>
            </a:r>
            <a:r>
              <a:rPr lang="fr-CA" baseline="-25000" dirty="0" smtClean="0"/>
              <a:t>$CA</a:t>
            </a:r>
            <a:r>
              <a:rPr lang="fr-CA" dirty="0" smtClean="0"/>
              <a:t>=R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 avant que la FED annonce une </a:t>
            </a:r>
            <a:r>
              <a:rPr lang="fr-CA" dirty="0" smtClean="0">
                <a:sym typeface="Symbol"/>
              </a:rPr>
              <a:t></a:t>
            </a:r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>
                <a:sym typeface="Symbol"/>
              </a:rPr>
              <a:t>On a alors </a:t>
            </a:r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r>
              <a:rPr lang="fr-CA" dirty="0" smtClean="0"/>
              <a:t>&lt;R</a:t>
            </a:r>
            <a:r>
              <a:rPr lang="fr-CA" baseline="-25000" dirty="0" smtClean="0"/>
              <a:t>$US</a:t>
            </a:r>
            <a:r>
              <a:rPr lang="fr-CA" dirty="0" smtClean="0"/>
              <a:t>+(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 et les agents déplacent leurs dépôts du CA vers les É.-U.</a:t>
            </a:r>
          </a:p>
          <a:p>
            <a:endParaRPr lang="fr-CA" dirty="0" smtClean="0"/>
          </a:p>
          <a:p>
            <a:r>
              <a:rPr lang="fr-CA" dirty="0" smtClean="0">
                <a:sym typeface="Symbol"/>
              </a:rPr>
              <a:t>La O</a:t>
            </a:r>
            <a:r>
              <a:rPr lang="fr-CA" baseline="-25000" dirty="0" smtClean="0">
                <a:sym typeface="Symbol"/>
              </a:rPr>
              <a:t>$CA</a:t>
            </a:r>
            <a:r>
              <a:rPr lang="fr-CA" dirty="0" smtClean="0">
                <a:sym typeface="Symbol"/>
              </a:rPr>
              <a:t> E La dépréciation du $CA fait que le taux de dépréciation anticipée du $CA</a:t>
            </a:r>
            <a:r>
              <a:rPr lang="fr-CA" dirty="0" smtClean="0"/>
              <a:t>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r>
              <a:rPr lang="fr-CA" dirty="0" smtClean="0">
                <a:sym typeface="Symbol"/>
              </a:rPr>
              <a:t> diminue ce qui rétablit la parité des t* d’intérêt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2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716496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716496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460912" y="5517232"/>
            <a:ext cx="26830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des dépôts en $CA</a:t>
            </a:r>
            <a:endParaRPr lang="fr-FR" baseline="30000" dirty="0">
              <a:latin typeface="Time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88024" y="191683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sp>
        <p:nvSpPr>
          <p:cNvPr id="8" name="ZoneTexte 7"/>
          <p:cNvSpPr txBox="1"/>
          <p:nvPr/>
        </p:nvSpPr>
        <p:spPr>
          <a:xfrm>
            <a:off x="6388904" y="485986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baseline="30000" dirty="0" smtClean="0"/>
              <a:t>1</a:t>
            </a:r>
            <a:r>
              <a:rPr lang="fr-CA" dirty="0" smtClean="0"/>
              <a:t> 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11" name="Forme libre 10"/>
          <p:cNvSpPr/>
          <p:nvPr/>
        </p:nvSpPr>
        <p:spPr>
          <a:xfrm>
            <a:off x="3436576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rot="10800000">
            <a:off x="2788504" y="4221088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156656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4716016" y="2060848"/>
            <a:ext cx="0" cy="338437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rme libre 15"/>
          <p:cNvSpPr/>
          <p:nvPr/>
        </p:nvSpPr>
        <p:spPr>
          <a:xfrm>
            <a:off x="4211960" y="1988840"/>
            <a:ext cx="2952328" cy="266429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Flèche droite 16"/>
          <p:cNvSpPr/>
          <p:nvPr/>
        </p:nvSpPr>
        <p:spPr>
          <a:xfrm>
            <a:off x="3707904" y="2204864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8" name="Connecteur droit 17"/>
          <p:cNvCxnSpPr/>
          <p:nvPr/>
        </p:nvCxnSpPr>
        <p:spPr>
          <a:xfrm rot="10800000">
            <a:off x="2699792" y="3212976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2123728" y="3068960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eq2</a:t>
            </a:r>
            <a:endParaRPr lang="fr-FR" baseline="30000" dirty="0">
              <a:latin typeface="Times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2195736" y="4005064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640321" y="414908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baseline="30000" dirty="0" smtClean="0"/>
              <a:t>2</a:t>
            </a:r>
            <a:r>
              <a:rPr lang="fr-CA" dirty="0" smtClean="0"/>
              <a:t>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1256244" y="1700808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24" name="Espace réservé du numéro de diapositiv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3</a:t>
            </a:r>
            <a:endParaRPr lang="fr-CA" dirty="0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467544" y="1607772"/>
            <a:ext cx="8507288" cy="481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600" dirty="0" smtClean="0"/>
              <a:t>On a R</a:t>
            </a:r>
            <a:r>
              <a:rPr lang="fr-CA" sz="2600" baseline="-25000" dirty="0" smtClean="0"/>
              <a:t>$CA</a:t>
            </a:r>
            <a:r>
              <a:rPr lang="fr-CA" sz="2600" dirty="0" smtClean="0"/>
              <a:t>=R</a:t>
            </a:r>
            <a:r>
              <a:rPr lang="fr-CA" sz="2600" baseline="-25000" dirty="0" smtClean="0"/>
              <a:t>$US</a:t>
            </a:r>
            <a:r>
              <a:rPr lang="fr-CA" sz="2600" dirty="0" smtClean="0"/>
              <a:t>+(</a:t>
            </a:r>
            <a:r>
              <a:rPr lang="fr-CA" sz="2600" dirty="0" err="1" smtClean="0"/>
              <a:t>E</a:t>
            </a:r>
            <a:r>
              <a:rPr lang="fr-CA" sz="2600" baseline="30000" dirty="0" err="1" smtClean="0"/>
              <a:t>e</a:t>
            </a:r>
            <a:r>
              <a:rPr lang="fr-CA" sz="2600" dirty="0" smtClean="0"/>
              <a:t>-E)/E avant que le marché revoit à la hausse ses anticipations sur la valeur future du $CA (</a:t>
            </a:r>
            <a:r>
              <a:rPr lang="fr-CA" sz="2600" dirty="0" smtClean="0">
                <a:sym typeface="Symbol"/>
              </a:rPr>
              <a:t></a:t>
            </a:r>
            <a:r>
              <a:rPr lang="fr-CA" sz="2600" dirty="0" err="1" smtClean="0"/>
              <a:t>E</a:t>
            </a:r>
            <a:r>
              <a:rPr lang="fr-CA" sz="2600" baseline="30000" dirty="0" err="1" smtClean="0"/>
              <a:t>e</a:t>
            </a:r>
            <a:r>
              <a:rPr lang="fr-CA" sz="2600" dirty="0" smtClean="0"/>
              <a:t>)</a:t>
            </a:r>
          </a:p>
          <a:p>
            <a:endParaRPr lang="fr-CA" sz="2600" dirty="0" smtClean="0"/>
          </a:p>
          <a:p>
            <a:r>
              <a:rPr lang="fr-CA" sz="2600" dirty="0" smtClean="0">
                <a:sym typeface="Symbol"/>
              </a:rPr>
              <a:t>On a alors </a:t>
            </a:r>
            <a:r>
              <a:rPr lang="fr-CA" sz="2600" dirty="0" smtClean="0"/>
              <a:t>R</a:t>
            </a:r>
            <a:r>
              <a:rPr lang="fr-CA" sz="2600" baseline="-25000" dirty="0" smtClean="0"/>
              <a:t>$CA</a:t>
            </a:r>
            <a:r>
              <a:rPr lang="fr-CA" sz="2600" dirty="0" smtClean="0"/>
              <a:t>&gt;R</a:t>
            </a:r>
            <a:r>
              <a:rPr lang="fr-CA" sz="2600" baseline="-25000" dirty="0" smtClean="0"/>
              <a:t>$US</a:t>
            </a:r>
            <a:r>
              <a:rPr lang="fr-CA" sz="2600" dirty="0" smtClean="0"/>
              <a:t>+(</a:t>
            </a:r>
            <a:r>
              <a:rPr lang="fr-CA" sz="2600" dirty="0" err="1" smtClean="0"/>
              <a:t>E</a:t>
            </a:r>
            <a:r>
              <a:rPr lang="fr-CA" sz="2600" baseline="30000" dirty="0" err="1" smtClean="0"/>
              <a:t>e</a:t>
            </a:r>
            <a:r>
              <a:rPr lang="fr-CA" sz="2600" dirty="0" smtClean="0"/>
              <a:t>-E)/E, et les agents déplacent leurs dépôts des É.-U. vers le CA.</a:t>
            </a:r>
          </a:p>
          <a:p>
            <a:pPr>
              <a:buNone/>
            </a:pPr>
            <a:r>
              <a:rPr lang="fr-CA" sz="2600" dirty="0" smtClean="0"/>
              <a:t> </a:t>
            </a:r>
          </a:p>
          <a:p>
            <a:r>
              <a:rPr lang="fr-CA" sz="2600" dirty="0" smtClean="0">
                <a:sym typeface="Symbol"/>
              </a:rPr>
              <a:t>La D</a:t>
            </a:r>
            <a:r>
              <a:rPr lang="fr-CA" sz="2600" baseline="-25000" dirty="0" smtClean="0">
                <a:sym typeface="Symbol"/>
              </a:rPr>
              <a:t>$CA</a:t>
            </a:r>
            <a:r>
              <a:rPr lang="fr-CA" sz="2600" dirty="0" smtClean="0">
                <a:sym typeface="Symbol"/>
              </a:rPr>
              <a:t>  E. L’appréciation du $CA implique que le taux de dépréciation anticipée </a:t>
            </a:r>
            <a:r>
              <a:rPr lang="fr-CA" sz="2600" dirty="0" smtClean="0"/>
              <a:t>(</a:t>
            </a:r>
            <a:r>
              <a:rPr lang="fr-CA" sz="2600" dirty="0" err="1" smtClean="0"/>
              <a:t>E</a:t>
            </a:r>
            <a:r>
              <a:rPr lang="fr-CA" sz="2600" baseline="30000" dirty="0" err="1" smtClean="0"/>
              <a:t>e</a:t>
            </a:r>
            <a:r>
              <a:rPr lang="fr-CA" sz="2600" dirty="0" smtClean="0"/>
              <a:t>-E)/E</a:t>
            </a:r>
            <a:r>
              <a:rPr lang="fr-CA" sz="2600" dirty="0" smtClean="0">
                <a:sym typeface="Symbol"/>
              </a:rPr>
              <a:t> s’élève à son ancien niveau ce qui rétablit la parité des t* d’intérêt</a:t>
            </a:r>
            <a:endParaRPr lang="fr-CA" sz="2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3</a:t>
            </a:r>
            <a:endParaRPr lang="fr-CA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716496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716496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460912" y="5517232"/>
            <a:ext cx="26830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des dépôts en $CA</a:t>
            </a:r>
            <a:endParaRPr lang="fr-FR" baseline="30000" dirty="0">
              <a:latin typeface="Time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88024" y="191683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sp>
        <p:nvSpPr>
          <p:cNvPr id="8" name="ZoneTexte 7"/>
          <p:cNvSpPr txBox="1"/>
          <p:nvPr/>
        </p:nvSpPr>
        <p:spPr>
          <a:xfrm>
            <a:off x="6388904" y="485986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 + (E</a:t>
            </a:r>
            <a:r>
              <a:rPr lang="fr-CA" baseline="30000" dirty="0" smtClean="0"/>
              <a:t>e2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11" name="Forme libre 10"/>
          <p:cNvSpPr/>
          <p:nvPr/>
        </p:nvSpPr>
        <p:spPr>
          <a:xfrm>
            <a:off x="3436576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rot="10800000">
            <a:off x="2788504" y="4221088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156656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4716016" y="2060848"/>
            <a:ext cx="0" cy="338437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rme libre 15"/>
          <p:cNvSpPr/>
          <p:nvPr/>
        </p:nvSpPr>
        <p:spPr>
          <a:xfrm>
            <a:off x="4211960" y="1988840"/>
            <a:ext cx="2952328" cy="266429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Flèche droite 16"/>
          <p:cNvSpPr/>
          <p:nvPr/>
        </p:nvSpPr>
        <p:spPr>
          <a:xfrm rot="10800000">
            <a:off x="3707904" y="2204864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8" name="Connecteur droit 17"/>
          <p:cNvCxnSpPr/>
          <p:nvPr/>
        </p:nvCxnSpPr>
        <p:spPr>
          <a:xfrm rot="10800000">
            <a:off x="2699792" y="3212976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2184780" y="2996952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2184780" y="4005064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eq2</a:t>
            </a:r>
            <a:endParaRPr lang="fr-FR" baseline="30000" dirty="0">
              <a:latin typeface="Time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640321" y="414908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+ (E</a:t>
            </a:r>
            <a:r>
              <a:rPr lang="fr-CA" baseline="30000" dirty="0" smtClean="0"/>
              <a:t>e1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1256244" y="1700808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 algn="ctr">
              <a:buFont typeface="+mj-lt"/>
              <a:buAutoNum type="arabicPeriod"/>
            </a:pPr>
            <a:endParaRPr lang="fr-CA" dirty="0" smtClean="0"/>
          </a:p>
          <a:p>
            <a:pPr marL="550926" indent="-514350" algn="ctr">
              <a:buFont typeface="+mj-lt"/>
              <a:buAutoNum type="arabicPeriod"/>
            </a:pPr>
            <a:endParaRPr lang="fr-CA" dirty="0" smtClean="0"/>
          </a:p>
          <a:p>
            <a:pPr marL="550926" indent="-514350" algn="ctr">
              <a:buNone/>
            </a:pPr>
            <a:r>
              <a:rPr lang="fr-CA" dirty="0" smtClean="0"/>
              <a:t>I- Les types d’actifs financiers et leur rentabilité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marchés financiers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Lieu de rencontre entre des épargnants à la recherche d’un véhicule financier pour leur épargne et des entreprises à la recherche de liquidités pour financer des investissements </a:t>
            </a:r>
          </a:p>
          <a:p>
            <a:endParaRPr lang="fr-CA" dirty="0" smtClean="0"/>
          </a:p>
          <a:p>
            <a:r>
              <a:rPr lang="fr-CA" dirty="0" smtClean="0"/>
              <a:t>Transforment le capital financier en capital physique, l’épargne en capacité de </a:t>
            </a:r>
            <a:r>
              <a:rPr lang="fr-CA" dirty="0" err="1" smtClean="0"/>
              <a:t>prod</a:t>
            </a:r>
            <a:r>
              <a:rPr lang="fr-CA" dirty="0" smtClean="0"/>
              <a:t>.</a:t>
            </a:r>
          </a:p>
          <a:p>
            <a:endParaRPr lang="fr-CA" dirty="0" smtClean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 patrimoine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5069160"/>
          </a:xfrm>
        </p:spPr>
        <p:txBody>
          <a:bodyPr>
            <a:normAutofit/>
          </a:bodyPr>
          <a:lstStyle/>
          <a:p>
            <a:r>
              <a:rPr lang="fr-CA" dirty="0" smtClean="0"/>
              <a:t>Le patrimoine est l’ensemble des actifs détenus par un ménage ou une entreprise</a:t>
            </a:r>
          </a:p>
          <a:p>
            <a:endParaRPr lang="fr-CA" dirty="0" smtClean="0"/>
          </a:p>
          <a:p>
            <a:r>
              <a:rPr lang="fr-CA" dirty="0" smtClean="0"/>
              <a:t>Il est principalement composé des actifs financiers et immobiliers</a:t>
            </a:r>
          </a:p>
          <a:p>
            <a:endParaRPr lang="fr-CA" dirty="0" smtClean="0"/>
          </a:p>
          <a:p>
            <a:r>
              <a:rPr lang="fr-CA" dirty="0" smtClean="0"/>
              <a:t>L’accumulation d’un patrimoine à travers l’épargne sert à transformer une C présente en C future 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Caractéristiques des actifs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Les actifs acquis par les épargnants sur les marchés fin. se distinguent sur trois plans: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Leur rentabilité</a:t>
            </a:r>
          </a:p>
          <a:p>
            <a:pPr lvl="1">
              <a:buNone/>
            </a:pPr>
            <a:endParaRPr lang="fr-CA" dirty="0" smtClean="0"/>
          </a:p>
          <a:p>
            <a:pPr lvl="1"/>
            <a:r>
              <a:rPr lang="fr-CA" dirty="0" smtClean="0"/>
              <a:t>Leur exposition au risque 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Leur liquidité.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actifs monétaires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Créances </a:t>
            </a:r>
            <a:r>
              <a:rPr lang="fr-CA" dirty="0"/>
              <a:t>dont l’échéance est inférieure à 1 an (bons du trésor, certificat de dépôts, billets de trésorerie) </a:t>
            </a:r>
            <a:endParaRPr lang="fr-CA" dirty="0" smtClean="0"/>
          </a:p>
          <a:p>
            <a:endParaRPr lang="fr-CA" dirty="0"/>
          </a:p>
          <a:p>
            <a:r>
              <a:rPr lang="fr-CA" dirty="0" smtClean="0"/>
              <a:t>Vendus </a:t>
            </a:r>
            <a:r>
              <a:rPr lang="fr-CA" dirty="0"/>
              <a:t>à escompte (vendus aujourd’hui à un prix inférieur à la valeur de remboursement au terme, c.-à-d. la valeur </a:t>
            </a:r>
            <a:r>
              <a:rPr lang="fr-CA" dirty="0" smtClean="0"/>
              <a:t>nominale)</a:t>
            </a:r>
          </a:p>
          <a:p>
            <a:endParaRPr lang="fr-CA" dirty="0"/>
          </a:p>
          <a:p>
            <a:r>
              <a:rPr lang="fr-CA" dirty="0" smtClean="0"/>
              <a:t>R </a:t>
            </a:r>
            <a:r>
              <a:rPr lang="fr-CA" dirty="0"/>
              <a:t>de CT : CR de détenir du </a:t>
            </a:r>
            <a:r>
              <a:rPr lang="fr-CA" dirty="0" smtClean="0"/>
              <a:t>numéraire</a:t>
            </a:r>
          </a:p>
          <a:p>
            <a:endParaRPr lang="fr-CA" dirty="0"/>
          </a:p>
          <a:p>
            <a:r>
              <a:rPr lang="fr-CA" dirty="0" smtClean="0"/>
              <a:t>Actif </a:t>
            </a:r>
            <a:r>
              <a:rPr lang="fr-CA" dirty="0"/>
              <a:t>le plus liquide, risque lié uniquement au risque de </a:t>
            </a:r>
            <a:r>
              <a:rPr lang="fr-CA" dirty="0" smtClean="0"/>
              <a:t>change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obligations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781128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Titre de créance </a:t>
            </a:r>
            <a:r>
              <a:rPr lang="fr-CA" dirty="0" err="1" smtClean="0"/>
              <a:t>gén</a:t>
            </a:r>
            <a:r>
              <a:rPr lang="fr-CA" dirty="0" smtClean="0"/>
              <a:t>. négocié pour un terme et un t* d’intérêt annuel (son t* de </a:t>
            </a:r>
            <a:r>
              <a:rPr lang="fr-CA" dirty="0" err="1" smtClean="0"/>
              <a:t>rdmt</a:t>
            </a:r>
            <a:r>
              <a:rPr lang="fr-CA" dirty="0" smtClean="0"/>
              <a:t> annuel)</a:t>
            </a:r>
          </a:p>
          <a:p>
            <a:endParaRPr lang="fr-CA" dirty="0" smtClean="0"/>
          </a:p>
          <a:p>
            <a:r>
              <a:rPr lang="fr-CA" dirty="0" smtClean="0"/>
              <a:t>Émises par les </a:t>
            </a:r>
            <a:r>
              <a:rPr lang="fr-CA" dirty="0" err="1" smtClean="0"/>
              <a:t>gouv</a:t>
            </a:r>
            <a:r>
              <a:rPr lang="fr-CA" dirty="0" smtClean="0"/>
              <a:t>., les grandes entreprises d’État ou les sociétés par actions publiques</a:t>
            </a:r>
          </a:p>
          <a:p>
            <a:endParaRPr lang="fr-CA" dirty="0" smtClean="0"/>
          </a:p>
          <a:p>
            <a:r>
              <a:rPr lang="fr-CA" dirty="0" smtClean="0"/>
              <a:t>Offrent un </a:t>
            </a:r>
            <a:r>
              <a:rPr lang="fr-CA" dirty="0" err="1" smtClean="0"/>
              <a:t>rdmt</a:t>
            </a:r>
            <a:r>
              <a:rPr lang="fr-CA" dirty="0" smtClean="0"/>
              <a:t> et un risque plus faible que les actions</a:t>
            </a:r>
          </a:p>
          <a:p>
            <a:endParaRPr lang="fr-CA" dirty="0" smtClean="0"/>
          </a:p>
          <a:p>
            <a:r>
              <a:rPr lang="fr-CA" dirty="0" smtClean="0"/>
              <a:t>Transigées sur le marché primaire et des marchés secondaires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actions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925144"/>
          </a:xfrm>
        </p:spPr>
        <p:txBody>
          <a:bodyPr>
            <a:normAutofit/>
          </a:bodyPr>
          <a:lstStyle/>
          <a:p>
            <a:r>
              <a:rPr lang="fr-CA" sz="2600" dirty="0" smtClean="0"/>
              <a:t>Titre de propriété donnant droit à une part des profits futurs et un droit de vote à l’élection du C.A.</a:t>
            </a:r>
          </a:p>
          <a:p>
            <a:endParaRPr lang="fr-CA" sz="2600" dirty="0" smtClean="0"/>
          </a:p>
          <a:p>
            <a:r>
              <a:rPr lang="fr-CA" sz="2600" dirty="0" smtClean="0"/>
              <a:t>Offre des </a:t>
            </a:r>
            <a:r>
              <a:rPr lang="fr-CA" sz="2600" dirty="0" err="1" smtClean="0"/>
              <a:t>rdmts</a:t>
            </a:r>
            <a:r>
              <a:rPr lang="fr-CA" sz="2600" dirty="0" smtClean="0"/>
              <a:t> </a:t>
            </a:r>
            <a:r>
              <a:rPr lang="fr-CA" sz="2600" dirty="0" err="1" smtClean="0"/>
              <a:t>rel</a:t>
            </a:r>
            <a:r>
              <a:rPr lang="fr-CA" sz="2600" dirty="0" smtClean="0"/>
              <a:t>. élevés et un risque variable</a:t>
            </a:r>
          </a:p>
          <a:p>
            <a:endParaRPr lang="fr-CA" sz="2600" dirty="0" smtClean="0"/>
          </a:p>
          <a:p>
            <a:r>
              <a:rPr lang="fr-CA" sz="2600" dirty="0" smtClean="0"/>
              <a:t>L’émission d’actions sur le marché primaire crée des liquidités pour la société émettrice</a:t>
            </a:r>
          </a:p>
          <a:p>
            <a:endParaRPr lang="fr-CA" sz="2600" dirty="0" smtClean="0"/>
          </a:p>
          <a:p>
            <a:r>
              <a:rPr lang="fr-CA" sz="2600" dirty="0" smtClean="0"/>
              <a:t>Le prix se fixe sur les marchés secondaires (les bourses)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1546</TotalTime>
  <Words>1445</Words>
  <Application>Microsoft Office PowerPoint</Application>
  <PresentationFormat>Affichage à l'écran (4:3)</PresentationFormat>
  <Paragraphs>222</Paragraphs>
  <Slides>28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l’approche en termeS d’actifs des t* de change</vt:lpstr>
      <vt:lpstr>Plan</vt:lpstr>
      <vt:lpstr>Présentation PowerPoint</vt:lpstr>
      <vt:lpstr>Les marchés financiers</vt:lpstr>
      <vt:lpstr>Le patrimoine</vt:lpstr>
      <vt:lpstr>Caractéristiques des actifs</vt:lpstr>
      <vt:lpstr>Les actifs monétaires</vt:lpstr>
      <vt:lpstr>Les obligations</vt:lpstr>
      <vt:lpstr>Les actions</vt:lpstr>
      <vt:lpstr>Rentabilité nominale des actifs</vt:lpstr>
      <vt:lpstr>Rentabilité réelle des actifs</vt:lpstr>
      <vt:lpstr>Présentation PowerPoint</vt:lpstr>
      <vt:lpstr>Actifs monétaires et PTI (1)</vt:lpstr>
      <vt:lpstr>Actifs monétaires et PTI (2)</vt:lpstr>
      <vt:lpstr>Rentabilité des actifs mon. et Ee</vt:lpstr>
      <vt:lpstr>Rentabilité anticipée des actifs mon.</vt:lpstr>
      <vt:lpstr>Approximation du t*rdmt anticipé</vt:lpstr>
      <vt:lpstr>T* de  anticipée de E</vt:lpstr>
      <vt:lpstr>Diff. de rentabilité des actifs mon.</vt:lpstr>
      <vt:lpstr>E et rentabilité anticipée des dépôts en $US</vt:lpstr>
      <vt:lpstr>R$US+(Ee-E)/E, R$CA et E</vt:lpstr>
      <vt:lpstr>Parité des t* d’intérêt et marché des changes</vt:lpstr>
      <vt:lpstr>Statique comparée 1</vt:lpstr>
      <vt:lpstr>Statique comparée 1</vt:lpstr>
      <vt:lpstr>Statique comparée 2</vt:lpstr>
      <vt:lpstr>Statique comparée 2</vt:lpstr>
      <vt:lpstr>Statique comparée 3</vt:lpstr>
      <vt:lpstr>Statique comparée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sav-salledecours</cp:lastModifiedBy>
  <cp:revision>235</cp:revision>
  <dcterms:created xsi:type="dcterms:W3CDTF">2011-09-02T19:31:24Z</dcterms:created>
  <dcterms:modified xsi:type="dcterms:W3CDTF">2019-02-04T22:49:57Z</dcterms:modified>
</cp:coreProperties>
</file>