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3"/>
  </p:notesMasterIdLst>
  <p:handoutMasterIdLst>
    <p:handoutMasterId r:id="rId54"/>
  </p:handoutMasterIdLst>
  <p:sldIdLst>
    <p:sldId id="256" r:id="rId2"/>
    <p:sldId id="286" r:id="rId3"/>
    <p:sldId id="288" r:id="rId4"/>
    <p:sldId id="257" r:id="rId5"/>
    <p:sldId id="287" r:id="rId6"/>
    <p:sldId id="298" r:id="rId7"/>
    <p:sldId id="297" r:id="rId8"/>
    <p:sldId id="316" r:id="rId9"/>
    <p:sldId id="300" r:id="rId10"/>
    <p:sldId id="301" r:id="rId11"/>
    <p:sldId id="331" r:id="rId12"/>
    <p:sldId id="333" r:id="rId13"/>
    <p:sldId id="329" r:id="rId14"/>
    <p:sldId id="341" r:id="rId15"/>
    <p:sldId id="342" r:id="rId16"/>
    <p:sldId id="343" r:id="rId17"/>
    <p:sldId id="344" r:id="rId18"/>
    <p:sldId id="345" r:id="rId19"/>
    <p:sldId id="346" r:id="rId20"/>
    <p:sldId id="347" r:id="rId21"/>
    <p:sldId id="348" r:id="rId22"/>
    <p:sldId id="349" r:id="rId23"/>
    <p:sldId id="350" r:id="rId24"/>
    <p:sldId id="351" r:id="rId25"/>
    <p:sldId id="289" r:id="rId26"/>
    <p:sldId id="290" r:id="rId27"/>
    <p:sldId id="352" r:id="rId28"/>
    <p:sldId id="353" r:id="rId29"/>
    <p:sldId id="354" r:id="rId30"/>
    <p:sldId id="355" r:id="rId31"/>
    <p:sldId id="291" r:id="rId32"/>
    <p:sldId id="292" r:id="rId33"/>
    <p:sldId id="278" r:id="rId34"/>
    <p:sldId id="281" r:id="rId35"/>
    <p:sldId id="322" r:id="rId36"/>
    <p:sldId id="321" r:id="rId37"/>
    <p:sldId id="309" r:id="rId38"/>
    <p:sldId id="319" r:id="rId39"/>
    <p:sldId id="320" r:id="rId40"/>
    <p:sldId id="310" r:id="rId41"/>
    <p:sldId id="306" r:id="rId42"/>
    <p:sldId id="283" r:id="rId43"/>
    <p:sldId id="325" r:id="rId44"/>
    <p:sldId id="324" r:id="rId45"/>
    <p:sldId id="326" r:id="rId46"/>
    <p:sldId id="335" r:id="rId47"/>
    <p:sldId id="336" r:id="rId48"/>
    <p:sldId id="337" r:id="rId49"/>
    <p:sldId id="338" r:id="rId50"/>
    <p:sldId id="339" r:id="rId51"/>
    <p:sldId id="340" r:id="rId5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1" autoAdjust="0"/>
    <p:restoredTop sz="94660"/>
  </p:normalViewPr>
  <p:slideViewPr>
    <p:cSldViewPr>
      <p:cViewPr varScale="1">
        <p:scale>
          <a:sx n="85" d="100"/>
          <a:sy n="85" d="100"/>
        </p:scale>
        <p:origin x="1158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A0A747-16F0-43D1-98AF-C6A3FF8D8F1B}" type="datetimeFigureOut">
              <a:rPr lang="fr-CA" smtClean="0"/>
              <a:pPr/>
              <a:t>2023-09-28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474ADB-A7AD-4D3F-BE00-B8856B184572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092921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507ED7-25FE-41A7-ADB8-3B1E39BC201E}" type="datetimeFigureOut">
              <a:rPr lang="fr-CA" smtClean="0"/>
              <a:pPr/>
              <a:t>2023-09-28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90B991-8AFF-4461-84A1-958B0DAB5CCD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37185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6DD4A-FAE1-44C3-B053-D99D44B5A543}" type="datetime1">
              <a:rPr lang="fr-CA" smtClean="0"/>
              <a:pPr/>
              <a:t>2023-09-28</a:t>
            </a:fld>
            <a:endParaRPr lang="fr-CA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5D61A-7FB3-4C50-95C8-3461B98F0B3B}" type="datetime1">
              <a:rPr lang="fr-CA" smtClean="0"/>
              <a:pPr/>
              <a:t>2023-09-28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018A2-1F85-456A-A32F-7C153A23E3D4}" type="datetime1">
              <a:rPr lang="fr-CA" smtClean="0"/>
              <a:pPr/>
              <a:t>2023-09-28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50FB1-4476-456B-8020-8BD365347515}" type="datetime1">
              <a:rPr lang="fr-CA" smtClean="0"/>
              <a:pPr/>
              <a:t>2023-09-28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64BA8-8B4C-4C5C-B2F1-4B45BF9EE820}" type="datetime1">
              <a:rPr lang="fr-CA" smtClean="0"/>
              <a:pPr/>
              <a:t>2023-09-28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9449E-F6C7-478C-BC96-455C69C17E3E}" type="datetime1">
              <a:rPr lang="fr-CA" smtClean="0"/>
              <a:pPr/>
              <a:t>2023-09-28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6068E-1EF6-429E-A117-7760FDEB8F97}" type="datetime1">
              <a:rPr lang="fr-CA" smtClean="0"/>
              <a:pPr/>
              <a:t>2023-09-28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7057C-2819-4F5D-80EB-662D644467E8}" type="datetime1">
              <a:rPr lang="fr-CA" smtClean="0"/>
              <a:pPr/>
              <a:t>2023-09-28</a:t>
            </a:fld>
            <a:endParaRPr lang="fr-CA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DDF6A-3CA7-4EEB-96C8-49644EDC4E8E}" type="datetime1">
              <a:rPr lang="fr-CA" smtClean="0"/>
              <a:pPr/>
              <a:t>2023-09-28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8730-18AF-4C3D-9890-0B03341CA7CA}" type="datetime1">
              <a:rPr lang="fr-CA" smtClean="0"/>
              <a:pPr/>
              <a:t>2023-09-28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67BCC0DB-9307-4E79-BDC0-F88C6703217B}" type="datetime1">
              <a:rPr lang="fr-CA" smtClean="0"/>
              <a:pPr/>
              <a:t>2023-09-28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e libre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orme libre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EF78C5FC-B47A-44A5-879A-4B5E93BD2D07}" type="datetime1">
              <a:rPr lang="fr-CA" smtClean="0"/>
              <a:pPr/>
              <a:t>2023-09-28</a:t>
            </a:fld>
            <a:endParaRPr lang="fr-CA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CA" dirty="0"/>
              <a:t>Introduction au marché des changes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CA" dirty="0"/>
              <a:t>ECO5550 Thème 2A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</a:t>
            </a:fld>
            <a:endParaRPr lang="fr-CA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L’arbitrage géographique (ex.)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/>
              <a:t>Un cambiste achète de l’euro à Londres où le cours est à 1,2$US et le revend à New York où son cours est à 1,26$US</a:t>
            </a:r>
          </a:p>
          <a:p>
            <a:pPr lvl="1"/>
            <a:r>
              <a:rPr lang="fr-CA" dirty="0">
                <a:sym typeface="Symbol"/>
              </a:rPr>
              <a:t></a:t>
            </a:r>
            <a:r>
              <a:rPr lang="fr-CA" dirty="0"/>
              <a:t>gain de 5%</a:t>
            </a:r>
          </a:p>
          <a:p>
            <a:endParaRPr lang="fr-CA" dirty="0"/>
          </a:p>
          <a:p>
            <a:r>
              <a:rPr lang="fr-CA" dirty="0"/>
              <a:t>Ce faisant, </a:t>
            </a:r>
            <a:r>
              <a:rPr lang="fr-CA" dirty="0">
                <a:sym typeface="Symbol"/>
              </a:rPr>
              <a:t>D</a:t>
            </a:r>
            <a:r>
              <a:rPr lang="fr-CA" baseline="30000" dirty="0">
                <a:sym typeface="Symbol"/>
              </a:rPr>
              <a:t>€</a:t>
            </a:r>
            <a:r>
              <a:rPr lang="fr-CA" dirty="0">
                <a:sym typeface="Symbol"/>
              </a:rPr>
              <a:t> à Londres et O</a:t>
            </a:r>
            <a:r>
              <a:rPr lang="fr-CA" baseline="30000" dirty="0">
                <a:sym typeface="Symbol"/>
              </a:rPr>
              <a:t>€</a:t>
            </a:r>
            <a:r>
              <a:rPr lang="fr-CA" dirty="0">
                <a:sym typeface="Symbol"/>
              </a:rPr>
              <a:t> à New York…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10</a:t>
            </a:fld>
            <a:endParaRPr lang="fr-CA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E et prix relatifs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11</a:t>
            </a:fld>
            <a:endParaRPr lang="fr-CA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2630114"/>
              </p:ext>
            </p:extLst>
          </p:nvPr>
        </p:nvGraphicFramePr>
        <p:xfrm>
          <a:off x="0" y="1234313"/>
          <a:ext cx="9144000" cy="56236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74179"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E</a:t>
                      </a:r>
                      <a:r>
                        <a:rPr lang="fr-CA" baseline="0" dirty="0"/>
                        <a:t> ($CA/$US)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1,4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0,9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4179"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Prix</a:t>
                      </a:r>
                      <a:r>
                        <a:rPr lang="fr-CA" baseline="0" dirty="0"/>
                        <a:t> bois en $CA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100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4179"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Prix </a:t>
                      </a:r>
                      <a:r>
                        <a:rPr lang="fr-CA" dirty="0" err="1"/>
                        <a:t>Ipod</a:t>
                      </a:r>
                      <a:r>
                        <a:rPr lang="fr-CA" baseline="0" dirty="0"/>
                        <a:t> en $US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100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4179"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Prix</a:t>
                      </a:r>
                      <a:r>
                        <a:rPr lang="fr-CA" baseline="0" dirty="0"/>
                        <a:t> </a:t>
                      </a:r>
                      <a:r>
                        <a:rPr lang="fr-CA" baseline="0" dirty="0" err="1"/>
                        <a:t>Ipod</a:t>
                      </a:r>
                      <a:r>
                        <a:rPr lang="fr-CA" baseline="0" dirty="0"/>
                        <a:t> en $CA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140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90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8251"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Prix du bois en $US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71,43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111,11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38251"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Prix relatif</a:t>
                      </a:r>
                      <a:r>
                        <a:rPr lang="fr-CA" baseline="0" dirty="0"/>
                        <a:t> du bois (Q </a:t>
                      </a:r>
                      <a:r>
                        <a:rPr lang="fr-CA" baseline="0" dirty="0" err="1"/>
                        <a:t>Ipod</a:t>
                      </a:r>
                      <a:r>
                        <a:rPr lang="fr-CA" baseline="0" dirty="0"/>
                        <a:t>), termes de l’échange (</a:t>
                      </a:r>
                      <a:r>
                        <a:rPr lang="fr-CA" baseline="0" dirty="0" err="1"/>
                        <a:t>P</a:t>
                      </a:r>
                      <a:r>
                        <a:rPr lang="fr-CA" baseline="30000" dirty="0" err="1"/>
                        <a:t>Bois</a:t>
                      </a:r>
                      <a:r>
                        <a:rPr lang="fr-CA" baseline="0" dirty="0"/>
                        <a:t>/</a:t>
                      </a:r>
                      <a:r>
                        <a:rPr lang="fr-CA" baseline="0" dirty="0" err="1"/>
                        <a:t>P</a:t>
                      </a:r>
                      <a:r>
                        <a:rPr lang="fr-CA" baseline="30000" dirty="0" err="1"/>
                        <a:t>Ipod</a:t>
                      </a:r>
                      <a:r>
                        <a:rPr lang="fr-CA" baseline="0" dirty="0"/>
                        <a:t>)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0,7143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1,111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Les acteurs institutionnels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39341"/>
            <a:ext cx="7643192" cy="4525963"/>
          </a:xfrm>
        </p:spPr>
        <p:txBody>
          <a:bodyPr/>
          <a:lstStyle/>
          <a:p>
            <a:r>
              <a:rPr lang="fr-CA" dirty="0"/>
              <a:t>Les banques commerciales</a:t>
            </a:r>
          </a:p>
          <a:p>
            <a:endParaRPr lang="fr-CA" dirty="0"/>
          </a:p>
          <a:p>
            <a:r>
              <a:rPr lang="fr-CA" dirty="0"/>
              <a:t>Les multinationales</a:t>
            </a:r>
          </a:p>
          <a:p>
            <a:endParaRPr lang="fr-CA" dirty="0"/>
          </a:p>
          <a:p>
            <a:r>
              <a:rPr lang="fr-CA" dirty="0"/>
              <a:t>Les institutions financières non bancaires</a:t>
            </a:r>
          </a:p>
          <a:p>
            <a:endParaRPr lang="fr-CA" dirty="0"/>
          </a:p>
          <a:p>
            <a:r>
              <a:rPr lang="fr-CA" dirty="0"/>
              <a:t>Les banques centrales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12</a:t>
            </a:fld>
            <a:endParaRPr lang="fr-CA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Les types de transactions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/>
          <a:lstStyle/>
          <a:p>
            <a:r>
              <a:rPr lang="fr-CA" dirty="0"/>
              <a:t>Les contrats au comptant</a:t>
            </a:r>
          </a:p>
          <a:p>
            <a:endParaRPr lang="fr-CA" dirty="0"/>
          </a:p>
          <a:p>
            <a:r>
              <a:rPr lang="fr-CA" dirty="0"/>
              <a:t>Les produits dérivés sur devises</a:t>
            </a:r>
          </a:p>
          <a:p>
            <a:pPr lvl="1">
              <a:spcBef>
                <a:spcPts val="3000"/>
              </a:spcBef>
            </a:pPr>
            <a:r>
              <a:rPr lang="fr-CA" dirty="0"/>
              <a:t>Les contrats à terme</a:t>
            </a:r>
          </a:p>
          <a:p>
            <a:pPr lvl="1">
              <a:spcBef>
                <a:spcPts val="3000"/>
              </a:spcBef>
            </a:pPr>
            <a:r>
              <a:rPr lang="fr-CA" dirty="0"/>
              <a:t>Les options</a:t>
            </a:r>
          </a:p>
          <a:p>
            <a:pPr lvl="1">
              <a:spcBef>
                <a:spcPts val="3000"/>
              </a:spcBef>
            </a:pPr>
            <a:r>
              <a:rPr lang="fr-CA" dirty="0"/>
              <a:t>Les swaps de change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13</a:t>
            </a:fld>
            <a:endParaRPr lang="fr-CA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>
            <a:normAutofit/>
          </a:bodyPr>
          <a:lstStyle/>
          <a:p>
            <a:r>
              <a:rPr lang="fr-CA" dirty="0"/>
              <a:t>Les contrats à termes sur devise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853136"/>
          </a:xfrm>
        </p:spPr>
        <p:txBody>
          <a:bodyPr>
            <a:normAutofit lnSpcReduction="10000"/>
          </a:bodyPr>
          <a:lstStyle/>
          <a:p>
            <a:r>
              <a:rPr lang="fr-CA" dirty="0"/>
              <a:t>Engagement ferme de vendre ou d’acheter à une date future une quantité donnée d’une devise à un taux prédéterminé</a:t>
            </a:r>
          </a:p>
          <a:p>
            <a:endParaRPr lang="fr-CA" dirty="0"/>
          </a:p>
          <a:p>
            <a:r>
              <a:rPr lang="fr-CA" dirty="0"/>
              <a:t>Taux de change à terme (</a:t>
            </a:r>
            <a:r>
              <a:rPr lang="fr-CA" dirty="0" err="1"/>
              <a:t>E</a:t>
            </a:r>
            <a:r>
              <a:rPr lang="fr-CA" baseline="30000" dirty="0" err="1"/>
              <a:t>àt</a:t>
            </a:r>
            <a:r>
              <a:rPr lang="fr-CA" dirty="0"/>
              <a:t>) : taux sur les transactions à terme</a:t>
            </a:r>
          </a:p>
          <a:p>
            <a:pPr lvl="1"/>
            <a:r>
              <a:rPr lang="fr-CA" dirty="0"/>
              <a:t>La devise est dite en report si </a:t>
            </a:r>
            <a:r>
              <a:rPr lang="fr-CA" dirty="0" err="1"/>
              <a:t>E</a:t>
            </a:r>
            <a:r>
              <a:rPr lang="fr-CA" baseline="30000" dirty="0" err="1"/>
              <a:t>àt</a:t>
            </a:r>
            <a:r>
              <a:rPr lang="fr-CA" dirty="0"/>
              <a:t> &lt; E</a:t>
            </a:r>
            <a:endParaRPr lang="fr-CA" baseline="30000" dirty="0"/>
          </a:p>
          <a:p>
            <a:pPr lvl="1">
              <a:buNone/>
            </a:pPr>
            <a:r>
              <a:rPr lang="fr-CA" dirty="0"/>
              <a:t>	(appréciation anticipée)</a:t>
            </a:r>
          </a:p>
          <a:p>
            <a:pPr lvl="1"/>
            <a:r>
              <a:rPr lang="fr-CA" dirty="0"/>
              <a:t>La devise est en déport si </a:t>
            </a:r>
            <a:r>
              <a:rPr lang="fr-CA" dirty="0" err="1"/>
              <a:t>E</a:t>
            </a:r>
            <a:r>
              <a:rPr lang="fr-CA" baseline="30000" dirty="0" err="1"/>
              <a:t>àt</a:t>
            </a:r>
            <a:r>
              <a:rPr lang="fr-CA" dirty="0"/>
              <a:t> &gt; E</a:t>
            </a:r>
            <a:endParaRPr lang="fr-CA" baseline="30000" dirty="0"/>
          </a:p>
          <a:p>
            <a:pPr lvl="1">
              <a:buNone/>
            </a:pPr>
            <a:r>
              <a:rPr lang="fr-CA" dirty="0"/>
              <a:t>	(dépréciation anticipée)</a:t>
            </a:r>
          </a:p>
          <a:p>
            <a:endParaRPr lang="fr-CA" dirty="0"/>
          </a:p>
          <a:p>
            <a:endParaRPr lang="fr-CA" dirty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14</a:t>
            </a:fld>
            <a:endParaRPr lang="fr-CA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1282154"/>
          </a:xfrm>
        </p:spPr>
        <p:txBody>
          <a:bodyPr>
            <a:noAutofit/>
          </a:bodyPr>
          <a:lstStyle/>
          <a:p>
            <a:r>
              <a:rPr lang="fr-CA" dirty="0"/>
              <a:t>Les contrats à terme sur devise : une assurance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44824"/>
            <a:ext cx="8291264" cy="4493096"/>
          </a:xfrm>
        </p:spPr>
        <p:txBody>
          <a:bodyPr>
            <a:normAutofit/>
          </a:bodyPr>
          <a:lstStyle/>
          <a:p>
            <a:r>
              <a:rPr lang="fr-CA" dirty="0"/>
              <a:t>Les acheteurs se couvrent contre </a:t>
            </a:r>
            <a:r>
              <a:rPr lang="fr-CA" dirty="0" err="1"/>
              <a:t>E</a:t>
            </a:r>
            <a:r>
              <a:rPr lang="fr-CA" baseline="30000" dirty="0" err="1"/>
              <a:t>cf</a:t>
            </a:r>
            <a:r>
              <a:rPr lang="fr-CA" dirty="0"/>
              <a:t>&lt;</a:t>
            </a:r>
            <a:r>
              <a:rPr lang="fr-CA" dirty="0" err="1"/>
              <a:t>E</a:t>
            </a:r>
            <a:r>
              <a:rPr lang="fr-CA" baseline="30000" dirty="0" err="1"/>
              <a:t>àt</a:t>
            </a:r>
            <a:r>
              <a:rPr lang="fr-CA" dirty="0"/>
              <a:t> (prix de la </a:t>
            </a:r>
            <a:r>
              <a:rPr lang="fr-CA" dirty="0" err="1"/>
              <a:t>dev</a:t>
            </a:r>
            <a:r>
              <a:rPr lang="fr-CA" dirty="0"/>
              <a:t>. plus élevé que prévu)</a:t>
            </a:r>
          </a:p>
          <a:p>
            <a:endParaRPr lang="fr-CA" dirty="0"/>
          </a:p>
          <a:p>
            <a:r>
              <a:rPr lang="fr-CA" dirty="0"/>
              <a:t>Les vendeurs se couvrent contre </a:t>
            </a:r>
            <a:r>
              <a:rPr lang="fr-CA" dirty="0" err="1"/>
              <a:t>E</a:t>
            </a:r>
            <a:r>
              <a:rPr lang="fr-CA" baseline="30000" dirty="0" err="1"/>
              <a:t>cf</a:t>
            </a:r>
            <a:r>
              <a:rPr lang="fr-CA" dirty="0"/>
              <a:t>&gt;</a:t>
            </a:r>
            <a:r>
              <a:rPr lang="fr-CA" dirty="0" err="1"/>
              <a:t>E</a:t>
            </a:r>
            <a:r>
              <a:rPr lang="fr-CA" baseline="30000" dirty="0" err="1"/>
              <a:t>àt</a:t>
            </a:r>
            <a:endParaRPr lang="fr-CA" baseline="30000" dirty="0"/>
          </a:p>
          <a:p>
            <a:pPr>
              <a:buNone/>
            </a:pPr>
            <a:r>
              <a:rPr lang="fr-CA" baseline="30000" dirty="0"/>
              <a:t>	</a:t>
            </a:r>
            <a:r>
              <a:rPr lang="fr-CA" dirty="0"/>
              <a:t>(prix de la </a:t>
            </a:r>
            <a:r>
              <a:rPr lang="fr-CA" dirty="0" err="1"/>
              <a:t>dev</a:t>
            </a:r>
            <a:r>
              <a:rPr lang="fr-CA" dirty="0"/>
              <a:t>. moins élevé que prévu)</a:t>
            </a:r>
          </a:p>
          <a:p>
            <a:endParaRPr lang="fr-CA" dirty="0"/>
          </a:p>
          <a:p>
            <a:r>
              <a:rPr lang="fr-CA" dirty="0"/>
              <a:t>Dans les 2 cas, les agents s’exposent au risque de retournement du terme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15</a:t>
            </a:fld>
            <a:endParaRPr lang="fr-CA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Retournement de terme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83357"/>
            <a:ext cx="7931224" cy="4525963"/>
          </a:xfrm>
        </p:spPr>
        <p:txBody>
          <a:bodyPr>
            <a:normAutofit/>
          </a:bodyPr>
          <a:lstStyle/>
          <a:p>
            <a:r>
              <a:rPr lang="fr-CA" dirty="0"/>
              <a:t>Survient pour l’acheteur d’une devise à terme lorsque </a:t>
            </a:r>
            <a:r>
              <a:rPr lang="fr-CA" dirty="0" err="1"/>
              <a:t>E</a:t>
            </a:r>
            <a:r>
              <a:rPr lang="fr-CA" baseline="30000" dirty="0" err="1"/>
              <a:t>cf</a:t>
            </a:r>
            <a:r>
              <a:rPr lang="fr-CA" dirty="0"/>
              <a:t>&gt;</a:t>
            </a:r>
            <a:r>
              <a:rPr lang="fr-CA" dirty="0" err="1"/>
              <a:t>E</a:t>
            </a:r>
            <a:r>
              <a:rPr lang="fr-CA" baseline="30000" dirty="0" err="1"/>
              <a:t>àt</a:t>
            </a:r>
            <a:r>
              <a:rPr lang="fr-CA" baseline="30000" dirty="0"/>
              <a:t> </a:t>
            </a:r>
            <a:r>
              <a:rPr lang="fr-CA" dirty="0"/>
              <a:t>(impossible alors de profiter du prix moins élevé)</a:t>
            </a:r>
          </a:p>
          <a:p>
            <a:endParaRPr lang="fr-CA" dirty="0"/>
          </a:p>
          <a:p>
            <a:r>
              <a:rPr lang="fr-CA" dirty="0"/>
              <a:t>Survient pour le vendeur d’une devise à terme lorsque </a:t>
            </a:r>
            <a:r>
              <a:rPr lang="fr-CA" dirty="0" err="1"/>
              <a:t>E</a:t>
            </a:r>
            <a:r>
              <a:rPr lang="fr-CA" baseline="30000" dirty="0" err="1"/>
              <a:t>cf</a:t>
            </a:r>
            <a:r>
              <a:rPr lang="fr-CA" dirty="0"/>
              <a:t>&lt;</a:t>
            </a:r>
            <a:r>
              <a:rPr lang="fr-CA" dirty="0" err="1"/>
              <a:t>E</a:t>
            </a:r>
            <a:r>
              <a:rPr lang="fr-CA" baseline="30000" dirty="0" err="1"/>
              <a:t>àt</a:t>
            </a:r>
            <a:r>
              <a:rPr lang="fr-CA" baseline="30000" dirty="0"/>
              <a:t> </a:t>
            </a:r>
            <a:r>
              <a:rPr lang="fr-CA" dirty="0"/>
              <a:t>(impossible alors de profiter du prix plus élevé)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16</a:t>
            </a:fld>
            <a:endParaRPr lang="fr-CA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/>
              <a:t>Contrat à terme (ex.)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637112"/>
          </a:xfrm>
        </p:spPr>
        <p:txBody>
          <a:bodyPr>
            <a:normAutofit/>
          </a:bodyPr>
          <a:lstStyle/>
          <a:p>
            <a:r>
              <a:rPr lang="fr-CA" sz="2800" dirty="0"/>
              <a:t>Un exportateur CA vend pour 1M$US de biens aux USA payable dans 30 jours</a:t>
            </a:r>
          </a:p>
          <a:p>
            <a:endParaRPr lang="fr-CA" sz="2800" dirty="0"/>
          </a:p>
          <a:p>
            <a:r>
              <a:rPr lang="fr-CA" sz="2800" dirty="0"/>
              <a:t>On a E</a:t>
            </a:r>
            <a:r>
              <a:rPr lang="fr-CA" sz="2800" baseline="-25000" dirty="0"/>
              <a:t>$CA</a:t>
            </a:r>
            <a:r>
              <a:rPr lang="fr-CA" sz="2800" dirty="0"/>
              <a:t> = 1$CA/$US et </a:t>
            </a:r>
            <a:r>
              <a:rPr lang="fr-CA" sz="2800" dirty="0" err="1"/>
              <a:t>E</a:t>
            </a:r>
            <a:r>
              <a:rPr lang="fr-CA" sz="2800" baseline="-25000" dirty="0" err="1"/>
              <a:t>$CA</a:t>
            </a:r>
            <a:r>
              <a:rPr lang="fr-CA" sz="2800" baseline="30000" dirty="0" err="1"/>
              <a:t>àt</a:t>
            </a:r>
            <a:r>
              <a:rPr lang="fr-CA" sz="2800" baseline="30000" dirty="0"/>
              <a:t> </a:t>
            </a:r>
            <a:r>
              <a:rPr lang="fr-CA" sz="2800" dirty="0"/>
              <a:t>= 0,95$CA/$US sur 30 jours</a:t>
            </a:r>
          </a:p>
          <a:p>
            <a:endParaRPr lang="fr-CA" sz="2800" dirty="0"/>
          </a:p>
          <a:p>
            <a:r>
              <a:rPr lang="fr-CA" sz="2800" dirty="0"/>
              <a:t>Le report de 0,05$CA (5%) indique que le marché anticipe une appréciation du $CA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17</a:t>
            </a:fld>
            <a:endParaRPr lang="fr-CA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Autofit/>
          </a:bodyPr>
          <a:lstStyle/>
          <a:p>
            <a:r>
              <a:rPr lang="fr-CA" dirty="0"/>
              <a:t>Taux de change à terme (ex., suite)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925144"/>
          </a:xfrm>
        </p:spPr>
        <p:txBody>
          <a:bodyPr>
            <a:noAutofit/>
          </a:bodyPr>
          <a:lstStyle/>
          <a:p>
            <a:r>
              <a:rPr lang="fr-CA" dirty="0"/>
              <a:t>L’exportateur se couvre contre une </a:t>
            </a:r>
            <a:r>
              <a:rPr lang="fr-CA" dirty="0" err="1"/>
              <a:t>app</a:t>
            </a:r>
            <a:r>
              <a:rPr lang="fr-CA" dirty="0"/>
              <a:t>.&gt;5% du $CA en achetant à terme 1M$CA au taux de 0,95$CA/$US</a:t>
            </a:r>
          </a:p>
          <a:p>
            <a:endParaRPr lang="fr-CA" dirty="0"/>
          </a:p>
          <a:p>
            <a:r>
              <a:rPr lang="fr-CA" dirty="0"/>
              <a:t>Si on a </a:t>
            </a:r>
            <a:r>
              <a:rPr lang="fr-CA" dirty="0" err="1"/>
              <a:t>E</a:t>
            </a:r>
            <a:r>
              <a:rPr lang="fr-CA" baseline="30000" dirty="0" err="1"/>
              <a:t>cf</a:t>
            </a:r>
            <a:r>
              <a:rPr lang="fr-CA" baseline="30000" dirty="0"/>
              <a:t> </a:t>
            </a:r>
            <a:r>
              <a:rPr lang="fr-CA" dirty="0"/>
              <a:t>= 0,90$CA /$US l’exportateur a gagné </a:t>
            </a:r>
            <a:r>
              <a:rPr lang="fr-CA" dirty="0">
                <a:sym typeface="Symbol"/>
              </a:rPr>
              <a:t></a:t>
            </a:r>
            <a:r>
              <a:rPr lang="fr-CA" dirty="0"/>
              <a:t>5% (le $CA s’est </a:t>
            </a:r>
            <a:r>
              <a:rPr lang="fr-CA" dirty="0" err="1"/>
              <a:t>app</a:t>
            </a:r>
            <a:r>
              <a:rPr lang="fr-CA" dirty="0"/>
              <a:t>. de 10%)</a:t>
            </a:r>
          </a:p>
          <a:p>
            <a:endParaRPr lang="fr-CA" dirty="0"/>
          </a:p>
          <a:p>
            <a:r>
              <a:rPr lang="fr-CA" dirty="0"/>
              <a:t>Si on a </a:t>
            </a:r>
            <a:r>
              <a:rPr lang="fr-CA" dirty="0" err="1"/>
              <a:t>E</a:t>
            </a:r>
            <a:r>
              <a:rPr lang="fr-CA" baseline="30000" dirty="0" err="1"/>
              <a:t>cf</a:t>
            </a:r>
            <a:r>
              <a:rPr lang="fr-CA" baseline="30000" dirty="0"/>
              <a:t> </a:t>
            </a:r>
            <a:r>
              <a:rPr lang="fr-CA" dirty="0"/>
              <a:t>= 1$CA/$US, il y a retournement de terme (le $CA s’est moins </a:t>
            </a:r>
            <a:r>
              <a:rPr lang="fr-CA" dirty="0" err="1"/>
              <a:t>app</a:t>
            </a:r>
            <a:r>
              <a:rPr lang="fr-CA" dirty="0"/>
              <a:t>. que le prévoyait l’acheteur)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18</a:t>
            </a:fld>
            <a:endParaRPr lang="fr-CA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Les options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075240" cy="4525963"/>
          </a:xfrm>
        </p:spPr>
        <p:txBody>
          <a:bodyPr>
            <a:normAutofit lnSpcReduction="10000"/>
          </a:bodyPr>
          <a:lstStyle/>
          <a:p>
            <a:r>
              <a:rPr lang="fr-CA" dirty="0"/>
              <a:t>Droit d’acheter ou de vendre une certaine Q d’une </a:t>
            </a:r>
            <a:r>
              <a:rPr lang="fr-CA" dirty="0" err="1"/>
              <a:t>dev</a:t>
            </a:r>
            <a:r>
              <a:rPr lang="fr-CA" dirty="0"/>
              <a:t>. à terme à un taux donné (le prix d’exercice ou </a:t>
            </a:r>
            <a:r>
              <a:rPr lang="fr-CA" dirty="0" err="1"/>
              <a:t>E</a:t>
            </a:r>
            <a:r>
              <a:rPr lang="fr-CA" baseline="30000" dirty="0" err="1"/>
              <a:t>ex</a:t>
            </a:r>
            <a:r>
              <a:rPr lang="fr-CA" dirty="0"/>
              <a:t>) moyennant le paiement d’une prime (coût de l’option)</a:t>
            </a:r>
          </a:p>
          <a:p>
            <a:endParaRPr lang="fr-CA" dirty="0"/>
          </a:p>
          <a:p>
            <a:r>
              <a:rPr lang="fr-CA" dirty="0"/>
              <a:t>Une option d’achat de $CA est exercée si </a:t>
            </a:r>
            <a:r>
              <a:rPr lang="fr-CA" dirty="0" err="1"/>
              <a:t>E</a:t>
            </a:r>
            <a:r>
              <a:rPr lang="fr-CA" baseline="30000" dirty="0" err="1"/>
              <a:t>cf</a:t>
            </a:r>
            <a:r>
              <a:rPr lang="fr-CA" dirty="0"/>
              <a:t> &lt; </a:t>
            </a:r>
            <a:r>
              <a:rPr lang="fr-CA" dirty="0" err="1"/>
              <a:t>E</a:t>
            </a:r>
            <a:r>
              <a:rPr lang="fr-CA" baseline="30000" dirty="0" err="1"/>
              <a:t>ex</a:t>
            </a:r>
            <a:endParaRPr lang="fr-CA" baseline="30000" dirty="0"/>
          </a:p>
          <a:p>
            <a:endParaRPr lang="fr-CA" dirty="0"/>
          </a:p>
          <a:p>
            <a:r>
              <a:rPr lang="fr-CA" dirty="0"/>
              <a:t>Une option de vente l’est si </a:t>
            </a:r>
            <a:r>
              <a:rPr lang="fr-CA" dirty="0" err="1"/>
              <a:t>E</a:t>
            </a:r>
            <a:r>
              <a:rPr lang="fr-CA" baseline="30000" dirty="0" err="1"/>
              <a:t>cf</a:t>
            </a:r>
            <a:r>
              <a:rPr lang="fr-CA" dirty="0"/>
              <a:t> &gt; </a:t>
            </a:r>
            <a:r>
              <a:rPr lang="fr-CA" dirty="0" err="1"/>
              <a:t>E</a:t>
            </a:r>
            <a:r>
              <a:rPr lang="fr-CA" baseline="30000" dirty="0" err="1"/>
              <a:t>ex</a:t>
            </a:r>
            <a:endParaRPr lang="fr-CA" baseline="30000" dirty="0"/>
          </a:p>
          <a:p>
            <a:endParaRPr lang="fr-CA" dirty="0"/>
          </a:p>
          <a:p>
            <a:pPr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19</a:t>
            </a:fld>
            <a:endParaRPr lang="fr-CA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Plan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8076" indent="-571500">
              <a:buFont typeface="+mj-lt"/>
              <a:buAutoNum type="romanUcPeriod"/>
            </a:pPr>
            <a:r>
              <a:rPr lang="fr-CA" dirty="0"/>
              <a:t>Le marché des changes</a:t>
            </a:r>
          </a:p>
          <a:p>
            <a:pPr marL="608076" indent="-571500">
              <a:buFont typeface="+mj-lt"/>
              <a:buAutoNum type="romanUcPeriod"/>
            </a:pPr>
            <a:r>
              <a:rPr lang="fr-CA" dirty="0"/>
              <a:t>Modèle simple de fixation des taux de change</a:t>
            </a:r>
          </a:p>
          <a:p>
            <a:pPr marL="608076" indent="-571500">
              <a:buFont typeface="+mj-lt"/>
              <a:buAutoNum type="romanUcPeriod"/>
            </a:pPr>
            <a:r>
              <a:rPr lang="en-CA" dirty="0"/>
              <a:t>Double </a:t>
            </a:r>
            <a:r>
              <a:rPr lang="en-CA" dirty="0" err="1"/>
              <a:t>équilibre</a:t>
            </a:r>
            <a:r>
              <a:rPr lang="en-CA" dirty="0"/>
              <a:t> du </a:t>
            </a:r>
            <a:r>
              <a:rPr lang="en-CA" dirty="0" err="1"/>
              <a:t>marché</a:t>
            </a:r>
            <a:r>
              <a:rPr lang="en-CA" dirty="0"/>
              <a:t> des changes et de la balance des </a:t>
            </a:r>
            <a:r>
              <a:rPr lang="en-CA" dirty="0" err="1"/>
              <a:t>paiements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</a:t>
            </a:fld>
            <a:endParaRPr lang="fr-CA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1143000"/>
          </a:xfrm>
        </p:spPr>
        <p:txBody>
          <a:bodyPr>
            <a:normAutofit fontScale="90000"/>
          </a:bodyPr>
          <a:lstStyle/>
          <a:p>
            <a:r>
              <a:rPr lang="fr-CA" dirty="0"/>
              <a:t>Résultat d’une option pour l’acheteur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20</a:t>
            </a:fld>
            <a:endParaRPr lang="fr-CA"/>
          </a:p>
        </p:txBody>
      </p:sp>
      <p:sp>
        <p:nvSpPr>
          <p:cNvPr id="18" name="Line 2"/>
          <p:cNvSpPr>
            <a:spLocks noChangeShapeType="1"/>
          </p:cNvSpPr>
          <p:nvPr/>
        </p:nvSpPr>
        <p:spPr bwMode="auto">
          <a:xfrm>
            <a:off x="582613" y="5157192"/>
            <a:ext cx="36988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19" name="Line 3"/>
          <p:cNvSpPr>
            <a:spLocks noChangeShapeType="1"/>
          </p:cNvSpPr>
          <p:nvPr/>
        </p:nvSpPr>
        <p:spPr bwMode="auto">
          <a:xfrm flipV="1">
            <a:off x="577850" y="2557463"/>
            <a:ext cx="0" cy="36020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20" name="Line 4"/>
          <p:cNvSpPr>
            <a:spLocks noChangeShapeType="1"/>
          </p:cNvSpPr>
          <p:nvPr/>
        </p:nvSpPr>
        <p:spPr bwMode="auto">
          <a:xfrm flipV="1">
            <a:off x="4803775" y="2543175"/>
            <a:ext cx="0" cy="36020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21" name="Line 5"/>
          <p:cNvSpPr>
            <a:spLocks noChangeShapeType="1"/>
          </p:cNvSpPr>
          <p:nvPr/>
        </p:nvSpPr>
        <p:spPr bwMode="auto">
          <a:xfrm>
            <a:off x="4818063" y="5157192"/>
            <a:ext cx="36988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fr-CA"/>
          </a:p>
        </p:txBody>
      </p:sp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1116013" y="1412875"/>
            <a:ext cx="180049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b="1" dirty="0"/>
              <a:t>Option d’achat</a:t>
            </a:r>
            <a:endParaRPr lang="fr-FR" dirty="0"/>
          </a:p>
        </p:txBody>
      </p:sp>
      <p:sp>
        <p:nvSpPr>
          <p:cNvPr id="23" name="Text Box 7"/>
          <p:cNvSpPr txBox="1">
            <a:spLocks noChangeArrowheads="1"/>
          </p:cNvSpPr>
          <p:nvPr/>
        </p:nvSpPr>
        <p:spPr bwMode="auto">
          <a:xfrm>
            <a:off x="5580112" y="1412776"/>
            <a:ext cx="192873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b="1" dirty="0"/>
              <a:t>Option de vente</a:t>
            </a:r>
            <a:endParaRPr lang="fr-FR" dirty="0"/>
          </a:p>
        </p:txBody>
      </p:sp>
      <p:sp>
        <p:nvSpPr>
          <p:cNvPr id="24" name="Text Box 10"/>
          <p:cNvSpPr txBox="1">
            <a:spLocks noChangeArrowheads="1"/>
          </p:cNvSpPr>
          <p:nvPr/>
        </p:nvSpPr>
        <p:spPr bwMode="auto">
          <a:xfrm>
            <a:off x="3779912" y="5189130"/>
            <a:ext cx="4892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sz="2000" dirty="0" err="1"/>
              <a:t>E</a:t>
            </a:r>
            <a:r>
              <a:rPr lang="fr-FR" sz="2000" baseline="30000" dirty="0" err="1"/>
              <a:t>cf</a:t>
            </a:r>
            <a:endParaRPr lang="fr-FR" baseline="30000" dirty="0"/>
          </a:p>
        </p:txBody>
      </p:sp>
      <p:sp>
        <p:nvSpPr>
          <p:cNvPr id="26" name="Text Box 12"/>
          <p:cNvSpPr txBox="1">
            <a:spLocks noChangeArrowheads="1"/>
          </p:cNvSpPr>
          <p:nvPr/>
        </p:nvSpPr>
        <p:spPr bwMode="auto">
          <a:xfrm>
            <a:off x="128588" y="2093913"/>
            <a:ext cx="26372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sz="2000" dirty="0"/>
              <a:t>Résultat à l’échéance</a:t>
            </a:r>
            <a:endParaRPr lang="fr-FR" dirty="0"/>
          </a:p>
        </p:txBody>
      </p:sp>
      <p:sp>
        <p:nvSpPr>
          <p:cNvPr id="27" name="Text Box 13"/>
          <p:cNvSpPr txBox="1">
            <a:spLocks noChangeArrowheads="1"/>
          </p:cNvSpPr>
          <p:nvPr/>
        </p:nvSpPr>
        <p:spPr bwMode="auto">
          <a:xfrm>
            <a:off x="4383088" y="2097088"/>
            <a:ext cx="26372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sz="2000" dirty="0"/>
              <a:t>Résultat à l’échéance</a:t>
            </a:r>
            <a:endParaRPr lang="fr-FR" dirty="0"/>
          </a:p>
        </p:txBody>
      </p:sp>
      <p:sp>
        <p:nvSpPr>
          <p:cNvPr id="28" name="Text Box 16"/>
          <p:cNvSpPr txBox="1">
            <a:spLocks noChangeArrowheads="1"/>
          </p:cNvSpPr>
          <p:nvPr/>
        </p:nvSpPr>
        <p:spPr bwMode="auto">
          <a:xfrm>
            <a:off x="2483768" y="5189130"/>
            <a:ext cx="53572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sz="2000" dirty="0" err="1"/>
              <a:t>E</a:t>
            </a:r>
            <a:r>
              <a:rPr lang="fr-FR" sz="2000" baseline="30000" dirty="0" err="1"/>
              <a:t>ex</a:t>
            </a:r>
            <a:endParaRPr lang="fr-FR" baseline="30000" dirty="0"/>
          </a:p>
        </p:txBody>
      </p:sp>
      <p:sp>
        <p:nvSpPr>
          <p:cNvPr id="29" name="Text Box 17"/>
          <p:cNvSpPr txBox="1">
            <a:spLocks noChangeArrowheads="1"/>
          </p:cNvSpPr>
          <p:nvPr/>
        </p:nvSpPr>
        <p:spPr bwMode="auto">
          <a:xfrm>
            <a:off x="7769225" y="6243638"/>
            <a:ext cx="470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sz="2000"/>
              <a:t>16</a:t>
            </a:r>
            <a:endParaRPr lang="fr-FR"/>
          </a:p>
        </p:txBody>
      </p:sp>
      <p:sp>
        <p:nvSpPr>
          <p:cNvPr id="31" name="Text Box 19"/>
          <p:cNvSpPr txBox="1">
            <a:spLocks noChangeArrowheads="1"/>
          </p:cNvSpPr>
          <p:nvPr/>
        </p:nvSpPr>
        <p:spPr bwMode="auto">
          <a:xfrm>
            <a:off x="179512" y="5373216"/>
            <a:ext cx="41229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sz="2000" dirty="0"/>
              <a:t>-p</a:t>
            </a:r>
            <a:endParaRPr lang="fr-FR" dirty="0"/>
          </a:p>
        </p:txBody>
      </p:sp>
      <p:sp>
        <p:nvSpPr>
          <p:cNvPr id="32" name="Text Box 10"/>
          <p:cNvSpPr txBox="1">
            <a:spLocks noChangeArrowheads="1"/>
          </p:cNvSpPr>
          <p:nvPr/>
        </p:nvSpPr>
        <p:spPr bwMode="auto">
          <a:xfrm>
            <a:off x="8244408" y="5229200"/>
            <a:ext cx="4892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sz="2000" dirty="0" err="1"/>
              <a:t>E</a:t>
            </a:r>
            <a:r>
              <a:rPr lang="fr-FR" sz="2000" baseline="30000" dirty="0" err="1"/>
              <a:t>cf</a:t>
            </a:r>
            <a:endParaRPr lang="fr-FR" baseline="30000" dirty="0"/>
          </a:p>
        </p:txBody>
      </p:sp>
      <p:cxnSp>
        <p:nvCxnSpPr>
          <p:cNvPr id="34" name="Connecteur droit 33"/>
          <p:cNvCxnSpPr/>
          <p:nvPr/>
        </p:nvCxnSpPr>
        <p:spPr>
          <a:xfrm>
            <a:off x="2699792" y="5589240"/>
            <a:ext cx="158417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/>
          <p:cNvCxnSpPr/>
          <p:nvPr/>
        </p:nvCxnSpPr>
        <p:spPr>
          <a:xfrm flipV="1">
            <a:off x="2267744" y="5085184"/>
            <a:ext cx="0" cy="144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 Box 16"/>
          <p:cNvSpPr txBox="1">
            <a:spLocks noChangeArrowheads="1"/>
          </p:cNvSpPr>
          <p:nvPr/>
        </p:nvSpPr>
        <p:spPr bwMode="auto">
          <a:xfrm>
            <a:off x="6804248" y="5229200"/>
            <a:ext cx="82747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sz="2000" dirty="0" err="1"/>
              <a:t>E</a:t>
            </a:r>
            <a:r>
              <a:rPr lang="fr-FR" sz="2000" baseline="30000" dirty="0" err="1"/>
              <a:t>ex</a:t>
            </a:r>
            <a:r>
              <a:rPr lang="fr-FR" sz="2000" dirty="0"/>
              <a:t>+p</a:t>
            </a:r>
            <a:endParaRPr lang="fr-FR" dirty="0"/>
          </a:p>
        </p:txBody>
      </p:sp>
      <p:cxnSp>
        <p:nvCxnSpPr>
          <p:cNvPr id="41" name="Connecteur droit 40"/>
          <p:cNvCxnSpPr/>
          <p:nvPr/>
        </p:nvCxnSpPr>
        <p:spPr>
          <a:xfrm flipV="1">
            <a:off x="2699792" y="5085184"/>
            <a:ext cx="0" cy="144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/>
          <p:cNvCxnSpPr/>
          <p:nvPr/>
        </p:nvCxnSpPr>
        <p:spPr>
          <a:xfrm flipH="1" flipV="1">
            <a:off x="755576" y="3573016"/>
            <a:ext cx="1924046" cy="201622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 Box 16"/>
          <p:cNvSpPr txBox="1">
            <a:spLocks noChangeArrowheads="1"/>
          </p:cNvSpPr>
          <p:nvPr/>
        </p:nvSpPr>
        <p:spPr bwMode="auto">
          <a:xfrm>
            <a:off x="6156176" y="5229200"/>
            <a:ext cx="53572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fr-FR" sz="2000" dirty="0" err="1"/>
              <a:t>E</a:t>
            </a:r>
            <a:r>
              <a:rPr lang="fr-FR" sz="2000" baseline="30000" dirty="0" err="1"/>
              <a:t>ex</a:t>
            </a:r>
            <a:endParaRPr lang="fr-FR" baseline="30000" dirty="0"/>
          </a:p>
        </p:txBody>
      </p:sp>
      <p:sp>
        <p:nvSpPr>
          <p:cNvPr id="46" name="Text Box 16"/>
          <p:cNvSpPr txBox="1">
            <a:spLocks noChangeArrowheads="1"/>
          </p:cNvSpPr>
          <p:nvPr/>
        </p:nvSpPr>
        <p:spPr bwMode="auto">
          <a:xfrm>
            <a:off x="1691680" y="5189130"/>
            <a:ext cx="76335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sz="2000" dirty="0" err="1"/>
              <a:t>E</a:t>
            </a:r>
            <a:r>
              <a:rPr lang="fr-FR" sz="2000" baseline="30000" dirty="0" err="1"/>
              <a:t>ex</a:t>
            </a:r>
            <a:r>
              <a:rPr lang="fr-FR" sz="2000" dirty="0"/>
              <a:t>-p</a:t>
            </a:r>
            <a:endParaRPr lang="fr-FR" dirty="0"/>
          </a:p>
        </p:txBody>
      </p:sp>
      <p:cxnSp>
        <p:nvCxnSpPr>
          <p:cNvPr id="47" name="Connecteur droit 46"/>
          <p:cNvCxnSpPr/>
          <p:nvPr/>
        </p:nvCxnSpPr>
        <p:spPr>
          <a:xfrm flipV="1">
            <a:off x="6516216" y="5085184"/>
            <a:ext cx="0" cy="144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47"/>
          <p:cNvCxnSpPr/>
          <p:nvPr/>
        </p:nvCxnSpPr>
        <p:spPr>
          <a:xfrm flipV="1">
            <a:off x="7020272" y="5085184"/>
            <a:ext cx="0" cy="144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48"/>
          <p:cNvCxnSpPr/>
          <p:nvPr/>
        </p:nvCxnSpPr>
        <p:spPr>
          <a:xfrm>
            <a:off x="4788024" y="5589240"/>
            <a:ext cx="172819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49"/>
          <p:cNvCxnSpPr/>
          <p:nvPr/>
        </p:nvCxnSpPr>
        <p:spPr>
          <a:xfrm flipH="1">
            <a:off x="6516216" y="3933056"/>
            <a:ext cx="1872208" cy="165618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eur droit 63"/>
          <p:cNvCxnSpPr/>
          <p:nvPr/>
        </p:nvCxnSpPr>
        <p:spPr>
          <a:xfrm>
            <a:off x="2699792" y="3212976"/>
            <a:ext cx="0" cy="28083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eur droit 64"/>
          <p:cNvCxnSpPr/>
          <p:nvPr/>
        </p:nvCxnSpPr>
        <p:spPr>
          <a:xfrm>
            <a:off x="6516216" y="3140968"/>
            <a:ext cx="0" cy="28083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ZoneTexte 65"/>
          <p:cNvSpPr txBox="1"/>
          <p:nvPr/>
        </p:nvSpPr>
        <p:spPr>
          <a:xfrm>
            <a:off x="2843809" y="2924944"/>
            <a:ext cx="1584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La devise a une valeur plus faible que prévue</a:t>
            </a:r>
          </a:p>
        </p:txBody>
      </p:sp>
      <p:sp>
        <p:nvSpPr>
          <p:cNvPr id="67" name="ZoneTexte 66"/>
          <p:cNvSpPr txBox="1"/>
          <p:nvPr/>
        </p:nvSpPr>
        <p:spPr>
          <a:xfrm>
            <a:off x="5004048" y="2780928"/>
            <a:ext cx="1584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La devise a une valeur plus grande que prévue</a:t>
            </a:r>
          </a:p>
        </p:txBody>
      </p:sp>
      <p:sp>
        <p:nvSpPr>
          <p:cNvPr id="68" name="ZoneTexte 67"/>
          <p:cNvSpPr txBox="1"/>
          <p:nvPr/>
        </p:nvSpPr>
        <p:spPr>
          <a:xfrm>
            <a:off x="1115616" y="2924944"/>
            <a:ext cx="1584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La devise a une valeur plus grande que prévue</a:t>
            </a:r>
          </a:p>
        </p:txBody>
      </p:sp>
      <p:sp>
        <p:nvSpPr>
          <p:cNvPr id="73" name="ZoneTexte 72"/>
          <p:cNvSpPr txBox="1"/>
          <p:nvPr/>
        </p:nvSpPr>
        <p:spPr>
          <a:xfrm>
            <a:off x="2843808" y="5661248"/>
            <a:ext cx="1787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Perte maximale</a:t>
            </a:r>
          </a:p>
        </p:txBody>
      </p:sp>
      <p:sp>
        <p:nvSpPr>
          <p:cNvPr id="74" name="ZoneTexte 73"/>
          <p:cNvSpPr txBox="1"/>
          <p:nvPr/>
        </p:nvSpPr>
        <p:spPr>
          <a:xfrm>
            <a:off x="4788024" y="5661248"/>
            <a:ext cx="1787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Perte maximale</a:t>
            </a:r>
          </a:p>
        </p:txBody>
      </p:sp>
      <p:sp>
        <p:nvSpPr>
          <p:cNvPr id="75" name="Text Box 19"/>
          <p:cNvSpPr txBox="1">
            <a:spLocks noChangeArrowheads="1"/>
          </p:cNvSpPr>
          <p:nvPr/>
        </p:nvSpPr>
        <p:spPr bwMode="auto">
          <a:xfrm>
            <a:off x="4355976" y="5373216"/>
            <a:ext cx="41229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sz="2000" dirty="0"/>
              <a:t>-p</a:t>
            </a:r>
            <a:endParaRPr lang="fr-FR" dirty="0"/>
          </a:p>
        </p:txBody>
      </p:sp>
      <p:sp>
        <p:nvSpPr>
          <p:cNvPr id="37" name="ZoneTexte 36"/>
          <p:cNvSpPr txBox="1"/>
          <p:nvPr/>
        </p:nvSpPr>
        <p:spPr>
          <a:xfrm>
            <a:off x="6732240" y="2780928"/>
            <a:ext cx="1584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La devise a une valeur plus faible que prévue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Les options (ex.)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68760"/>
            <a:ext cx="8219256" cy="5184576"/>
          </a:xfrm>
        </p:spPr>
        <p:txBody>
          <a:bodyPr>
            <a:normAutofit/>
          </a:bodyPr>
          <a:lstStyle/>
          <a:p>
            <a:r>
              <a:rPr lang="fr-CA" sz="2600" dirty="0"/>
              <a:t>Un importateur achète une option de vente de $CA sur trois mois à E</a:t>
            </a:r>
            <a:r>
              <a:rPr lang="fr-CA" sz="2600" baseline="-25000" dirty="0"/>
              <a:t>$</a:t>
            </a:r>
            <a:r>
              <a:rPr lang="fr-CA" sz="2600" baseline="-25000" dirty="0" err="1"/>
              <a:t>CA</a:t>
            </a:r>
            <a:r>
              <a:rPr lang="fr-CA" sz="2600" baseline="30000" dirty="0" err="1"/>
              <a:t>ex</a:t>
            </a:r>
            <a:r>
              <a:rPr lang="fr-CA" sz="2600" dirty="0"/>
              <a:t> = 1,10$CA/$US pour 0,03$CA afin de se couvrir contre une forte </a:t>
            </a:r>
            <a:r>
              <a:rPr lang="fr-CA" sz="2600" dirty="0" err="1"/>
              <a:t>dév</a:t>
            </a:r>
            <a:r>
              <a:rPr lang="fr-CA" sz="2600" dirty="0"/>
              <a:t>. du $CA alors qu’on : E</a:t>
            </a:r>
            <a:r>
              <a:rPr lang="fr-CA" sz="2600" baseline="-25000" dirty="0"/>
              <a:t>$CA</a:t>
            </a:r>
            <a:r>
              <a:rPr lang="fr-CA" sz="2600" dirty="0"/>
              <a:t> = 1$CA/$US.</a:t>
            </a:r>
          </a:p>
          <a:p>
            <a:endParaRPr lang="fr-CA" sz="2600" dirty="0"/>
          </a:p>
          <a:p>
            <a:r>
              <a:rPr lang="fr-CA" sz="2600" dirty="0"/>
              <a:t>Si E</a:t>
            </a:r>
            <a:r>
              <a:rPr lang="fr-CA" sz="2600" baseline="-25000" dirty="0"/>
              <a:t>$</a:t>
            </a:r>
            <a:r>
              <a:rPr lang="fr-CA" sz="2600" baseline="-25000" dirty="0" err="1"/>
              <a:t>CA</a:t>
            </a:r>
            <a:r>
              <a:rPr lang="fr-CA" sz="2600" baseline="30000" dirty="0" err="1"/>
              <a:t>cf</a:t>
            </a:r>
            <a:r>
              <a:rPr lang="fr-CA" sz="2600" dirty="0"/>
              <a:t> &gt; 1,10$CA/$US, l’option est exercée, et le vendeur vend ses $CA au taux  1,13$CA/$US</a:t>
            </a:r>
          </a:p>
          <a:p>
            <a:endParaRPr lang="fr-CA" sz="2600" dirty="0"/>
          </a:p>
          <a:p>
            <a:r>
              <a:rPr lang="fr-CA" sz="2600" dirty="0"/>
              <a:t>Si E</a:t>
            </a:r>
            <a:r>
              <a:rPr lang="fr-CA" sz="2600" baseline="-25000" dirty="0"/>
              <a:t>$</a:t>
            </a:r>
            <a:r>
              <a:rPr lang="fr-CA" sz="2600" baseline="-25000" dirty="0" err="1"/>
              <a:t>CA</a:t>
            </a:r>
            <a:r>
              <a:rPr lang="fr-CA" sz="2600" baseline="30000" dirty="0" err="1"/>
              <a:t>cf</a:t>
            </a:r>
            <a:r>
              <a:rPr lang="fr-CA" sz="2600" dirty="0"/>
              <a:t> &lt; 1,10$CA/$US, l’option n’est pas exercée et le vendeur reçoit E</a:t>
            </a:r>
            <a:r>
              <a:rPr lang="fr-CA" sz="2600" baseline="-25000" dirty="0"/>
              <a:t>$</a:t>
            </a:r>
            <a:r>
              <a:rPr lang="fr-CA" sz="2600" baseline="-25000" dirty="0" err="1"/>
              <a:t>CA</a:t>
            </a:r>
            <a:r>
              <a:rPr lang="fr-CA" sz="2600" baseline="30000" dirty="0" err="1"/>
              <a:t>cf</a:t>
            </a:r>
            <a:r>
              <a:rPr lang="fr-CA" sz="2600" dirty="0"/>
              <a:t>+0,03$CA/$US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21</a:t>
            </a:fld>
            <a:endParaRPr lang="fr-CA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Option vs contrat à terme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 fontScale="92500"/>
          </a:bodyPr>
          <a:lstStyle/>
          <a:p>
            <a:r>
              <a:rPr lang="fr-CA" dirty="0"/>
              <a:t>Les deux permettent de se couvrir contre le risque de change</a:t>
            </a:r>
          </a:p>
          <a:p>
            <a:pPr>
              <a:buNone/>
            </a:pPr>
            <a:endParaRPr lang="fr-CA" dirty="0"/>
          </a:p>
          <a:p>
            <a:r>
              <a:rPr lang="fr-CA" dirty="0"/>
              <a:t>L’option assure aussi contre le «risque» de retournement de terme (en plafonnant les pertes)</a:t>
            </a:r>
          </a:p>
          <a:p>
            <a:endParaRPr lang="fr-CA" dirty="0"/>
          </a:p>
          <a:p>
            <a:r>
              <a:rPr lang="fr-CA" dirty="0"/>
              <a:t>Toutefois, l’option implique le paiement d’une prime qui la rend plus coûteuse que le contrat à terme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22</a:t>
            </a:fld>
            <a:endParaRPr lang="fr-CA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/>
              <a:t>Les </a:t>
            </a:r>
            <a:r>
              <a:rPr lang="fr-CA" i="1" dirty="0"/>
              <a:t>swaps </a:t>
            </a:r>
            <a:r>
              <a:rPr lang="fr-CA" dirty="0"/>
              <a:t>de devises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/>
          <a:lstStyle/>
          <a:p>
            <a:r>
              <a:rPr lang="fr-CA" dirty="0"/>
              <a:t>Vente d’une devise au comptant accompagnée d’un rachat à terme</a:t>
            </a:r>
          </a:p>
          <a:p>
            <a:endParaRPr lang="fr-CA" dirty="0"/>
          </a:p>
          <a:p>
            <a:r>
              <a:rPr lang="fr-CA" dirty="0"/>
              <a:t>Permet de «sortir» des liquidités d’un pays pour une période donnée</a:t>
            </a:r>
          </a:p>
          <a:p>
            <a:endParaRPr lang="fr-CA" dirty="0"/>
          </a:p>
          <a:p>
            <a:r>
              <a:rPr lang="fr-CA" dirty="0"/>
              <a:t>Moins coûteux qu’une vente au comptant doublée d’un rachat à terme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23</a:t>
            </a:fld>
            <a:endParaRPr lang="fr-CA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Les </a:t>
            </a:r>
            <a:r>
              <a:rPr lang="fr-CA" i="1" dirty="0"/>
              <a:t>swaps</a:t>
            </a:r>
            <a:r>
              <a:rPr lang="fr-CA" dirty="0"/>
              <a:t> de devises (ex.)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56792"/>
            <a:ext cx="8686800" cy="4968552"/>
          </a:xfrm>
        </p:spPr>
        <p:txBody>
          <a:bodyPr>
            <a:normAutofit fontScale="92500" lnSpcReduction="20000"/>
          </a:bodyPr>
          <a:lstStyle/>
          <a:p>
            <a:r>
              <a:rPr lang="fr-CA" dirty="0"/>
              <a:t>Vous recevez 1000$US dont vous aurez besoin dans 3 mois et désirez entre temps détenir du $CA, vous pouvez :</a:t>
            </a:r>
          </a:p>
          <a:p>
            <a:pPr marL="962406" lvl="1" indent="-514350">
              <a:buFont typeface="+mj-lt"/>
              <a:buAutoNum type="arabicParenR"/>
            </a:pPr>
            <a:r>
              <a:rPr lang="en-CA" dirty="0" err="1"/>
              <a:t>acheter</a:t>
            </a:r>
            <a:r>
              <a:rPr lang="en-CA" dirty="0"/>
              <a:t> au courant du $CA et </a:t>
            </a:r>
            <a:r>
              <a:rPr lang="en-CA" dirty="0" err="1"/>
              <a:t>dans</a:t>
            </a:r>
            <a:r>
              <a:rPr lang="en-CA" dirty="0"/>
              <a:t> 3 </a:t>
            </a:r>
            <a:r>
              <a:rPr lang="en-CA" dirty="0" err="1"/>
              <a:t>mois</a:t>
            </a:r>
            <a:r>
              <a:rPr lang="en-CA" dirty="0"/>
              <a:t> du $US au courant (exposé au </a:t>
            </a:r>
            <a:r>
              <a:rPr lang="en-CA" dirty="0" err="1"/>
              <a:t>risque</a:t>
            </a:r>
            <a:r>
              <a:rPr lang="en-CA" dirty="0"/>
              <a:t> de change, c.-à-d. à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dévaluation</a:t>
            </a:r>
            <a:r>
              <a:rPr lang="en-CA" dirty="0"/>
              <a:t> du $CA );</a:t>
            </a:r>
          </a:p>
          <a:p>
            <a:pPr marL="962406" lvl="1" indent="-514350">
              <a:buFont typeface="+mj-lt"/>
              <a:buAutoNum type="arabicParenR"/>
            </a:pPr>
            <a:r>
              <a:rPr lang="en-CA" dirty="0" err="1"/>
              <a:t>acheter</a:t>
            </a:r>
            <a:r>
              <a:rPr lang="en-CA" dirty="0"/>
              <a:t> au courant du $CA et du $US à </a:t>
            </a:r>
            <a:r>
              <a:rPr lang="en-CA" dirty="0" err="1"/>
              <a:t>terme</a:t>
            </a:r>
            <a:r>
              <a:rPr lang="en-CA" dirty="0"/>
              <a:t> </a:t>
            </a:r>
            <a:r>
              <a:rPr lang="en-CA" dirty="0" err="1"/>
              <a:t>sur</a:t>
            </a:r>
            <a:r>
              <a:rPr lang="en-CA" dirty="0"/>
              <a:t> 3 </a:t>
            </a:r>
            <a:r>
              <a:rPr lang="en-CA" dirty="0" err="1"/>
              <a:t>mois</a:t>
            </a:r>
            <a:r>
              <a:rPr lang="en-CA" dirty="0"/>
              <a:t> (</a:t>
            </a:r>
            <a:r>
              <a:rPr lang="en-CA" dirty="0" err="1"/>
              <a:t>couvert</a:t>
            </a:r>
            <a:r>
              <a:rPr lang="en-CA" dirty="0"/>
              <a:t> </a:t>
            </a:r>
            <a:r>
              <a:rPr lang="en-CA" dirty="0" err="1"/>
              <a:t>contre</a:t>
            </a:r>
            <a:r>
              <a:rPr lang="en-CA" dirty="0"/>
              <a:t> </a:t>
            </a:r>
            <a:r>
              <a:rPr lang="en-CA" dirty="0" err="1"/>
              <a:t>E</a:t>
            </a:r>
            <a:r>
              <a:rPr lang="en-CA" baseline="30000" dirty="0" err="1"/>
              <a:t>cf</a:t>
            </a:r>
            <a:r>
              <a:rPr lang="en-CA" dirty="0"/>
              <a:t>&gt;</a:t>
            </a:r>
            <a:r>
              <a:rPr lang="en-CA" dirty="0" err="1"/>
              <a:t>E</a:t>
            </a:r>
            <a:r>
              <a:rPr lang="en-CA" baseline="30000" dirty="0" err="1"/>
              <a:t>àt</a:t>
            </a:r>
            <a:r>
              <a:rPr lang="en-CA" dirty="0"/>
              <a:t>, </a:t>
            </a:r>
            <a:r>
              <a:rPr lang="en-CA" dirty="0" err="1"/>
              <a:t>mais</a:t>
            </a:r>
            <a:r>
              <a:rPr lang="en-CA" dirty="0"/>
              <a:t> exposé au </a:t>
            </a:r>
            <a:r>
              <a:rPr lang="en-CA" dirty="0" err="1"/>
              <a:t>risque</a:t>
            </a:r>
            <a:r>
              <a:rPr lang="en-CA" dirty="0"/>
              <a:t> de </a:t>
            </a:r>
            <a:r>
              <a:rPr lang="en-CA" dirty="0" err="1"/>
              <a:t>retournement</a:t>
            </a:r>
            <a:r>
              <a:rPr lang="en-CA" dirty="0"/>
              <a:t> de </a:t>
            </a:r>
            <a:r>
              <a:rPr lang="en-CA" dirty="0" err="1"/>
              <a:t>terme</a:t>
            </a:r>
            <a:r>
              <a:rPr lang="en-CA" dirty="0"/>
              <a:t>);</a:t>
            </a:r>
          </a:p>
          <a:p>
            <a:pPr marL="962406" lvl="1" indent="-514350">
              <a:buFont typeface="+mj-lt"/>
              <a:buAutoNum type="arabicParenR"/>
            </a:pPr>
            <a:r>
              <a:rPr lang="en-CA" dirty="0" err="1"/>
              <a:t>acheter</a:t>
            </a:r>
            <a:r>
              <a:rPr lang="en-CA" dirty="0"/>
              <a:t> au courant du $CA et </a:t>
            </a:r>
            <a:r>
              <a:rPr lang="en-CA" dirty="0" err="1"/>
              <a:t>une</a:t>
            </a:r>
            <a:r>
              <a:rPr lang="en-CA" dirty="0"/>
              <a:t> option de </a:t>
            </a:r>
            <a:r>
              <a:rPr lang="en-CA" dirty="0" err="1"/>
              <a:t>vente</a:t>
            </a:r>
            <a:r>
              <a:rPr lang="en-CA" dirty="0"/>
              <a:t> </a:t>
            </a:r>
            <a:r>
              <a:rPr lang="en-CA" dirty="0" err="1"/>
              <a:t>sur</a:t>
            </a:r>
            <a:r>
              <a:rPr lang="en-CA" dirty="0"/>
              <a:t> 3 </a:t>
            </a:r>
            <a:r>
              <a:rPr lang="en-CA" dirty="0" err="1"/>
              <a:t>mois</a:t>
            </a:r>
            <a:r>
              <a:rPr lang="en-CA" dirty="0"/>
              <a:t> (</a:t>
            </a:r>
            <a:r>
              <a:rPr lang="en-CA" dirty="0" err="1"/>
              <a:t>complètement</a:t>
            </a:r>
            <a:r>
              <a:rPr lang="en-CA" dirty="0"/>
              <a:t> </a:t>
            </a:r>
            <a:r>
              <a:rPr lang="en-CA" dirty="0" err="1"/>
              <a:t>couvert</a:t>
            </a:r>
            <a:r>
              <a:rPr lang="en-CA" dirty="0"/>
              <a:t> </a:t>
            </a:r>
            <a:r>
              <a:rPr lang="en-CA" dirty="0" err="1"/>
              <a:t>moyennant</a:t>
            </a:r>
            <a:r>
              <a:rPr lang="en-CA" dirty="0"/>
              <a:t> le </a:t>
            </a:r>
            <a:r>
              <a:rPr lang="en-CA" dirty="0" err="1"/>
              <a:t>paiement</a:t>
            </a:r>
            <a:r>
              <a:rPr lang="en-CA" dirty="0"/>
              <a:t> </a:t>
            </a:r>
            <a:r>
              <a:rPr lang="en-CA" dirty="0" err="1"/>
              <a:t>d’une</a:t>
            </a:r>
            <a:r>
              <a:rPr lang="en-CA" dirty="0"/>
              <a:t> prime)</a:t>
            </a:r>
          </a:p>
          <a:p>
            <a:pPr marL="962406" lvl="1" indent="-514350">
              <a:buFont typeface="+mj-lt"/>
              <a:buAutoNum type="arabicParenR"/>
            </a:pPr>
            <a:r>
              <a:rPr lang="en-CA" dirty="0" err="1"/>
              <a:t>acheter</a:t>
            </a:r>
            <a:r>
              <a:rPr lang="en-CA" dirty="0"/>
              <a:t> un </a:t>
            </a:r>
            <a:r>
              <a:rPr lang="en-CA" i="1" dirty="0"/>
              <a:t>swap</a:t>
            </a:r>
            <a:r>
              <a:rPr lang="en-CA" dirty="0"/>
              <a:t> (</a:t>
            </a:r>
            <a:r>
              <a:rPr lang="en-CA" dirty="0" err="1"/>
              <a:t>même</a:t>
            </a:r>
            <a:r>
              <a:rPr lang="en-CA" dirty="0"/>
              <a:t> situation </a:t>
            </a:r>
            <a:r>
              <a:rPr lang="en-CA" dirty="0" err="1"/>
              <a:t>qu’en</a:t>
            </a:r>
            <a:r>
              <a:rPr lang="en-CA" dirty="0"/>
              <a:t> 2, </a:t>
            </a:r>
            <a:r>
              <a:rPr lang="en-CA" dirty="0" err="1"/>
              <a:t>mais</a:t>
            </a:r>
            <a:r>
              <a:rPr lang="en-CA" dirty="0"/>
              <a:t> à </a:t>
            </a:r>
            <a:r>
              <a:rPr lang="en-CA" dirty="0" err="1"/>
              <a:t>moindre</a:t>
            </a:r>
            <a:r>
              <a:rPr lang="en-CA" dirty="0"/>
              <a:t> </a:t>
            </a:r>
            <a:r>
              <a:rPr lang="en-CA" dirty="0" err="1"/>
              <a:t>coût</a:t>
            </a:r>
            <a:r>
              <a:rPr lang="en-CA" dirty="0"/>
              <a:t>).</a:t>
            </a:r>
            <a:endParaRPr lang="fr-CA" dirty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24</a:t>
            </a:fld>
            <a:endParaRPr lang="fr-CA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420888"/>
            <a:ext cx="9144000" cy="1872208"/>
          </a:xfrm>
        </p:spPr>
        <p:txBody>
          <a:bodyPr>
            <a:noAutofit/>
          </a:bodyPr>
          <a:lstStyle/>
          <a:p>
            <a:pPr algn="ctr"/>
            <a:r>
              <a:rPr lang="fr-CA" dirty="0"/>
              <a:t>II. Modèle simple de fixation des changes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25</a:t>
            </a:fld>
            <a:endParaRPr lang="fr-CA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L’équilibre de marché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 lnSpcReduction="10000"/>
          </a:bodyPr>
          <a:lstStyle/>
          <a:p>
            <a:r>
              <a:rPr lang="fr-CA" dirty="0"/>
              <a:t>A priori, E est un prix comme les autres…</a:t>
            </a:r>
          </a:p>
          <a:p>
            <a:endParaRPr lang="fr-CA" dirty="0"/>
          </a:p>
          <a:p>
            <a:r>
              <a:rPr lang="fr-CA" dirty="0"/>
              <a:t>Aussi, la manière la plus simple d’étudier la fixation du taux de change est par le modèle O/D</a:t>
            </a:r>
          </a:p>
          <a:p>
            <a:endParaRPr lang="fr-CA" dirty="0"/>
          </a:p>
          <a:p>
            <a:r>
              <a:rPr lang="fr-CA" dirty="0"/>
              <a:t>Il faut toutefois tenir compte que le marché des changes est souvent «supervisé» par les </a:t>
            </a:r>
            <a:r>
              <a:rPr lang="fr-CA" dirty="0" err="1"/>
              <a:t>BCs</a:t>
            </a:r>
            <a:r>
              <a:rPr lang="fr-CA" dirty="0"/>
              <a:t>…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26</a:t>
            </a:fld>
            <a:endParaRPr lang="fr-CA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Les régimes de change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99592" y="1600200"/>
            <a:ext cx="7128792" cy="4525963"/>
          </a:xfrm>
        </p:spPr>
        <p:txBody>
          <a:bodyPr>
            <a:normAutofit fontScale="92500" lnSpcReduction="20000"/>
          </a:bodyPr>
          <a:lstStyle/>
          <a:p>
            <a:r>
              <a:rPr lang="fr-CA" dirty="0"/>
              <a:t>Taux de change flexible</a:t>
            </a:r>
          </a:p>
          <a:p>
            <a:pPr lvl="1"/>
            <a:r>
              <a:rPr lang="fr-CA" dirty="0"/>
              <a:t>Flexible pur</a:t>
            </a:r>
          </a:p>
          <a:p>
            <a:pPr lvl="1"/>
            <a:r>
              <a:rPr lang="en-CA" dirty="0"/>
              <a:t>Flexible </a:t>
            </a:r>
            <a:r>
              <a:rPr lang="en-CA" dirty="0" err="1"/>
              <a:t>supervisé</a:t>
            </a:r>
            <a:endParaRPr lang="en-CA" dirty="0"/>
          </a:p>
          <a:p>
            <a:endParaRPr lang="fr-CA" dirty="0"/>
          </a:p>
          <a:p>
            <a:r>
              <a:rPr lang="fr-CA" dirty="0"/>
              <a:t>Taux de change fixe</a:t>
            </a:r>
          </a:p>
          <a:p>
            <a:pPr lvl="1"/>
            <a:r>
              <a:rPr lang="en-CA" dirty="0"/>
              <a:t>À </a:t>
            </a:r>
            <a:r>
              <a:rPr lang="en-CA" dirty="0" err="1"/>
              <a:t>parité</a:t>
            </a:r>
            <a:r>
              <a:rPr lang="en-CA" dirty="0"/>
              <a:t> mobile</a:t>
            </a:r>
          </a:p>
          <a:p>
            <a:pPr lvl="1"/>
            <a:r>
              <a:rPr lang="en-CA" dirty="0"/>
              <a:t>À </a:t>
            </a:r>
            <a:r>
              <a:rPr lang="en-CA" dirty="0" err="1"/>
              <a:t>bandes</a:t>
            </a:r>
            <a:r>
              <a:rPr lang="en-CA" dirty="0"/>
              <a:t> larges</a:t>
            </a:r>
          </a:p>
          <a:p>
            <a:pPr lvl="1"/>
            <a:r>
              <a:rPr lang="en-CA" dirty="0"/>
              <a:t>À </a:t>
            </a:r>
            <a:r>
              <a:rPr lang="en-CA" dirty="0" err="1"/>
              <a:t>bandes</a:t>
            </a:r>
            <a:r>
              <a:rPr lang="en-CA" dirty="0"/>
              <a:t> </a:t>
            </a:r>
            <a:r>
              <a:rPr lang="en-CA" dirty="0" err="1"/>
              <a:t>étroites</a:t>
            </a:r>
            <a:r>
              <a:rPr lang="en-CA" dirty="0"/>
              <a:t> (</a:t>
            </a:r>
            <a:r>
              <a:rPr lang="en-CA" dirty="0" err="1"/>
              <a:t>ce</a:t>
            </a:r>
            <a:r>
              <a:rPr lang="en-CA" dirty="0"/>
              <a:t> que </a:t>
            </a:r>
            <a:r>
              <a:rPr lang="en-CA" dirty="0" err="1"/>
              <a:t>l’on</a:t>
            </a:r>
            <a:r>
              <a:rPr lang="en-CA" dirty="0"/>
              <a:t> </a:t>
            </a:r>
            <a:r>
              <a:rPr lang="en-CA" dirty="0" err="1"/>
              <a:t>entend</a:t>
            </a:r>
            <a:r>
              <a:rPr lang="en-CA" dirty="0"/>
              <a:t> ci-bas par «change fixe»)</a:t>
            </a:r>
          </a:p>
          <a:p>
            <a:pPr lvl="1"/>
            <a:r>
              <a:rPr lang="en-CA" dirty="0"/>
              <a:t>Par </a:t>
            </a:r>
            <a:r>
              <a:rPr lang="en-CA" dirty="0" err="1"/>
              <a:t>caisses</a:t>
            </a:r>
            <a:r>
              <a:rPr lang="en-CA" dirty="0"/>
              <a:t> </a:t>
            </a:r>
            <a:r>
              <a:rPr lang="en-CA" dirty="0" err="1"/>
              <a:t>d’émission</a:t>
            </a:r>
            <a:r>
              <a:rPr lang="en-CA" dirty="0"/>
              <a:t> / </a:t>
            </a:r>
            <a:r>
              <a:rPr lang="en-CA" dirty="0" err="1"/>
              <a:t>convertibilité</a:t>
            </a:r>
            <a:endParaRPr lang="en-CA" dirty="0"/>
          </a:p>
          <a:p>
            <a:pPr lvl="1"/>
            <a:r>
              <a:rPr lang="en-CA" dirty="0" err="1"/>
              <a:t>Dollarisation</a:t>
            </a:r>
            <a:endParaRPr lang="en-CA" dirty="0"/>
          </a:p>
          <a:p>
            <a:pPr lvl="1"/>
            <a:r>
              <a:rPr lang="en-CA" dirty="0"/>
              <a:t>Union </a:t>
            </a:r>
            <a:r>
              <a:rPr lang="en-CA" dirty="0" err="1"/>
              <a:t>monétaire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27</a:t>
            </a:fld>
            <a:endParaRPr lang="fr-CA"/>
          </a:p>
        </p:txBody>
      </p:sp>
      <p:sp>
        <p:nvSpPr>
          <p:cNvPr id="5" name="Flèche vers le bas 4"/>
          <p:cNvSpPr/>
          <p:nvPr/>
        </p:nvSpPr>
        <p:spPr>
          <a:xfrm>
            <a:off x="323528" y="1628800"/>
            <a:ext cx="648072" cy="40324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350436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fr-CA" dirty="0"/>
              <a:t>Les régimes de change fixes à bandes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28</a:t>
            </a:fld>
            <a:endParaRPr lang="fr-CA"/>
          </a:p>
        </p:txBody>
      </p:sp>
      <p:cxnSp>
        <p:nvCxnSpPr>
          <p:cNvPr id="6" name="Connecteur droit avec flèche 5"/>
          <p:cNvCxnSpPr/>
          <p:nvPr/>
        </p:nvCxnSpPr>
        <p:spPr>
          <a:xfrm>
            <a:off x="5763374" y="4859868"/>
            <a:ext cx="208823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/>
        </p:nvCxnSpPr>
        <p:spPr>
          <a:xfrm flipH="1" flipV="1">
            <a:off x="5763374" y="2763252"/>
            <a:ext cx="8384" cy="209661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7707590" y="4859868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t</a:t>
            </a:r>
          </a:p>
        </p:txBody>
      </p:sp>
      <p:cxnSp>
        <p:nvCxnSpPr>
          <p:cNvPr id="9" name="Connecteur droit 8"/>
          <p:cNvCxnSpPr/>
          <p:nvPr/>
        </p:nvCxnSpPr>
        <p:spPr>
          <a:xfrm flipH="1">
            <a:off x="5796138" y="3807330"/>
            <a:ext cx="2016016" cy="4230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5309404" y="2627620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E</a:t>
            </a:r>
            <a:endParaRPr lang="fr-CA" baseline="30000" dirty="0"/>
          </a:p>
        </p:txBody>
      </p:sp>
      <p:sp>
        <p:nvSpPr>
          <p:cNvPr id="14" name="ZoneTexte 13"/>
          <p:cNvSpPr txBox="1"/>
          <p:nvPr/>
        </p:nvSpPr>
        <p:spPr>
          <a:xfrm>
            <a:off x="5292080" y="3626440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 err="1"/>
              <a:t>E</a:t>
            </a:r>
            <a:r>
              <a:rPr lang="fr-CA" baseline="30000" dirty="0" err="1"/>
              <a:t>c</a:t>
            </a:r>
            <a:endParaRPr lang="fr-CA" baseline="30000" dirty="0"/>
          </a:p>
        </p:txBody>
      </p:sp>
      <p:cxnSp>
        <p:nvCxnSpPr>
          <p:cNvPr id="15" name="Connecteur droit 14"/>
          <p:cNvCxnSpPr/>
          <p:nvPr/>
        </p:nvCxnSpPr>
        <p:spPr>
          <a:xfrm flipH="1" flipV="1">
            <a:off x="5781096" y="3491716"/>
            <a:ext cx="2031058" cy="1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 flipH="1">
            <a:off x="5796136" y="4139788"/>
            <a:ext cx="2016018" cy="1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5004048" y="3275692"/>
            <a:ext cx="845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+2,5%</a:t>
            </a:r>
            <a:endParaRPr lang="fr-CA" dirty="0"/>
          </a:p>
        </p:txBody>
      </p:sp>
      <p:sp>
        <p:nvSpPr>
          <p:cNvPr id="18" name="ZoneTexte 17"/>
          <p:cNvSpPr txBox="1"/>
          <p:nvPr/>
        </p:nvSpPr>
        <p:spPr>
          <a:xfrm>
            <a:off x="5080749" y="3986480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-2,5%</a:t>
            </a:r>
            <a:endParaRPr lang="fr-CA" dirty="0"/>
          </a:p>
        </p:txBody>
      </p:sp>
      <p:sp>
        <p:nvSpPr>
          <p:cNvPr id="20" name="Forme libre 19"/>
          <p:cNvSpPr/>
          <p:nvPr/>
        </p:nvSpPr>
        <p:spPr>
          <a:xfrm>
            <a:off x="5796136" y="3497572"/>
            <a:ext cx="2016018" cy="657050"/>
          </a:xfrm>
          <a:custGeom>
            <a:avLst/>
            <a:gdLst>
              <a:gd name="connsiteX0" fmla="*/ 0 w 1608992"/>
              <a:gd name="connsiteY0" fmla="*/ 426192 h 657050"/>
              <a:gd name="connsiteX1" fmla="*/ 369276 w 1608992"/>
              <a:gd name="connsiteY1" fmla="*/ 4161 h 657050"/>
              <a:gd name="connsiteX2" fmla="*/ 870438 w 1608992"/>
              <a:gd name="connsiteY2" fmla="*/ 654792 h 657050"/>
              <a:gd name="connsiteX3" fmla="*/ 1160584 w 1608992"/>
              <a:gd name="connsiteY3" fmla="*/ 223969 h 657050"/>
              <a:gd name="connsiteX4" fmla="*/ 1529861 w 1608992"/>
              <a:gd name="connsiteY4" fmla="*/ 373438 h 657050"/>
              <a:gd name="connsiteX5" fmla="*/ 1608992 w 1608992"/>
              <a:gd name="connsiteY5" fmla="*/ 373438 h 65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08992" h="657050">
                <a:moveTo>
                  <a:pt x="0" y="426192"/>
                </a:moveTo>
                <a:cubicBezTo>
                  <a:pt x="112101" y="196126"/>
                  <a:pt x="224203" y="-33939"/>
                  <a:pt x="369276" y="4161"/>
                </a:cubicBezTo>
                <a:cubicBezTo>
                  <a:pt x="514349" y="42261"/>
                  <a:pt x="738553" y="618157"/>
                  <a:pt x="870438" y="654792"/>
                </a:cubicBezTo>
                <a:cubicBezTo>
                  <a:pt x="1002323" y="691427"/>
                  <a:pt x="1050680" y="270861"/>
                  <a:pt x="1160584" y="223969"/>
                </a:cubicBezTo>
                <a:cubicBezTo>
                  <a:pt x="1270488" y="177077"/>
                  <a:pt x="1455126" y="348526"/>
                  <a:pt x="1529861" y="373438"/>
                </a:cubicBezTo>
                <a:cubicBezTo>
                  <a:pt x="1604596" y="398349"/>
                  <a:pt x="1606794" y="385893"/>
                  <a:pt x="1608992" y="373438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4" name="ZoneTexte 33"/>
          <p:cNvSpPr txBox="1"/>
          <p:nvPr/>
        </p:nvSpPr>
        <p:spPr>
          <a:xfrm>
            <a:off x="6156176" y="3059668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↓R.O.</a:t>
            </a:r>
          </a:p>
        </p:txBody>
      </p:sp>
      <p:sp>
        <p:nvSpPr>
          <p:cNvPr id="35" name="ZoneTexte 34"/>
          <p:cNvSpPr txBox="1"/>
          <p:nvPr/>
        </p:nvSpPr>
        <p:spPr>
          <a:xfrm>
            <a:off x="6533733" y="4130496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↑R.O.</a:t>
            </a:r>
          </a:p>
        </p:txBody>
      </p:sp>
      <p:sp>
        <p:nvSpPr>
          <p:cNvPr id="36" name="Espace réservé du contenu 2"/>
          <p:cNvSpPr txBox="1">
            <a:spLocks/>
          </p:cNvSpPr>
          <p:nvPr/>
        </p:nvSpPr>
        <p:spPr>
          <a:xfrm>
            <a:off x="474028" y="1628800"/>
            <a:ext cx="4606721" cy="4680520"/>
          </a:xfrm>
          <a:prstGeom prst="rect">
            <a:avLst/>
          </a:prstGeom>
        </p:spPr>
        <p:txBody>
          <a:bodyPr vert="horz">
            <a:normAutofit fontScale="92500"/>
          </a:bodyPr>
          <a:lstStyle>
            <a:lvl1pPr marL="420624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76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56032" algn="l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/>
              <a:buChar char="○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37744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047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/>
              <a:buChar char="-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A" sz="1800" dirty="0"/>
              <a:t>Établissement de marges de fluctuations fixes autour d’un taux cible </a:t>
            </a:r>
            <a:r>
              <a:rPr lang="fr-CA" sz="1800" dirty="0" err="1"/>
              <a:t>p.r</a:t>
            </a:r>
            <a:r>
              <a:rPr lang="fr-CA" sz="1800" dirty="0"/>
              <a:t>. à une devise d’attache (généralement la monnaie internationale, le $US, parfois la monnaie d’un partenaire commerciale important)</a:t>
            </a:r>
          </a:p>
          <a:p>
            <a:endParaRPr lang="fr-CA" sz="1800" dirty="0"/>
          </a:p>
          <a:p>
            <a:r>
              <a:rPr lang="fr-CA" sz="1800" dirty="0"/>
              <a:t>Ex. historique : étalon change-or des Accords de </a:t>
            </a:r>
            <a:r>
              <a:rPr lang="fr-CA" sz="1800" dirty="0" err="1"/>
              <a:t>Bretton</a:t>
            </a:r>
            <a:r>
              <a:rPr lang="fr-CA" sz="1800" dirty="0"/>
              <a:t> Woods, Chine (1995 – 2005), zone franc</a:t>
            </a:r>
          </a:p>
          <a:p>
            <a:endParaRPr lang="fr-CA" sz="1800" dirty="0"/>
          </a:p>
          <a:p>
            <a:r>
              <a:rPr lang="en-CA" sz="1800" dirty="0" err="1"/>
              <a:t>Spéculateurs</a:t>
            </a:r>
            <a:r>
              <a:rPr lang="en-CA" sz="1800" dirty="0"/>
              <a:t> :</a:t>
            </a:r>
          </a:p>
          <a:p>
            <a:pPr lvl="1"/>
            <a:r>
              <a:rPr lang="en-CA" sz="1400" dirty="0" err="1"/>
              <a:t>Participent</a:t>
            </a:r>
            <a:r>
              <a:rPr lang="en-CA" sz="1400" dirty="0"/>
              <a:t> à la stabilisation du </a:t>
            </a:r>
            <a:r>
              <a:rPr lang="en-CA" sz="1400" dirty="0" err="1"/>
              <a:t>cours</a:t>
            </a:r>
            <a:r>
              <a:rPr lang="en-CA" sz="1400" dirty="0"/>
              <a:t> </a:t>
            </a:r>
            <a:r>
              <a:rPr lang="en-CA" sz="1400" dirty="0" err="1"/>
              <a:t>lorsque</a:t>
            </a:r>
            <a:r>
              <a:rPr lang="en-CA" sz="1400" dirty="0"/>
              <a:t> la </a:t>
            </a:r>
            <a:r>
              <a:rPr lang="en-CA" sz="1400" dirty="0" err="1"/>
              <a:t>cible</a:t>
            </a:r>
            <a:r>
              <a:rPr lang="en-CA" sz="1400" dirty="0"/>
              <a:t> </a:t>
            </a:r>
            <a:r>
              <a:rPr lang="en-CA" sz="1400" dirty="0" err="1"/>
              <a:t>crédible</a:t>
            </a:r>
            <a:endParaRPr lang="en-CA" sz="1400" dirty="0"/>
          </a:p>
          <a:p>
            <a:pPr lvl="1"/>
            <a:r>
              <a:rPr lang="en-CA" sz="1400" dirty="0" err="1"/>
              <a:t>Participent</a:t>
            </a:r>
            <a:r>
              <a:rPr lang="en-CA" sz="1400" dirty="0"/>
              <a:t> à </a:t>
            </a:r>
            <a:r>
              <a:rPr lang="en-CA" sz="1400" dirty="0" err="1"/>
              <a:t>l’éclatement</a:t>
            </a:r>
            <a:r>
              <a:rPr lang="en-CA" sz="1400" dirty="0"/>
              <a:t> des crises de change </a:t>
            </a:r>
            <a:r>
              <a:rPr lang="en-CA" sz="1400" dirty="0" err="1"/>
              <a:t>lorsque</a:t>
            </a:r>
            <a:r>
              <a:rPr lang="en-CA" sz="1400" dirty="0"/>
              <a:t> la </a:t>
            </a:r>
            <a:r>
              <a:rPr lang="en-CA" sz="1400" dirty="0" err="1"/>
              <a:t>cible</a:t>
            </a:r>
            <a:r>
              <a:rPr lang="en-CA" sz="1400" dirty="0"/>
              <a:t> </a:t>
            </a:r>
            <a:r>
              <a:rPr lang="en-CA" sz="1400" dirty="0" err="1"/>
              <a:t>est</a:t>
            </a:r>
            <a:r>
              <a:rPr lang="en-CA" sz="1400" dirty="0"/>
              <a:t> </a:t>
            </a:r>
            <a:r>
              <a:rPr lang="en-CA" sz="1400" dirty="0" err="1"/>
              <a:t>jugée</a:t>
            </a:r>
            <a:r>
              <a:rPr lang="en-CA" sz="1400" dirty="0"/>
              <a:t> </a:t>
            </a:r>
            <a:r>
              <a:rPr lang="en-CA" sz="1400" dirty="0" err="1"/>
              <a:t>problématique</a:t>
            </a:r>
            <a:r>
              <a:rPr lang="en-CA" sz="1400" dirty="0"/>
              <a:t> (</a:t>
            </a:r>
            <a:r>
              <a:rPr lang="en-CA" sz="1400" dirty="0" err="1"/>
              <a:t>déséquilibre</a:t>
            </a:r>
            <a:r>
              <a:rPr lang="en-CA" sz="1400" dirty="0"/>
              <a:t> macro., R.O. </a:t>
            </a:r>
            <a:r>
              <a:rPr lang="en-CA" sz="1400" dirty="0" err="1"/>
              <a:t>insuffisantes</a:t>
            </a:r>
            <a:r>
              <a:rPr lang="en-CA" sz="1400" dirty="0"/>
              <a:t>)</a:t>
            </a:r>
            <a:endParaRPr lang="fr-CA" sz="1400" dirty="0"/>
          </a:p>
          <a:p>
            <a:endParaRPr lang="fr-CA" sz="1800" dirty="0"/>
          </a:p>
        </p:txBody>
      </p:sp>
      <p:sp>
        <p:nvSpPr>
          <p:cNvPr id="19" name="ZoneTexte 18"/>
          <p:cNvSpPr txBox="1"/>
          <p:nvPr/>
        </p:nvSpPr>
        <p:spPr>
          <a:xfrm>
            <a:off x="5436096" y="1630541"/>
            <a:ext cx="29979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À bande large : </a:t>
            </a:r>
            <a:r>
              <a:rPr lang="fr-CA" dirty="0">
                <a:sym typeface="Symbol"/>
              </a:rPr>
              <a:t></a:t>
            </a:r>
            <a:r>
              <a:rPr lang="fr-CA" dirty="0"/>
              <a:t> +/- 2,5%</a:t>
            </a:r>
          </a:p>
          <a:p>
            <a:r>
              <a:rPr lang="fr-CA" dirty="0"/>
              <a:t>À bande étroite : </a:t>
            </a:r>
            <a:r>
              <a:rPr lang="fr-CA" dirty="0">
                <a:sym typeface="Symbol"/>
              </a:rPr>
              <a:t> +/- 2,5%</a:t>
            </a:r>
            <a:endParaRPr lang="fr-CA" dirty="0"/>
          </a:p>
        </p:txBody>
      </p:sp>
      <p:sp>
        <p:nvSpPr>
          <p:cNvPr id="3" name="Ellipse 2"/>
          <p:cNvSpPr/>
          <p:nvPr/>
        </p:nvSpPr>
        <p:spPr>
          <a:xfrm>
            <a:off x="6177524" y="3440312"/>
            <a:ext cx="72008" cy="678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1" name="Ellipse 20"/>
          <p:cNvSpPr/>
          <p:nvPr/>
        </p:nvSpPr>
        <p:spPr>
          <a:xfrm>
            <a:off x="6885014" y="4124910"/>
            <a:ext cx="72008" cy="678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216100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fr-CA" dirty="0"/>
              <a:t>Les régimes de change basés sur la convertibilité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3568" y="1556792"/>
            <a:ext cx="7848872" cy="5026570"/>
          </a:xfrm>
        </p:spPr>
        <p:txBody>
          <a:bodyPr>
            <a:noAutofit/>
          </a:bodyPr>
          <a:lstStyle/>
          <a:p>
            <a:pPr marL="285750" indent="-285750"/>
            <a:r>
              <a:rPr lang="fr-CA" sz="2200" dirty="0"/>
              <a:t>Engagement ferme de la BC a convertir toute unité de monnaie nationale en monnaie d’attache au taux officiel</a:t>
            </a:r>
          </a:p>
          <a:p>
            <a:pPr marL="285750" indent="-285750"/>
            <a:endParaRPr lang="fr-CA" sz="2200" dirty="0"/>
          </a:p>
          <a:p>
            <a:pPr marL="285750" indent="-285750"/>
            <a:r>
              <a:rPr lang="fr-CA" sz="2200" dirty="0"/>
              <a:t>L’actif de la BC est principalement constitué d’actifs libellés en monnaie d’attache (exclusivement dans un régime par caisse d’émission), ce qui assoit la crédibilité du régime</a:t>
            </a:r>
          </a:p>
          <a:p>
            <a:pPr marL="285750" indent="-285750"/>
            <a:endParaRPr lang="fr-CA" sz="2200" dirty="0"/>
          </a:p>
          <a:p>
            <a:pPr marL="285750" indent="-285750"/>
            <a:r>
              <a:rPr lang="fr-CA" sz="2200" dirty="0"/>
              <a:t>L’EE y est représenté par celui de la BB qui doit s’ajuster automatiquement : </a:t>
            </a:r>
            <a:r>
              <a:rPr lang="fr-CA" sz="2200" dirty="0" err="1"/>
              <a:t>p.e</a:t>
            </a:r>
            <a:r>
              <a:rPr lang="fr-CA" sz="2200" dirty="0"/>
              <a:t>. BB</a:t>
            </a:r>
            <a:r>
              <a:rPr lang="fr-CA" sz="2200" dirty="0">
                <a:sym typeface="Symbol" panose="05050102010706020507" pitchFamily="18" charset="2"/>
              </a:rPr>
              <a:t>0  CRO0  R.O.  M</a:t>
            </a:r>
            <a:r>
              <a:rPr lang="fr-CA" sz="2200" baseline="30000" dirty="0">
                <a:sym typeface="Symbol" panose="05050102010706020507" pitchFamily="18" charset="2"/>
              </a:rPr>
              <a:t>s</a:t>
            </a:r>
            <a:r>
              <a:rPr lang="fr-CA" sz="2200" dirty="0">
                <a:sym typeface="Symbol" panose="05050102010706020507" pitchFamily="18" charset="2"/>
              </a:rPr>
              <a:t> P</a:t>
            </a:r>
            <a:r>
              <a:rPr lang="fr-CA" sz="2200" dirty="0"/>
              <a:t> </a:t>
            </a:r>
            <a:r>
              <a:rPr lang="fr-CA" sz="2200" dirty="0">
                <a:sym typeface="Symbol" panose="05050102010706020507" pitchFamily="18" charset="2"/>
              </a:rPr>
              <a:t>X, M XN CC BB </a:t>
            </a:r>
            <a:r>
              <a:rPr lang="fr-CA" sz="2200" dirty="0"/>
              <a:t>et vice versa </a:t>
            </a:r>
          </a:p>
          <a:p>
            <a:pPr marL="285750" indent="-285750"/>
            <a:endParaRPr lang="fr-CA" sz="2200" dirty="0"/>
          </a:p>
          <a:p>
            <a:pPr marL="285750" indent="-285750"/>
            <a:r>
              <a:rPr lang="fr-CA" sz="2200" dirty="0"/>
              <a:t>Ex. historique : Étalon-or, Argentine (1991-2002)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29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491583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420888"/>
            <a:ext cx="9144000" cy="1872208"/>
          </a:xfrm>
        </p:spPr>
        <p:txBody>
          <a:bodyPr>
            <a:noAutofit/>
          </a:bodyPr>
          <a:lstStyle/>
          <a:p>
            <a:pPr algn="ctr"/>
            <a:r>
              <a:rPr lang="fr-CA" dirty="0"/>
              <a:t>I. Le marché des changes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3</a:t>
            </a:fld>
            <a:endParaRPr lang="fr-CA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fr-CA" dirty="0"/>
              <a:t>Les régimes de change à parité mobile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30</a:t>
            </a:fld>
            <a:endParaRPr lang="fr-CA"/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/>
              <a:t>S’apparentent au régime de change fixe à bande, mais avec une cible mobile</a:t>
            </a:r>
          </a:p>
          <a:p>
            <a:endParaRPr lang="fr-CA" dirty="0"/>
          </a:p>
          <a:p>
            <a:r>
              <a:rPr lang="fr-CA" dirty="0"/>
              <a:t>Permet des modifications importantes de la valeur de la devise à LT tout en évitant des variations importantes à CT</a:t>
            </a:r>
          </a:p>
          <a:p>
            <a:endParaRPr lang="fr-CA" dirty="0"/>
          </a:p>
          <a:p>
            <a:r>
              <a:rPr lang="fr-CA" dirty="0"/>
              <a:t>Ex. : Chine (2005-008)</a:t>
            </a:r>
          </a:p>
        </p:txBody>
      </p:sp>
    </p:spTree>
    <p:extLst>
      <p:ext uri="{BB962C8B-B14F-4D97-AF65-F5344CB8AC3E}">
        <p14:creationId xmlns:p14="http://schemas.microsoft.com/office/powerpoint/2010/main" val="20706593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59216" cy="1143000"/>
          </a:xfrm>
        </p:spPr>
        <p:txBody>
          <a:bodyPr>
            <a:normAutofit/>
          </a:bodyPr>
          <a:lstStyle/>
          <a:p>
            <a:r>
              <a:rPr lang="fr-CA" dirty="0"/>
              <a:t>Fluctuations libres de 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19256" cy="4781128"/>
          </a:xfrm>
        </p:spPr>
        <p:txBody>
          <a:bodyPr>
            <a:normAutofit/>
          </a:bodyPr>
          <a:lstStyle/>
          <a:p>
            <a:r>
              <a:rPr lang="en-CA" dirty="0"/>
              <a:t>Si </a:t>
            </a:r>
            <a:r>
              <a:rPr lang="en-CA" dirty="0">
                <a:sym typeface="Symbol" pitchFamily="18" charset="2"/>
              </a:rPr>
              <a:t>E (cote au certain), on </a:t>
            </a:r>
            <a:r>
              <a:rPr lang="en-CA" dirty="0" err="1">
                <a:sym typeface="Symbol" pitchFamily="18" charset="2"/>
              </a:rPr>
              <a:t>dit</a:t>
            </a:r>
            <a:r>
              <a:rPr lang="en-CA" dirty="0">
                <a:sym typeface="Symbol" pitchFamily="18" charset="2"/>
              </a:rPr>
              <a:t> </a:t>
            </a:r>
            <a:r>
              <a:rPr lang="en-CA" dirty="0" err="1">
                <a:sym typeface="Symbol" pitchFamily="18" charset="2"/>
              </a:rPr>
              <a:t>que</a:t>
            </a:r>
            <a:r>
              <a:rPr lang="en-CA" dirty="0">
                <a:sym typeface="Symbol" pitchFamily="18" charset="2"/>
              </a:rPr>
              <a:t> la dev. </a:t>
            </a:r>
            <a:r>
              <a:rPr lang="en-CA" dirty="0" err="1">
                <a:sym typeface="Symbol" pitchFamily="18" charset="2"/>
              </a:rPr>
              <a:t>s’apprécie</a:t>
            </a:r>
            <a:endParaRPr lang="en-CA" dirty="0">
              <a:sym typeface="Symbol" pitchFamily="18" charset="2"/>
            </a:endParaRPr>
          </a:p>
          <a:p>
            <a:endParaRPr lang="en-CA" dirty="0">
              <a:sym typeface="Symbol" pitchFamily="18" charset="2"/>
            </a:endParaRPr>
          </a:p>
          <a:p>
            <a:r>
              <a:rPr lang="en-CA" dirty="0"/>
              <a:t>Si </a:t>
            </a:r>
            <a:r>
              <a:rPr lang="en-CA" dirty="0">
                <a:sym typeface="Symbol" pitchFamily="18" charset="2"/>
              </a:rPr>
              <a:t>E ( cote au certain), on </a:t>
            </a:r>
            <a:r>
              <a:rPr lang="en-CA" dirty="0" err="1">
                <a:sym typeface="Symbol" pitchFamily="18" charset="2"/>
              </a:rPr>
              <a:t>dit</a:t>
            </a:r>
            <a:r>
              <a:rPr lang="en-CA" dirty="0">
                <a:sym typeface="Symbol" pitchFamily="18" charset="2"/>
              </a:rPr>
              <a:t> </a:t>
            </a:r>
            <a:r>
              <a:rPr lang="en-CA" dirty="0" err="1">
                <a:sym typeface="Symbol" pitchFamily="18" charset="2"/>
              </a:rPr>
              <a:t>que</a:t>
            </a:r>
            <a:r>
              <a:rPr lang="en-CA" dirty="0">
                <a:sym typeface="Symbol" pitchFamily="18" charset="2"/>
              </a:rPr>
              <a:t> la dev. se </a:t>
            </a:r>
            <a:r>
              <a:rPr lang="en-CA" dirty="0" err="1">
                <a:sym typeface="Symbol" pitchFamily="18" charset="2"/>
              </a:rPr>
              <a:t>déprécie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31</a:t>
            </a:fld>
            <a:endParaRPr lang="fr-CA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Fluctuations supervisées de 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147248" cy="4525963"/>
          </a:xfrm>
        </p:spPr>
        <p:txBody>
          <a:bodyPr/>
          <a:lstStyle/>
          <a:p>
            <a:r>
              <a:rPr lang="fr-CA" dirty="0"/>
              <a:t>Si une BC intervient pour faire</a:t>
            </a:r>
            <a:r>
              <a:rPr lang="en-CA" dirty="0">
                <a:sym typeface="Symbol" pitchFamily="18" charset="2"/>
              </a:rPr>
              <a:t> E (cote au certain), on </a:t>
            </a:r>
            <a:r>
              <a:rPr lang="en-CA" dirty="0" err="1">
                <a:sym typeface="Symbol" pitchFamily="18" charset="2"/>
              </a:rPr>
              <a:t>dit</a:t>
            </a:r>
            <a:r>
              <a:rPr lang="en-CA" dirty="0">
                <a:sym typeface="Symbol" pitchFamily="18" charset="2"/>
              </a:rPr>
              <a:t> que la dev. a </a:t>
            </a:r>
            <a:r>
              <a:rPr lang="en-CA" dirty="0" err="1">
                <a:sym typeface="Symbol" pitchFamily="18" charset="2"/>
              </a:rPr>
              <a:t>été</a:t>
            </a:r>
            <a:r>
              <a:rPr lang="en-CA" dirty="0">
                <a:sym typeface="Symbol" pitchFamily="18" charset="2"/>
              </a:rPr>
              <a:t> </a:t>
            </a:r>
            <a:r>
              <a:rPr lang="en-CA" dirty="0" err="1">
                <a:sym typeface="Symbol" pitchFamily="18" charset="2"/>
              </a:rPr>
              <a:t>réévaluée</a:t>
            </a:r>
            <a:endParaRPr lang="en-CA" dirty="0">
              <a:sym typeface="Symbol" pitchFamily="18" charset="2"/>
            </a:endParaRPr>
          </a:p>
          <a:p>
            <a:pPr lvl="1"/>
            <a:r>
              <a:rPr lang="en-CA" dirty="0">
                <a:sym typeface="Symbol" pitchFamily="18" charset="2"/>
              </a:rPr>
              <a:t>↓R.O. </a:t>
            </a:r>
          </a:p>
          <a:p>
            <a:pPr lvl="1"/>
            <a:endParaRPr lang="en-CA" dirty="0">
              <a:sym typeface="Symbol" pitchFamily="18" charset="2"/>
            </a:endParaRPr>
          </a:p>
          <a:p>
            <a:r>
              <a:rPr lang="fr-CA" dirty="0"/>
              <a:t>Si une BC intervient pour faire</a:t>
            </a:r>
            <a:r>
              <a:rPr lang="en-CA" dirty="0">
                <a:sym typeface="Symbol" pitchFamily="18" charset="2"/>
              </a:rPr>
              <a:t> E ( cote au certain), on </a:t>
            </a:r>
            <a:r>
              <a:rPr lang="en-CA" dirty="0" err="1">
                <a:sym typeface="Symbol" pitchFamily="18" charset="2"/>
              </a:rPr>
              <a:t>dit</a:t>
            </a:r>
            <a:r>
              <a:rPr lang="en-CA" dirty="0">
                <a:sym typeface="Symbol" pitchFamily="18" charset="2"/>
              </a:rPr>
              <a:t> </a:t>
            </a:r>
            <a:r>
              <a:rPr lang="en-CA" dirty="0" err="1">
                <a:sym typeface="Symbol" pitchFamily="18" charset="2"/>
              </a:rPr>
              <a:t>que</a:t>
            </a:r>
            <a:r>
              <a:rPr lang="en-CA" dirty="0">
                <a:sym typeface="Symbol" pitchFamily="18" charset="2"/>
              </a:rPr>
              <a:t> la dev. a </a:t>
            </a:r>
            <a:r>
              <a:rPr lang="en-CA" dirty="0" err="1">
                <a:sym typeface="Symbol" pitchFamily="18" charset="2"/>
              </a:rPr>
              <a:t>été</a:t>
            </a:r>
            <a:r>
              <a:rPr lang="en-CA" dirty="0">
                <a:sym typeface="Symbol" pitchFamily="18" charset="2"/>
              </a:rPr>
              <a:t> </a:t>
            </a:r>
            <a:r>
              <a:rPr lang="en-CA" dirty="0" err="1">
                <a:sym typeface="Symbol" pitchFamily="18" charset="2"/>
              </a:rPr>
              <a:t>dévaluée</a:t>
            </a:r>
            <a:endParaRPr lang="en-CA" dirty="0">
              <a:sym typeface="Symbol" pitchFamily="18" charset="2"/>
            </a:endParaRPr>
          </a:p>
          <a:p>
            <a:pPr lvl="1"/>
            <a:r>
              <a:rPr lang="en-CA" dirty="0">
                <a:sym typeface="Symbol" pitchFamily="18" charset="2"/>
              </a:rPr>
              <a:t>↑R.O.</a:t>
            </a:r>
            <a:endParaRPr lang="fr-CA" dirty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32</a:t>
            </a:fld>
            <a:endParaRPr lang="fr-CA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La D de devises (D</a:t>
            </a:r>
            <a:r>
              <a:rPr lang="fr-CA" baseline="30000" dirty="0"/>
              <a:t>$CA</a:t>
            </a:r>
            <a:r>
              <a:rPr lang="fr-CA" dirty="0"/>
              <a:t>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147248" cy="4525963"/>
          </a:xfrm>
        </p:spPr>
        <p:txBody>
          <a:bodyPr/>
          <a:lstStyle/>
          <a:p>
            <a:r>
              <a:rPr lang="fr-CA" dirty="0"/>
              <a:t>La </a:t>
            </a:r>
            <a:r>
              <a:rPr lang="fr-CA" dirty="0" err="1"/>
              <a:t>Qd</a:t>
            </a:r>
            <a:r>
              <a:rPr lang="fr-CA" baseline="30000" dirty="0"/>
              <a:t>$CA</a:t>
            </a:r>
            <a:r>
              <a:rPr lang="fr-CA" dirty="0"/>
              <a:t> est dérivée… de toutes les transactions créditrices inscrites dans la bal. des paiements (X, achats actifs CA)</a:t>
            </a:r>
          </a:p>
          <a:p>
            <a:endParaRPr lang="fr-CA" dirty="0"/>
          </a:p>
          <a:p>
            <a:r>
              <a:rPr lang="fr-CA" dirty="0"/>
              <a:t>Plus généralement :</a:t>
            </a:r>
          </a:p>
          <a:p>
            <a:pPr algn="ctr">
              <a:buNone/>
            </a:pPr>
            <a:r>
              <a:rPr lang="fr-CA" dirty="0" err="1"/>
              <a:t>Qd</a:t>
            </a:r>
            <a:r>
              <a:rPr lang="fr-CA" baseline="30000" dirty="0" err="1"/>
              <a:t>$CA</a:t>
            </a:r>
            <a:r>
              <a:rPr lang="fr-CA" dirty="0"/>
              <a:t> = F(E, R-R*, P/P*, Y*, </a:t>
            </a:r>
            <a:r>
              <a:rPr lang="fr-CA" dirty="0" err="1"/>
              <a:t>E</a:t>
            </a:r>
            <a:r>
              <a:rPr lang="fr-CA" baseline="30000" dirty="0" err="1"/>
              <a:t>e</a:t>
            </a:r>
            <a:r>
              <a:rPr lang="fr-CA" dirty="0">
                <a:sym typeface="Symbol"/>
              </a:rPr>
              <a:t>)</a:t>
            </a:r>
            <a:endParaRPr lang="fr-CA" dirty="0"/>
          </a:p>
          <a:p>
            <a:endParaRPr lang="fr-CA" dirty="0"/>
          </a:p>
          <a:p>
            <a:r>
              <a:rPr lang="fr-CA" dirty="0"/>
              <a:t>D</a:t>
            </a:r>
            <a:r>
              <a:rPr lang="fr-CA" baseline="30000" dirty="0"/>
              <a:t>$CA</a:t>
            </a:r>
            <a:r>
              <a:rPr lang="fr-CA" dirty="0"/>
              <a:t> indique les </a:t>
            </a:r>
            <a:r>
              <a:rPr lang="fr-CA" dirty="0" err="1"/>
              <a:t>Qd</a:t>
            </a:r>
            <a:r>
              <a:rPr lang="fr-CA" baseline="30000" dirty="0"/>
              <a:t>$CA</a:t>
            </a:r>
            <a:r>
              <a:rPr lang="fr-CA" dirty="0"/>
              <a:t> aux </a:t>
            </a:r>
            <a:r>
              <a:rPr lang="fr-CA" dirty="0" err="1"/>
              <a:t>diff</a:t>
            </a:r>
            <a:r>
              <a:rPr lang="fr-CA" dirty="0"/>
              <a:t>. E, </a:t>
            </a:r>
            <a:r>
              <a:rPr lang="fr-CA" i="1" dirty="0" err="1"/>
              <a:t>c.p</a:t>
            </a:r>
            <a:r>
              <a:rPr lang="fr-CA" i="1" dirty="0"/>
              <a:t>.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33</a:t>
            </a:fld>
            <a:endParaRPr lang="fr-CA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L’O de devises (O</a:t>
            </a:r>
            <a:r>
              <a:rPr lang="fr-CA" baseline="30000" dirty="0"/>
              <a:t>$CA</a:t>
            </a:r>
            <a:r>
              <a:rPr lang="fr-CA" dirty="0"/>
              <a:t>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147248" cy="4525963"/>
          </a:xfrm>
        </p:spPr>
        <p:txBody>
          <a:bodyPr>
            <a:normAutofit/>
          </a:bodyPr>
          <a:lstStyle/>
          <a:p>
            <a:r>
              <a:rPr lang="fr-CA" dirty="0"/>
              <a:t>La </a:t>
            </a:r>
            <a:r>
              <a:rPr lang="fr-CA" dirty="0" err="1"/>
              <a:t>Qo</a:t>
            </a:r>
            <a:r>
              <a:rPr lang="fr-CA" baseline="30000" dirty="0"/>
              <a:t>$CA</a:t>
            </a:r>
            <a:r>
              <a:rPr lang="fr-CA" dirty="0"/>
              <a:t> est dérivée… de toutes les transactions débitrices inscrites dans la bal. des paiements (M, achats actifs ETR, R.O.)</a:t>
            </a:r>
          </a:p>
          <a:p>
            <a:endParaRPr lang="fr-CA" dirty="0"/>
          </a:p>
          <a:p>
            <a:r>
              <a:rPr lang="fr-CA" dirty="0"/>
              <a:t>Plus généralement :</a:t>
            </a:r>
          </a:p>
          <a:p>
            <a:pPr algn="ctr">
              <a:buNone/>
            </a:pPr>
            <a:r>
              <a:rPr lang="fr-CA" dirty="0" err="1"/>
              <a:t>Qo</a:t>
            </a:r>
            <a:r>
              <a:rPr lang="fr-CA" baseline="30000" dirty="0" err="1"/>
              <a:t>$CA</a:t>
            </a:r>
            <a:r>
              <a:rPr lang="fr-CA" dirty="0"/>
              <a:t> = F(E, R-R*, P/P*, Y, </a:t>
            </a:r>
            <a:r>
              <a:rPr lang="fr-CA" dirty="0" err="1"/>
              <a:t>E</a:t>
            </a:r>
            <a:r>
              <a:rPr lang="fr-CA" baseline="30000" dirty="0" err="1"/>
              <a:t>e</a:t>
            </a:r>
            <a:r>
              <a:rPr lang="fr-CA" dirty="0"/>
              <a:t>, </a:t>
            </a:r>
            <a:r>
              <a:rPr lang="fr-CA" dirty="0">
                <a:sym typeface="Symbol"/>
              </a:rPr>
              <a:t></a:t>
            </a:r>
            <a:r>
              <a:rPr lang="fr-CA" dirty="0" err="1">
                <a:sym typeface="Symbol"/>
              </a:rPr>
              <a:t>Rés</a:t>
            </a:r>
            <a:r>
              <a:rPr lang="fr-CA" dirty="0">
                <a:sym typeface="Symbol"/>
              </a:rPr>
              <a:t>.)</a:t>
            </a:r>
            <a:endParaRPr lang="fr-CA" dirty="0"/>
          </a:p>
          <a:p>
            <a:endParaRPr lang="fr-CA" dirty="0"/>
          </a:p>
          <a:p>
            <a:r>
              <a:rPr lang="fr-CA" dirty="0"/>
              <a:t>O</a:t>
            </a:r>
            <a:r>
              <a:rPr lang="fr-CA" baseline="30000" dirty="0"/>
              <a:t>$CA</a:t>
            </a:r>
            <a:r>
              <a:rPr lang="fr-CA" dirty="0"/>
              <a:t> indique les </a:t>
            </a:r>
            <a:r>
              <a:rPr lang="fr-CA" dirty="0" err="1"/>
              <a:t>Qo</a:t>
            </a:r>
            <a:r>
              <a:rPr lang="fr-CA" baseline="30000" dirty="0"/>
              <a:t>$CA</a:t>
            </a:r>
            <a:r>
              <a:rPr lang="fr-CA" dirty="0"/>
              <a:t> aux </a:t>
            </a:r>
            <a:r>
              <a:rPr lang="fr-CA" dirty="0" err="1"/>
              <a:t>diff</a:t>
            </a:r>
            <a:r>
              <a:rPr lang="fr-CA" dirty="0"/>
              <a:t>. E, </a:t>
            </a:r>
            <a:r>
              <a:rPr lang="fr-CA" i="1" dirty="0" err="1"/>
              <a:t>c.p</a:t>
            </a:r>
            <a:r>
              <a:rPr lang="fr-CA" i="1" dirty="0"/>
              <a:t>.</a:t>
            </a:r>
          </a:p>
          <a:p>
            <a:pPr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34</a:t>
            </a:fld>
            <a:endParaRPr lang="fr-CA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Remarque importante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/>
              <a:t>Par convention, toutes les analyses graphiques du manuel se font à l’aide du taux de change à l’incertain, soit avec l’inverse du prix de la devise nationale.</a:t>
            </a:r>
          </a:p>
          <a:p>
            <a:endParaRPr lang="fr-CA" dirty="0"/>
          </a:p>
          <a:p>
            <a:r>
              <a:rPr lang="fr-CA" dirty="0"/>
              <a:t>Nous aurons donc toujours des courbes de D</a:t>
            </a:r>
            <a:r>
              <a:rPr lang="fr-CA" baseline="30000" dirty="0"/>
              <a:t>$CA</a:t>
            </a:r>
            <a:r>
              <a:rPr lang="fr-CA" dirty="0"/>
              <a:t>/O</a:t>
            </a:r>
            <a:r>
              <a:rPr lang="fr-CA" baseline="30000" dirty="0"/>
              <a:t>$US</a:t>
            </a:r>
            <a:r>
              <a:rPr lang="fr-CA" dirty="0"/>
              <a:t> à pente positive et des courbes d’O</a:t>
            </a:r>
            <a:r>
              <a:rPr lang="fr-CA" baseline="30000" dirty="0"/>
              <a:t>$CA</a:t>
            </a:r>
            <a:r>
              <a:rPr lang="fr-CA" dirty="0"/>
              <a:t>/D</a:t>
            </a:r>
            <a:r>
              <a:rPr lang="fr-CA" baseline="30000" dirty="0"/>
              <a:t>$US</a:t>
            </a:r>
            <a:r>
              <a:rPr lang="fr-CA" dirty="0"/>
              <a:t> à pente négative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35</a:t>
            </a:fld>
            <a:endParaRPr lang="fr-CA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Autofit/>
          </a:bodyPr>
          <a:lstStyle/>
          <a:p>
            <a:r>
              <a:rPr lang="fr-CA" dirty="0"/>
              <a:t>Équilibre du marché des changes</a:t>
            </a: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2843808" y="5445224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V="1">
            <a:off x="2843808" y="1772816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6636706" y="5477162"/>
            <a:ext cx="4555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Q</a:t>
            </a:r>
            <a:r>
              <a:rPr lang="fr-FR" sz="2000" baseline="-25000" dirty="0">
                <a:latin typeface="Times"/>
              </a:rPr>
              <a:t>$</a:t>
            </a:r>
            <a:endParaRPr lang="fr-FR" baseline="-25000" dirty="0">
              <a:latin typeface="Times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6516216" y="1772816"/>
            <a:ext cx="1191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O</a:t>
            </a:r>
            <a:r>
              <a:rPr lang="fr-CA" baseline="30000" dirty="0"/>
              <a:t>$US</a:t>
            </a:r>
            <a:r>
              <a:rPr lang="fr-CA" dirty="0"/>
              <a:t>/D</a:t>
            </a:r>
            <a:r>
              <a:rPr lang="fr-CA" baseline="30000" dirty="0"/>
              <a:t>$CA</a:t>
            </a:r>
            <a:endParaRPr lang="fr-CA" dirty="0"/>
          </a:p>
        </p:txBody>
      </p:sp>
      <p:sp>
        <p:nvSpPr>
          <p:cNvPr id="8" name="ZoneTexte 7"/>
          <p:cNvSpPr txBox="1"/>
          <p:nvPr/>
        </p:nvSpPr>
        <p:spPr>
          <a:xfrm>
            <a:off x="6516216" y="4859868"/>
            <a:ext cx="1191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D</a:t>
            </a:r>
            <a:r>
              <a:rPr lang="fr-CA" baseline="30000" dirty="0"/>
              <a:t>$US</a:t>
            </a:r>
            <a:r>
              <a:rPr lang="fr-CA" dirty="0"/>
              <a:t>/O</a:t>
            </a:r>
            <a:r>
              <a:rPr lang="fr-CA" baseline="30000" dirty="0"/>
              <a:t>$CA</a:t>
            </a:r>
            <a:endParaRPr lang="fr-CA" dirty="0"/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1505184" y="1628800"/>
            <a:ext cx="136768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 dirty="0">
                <a:latin typeface="Times"/>
              </a:rPr>
              <a:t>E</a:t>
            </a:r>
            <a:r>
              <a:rPr lang="fr-FR" sz="2000" baseline="30000" dirty="0">
                <a:latin typeface="Times"/>
              </a:rPr>
              <a:t>$CA</a:t>
            </a:r>
          </a:p>
          <a:p>
            <a:pPr algn="ctr"/>
            <a:r>
              <a:rPr lang="fr-FR" sz="2000" dirty="0">
                <a:latin typeface="Times"/>
              </a:rPr>
              <a:t>($CA/$US)</a:t>
            </a:r>
            <a:endParaRPr lang="fr-FR" dirty="0">
              <a:latin typeface="Times"/>
            </a:endParaRPr>
          </a:p>
        </p:txBody>
      </p:sp>
      <p:sp>
        <p:nvSpPr>
          <p:cNvPr id="10" name="Forme libre 9"/>
          <p:cNvSpPr/>
          <p:nvPr/>
        </p:nvSpPr>
        <p:spPr>
          <a:xfrm>
            <a:off x="3396342" y="1988840"/>
            <a:ext cx="3119874" cy="3018589"/>
          </a:xfrm>
          <a:custGeom>
            <a:avLst/>
            <a:gdLst>
              <a:gd name="connsiteX0" fmla="*/ 0 w 2743200"/>
              <a:gd name="connsiteY0" fmla="*/ 2859315 h 2859315"/>
              <a:gd name="connsiteX1" fmla="*/ 1625600 w 2743200"/>
              <a:gd name="connsiteY1" fmla="*/ 1901372 h 2859315"/>
              <a:gd name="connsiteX2" fmla="*/ 2743200 w 2743200"/>
              <a:gd name="connsiteY2" fmla="*/ 0 h 2859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43200" h="2859315">
                <a:moveTo>
                  <a:pt x="0" y="2859315"/>
                </a:moveTo>
                <a:cubicBezTo>
                  <a:pt x="584200" y="2618620"/>
                  <a:pt x="1168400" y="2377925"/>
                  <a:pt x="1625600" y="1901372"/>
                </a:cubicBezTo>
                <a:cubicBezTo>
                  <a:pt x="2082800" y="1424820"/>
                  <a:pt x="2413000" y="712410"/>
                  <a:pt x="2743200" y="0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1" name="Forme libre 10"/>
          <p:cNvSpPr/>
          <p:nvPr/>
        </p:nvSpPr>
        <p:spPr>
          <a:xfrm>
            <a:off x="3563888" y="1988840"/>
            <a:ext cx="2952328" cy="3024336"/>
          </a:xfrm>
          <a:custGeom>
            <a:avLst/>
            <a:gdLst>
              <a:gd name="connsiteX0" fmla="*/ 0 w 2206171"/>
              <a:gd name="connsiteY0" fmla="*/ 0 h 2757714"/>
              <a:gd name="connsiteX1" fmla="*/ 711200 w 2206171"/>
              <a:gd name="connsiteY1" fmla="*/ 1799771 h 2757714"/>
              <a:gd name="connsiteX2" fmla="*/ 2206171 w 2206171"/>
              <a:gd name="connsiteY2" fmla="*/ 2757714 h 275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06171" h="2757714">
                <a:moveTo>
                  <a:pt x="0" y="0"/>
                </a:moveTo>
                <a:cubicBezTo>
                  <a:pt x="171752" y="670076"/>
                  <a:pt x="343505" y="1340152"/>
                  <a:pt x="711200" y="1799771"/>
                </a:cubicBezTo>
                <a:cubicBezTo>
                  <a:pt x="1078895" y="2259390"/>
                  <a:pt x="1642533" y="2508552"/>
                  <a:pt x="2206171" y="2757714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12" name="Connecteur droit 11"/>
          <p:cNvCxnSpPr/>
          <p:nvPr/>
        </p:nvCxnSpPr>
        <p:spPr>
          <a:xfrm rot="10800000">
            <a:off x="2915816" y="4293095"/>
            <a:ext cx="1944216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 rot="5400000">
            <a:off x="4283968" y="4869160"/>
            <a:ext cx="1152128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2267744" y="4037002"/>
            <a:ext cx="5870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E</a:t>
            </a:r>
            <a:r>
              <a:rPr lang="fr-FR" sz="2000" baseline="30000" dirty="0">
                <a:latin typeface="Times"/>
              </a:rPr>
              <a:t>eq1</a:t>
            </a:r>
            <a:endParaRPr lang="fr-FR" baseline="30000" dirty="0">
              <a:latin typeface="Times"/>
            </a:endParaRP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4689157" y="5517232"/>
            <a:ext cx="70083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Q</a:t>
            </a:r>
            <a:r>
              <a:rPr lang="fr-FR" sz="2000" baseline="-25000" dirty="0">
                <a:latin typeface="Times"/>
              </a:rPr>
              <a:t>$</a:t>
            </a:r>
            <a:r>
              <a:rPr lang="fr-FR" sz="2000" baseline="30000" dirty="0">
                <a:latin typeface="Times"/>
              </a:rPr>
              <a:t>eq1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5724128" y="3275692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c.p., </a:t>
            </a:r>
            <a:r>
              <a:rPr lang="fr-CA" dirty="0">
                <a:sym typeface="Symbol"/>
              </a:rPr>
              <a:t>E  X  </a:t>
            </a:r>
            <a:r>
              <a:rPr lang="fr-CA" dirty="0" err="1">
                <a:sym typeface="Symbol"/>
              </a:rPr>
              <a:t>Qd</a:t>
            </a:r>
            <a:r>
              <a:rPr lang="fr-CA" baseline="30000" dirty="0">
                <a:sym typeface="Symbol"/>
              </a:rPr>
              <a:t>$CA</a:t>
            </a:r>
            <a:r>
              <a:rPr lang="fr-CA" dirty="0">
                <a:sym typeface="Symbol"/>
              </a:rPr>
              <a:t> </a:t>
            </a:r>
            <a:endParaRPr lang="fr-CA" dirty="0"/>
          </a:p>
        </p:txBody>
      </p:sp>
      <p:sp>
        <p:nvSpPr>
          <p:cNvPr id="18" name="ZoneTexte 17"/>
          <p:cNvSpPr txBox="1"/>
          <p:nvPr/>
        </p:nvSpPr>
        <p:spPr>
          <a:xfrm>
            <a:off x="5724128" y="4365104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c.p., </a:t>
            </a:r>
            <a:r>
              <a:rPr lang="fr-CA" dirty="0">
                <a:sym typeface="Symbol"/>
              </a:rPr>
              <a:t>E  M  </a:t>
            </a:r>
            <a:r>
              <a:rPr lang="fr-CA" dirty="0" err="1">
                <a:sym typeface="Symbol"/>
              </a:rPr>
              <a:t>Qo</a:t>
            </a:r>
            <a:r>
              <a:rPr lang="fr-CA" baseline="30000" dirty="0">
                <a:sym typeface="Symbol"/>
              </a:rPr>
              <a:t>$CA</a:t>
            </a:r>
            <a:r>
              <a:rPr lang="fr-CA" dirty="0">
                <a:sym typeface="Symbol"/>
              </a:rPr>
              <a:t> </a:t>
            </a:r>
            <a:endParaRPr lang="fr-CA" dirty="0"/>
          </a:p>
        </p:txBody>
      </p:sp>
      <p:sp>
        <p:nvSpPr>
          <p:cNvPr id="19" name="Espace réservé du numéro de diapositive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36</a:t>
            </a:fld>
            <a:endParaRPr lang="fr-CA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Les </a:t>
            </a:r>
            <a:r>
              <a:rPr lang="fr-CA" dirty="0">
                <a:sym typeface="Symbol"/>
              </a:rPr>
              <a:t> de R-R</a:t>
            </a:r>
            <a:r>
              <a:rPr lang="fr-CA" baseline="30000" dirty="0">
                <a:sym typeface="Symbol"/>
              </a:rPr>
              <a:t>*</a:t>
            </a:r>
            <a:endParaRPr lang="fr-CA" baseline="30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628800"/>
            <a:ext cx="8496944" cy="4525963"/>
          </a:xfrm>
        </p:spPr>
        <p:txBody>
          <a:bodyPr/>
          <a:lstStyle/>
          <a:p>
            <a:pPr>
              <a:tabLst>
                <a:tab pos="2963863" algn="l"/>
              </a:tabLst>
            </a:pPr>
            <a:r>
              <a:rPr lang="fr-CA" i="1" dirty="0"/>
              <a:t>C.p.</a:t>
            </a:r>
            <a:r>
              <a:rPr lang="fr-CA" dirty="0"/>
              <a:t>, </a:t>
            </a:r>
            <a:r>
              <a:rPr lang="fr-CA" dirty="0">
                <a:sym typeface="Symbol" pitchFamily="18" charset="2"/>
              </a:rPr>
              <a:t></a:t>
            </a:r>
            <a:r>
              <a:rPr lang="fr-CA" dirty="0">
                <a:sym typeface="Symbol"/>
              </a:rPr>
              <a:t>R-R* 	</a:t>
            </a:r>
            <a:r>
              <a:rPr lang="fr-CA" dirty="0" err="1">
                <a:sym typeface="Symbol"/>
              </a:rPr>
              <a:t>D</a:t>
            </a:r>
            <a:r>
              <a:rPr lang="fr-CA" baseline="30000" dirty="0" err="1">
                <a:sym typeface="Symbol"/>
              </a:rPr>
              <a:t>act</a:t>
            </a:r>
            <a:r>
              <a:rPr lang="fr-CA" baseline="-25000" dirty="0" err="1">
                <a:sym typeface="Symbol"/>
              </a:rPr>
              <a:t>CA</a:t>
            </a:r>
            <a:r>
              <a:rPr lang="fr-CA" dirty="0">
                <a:sym typeface="Symbol"/>
              </a:rPr>
              <a:t>  </a:t>
            </a:r>
            <a:r>
              <a:rPr lang="fr-CA" dirty="0"/>
              <a:t>O</a:t>
            </a:r>
            <a:r>
              <a:rPr lang="fr-CA" baseline="30000" dirty="0"/>
              <a:t>$US</a:t>
            </a:r>
            <a:r>
              <a:rPr lang="fr-CA" dirty="0"/>
              <a:t>/D</a:t>
            </a:r>
            <a:r>
              <a:rPr lang="fr-CA" baseline="30000" dirty="0"/>
              <a:t>$CA</a:t>
            </a:r>
            <a:endParaRPr lang="fr-CA" dirty="0">
              <a:sym typeface="Symbol"/>
            </a:endParaRPr>
          </a:p>
          <a:p>
            <a:pPr>
              <a:buNone/>
              <a:tabLst>
                <a:tab pos="2963863" algn="l"/>
              </a:tabLst>
            </a:pPr>
            <a:r>
              <a:rPr lang="fr-CA" dirty="0">
                <a:sym typeface="Symbol"/>
              </a:rPr>
              <a:t>		</a:t>
            </a:r>
            <a:r>
              <a:rPr lang="fr-CA" dirty="0" err="1">
                <a:sym typeface="Symbol"/>
              </a:rPr>
              <a:t>D</a:t>
            </a:r>
            <a:r>
              <a:rPr lang="fr-CA" baseline="30000" dirty="0" err="1">
                <a:sym typeface="Symbol"/>
              </a:rPr>
              <a:t>act</a:t>
            </a:r>
            <a:r>
              <a:rPr lang="fr-CA" baseline="-25000" dirty="0" err="1">
                <a:sym typeface="Symbol"/>
              </a:rPr>
              <a:t>US</a:t>
            </a:r>
            <a:r>
              <a:rPr lang="fr-CA" dirty="0">
                <a:sym typeface="Symbol"/>
              </a:rPr>
              <a:t>  </a:t>
            </a:r>
            <a:r>
              <a:rPr lang="fr-CA" dirty="0"/>
              <a:t>D</a:t>
            </a:r>
            <a:r>
              <a:rPr lang="fr-CA" baseline="30000" dirty="0"/>
              <a:t>$US</a:t>
            </a:r>
            <a:r>
              <a:rPr lang="fr-CA" dirty="0"/>
              <a:t>/O</a:t>
            </a:r>
            <a:r>
              <a:rPr lang="fr-CA" baseline="30000" dirty="0"/>
              <a:t>$CA</a:t>
            </a:r>
            <a:endParaRPr lang="fr-CA" dirty="0">
              <a:sym typeface="Symbol"/>
            </a:endParaRPr>
          </a:p>
          <a:p>
            <a:endParaRPr lang="fr-CA" dirty="0"/>
          </a:p>
          <a:p>
            <a:pPr>
              <a:tabLst>
                <a:tab pos="2963863" algn="l"/>
              </a:tabLst>
            </a:pPr>
            <a:r>
              <a:rPr lang="fr-CA" i="1" dirty="0"/>
              <a:t>C.p.</a:t>
            </a:r>
            <a:r>
              <a:rPr lang="fr-CA" dirty="0"/>
              <a:t>, </a:t>
            </a:r>
            <a:r>
              <a:rPr lang="fr-CA" dirty="0">
                <a:sym typeface="Symbol" pitchFamily="18" charset="2"/>
              </a:rPr>
              <a:t></a:t>
            </a:r>
            <a:r>
              <a:rPr lang="fr-CA" dirty="0">
                <a:sym typeface="Symbol"/>
              </a:rPr>
              <a:t>R-R* </a:t>
            </a:r>
            <a:r>
              <a:rPr lang="fr-CA" baseline="30000" dirty="0">
                <a:sym typeface="Symbol"/>
              </a:rPr>
              <a:t>	</a:t>
            </a:r>
            <a:r>
              <a:rPr lang="fr-CA" dirty="0">
                <a:sym typeface="Symbol"/>
              </a:rPr>
              <a:t></a:t>
            </a:r>
            <a:r>
              <a:rPr lang="fr-CA" dirty="0" err="1">
                <a:sym typeface="Symbol"/>
              </a:rPr>
              <a:t>D</a:t>
            </a:r>
            <a:r>
              <a:rPr lang="fr-CA" baseline="30000" dirty="0" err="1">
                <a:sym typeface="Symbol"/>
              </a:rPr>
              <a:t>act</a:t>
            </a:r>
            <a:r>
              <a:rPr lang="fr-CA" baseline="-25000" dirty="0" err="1">
                <a:sym typeface="Symbol"/>
              </a:rPr>
              <a:t>US</a:t>
            </a:r>
            <a:r>
              <a:rPr lang="fr-CA" dirty="0">
                <a:sym typeface="Symbol"/>
              </a:rPr>
              <a:t>  </a:t>
            </a:r>
            <a:r>
              <a:rPr lang="fr-CA" dirty="0"/>
              <a:t>D</a:t>
            </a:r>
            <a:r>
              <a:rPr lang="fr-CA" baseline="30000" dirty="0"/>
              <a:t>$US</a:t>
            </a:r>
            <a:r>
              <a:rPr lang="fr-CA" dirty="0"/>
              <a:t>/O</a:t>
            </a:r>
            <a:r>
              <a:rPr lang="fr-CA" baseline="30000" dirty="0"/>
              <a:t>$CA</a:t>
            </a:r>
            <a:endParaRPr lang="fr-CA" dirty="0">
              <a:sym typeface="Symbol"/>
            </a:endParaRPr>
          </a:p>
          <a:p>
            <a:pPr>
              <a:buNone/>
              <a:tabLst>
                <a:tab pos="2963863" algn="l"/>
              </a:tabLst>
            </a:pPr>
            <a:r>
              <a:rPr lang="fr-CA" dirty="0">
                <a:sym typeface="Symbol"/>
              </a:rPr>
              <a:t>		</a:t>
            </a:r>
            <a:r>
              <a:rPr lang="fr-CA" dirty="0" err="1">
                <a:sym typeface="Symbol"/>
              </a:rPr>
              <a:t>D</a:t>
            </a:r>
            <a:r>
              <a:rPr lang="fr-CA" baseline="30000" dirty="0" err="1">
                <a:sym typeface="Symbol"/>
              </a:rPr>
              <a:t>act</a:t>
            </a:r>
            <a:r>
              <a:rPr lang="fr-CA" baseline="-25000" dirty="0" err="1">
                <a:sym typeface="Symbol"/>
              </a:rPr>
              <a:t>CA</a:t>
            </a:r>
            <a:r>
              <a:rPr lang="fr-CA" dirty="0">
                <a:sym typeface="Symbol"/>
              </a:rPr>
              <a:t>  </a:t>
            </a:r>
            <a:r>
              <a:rPr lang="fr-CA" dirty="0"/>
              <a:t> O</a:t>
            </a:r>
            <a:r>
              <a:rPr lang="fr-CA" baseline="30000" dirty="0"/>
              <a:t>$US</a:t>
            </a:r>
            <a:r>
              <a:rPr lang="fr-CA" dirty="0"/>
              <a:t>/D</a:t>
            </a:r>
            <a:r>
              <a:rPr lang="fr-CA" baseline="30000" dirty="0"/>
              <a:t>$CA</a:t>
            </a:r>
            <a:endParaRPr lang="fr-CA" dirty="0">
              <a:sym typeface="Symbol"/>
            </a:endParaRPr>
          </a:p>
          <a:p>
            <a:pPr lvl="1"/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37</a:t>
            </a:fld>
            <a:endParaRPr lang="fr-CA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Les </a:t>
            </a:r>
            <a:r>
              <a:rPr lang="fr-CA" dirty="0">
                <a:sym typeface="Symbol"/>
              </a:rPr>
              <a:t> de P/P*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628800"/>
            <a:ext cx="8496944" cy="4525963"/>
          </a:xfrm>
        </p:spPr>
        <p:txBody>
          <a:bodyPr/>
          <a:lstStyle/>
          <a:p>
            <a:pPr>
              <a:tabLst>
                <a:tab pos="2963863" algn="l"/>
              </a:tabLst>
            </a:pPr>
            <a:r>
              <a:rPr lang="fr-CA" i="1" dirty="0"/>
              <a:t>C.p.</a:t>
            </a:r>
            <a:r>
              <a:rPr lang="fr-CA" dirty="0"/>
              <a:t>, </a:t>
            </a:r>
            <a:r>
              <a:rPr lang="fr-CA" dirty="0">
                <a:sym typeface="Symbol" pitchFamily="18" charset="2"/>
              </a:rPr>
              <a:t></a:t>
            </a:r>
            <a:r>
              <a:rPr lang="fr-CA" dirty="0">
                <a:sym typeface="Symbol"/>
              </a:rPr>
              <a:t>P/P* 	D</a:t>
            </a:r>
            <a:r>
              <a:rPr lang="fr-CA" baseline="30000" dirty="0">
                <a:sym typeface="Symbol"/>
              </a:rPr>
              <a:t>b.s.</a:t>
            </a:r>
            <a:r>
              <a:rPr lang="fr-CA" baseline="-25000" dirty="0">
                <a:sym typeface="Symbol"/>
              </a:rPr>
              <a:t>US</a:t>
            </a:r>
            <a:r>
              <a:rPr lang="fr-CA" dirty="0">
                <a:sym typeface="Symbol"/>
              </a:rPr>
              <a:t>  </a:t>
            </a:r>
            <a:r>
              <a:rPr lang="fr-CA" dirty="0"/>
              <a:t>D</a:t>
            </a:r>
            <a:r>
              <a:rPr lang="fr-CA" baseline="30000" dirty="0"/>
              <a:t>$US</a:t>
            </a:r>
            <a:r>
              <a:rPr lang="fr-CA" dirty="0"/>
              <a:t>/O</a:t>
            </a:r>
            <a:r>
              <a:rPr lang="fr-CA" baseline="30000" dirty="0"/>
              <a:t>$CA</a:t>
            </a:r>
            <a:endParaRPr lang="fr-CA" dirty="0">
              <a:sym typeface="Symbol"/>
            </a:endParaRPr>
          </a:p>
          <a:p>
            <a:pPr>
              <a:buNone/>
              <a:tabLst>
                <a:tab pos="2963863" algn="l"/>
              </a:tabLst>
            </a:pPr>
            <a:r>
              <a:rPr lang="fr-CA" dirty="0">
                <a:sym typeface="Symbol"/>
              </a:rPr>
              <a:t>		D</a:t>
            </a:r>
            <a:r>
              <a:rPr lang="fr-CA" baseline="30000" dirty="0">
                <a:sym typeface="Symbol"/>
              </a:rPr>
              <a:t>b.s.</a:t>
            </a:r>
            <a:r>
              <a:rPr lang="fr-CA" baseline="-25000" dirty="0">
                <a:sym typeface="Symbol"/>
              </a:rPr>
              <a:t>CA</a:t>
            </a:r>
            <a:r>
              <a:rPr lang="fr-CA" dirty="0">
                <a:sym typeface="Symbol"/>
              </a:rPr>
              <a:t>  ↓</a:t>
            </a:r>
            <a:r>
              <a:rPr lang="fr-CA" dirty="0"/>
              <a:t>O</a:t>
            </a:r>
            <a:r>
              <a:rPr lang="fr-CA" baseline="30000" dirty="0"/>
              <a:t>$US</a:t>
            </a:r>
            <a:r>
              <a:rPr lang="fr-CA" dirty="0"/>
              <a:t>/D</a:t>
            </a:r>
            <a:r>
              <a:rPr lang="fr-CA" baseline="30000" dirty="0"/>
              <a:t>$CA</a:t>
            </a:r>
            <a:endParaRPr lang="fr-CA" dirty="0">
              <a:sym typeface="Symbol"/>
            </a:endParaRPr>
          </a:p>
          <a:p>
            <a:endParaRPr lang="fr-CA" dirty="0"/>
          </a:p>
          <a:p>
            <a:pPr>
              <a:tabLst>
                <a:tab pos="2963863" algn="l"/>
              </a:tabLst>
            </a:pPr>
            <a:r>
              <a:rPr lang="fr-CA" i="1" dirty="0"/>
              <a:t>C.p.</a:t>
            </a:r>
            <a:r>
              <a:rPr lang="fr-CA" dirty="0"/>
              <a:t>, </a:t>
            </a:r>
            <a:r>
              <a:rPr lang="fr-CA" dirty="0">
                <a:sym typeface="Symbol" pitchFamily="18" charset="2"/>
              </a:rPr>
              <a:t></a:t>
            </a:r>
            <a:r>
              <a:rPr lang="fr-CA" dirty="0">
                <a:sym typeface="Symbol"/>
              </a:rPr>
              <a:t>P/P* 	D</a:t>
            </a:r>
            <a:r>
              <a:rPr lang="fr-CA" baseline="30000" dirty="0">
                <a:sym typeface="Symbol"/>
              </a:rPr>
              <a:t>b.s.</a:t>
            </a:r>
            <a:r>
              <a:rPr lang="fr-CA" baseline="-25000" dirty="0">
                <a:sym typeface="Symbol"/>
              </a:rPr>
              <a:t>US</a:t>
            </a:r>
            <a:r>
              <a:rPr lang="fr-CA" dirty="0">
                <a:sym typeface="Symbol"/>
              </a:rPr>
              <a:t>  </a:t>
            </a:r>
            <a:r>
              <a:rPr lang="fr-CA" dirty="0"/>
              <a:t>D</a:t>
            </a:r>
            <a:r>
              <a:rPr lang="fr-CA" baseline="30000" dirty="0"/>
              <a:t>$US</a:t>
            </a:r>
            <a:r>
              <a:rPr lang="fr-CA" dirty="0"/>
              <a:t>/O</a:t>
            </a:r>
            <a:r>
              <a:rPr lang="fr-CA" baseline="30000" dirty="0"/>
              <a:t>$CA</a:t>
            </a:r>
            <a:endParaRPr lang="fr-CA" dirty="0">
              <a:sym typeface="Symbol"/>
            </a:endParaRPr>
          </a:p>
          <a:p>
            <a:pPr>
              <a:buNone/>
              <a:tabLst>
                <a:tab pos="2963863" algn="l"/>
              </a:tabLst>
            </a:pPr>
            <a:r>
              <a:rPr lang="fr-CA" dirty="0">
                <a:sym typeface="Symbol"/>
              </a:rPr>
              <a:t>		D</a:t>
            </a:r>
            <a:r>
              <a:rPr lang="fr-CA" baseline="30000" dirty="0">
                <a:sym typeface="Symbol"/>
              </a:rPr>
              <a:t>b.s.</a:t>
            </a:r>
            <a:r>
              <a:rPr lang="fr-CA" baseline="-25000" dirty="0">
                <a:sym typeface="Symbol"/>
              </a:rPr>
              <a:t>CA</a:t>
            </a:r>
            <a:r>
              <a:rPr lang="fr-CA" dirty="0">
                <a:sym typeface="Symbol"/>
              </a:rPr>
              <a:t>  </a:t>
            </a:r>
            <a:r>
              <a:rPr lang="fr-CA" dirty="0"/>
              <a:t>O</a:t>
            </a:r>
            <a:r>
              <a:rPr lang="fr-CA" baseline="30000" dirty="0"/>
              <a:t>$US</a:t>
            </a:r>
            <a:r>
              <a:rPr lang="fr-CA" dirty="0"/>
              <a:t>/D</a:t>
            </a:r>
            <a:r>
              <a:rPr lang="fr-CA" baseline="30000" dirty="0"/>
              <a:t>$CA</a:t>
            </a:r>
            <a:endParaRPr lang="fr-CA" dirty="0">
              <a:sym typeface="Symbol"/>
            </a:endParaRP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38</a:t>
            </a:fld>
            <a:endParaRPr lang="fr-CA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Les </a:t>
            </a:r>
            <a:r>
              <a:rPr lang="fr-CA" dirty="0">
                <a:sym typeface="Symbol"/>
              </a:rPr>
              <a:t> de Y et de Y*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628800"/>
            <a:ext cx="8496944" cy="4525963"/>
          </a:xfrm>
        </p:spPr>
        <p:txBody>
          <a:bodyPr/>
          <a:lstStyle/>
          <a:p>
            <a:r>
              <a:rPr lang="fr-CA" i="1" dirty="0"/>
              <a:t>C.p.</a:t>
            </a:r>
            <a:r>
              <a:rPr lang="fr-CA" dirty="0"/>
              <a:t>, </a:t>
            </a:r>
            <a:r>
              <a:rPr lang="fr-CA" dirty="0">
                <a:sym typeface="Symbol" pitchFamily="18" charset="2"/>
              </a:rPr>
              <a:t></a:t>
            </a:r>
            <a:r>
              <a:rPr lang="fr-CA" dirty="0">
                <a:sym typeface="Symbol"/>
              </a:rPr>
              <a:t>Y  D</a:t>
            </a:r>
            <a:r>
              <a:rPr lang="fr-CA" baseline="30000" dirty="0">
                <a:sym typeface="Symbol"/>
              </a:rPr>
              <a:t>b.s.</a:t>
            </a:r>
            <a:r>
              <a:rPr lang="fr-CA" baseline="-25000" dirty="0">
                <a:sym typeface="Symbol"/>
              </a:rPr>
              <a:t>US </a:t>
            </a:r>
            <a:r>
              <a:rPr lang="fr-CA" dirty="0">
                <a:sym typeface="Symbol"/>
              </a:rPr>
              <a:t></a:t>
            </a:r>
            <a:r>
              <a:rPr lang="fr-CA" dirty="0"/>
              <a:t>D</a:t>
            </a:r>
            <a:r>
              <a:rPr lang="fr-CA" baseline="30000" dirty="0"/>
              <a:t>$US</a:t>
            </a:r>
            <a:r>
              <a:rPr lang="fr-CA" dirty="0"/>
              <a:t>/O</a:t>
            </a:r>
            <a:r>
              <a:rPr lang="fr-CA" baseline="30000" dirty="0"/>
              <a:t>$CA</a:t>
            </a:r>
            <a:endParaRPr lang="fr-CA" dirty="0">
              <a:sym typeface="Symbol"/>
            </a:endParaRPr>
          </a:p>
          <a:p>
            <a:endParaRPr lang="fr-CA" i="1" dirty="0"/>
          </a:p>
          <a:p>
            <a:r>
              <a:rPr lang="fr-CA" i="1" dirty="0"/>
              <a:t>C.p.</a:t>
            </a:r>
            <a:r>
              <a:rPr lang="fr-CA" dirty="0"/>
              <a:t>, </a:t>
            </a:r>
            <a:r>
              <a:rPr lang="fr-CA" dirty="0">
                <a:sym typeface="Symbol" pitchFamily="18" charset="2"/>
              </a:rPr>
              <a:t></a:t>
            </a:r>
            <a:r>
              <a:rPr lang="fr-CA" dirty="0">
                <a:sym typeface="Symbol"/>
              </a:rPr>
              <a:t>Y* D</a:t>
            </a:r>
            <a:r>
              <a:rPr lang="fr-CA" baseline="30000" dirty="0">
                <a:sym typeface="Symbol"/>
              </a:rPr>
              <a:t>b.s.</a:t>
            </a:r>
            <a:r>
              <a:rPr lang="fr-CA" baseline="-25000" dirty="0">
                <a:sym typeface="Symbol"/>
              </a:rPr>
              <a:t>CA </a:t>
            </a:r>
            <a:r>
              <a:rPr lang="fr-CA" dirty="0">
                <a:sym typeface="Symbol"/>
              </a:rPr>
              <a:t> </a:t>
            </a:r>
            <a:r>
              <a:rPr lang="fr-CA" dirty="0"/>
              <a:t>O</a:t>
            </a:r>
            <a:r>
              <a:rPr lang="fr-CA" baseline="30000" dirty="0"/>
              <a:t>$US</a:t>
            </a:r>
            <a:r>
              <a:rPr lang="fr-CA" dirty="0"/>
              <a:t>/D</a:t>
            </a:r>
            <a:r>
              <a:rPr lang="fr-CA" baseline="30000" dirty="0"/>
              <a:t>$CA</a:t>
            </a:r>
            <a:endParaRPr lang="fr-CA" dirty="0"/>
          </a:p>
          <a:p>
            <a:pPr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39</a:t>
            </a:fld>
            <a:endParaRPr lang="fr-CA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 taux de change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00808"/>
            <a:ext cx="8363272" cy="4525963"/>
          </a:xfrm>
        </p:spPr>
        <p:txBody>
          <a:bodyPr>
            <a:normAutofit/>
          </a:bodyPr>
          <a:lstStyle/>
          <a:p>
            <a:r>
              <a:rPr lang="en-CA" dirty="0" err="1"/>
              <a:t>Coté</a:t>
            </a:r>
            <a:r>
              <a:rPr lang="en-CA" dirty="0"/>
              <a:t> à </a:t>
            </a:r>
            <a:r>
              <a:rPr lang="en-CA" dirty="0" err="1"/>
              <a:t>l’incertain</a:t>
            </a:r>
            <a:r>
              <a:rPr lang="en-CA" dirty="0"/>
              <a:t> </a:t>
            </a:r>
            <a:r>
              <a:rPr lang="en-CA" dirty="0" err="1"/>
              <a:t>ou</a:t>
            </a:r>
            <a:r>
              <a:rPr lang="en-CA" dirty="0"/>
              <a:t> à </a:t>
            </a:r>
            <a:r>
              <a:rPr lang="en-CA" dirty="0" err="1"/>
              <a:t>l’américaine</a:t>
            </a:r>
            <a:r>
              <a:rPr lang="en-CA" dirty="0"/>
              <a:t> (E) : prix en devise locale </a:t>
            </a:r>
            <a:r>
              <a:rPr lang="en-CA" dirty="0" err="1"/>
              <a:t>d’une</a:t>
            </a:r>
            <a:r>
              <a:rPr lang="en-CA" dirty="0"/>
              <a:t> devise </a:t>
            </a:r>
            <a:r>
              <a:rPr lang="en-CA" dirty="0" err="1"/>
              <a:t>étrangère</a:t>
            </a:r>
            <a:endParaRPr lang="en-CA" dirty="0"/>
          </a:p>
          <a:p>
            <a:pPr>
              <a:buNone/>
            </a:pPr>
            <a:r>
              <a:rPr lang="en-CA" dirty="0"/>
              <a:t>	(</a:t>
            </a:r>
            <a:r>
              <a:rPr lang="en-CA" dirty="0" err="1"/>
              <a:t>p.e</a:t>
            </a:r>
            <a:r>
              <a:rPr lang="en-CA" dirty="0"/>
              <a:t>. E</a:t>
            </a:r>
            <a:r>
              <a:rPr lang="en-CA" baseline="-25000" dirty="0"/>
              <a:t>$CA</a:t>
            </a:r>
            <a:r>
              <a:rPr lang="en-CA" dirty="0"/>
              <a:t>= 1,35$CA/$US)</a:t>
            </a:r>
          </a:p>
          <a:p>
            <a:endParaRPr lang="en-CA" dirty="0"/>
          </a:p>
          <a:p>
            <a:r>
              <a:rPr lang="en-CA" dirty="0" err="1"/>
              <a:t>Coté</a:t>
            </a:r>
            <a:r>
              <a:rPr lang="en-CA" dirty="0"/>
              <a:t> au certain </a:t>
            </a:r>
            <a:r>
              <a:rPr lang="en-CA" dirty="0" err="1"/>
              <a:t>ou</a:t>
            </a:r>
            <a:r>
              <a:rPr lang="en-CA" dirty="0"/>
              <a:t> à </a:t>
            </a:r>
            <a:r>
              <a:rPr lang="en-CA" dirty="0" err="1"/>
              <a:t>l’européenne</a:t>
            </a:r>
            <a:r>
              <a:rPr lang="en-CA" dirty="0"/>
              <a:t> (1/E) : prix en devise </a:t>
            </a:r>
            <a:r>
              <a:rPr lang="en-CA" dirty="0" err="1"/>
              <a:t>étrangère</a:t>
            </a:r>
            <a:r>
              <a:rPr lang="en-CA" dirty="0"/>
              <a:t> </a:t>
            </a:r>
            <a:r>
              <a:rPr lang="en-CA" dirty="0" err="1"/>
              <a:t>d’une</a:t>
            </a:r>
            <a:r>
              <a:rPr lang="en-CA" dirty="0"/>
              <a:t> devise locale</a:t>
            </a:r>
          </a:p>
          <a:p>
            <a:pPr>
              <a:buNone/>
            </a:pPr>
            <a:r>
              <a:rPr lang="en-CA" dirty="0"/>
              <a:t>	(</a:t>
            </a:r>
            <a:r>
              <a:rPr lang="en-CA" dirty="0" err="1"/>
              <a:t>p.e</a:t>
            </a:r>
            <a:r>
              <a:rPr lang="en-CA" dirty="0"/>
              <a:t>. 1/E</a:t>
            </a:r>
            <a:r>
              <a:rPr lang="en-CA" baseline="-25000" dirty="0"/>
              <a:t>$CA</a:t>
            </a:r>
            <a:r>
              <a:rPr lang="en-CA" dirty="0"/>
              <a:t> = 0,74$US/$CA)</a:t>
            </a:r>
          </a:p>
          <a:p>
            <a:endParaRPr lang="en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4</a:t>
            </a:fld>
            <a:endParaRPr lang="fr-CA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Les </a:t>
            </a:r>
            <a:r>
              <a:rPr lang="fr-CA" dirty="0">
                <a:sym typeface="Symbol"/>
              </a:rPr>
              <a:t> de </a:t>
            </a:r>
            <a:r>
              <a:rPr lang="fr-CA" dirty="0" err="1">
                <a:sym typeface="Symbol"/>
              </a:rPr>
              <a:t>E</a:t>
            </a:r>
            <a:r>
              <a:rPr lang="fr-CA" baseline="30000" dirty="0" err="1">
                <a:sym typeface="Symbol"/>
              </a:rPr>
              <a:t>e</a:t>
            </a:r>
            <a:endParaRPr lang="fr-CA" baseline="30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7931224" cy="4525963"/>
          </a:xfrm>
        </p:spPr>
        <p:txBody>
          <a:bodyPr>
            <a:normAutofit/>
          </a:bodyPr>
          <a:lstStyle/>
          <a:p>
            <a:pPr>
              <a:tabLst>
                <a:tab pos="2419350" algn="l"/>
              </a:tabLst>
            </a:pPr>
            <a:r>
              <a:rPr lang="fr-CA" i="1" dirty="0"/>
              <a:t>C.p.</a:t>
            </a:r>
            <a:r>
              <a:rPr lang="fr-CA" dirty="0"/>
              <a:t>,</a:t>
            </a:r>
            <a:r>
              <a:rPr lang="fr-CA" dirty="0">
                <a:sym typeface="Symbol"/>
              </a:rPr>
              <a:t></a:t>
            </a:r>
            <a:r>
              <a:rPr lang="fr-CA" dirty="0" err="1">
                <a:sym typeface="Symbol"/>
              </a:rPr>
              <a:t>E</a:t>
            </a:r>
            <a:r>
              <a:rPr lang="fr-CA" baseline="30000" dirty="0" err="1">
                <a:sym typeface="Symbol"/>
              </a:rPr>
              <a:t>e</a:t>
            </a:r>
            <a:r>
              <a:rPr lang="fr-CA" dirty="0">
                <a:sym typeface="Symbol"/>
              </a:rPr>
              <a:t> 	</a:t>
            </a:r>
            <a:r>
              <a:rPr lang="fr-CA" dirty="0" err="1">
                <a:sym typeface="Symbol"/>
              </a:rPr>
              <a:t>D</a:t>
            </a:r>
            <a:r>
              <a:rPr lang="fr-CA" baseline="30000" dirty="0" err="1">
                <a:sym typeface="Symbol"/>
              </a:rPr>
              <a:t>act</a:t>
            </a:r>
            <a:r>
              <a:rPr lang="fr-CA" baseline="-25000" dirty="0" err="1">
                <a:sym typeface="Symbol"/>
              </a:rPr>
              <a:t>US</a:t>
            </a:r>
            <a:r>
              <a:rPr lang="fr-CA" dirty="0">
                <a:sym typeface="Symbol"/>
              </a:rPr>
              <a:t>  </a:t>
            </a:r>
            <a:r>
              <a:rPr lang="fr-CA" dirty="0"/>
              <a:t>D</a:t>
            </a:r>
            <a:r>
              <a:rPr lang="fr-CA" baseline="30000" dirty="0"/>
              <a:t>$US</a:t>
            </a:r>
            <a:r>
              <a:rPr lang="fr-CA" dirty="0"/>
              <a:t>/O</a:t>
            </a:r>
            <a:r>
              <a:rPr lang="fr-CA" baseline="30000" dirty="0"/>
              <a:t>$CA</a:t>
            </a:r>
            <a:endParaRPr lang="fr-CA" dirty="0">
              <a:sym typeface="Symbol"/>
            </a:endParaRPr>
          </a:p>
          <a:p>
            <a:pPr>
              <a:buNone/>
              <a:tabLst>
                <a:tab pos="2419350" algn="l"/>
              </a:tabLst>
            </a:pPr>
            <a:r>
              <a:rPr lang="fr-CA" dirty="0">
                <a:sym typeface="Symbol"/>
              </a:rPr>
              <a:t>		</a:t>
            </a:r>
            <a:r>
              <a:rPr lang="fr-CA" dirty="0" err="1">
                <a:sym typeface="Symbol"/>
              </a:rPr>
              <a:t>D</a:t>
            </a:r>
            <a:r>
              <a:rPr lang="fr-CA" baseline="30000" dirty="0" err="1">
                <a:sym typeface="Symbol"/>
              </a:rPr>
              <a:t>act</a:t>
            </a:r>
            <a:r>
              <a:rPr lang="fr-CA" baseline="-25000" dirty="0" err="1">
                <a:sym typeface="Symbol"/>
              </a:rPr>
              <a:t>CA</a:t>
            </a:r>
            <a:r>
              <a:rPr lang="fr-CA" dirty="0">
                <a:sym typeface="Symbol"/>
              </a:rPr>
              <a:t>  </a:t>
            </a:r>
            <a:r>
              <a:rPr lang="fr-CA" dirty="0"/>
              <a:t>O</a:t>
            </a:r>
            <a:r>
              <a:rPr lang="fr-CA" baseline="30000" dirty="0"/>
              <a:t>$US</a:t>
            </a:r>
            <a:r>
              <a:rPr lang="fr-CA" dirty="0"/>
              <a:t>/D</a:t>
            </a:r>
            <a:r>
              <a:rPr lang="fr-CA" baseline="30000" dirty="0"/>
              <a:t>$CA</a:t>
            </a:r>
            <a:endParaRPr lang="fr-CA" dirty="0">
              <a:sym typeface="Symbol"/>
            </a:endParaRPr>
          </a:p>
          <a:p>
            <a:pPr>
              <a:buNone/>
            </a:pPr>
            <a:endParaRPr lang="fr-CA" dirty="0">
              <a:sym typeface="Symbol"/>
            </a:endParaRPr>
          </a:p>
          <a:p>
            <a:pPr>
              <a:tabLst>
                <a:tab pos="2605088" algn="l"/>
              </a:tabLst>
            </a:pPr>
            <a:r>
              <a:rPr lang="fr-CA" i="1" dirty="0"/>
              <a:t>C. p.</a:t>
            </a:r>
            <a:r>
              <a:rPr lang="fr-CA" dirty="0"/>
              <a:t>,</a:t>
            </a:r>
            <a:r>
              <a:rPr lang="fr-CA" dirty="0">
                <a:sym typeface="Symbol"/>
              </a:rPr>
              <a:t></a:t>
            </a:r>
            <a:r>
              <a:rPr lang="fr-CA" dirty="0" err="1">
                <a:sym typeface="Symbol"/>
              </a:rPr>
              <a:t>E</a:t>
            </a:r>
            <a:r>
              <a:rPr lang="fr-CA" baseline="30000" dirty="0" err="1">
                <a:sym typeface="Symbol"/>
              </a:rPr>
              <a:t>e</a:t>
            </a:r>
            <a:r>
              <a:rPr lang="fr-CA" baseline="30000" dirty="0">
                <a:sym typeface="Symbol"/>
              </a:rPr>
              <a:t>  </a:t>
            </a:r>
            <a:r>
              <a:rPr lang="fr-CA" dirty="0">
                <a:sym typeface="Symbol"/>
              </a:rPr>
              <a:t>	</a:t>
            </a:r>
            <a:r>
              <a:rPr lang="fr-CA" dirty="0" err="1">
                <a:sym typeface="Symbol"/>
              </a:rPr>
              <a:t>D</a:t>
            </a:r>
            <a:r>
              <a:rPr lang="fr-CA" baseline="30000" dirty="0" err="1">
                <a:sym typeface="Symbol"/>
              </a:rPr>
              <a:t>act</a:t>
            </a:r>
            <a:r>
              <a:rPr lang="fr-CA" baseline="-25000" dirty="0" err="1">
                <a:sym typeface="Symbol"/>
              </a:rPr>
              <a:t>CA</a:t>
            </a:r>
            <a:r>
              <a:rPr lang="fr-CA" dirty="0">
                <a:sym typeface="Symbol"/>
              </a:rPr>
              <a:t>  </a:t>
            </a:r>
            <a:r>
              <a:rPr lang="fr-CA" dirty="0"/>
              <a:t>O</a:t>
            </a:r>
            <a:r>
              <a:rPr lang="fr-CA" baseline="30000" dirty="0"/>
              <a:t>$US</a:t>
            </a:r>
            <a:r>
              <a:rPr lang="fr-CA" dirty="0"/>
              <a:t>/D</a:t>
            </a:r>
            <a:r>
              <a:rPr lang="fr-CA" baseline="30000" dirty="0"/>
              <a:t>$CA</a:t>
            </a:r>
            <a:endParaRPr lang="fr-CA" dirty="0">
              <a:sym typeface="Symbol"/>
            </a:endParaRPr>
          </a:p>
          <a:p>
            <a:pPr>
              <a:buNone/>
              <a:tabLst>
                <a:tab pos="2605088" algn="l"/>
              </a:tabLst>
            </a:pPr>
            <a:r>
              <a:rPr lang="fr-CA" dirty="0">
                <a:sym typeface="Symbol"/>
              </a:rPr>
              <a:t>		</a:t>
            </a:r>
            <a:r>
              <a:rPr lang="fr-CA" dirty="0" err="1">
                <a:sym typeface="Symbol"/>
              </a:rPr>
              <a:t>D</a:t>
            </a:r>
            <a:r>
              <a:rPr lang="fr-CA" baseline="30000" dirty="0" err="1">
                <a:sym typeface="Symbol"/>
              </a:rPr>
              <a:t>act</a:t>
            </a:r>
            <a:r>
              <a:rPr lang="fr-CA" baseline="-25000" dirty="0" err="1">
                <a:sym typeface="Symbol"/>
              </a:rPr>
              <a:t>US</a:t>
            </a:r>
            <a:r>
              <a:rPr lang="fr-CA" dirty="0">
                <a:sym typeface="Symbol"/>
              </a:rPr>
              <a:t>  </a:t>
            </a:r>
            <a:r>
              <a:rPr lang="fr-CA" dirty="0"/>
              <a:t>D</a:t>
            </a:r>
            <a:r>
              <a:rPr lang="fr-CA" baseline="30000" dirty="0"/>
              <a:t>$US</a:t>
            </a:r>
            <a:r>
              <a:rPr lang="fr-CA" dirty="0"/>
              <a:t>/O</a:t>
            </a:r>
            <a:r>
              <a:rPr lang="fr-CA" baseline="30000" dirty="0"/>
              <a:t>$CA</a:t>
            </a:r>
            <a:endParaRPr lang="fr-CA" dirty="0">
              <a:sym typeface="Symbol"/>
            </a:endParaRPr>
          </a:p>
          <a:p>
            <a:endParaRPr lang="fr-CA" dirty="0">
              <a:sym typeface="Symbol"/>
            </a:endParaRPr>
          </a:p>
          <a:p>
            <a:r>
              <a:rPr lang="fr-CA" dirty="0">
                <a:sym typeface="Symbol"/>
              </a:rPr>
              <a:t>Spéculation ou arbitrage </a:t>
            </a:r>
            <a:r>
              <a:rPr lang="fr-CA" dirty="0" err="1">
                <a:sym typeface="Symbol"/>
              </a:rPr>
              <a:t>intertemporel</a:t>
            </a:r>
            <a:r>
              <a:rPr lang="fr-CA" dirty="0">
                <a:sym typeface="Symbol"/>
              </a:rPr>
              <a:t>?</a:t>
            </a:r>
          </a:p>
          <a:p>
            <a:pPr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40</a:t>
            </a:fld>
            <a:endParaRPr lang="fr-CA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Les </a:t>
            </a:r>
            <a:r>
              <a:rPr lang="fr-CA" dirty="0">
                <a:sym typeface="Symbol"/>
              </a:rPr>
              <a:t> des réserves officielles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/>
          </a:bodyPr>
          <a:lstStyle/>
          <a:p>
            <a:r>
              <a:rPr lang="fr-CA" i="1" dirty="0"/>
              <a:t>C.p.</a:t>
            </a:r>
            <a:r>
              <a:rPr lang="fr-CA" dirty="0"/>
              <a:t>, </a:t>
            </a:r>
            <a:r>
              <a:rPr lang="fr-CA" dirty="0">
                <a:sym typeface="Symbol"/>
              </a:rPr>
              <a:t></a:t>
            </a:r>
            <a:r>
              <a:rPr lang="fr-CA" dirty="0"/>
              <a:t>R.O. </a:t>
            </a:r>
            <a:r>
              <a:rPr lang="fr-CA" dirty="0">
                <a:sym typeface="Symbol"/>
              </a:rPr>
              <a:t> </a:t>
            </a:r>
            <a:r>
              <a:rPr lang="fr-CA" dirty="0"/>
              <a:t>O</a:t>
            </a:r>
            <a:r>
              <a:rPr lang="fr-CA" baseline="30000" dirty="0"/>
              <a:t>$CA</a:t>
            </a:r>
            <a:r>
              <a:rPr lang="fr-CA" dirty="0"/>
              <a:t>/D</a:t>
            </a:r>
            <a:r>
              <a:rPr lang="fr-CA" baseline="30000" dirty="0"/>
              <a:t>$US</a:t>
            </a:r>
            <a:r>
              <a:rPr lang="fr-CA" dirty="0"/>
              <a:t> </a:t>
            </a:r>
            <a:r>
              <a:rPr lang="fr-CA" dirty="0">
                <a:sym typeface="Symbol"/>
              </a:rPr>
              <a:t></a:t>
            </a:r>
            <a:r>
              <a:rPr lang="fr-CA" dirty="0"/>
              <a:t> dévaluation $CA</a:t>
            </a:r>
          </a:p>
          <a:p>
            <a:endParaRPr lang="fr-CA" dirty="0"/>
          </a:p>
          <a:p>
            <a:r>
              <a:rPr lang="fr-CA" i="1" dirty="0"/>
              <a:t>C.p.</a:t>
            </a:r>
            <a:r>
              <a:rPr lang="fr-CA" dirty="0"/>
              <a:t>, </a:t>
            </a:r>
            <a:r>
              <a:rPr lang="fr-CA" dirty="0">
                <a:sym typeface="Symbol"/>
              </a:rPr>
              <a:t></a:t>
            </a:r>
            <a:r>
              <a:rPr lang="fr-CA" dirty="0"/>
              <a:t>R.O. </a:t>
            </a:r>
            <a:r>
              <a:rPr lang="fr-CA" dirty="0">
                <a:sym typeface="Symbol"/>
              </a:rPr>
              <a:t> </a:t>
            </a:r>
            <a:r>
              <a:rPr lang="fr-CA" dirty="0"/>
              <a:t>O</a:t>
            </a:r>
            <a:r>
              <a:rPr lang="fr-CA" baseline="30000" dirty="0"/>
              <a:t>$CA</a:t>
            </a:r>
            <a:r>
              <a:rPr lang="fr-CA" dirty="0"/>
              <a:t>/D</a:t>
            </a:r>
            <a:r>
              <a:rPr lang="fr-CA" baseline="30000" dirty="0"/>
              <a:t>$US</a:t>
            </a:r>
            <a:r>
              <a:rPr lang="fr-CA" dirty="0"/>
              <a:t> </a:t>
            </a:r>
            <a:r>
              <a:rPr lang="fr-CA" dirty="0">
                <a:sym typeface="Symbol"/>
              </a:rPr>
              <a:t></a:t>
            </a:r>
            <a:r>
              <a:rPr lang="fr-CA" dirty="0"/>
              <a:t> évaluation $CA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41</a:t>
            </a:fld>
            <a:endParaRPr lang="fr-CA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La volatilité de 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7931224" cy="4525963"/>
          </a:xfrm>
        </p:spPr>
        <p:txBody>
          <a:bodyPr/>
          <a:lstStyle/>
          <a:p>
            <a:r>
              <a:rPr lang="fr-CA" dirty="0">
                <a:sym typeface="Symbol"/>
              </a:rPr>
              <a:t></a:t>
            </a:r>
            <a:r>
              <a:rPr lang="fr-CA" dirty="0"/>
              <a:t>R-R</a:t>
            </a:r>
            <a:r>
              <a:rPr lang="fr-CA" baseline="30000" dirty="0"/>
              <a:t>*</a:t>
            </a:r>
            <a:r>
              <a:rPr lang="fr-CA" dirty="0"/>
              <a:t> et </a:t>
            </a:r>
            <a:r>
              <a:rPr lang="fr-CA" dirty="0" err="1"/>
              <a:t>E</a:t>
            </a:r>
            <a:r>
              <a:rPr lang="fr-CA" baseline="30000" dirty="0" err="1"/>
              <a:t>e</a:t>
            </a:r>
            <a:r>
              <a:rPr lang="fr-CA" baseline="30000" dirty="0"/>
              <a:t> </a:t>
            </a:r>
            <a:r>
              <a:rPr lang="fr-CA" dirty="0"/>
              <a:t>affectent l’O</a:t>
            </a:r>
            <a:r>
              <a:rPr lang="fr-CA" baseline="30000" dirty="0"/>
              <a:t>$CA</a:t>
            </a:r>
            <a:r>
              <a:rPr lang="fr-CA" dirty="0"/>
              <a:t> et la D</a:t>
            </a:r>
            <a:r>
              <a:rPr lang="fr-CA" baseline="30000" dirty="0"/>
              <a:t>$CA</a:t>
            </a:r>
            <a:r>
              <a:rPr lang="fr-CA" dirty="0"/>
              <a:t> dans des sens opposés</a:t>
            </a:r>
          </a:p>
          <a:p>
            <a:endParaRPr lang="fr-CA" dirty="0"/>
          </a:p>
          <a:p>
            <a:r>
              <a:rPr lang="fr-CA" dirty="0"/>
              <a:t>Les coûts de transaction des flux de capitaux sont de plus en plus faibles</a:t>
            </a:r>
          </a:p>
          <a:p>
            <a:endParaRPr lang="fr-CA" dirty="0">
              <a:sym typeface="Symbol"/>
            </a:endParaRPr>
          </a:p>
          <a:p>
            <a:pPr>
              <a:buNone/>
            </a:pPr>
            <a:r>
              <a:rPr lang="fr-CA" dirty="0">
                <a:sym typeface="Symbol"/>
              </a:rPr>
              <a:t>E réagit fortement aux </a:t>
            </a:r>
            <a:r>
              <a:rPr lang="fr-CA" dirty="0"/>
              <a:t>R-R</a:t>
            </a:r>
            <a:r>
              <a:rPr lang="fr-CA" baseline="30000" dirty="0"/>
              <a:t>*</a:t>
            </a:r>
            <a:r>
              <a:rPr lang="fr-CA" dirty="0"/>
              <a:t> et de </a:t>
            </a:r>
            <a:r>
              <a:rPr lang="fr-CA" dirty="0" err="1"/>
              <a:t>E</a:t>
            </a:r>
            <a:r>
              <a:rPr lang="fr-CA" baseline="30000" dirty="0" err="1"/>
              <a:t>e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42</a:t>
            </a:fld>
            <a:endParaRPr lang="fr-CA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fr-CA" dirty="0"/>
              <a:t>Statique comparée 1 : </a:t>
            </a:r>
            <a:r>
              <a:rPr lang="fr-CA" dirty="0">
                <a:sym typeface="Symbol"/>
              </a:rPr>
              <a:t>R* en change flexible</a:t>
            </a:r>
            <a:r>
              <a:rPr lang="fr-CA" dirty="0"/>
              <a:t> </a:t>
            </a: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1551052" y="5445224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V="1">
            <a:off x="1551052" y="1772816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5295468" y="5517232"/>
            <a:ext cx="4555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Q</a:t>
            </a:r>
            <a:r>
              <a:rPr lang="fr-FR" sz="2000" baseline="-25000" dirty="0">
                <a:latin typeface="Times"/>
              </a:rPr>
              <a:t>$</a:t>
            </a:r>
            <a:endParaRPr lang="fr-FR" baseline="-25000" dirty="0">
              <a:latin typeface="Times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5724128" y="2996952"/>
            <a:ext cx="36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450850" algn="l"/>
              </a:tabLst>
            </a:pPr>
            <a:r>
              <a:rPr lang="fr-CA" dirty="0">
                <a:sym typeface="Symbol"/>
              </a:rPr>
              <a:t>R*	 (R – R*)</a:t>
            </a:r>
          </a:p>
          <a:p>
            <a:pPr>
              <a:tabLst>
                <a:tab pos="450850" algn="l"/>
              </a:tabLst>
            </a:pPr>
            <a:r>
              <a:rPr lang="fr-CA" dirty="0">
                <a:sym typeface="Symbol"/>
              </a:rPr>
              <a:t>	 </a:t>
            </a:r>
            <a:r>
              <a:rPr lang="fr-CA" dirty="0" err="1">
                <a:sym typeface="Symbol"/>
              </a:rPr>
              <a:t>D</a:t>
            </a:r>
            <a:r>
              <a:rPr lang="fr-CA" baseline="30000" dirty="0" err="1">
                <a:sym typeface="Symbol"/>
              </a:rPr>
              <a:t>act</a:t>
            </a:r>
            <a:r>
              <a:rPr lang="fr-CA" baseline="-25000" dirty="0" err="1">
                <a:sym typeface="Symbol"/>
              </a:rPr>
              <a:t>US</a:t>
            </a:r>
            <a:r>
              <a:rPr lang="fr-CA" baseline="-25000" dirty="0">
                <a:sym typeface="Symbol"/>
              </a:rPr>
              <a:t> </a:t>
            </a:r>
            <a:r>
              <a:rPr lang="fr-CA" dirty="0">
                <a:sym typeface="Symbol"/>
              </a:rPr>
              <a:t> </a:t>
            </a:r>
            <a:r>
              <a:rPr lang="fr-CA" dirty="0"/>
              <a:t>D</a:t>
            </a:r>
            <a:r>
              <a:rPr lang="fr-CA" baseline="30000" dirty="0"/>
              <a:t>$US</a:t>
            </a:r>
            <a:r>
              <a:rPr lang="fr-CA" dirty="0"/>
              <a:t>/O</a:t>
            </a:r>
            <a:r>
              <a:rPr lang="fr-CA" baseline="30000" dirty="0"/>
              <a:t>$CA</a:t>
            </a:r>
            <a:endParaRPr lang="fr-CA" dirty="0">
              <a:sym typeface="Symbol"/>
            </a:endParaRPr>
          </a:p>
          <a:p>
            <a:pPr lvl="1">
              <a:buFont typeface="Symbol"/>
              <a:buChar char="Þ"/>
              <a:tabLst>
                <a:tab pos="450850" algn="l"/>
              </a:tabLst>
            </a:pPr>
            <a:r>
              <a:rPr lang="fr-CA" dirty="0">
                <a:sym typeface="Symbol"/>
              </a:rPr>
              <a:t> </a:t>
            </a:r>
            <a:r>
              <a:rPr lang="fr-CA" dirty="0" err="1">
                <a:sym typeface="Symbol"/>
              </a:rPr>
              <a:t>D</a:t>
            </a:r>
            <a:r>
              <a:rPr lang="fr-CA" baseline="30000" dirty="0" err="1">
                <a:sym typeface="Symbol"/>
              </a:rPr>
              <a:t>act</a:t>
            </a:r>
            <a:r>
              <a:rPr lang="fr-CA" baseline="-25000" dirty="0" err="1">
                <a:sym typeface="Symbol"/>
              </a:rPr>
              <a:t>CA</a:t>
            </a:r>
            <a:r>
              <a:rPr lang="fr-CA" baseline="-25000" dirty="0">
                <a:sym typeface="Symbol"/>
              </a:rPr>
              <a:t> </a:t>
            </a:r>
            <a:r>
              <a:rPr lang="fr-CA" dirty="0">
                <a:sym typeface="Symbol"/>
              </a:rPr>
              <a:t> </a:t>
            </a:r>
            <a:r>
              <a:rPr lang="fr-CA" dirty="0"/>
              <a:t>O</a:t>
            </a:r>
            <a:r>
              <a:rPr lang="fr-CA" baseline="30000" dirty="0"/>
              <a:t>$US</a:t>
            </a:r>
            <a:r>
              <a:rPr lang="fr-CA" dirty="0"/>
              <a:t>/D</a:t>
            </a:r>
            <a:r>
              <a:rPr lang="fr-CA" baseline="30000" dirty="0"/>
              <a:t>$CA</a:t>
            </a:r>
            <a:endParaRPr lang="fr-CA" dirty="0">
              <a:sym typeface="Symbol"/>
            </a:endParaRPr>
          </a:p>
          <a:p>
            <a:pPr>
              <a:tabLst>
                <a:tab pos="450850" algn="l"/>
              </a:tabLst>
            </a:pPr>
            <a:r>
              <a:rPr lang="fr-CA" dirty="0">
                <a:sym typeface="Symbol"/>
              </a:rPr>
              <a:t>	 E</a:t>
            </a:r>
            <a:endParaRPr lang="fr-CA" dirty="0"/>
          </a:p>
        </p:txBody>
      </p:sp>
      <p:sp>
        <p:nvSpPr>
          <p:cNvPr id="16" name="Forme libre 15"/>
          <p:cNvSpPr/>
          <p:nvPr/>
        </p:nvSpPr>
        <p:spPr>
          <a:xfrm>
            <a:off x="2535634" y="2276872"/>
            <a:ext cx="3119874" cy="3018589"/>
          </a:xfrm>
          <a:custGeom>
            <a:avLst/>
            <a:gdLst>
              <a:gd name="connsiteX0" fmla="*/ 0 w 2743200"/>
              <a:gd name="connsiteY0" fmla="*/ 2859315 h 2859315"/>
              <a:gd name="connsiteX1" fmla="*/ 1625600 w 2743200"/>
              <a:gd name="connsiteY1" fmla="*/ 1901372 h 2859315"/>
              <a:gd name="connsiteX2" fmla="*/ 2743200 w 2743200"/>
              <a:gd name="connsiteY2" fmla="*/ 0 h 2859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43200" h="2859315">
                <a:moveTo>
                  <a:pt x="0" y="2859315"/>
                </a:moveTo>
                <a:cubicBezTo>
                  <a:pt x="584200" y="2618620"/>
                  <a:pt x="1168400" y="2377925"/>
                  <a:pt x="1625600" y="1901372"/>
                </a:cubicBezTo>
                <a:cubicBezTo>
                  <a:pt x="2082800" y="1424820"/>
                  <a:pt x="2413000" y="712410"/>
                  <a:pt x="2743200" y="0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7" name="ZoneTexte 16"/>
          <p:cNvSpPr txBox="1"/>
          <p:nvPr/>
        </p:nvSpPr>
        <p:spPr>
          <a:xfrm>
            <a:off x="5655508" y="2204864"/>
            <a:ext cx="13612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O</a:t>
            </a:r>
            <a:r>
              <a:rPr lang="fr-CA" baseline="30000" dirty="0"/>
              <a:t>$US</a:t>
            </a:r>
            <a:r>
              <a:rPr lang="fr-CA" baseline="-25000" dirty="0"/>
              <a:t>1</a:t>
            </a:r>
            <a:r>
              <a:rPr lang="fr-CA" dirty="0"/>
              <a:t>/D</a:t>
            </a:r>
            <a:r>
              <a:rPr lang="fr-CA" baseline="30000" dirty="0"/>
              <a:t>$CA</a:t>
            </a:r>
            <a:r>
              <a:rPr lang="fr-CA" baseline="-25000" dirty="0"/>
              <a:t>1</a:t>
            </a:r>
          </a:p>
        </p:txBody>
      </p:sp>
      <p:grpSp>
        <p:nvGrpSpPr>
          <p:cNvPr id="34" name="Groupe 33"/>
          <p:cNvGrpSpPr/>
          <p:nvPr/>
        </p:nvGrpSpPr>
        <p:grpSpPr>
          <a:xfrm>
            <a:off x="2103586" y="1772816"/>
            <a:ext cx="5132710" cy="3234613"/>
            <a:chOff x="3396342" y="1772816"/>
            <a:chExt cx="5132710" cy="3234613"/>
          </a:xfrm>
        </p:grpSpPr>
        <p:grpSp>
          <p:nvGrpSpPr>
            <p:cNvPr id="27" name="Groupe 26"/>
            <p:cNvGrpSpPr/>
            <p:nvPr/>
          </p:nvGrpSpPr>
          <p:grpSpPr>
            <a:xfrm>
              <a:off x="3396342" y="1772816"/>
              <a:ext cx="5132710" cy="3234613"/>
              <a:chOff x="3396342" y="1772816"/>
              <a:chExt cx="5132710" cy="3234613"/>
            </a:xfrm>
          </p:grpSpPr>
          <p:sp>
            <p:nvSpPr>
              <p:cNvPr id="7" name="ZoneTexte 6"/>
              <p:cNvSpPr txBox="1"/>
              <p:nvPr/>
            </p:nvSpPr>
            <p:spPr>
              <a:xfrm>
                <a:off x="6516216" y="1772816"/>
                <a:ext cx="201283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CA" dirty="0"/>
                  <a:t>O</a:t>
                </a:r>
                <a:r>
                  <a:rPr lang="fr-CA" baseline="30000" dirty="0"/>
                  <a:t>$US</a:t>
                </a:r>
                <a:r>
                  <a:rPr lang="fr-CA" baseline="-25000" dirty="0"/>
                  <a:t>2</a:t>
                </a:r>
                <a:r>
                  <a:rPr lang="fr-CA" dirty="0"/>
                  <a:t>/D</a:t>
                </a:r>
                <a:r>
                  <a:rPr lang="fr-CA" baseline="30000" dirty="0"/>
                  <a:t>$CA</a:t>
                </a:r>
                <a:r>
                  <a:rPr lang="fr-CA" baseline="-25000" dirty="0"/>
                  <a:t>2</a:t>
                </a:r>
              </a:p>
            </p:txBody>
          </p:sp>
          <p:sp>
            <p:nvSpPr>
              <p:cNvPr id="9" name="Forme libre 8"/>
              <p:cNvSpPr/>
              <p:nvPr/>
            </p:nvSpPr>
            <p:spPr>
              <a:xfrm>
                <a:off x="3396342" y="1988840"/>
                <a:ext cx="3119874" cy="3018589"/>
              </a:xfrm>
              <a:custGeom>
                <a:avLst/>
                <a:gdLst>
                  <a:gd name="connsiteX0" fmla="*/ 0 w 2743200"/>
                  <a:gd name="connsiteY0" fmla="*/ 2859315 h 2859315"/>
                  <a:gd name="connsiteX1" fmla="*/ 1625600 w 2743200"/>
                  <a:gd name="connsiteY1" fmla="*/ 1901372 h 2859315"/>
                  <a:gd name="connsiteX2" fmla="*/ 2743200 w 2743200"/>
                  <a:gd name="connsiteY2" fmla="*/ 0 h 28593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43200" h="2859315">
                    <a:moveTo>
                      <a:pt x="0" y="2859315"/>
                    </a:moveTo>
                    <a:cubicBezTo>
                      <a:pt x="584200" y="2618620"/>
                      <a:pt x="1168400" y="2377925"/>
                      <a:pt x="1625600" y="1901372"/>
                    </a:cubicBezTo>
                    <a:cubicBezTo>
                      <a:pt x="2082800" y="1424820"/>
                      <a:pt x="2413000" y="712410"/>
                      <a:pt x="2743200" y="0"/>
                    </a:cubicBezTo>
                  </a:path>
                </a:pathLst>
              </a:cu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CA"/>
              </a:p>
            </p:txBody>
          </p:sp>
        </p:grpSp>
        <p:sp>
          <p:nvSpPr>
            <p:cNvPr id="18" name="Flèche droite 17"/>
            <p:cNvSpPr/>
            <p:nvPr/>
          </p:nvSpPr>
          <p:spPr>
            <a:xfrm flipH="1">
              <a:off x="6296804" y="2420888"/>
              <a:ext cx="360040" cy="2880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</p:grpSp>
      <p:cxnSp>
        <p:nvCxnSpPr>
          <p:cNvPr id="22" name="Connecteur droit 21"/>
          <p:cNvCxnSpPr/>
          <p:nvPr/>
        </p:nvCxnSpPr>
        <p:spPr>
          <a:xfrm rot="10800000">
            <a:off x="1623060" y="4797152"/>
            <a:ext cx="1944216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Box 12"/>
          <p:cNvSpPr txBox="1">
            <a:spLocks noChangeArrowheads="1"/>
          </p:cNvSpPr>
          <p:nvPr/>
        </p:nvSpPr>
        <p:spPr bwMode="auto">
          <a:xfrm>
            <a:off x="974988" y="4581128"/>
            <a:ext cx="5870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E</a:t>
            </a:r>
            <a:r>
              <a:rPr lang="fr-FR" sz="2000" baseline="30000" dirty="0">
                <a:latin typeface="Times"/>
              </a:rPr>
              <a:t>eq1</a:t>
            </a:r>
            <a:endParaRPr lang="fr-FR" baseline="30000" dirty="0">
              <a:latin typeface="Times"/>
            </a:endParaRP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3239435" y="5477162"/>
            <a:ext cx="70083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 dirty="0">
                <a:latin typeface="Times"/>
              </a:rPr>
              <a:t>Q</a:t>
            </a:r>
            <a:r>
              <a:rPr lang="fr-FR" sz="2000" baseline="-25000" dirty="0">
                <a:latin typeface="Times"/>
              </a:rPr>
              <a:t>$</a:t>
            </a:r>
            <a:r>
              <a:rPr lang="fr-FR" sz="2000" baseline="30000" dirty="0">
                <a:latin typeface="Times"/>
              </a:rPr>
              <a:t>eq1</a:t>
            </a:r>
            <a:endParaRPr lang="fr-FR" sz="2000" dirty="0">
              <a:solidFill>
                <a:srgbClr val="FF0000"/>
              </a:solidFill>
              <a:latin typeface="Times"/>
            </a:endParaRPr>
          </a:p>
        </p:txBody>
      </p:sp>
      <p:grpSp>
        <p:nvGrpSpPr>
          <p:cNvPr id="38" name="Groupe 37"/>
          <p:cNvGrpSpPr/>
          <p:nvPr/>
        </p:nvGrpSpPr>
        <p:grpSpPr>
          <a:xfrm>
            <a:off x="830972" y="4005064"/>
            <a:ext cx="2918018" cy="2232248"/>
            <a:chOff x="2123728" y="4005064"/>
            <a:chExt cx="2918018" cy="2232248"/>
          </a:xfrm>
        </p:grpSpPr>
        <p:cxnSp>
          <p:nvCxnSpPr>
            <p:cNvPr id="11" name="Connecteur droit 10"/>
            <p:cNvCxnSpPr/>
            <p:nvPr/>
          </p:nvCxnSpPr>
          <p:spPr>
            <a:xfrm rot="10800000">
              <a:off x="2912428" y="4293096"/>
              <a:ext cx="1944216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2267744" y="4005064"/>
              <a:ext cx="58702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2000" dirty="0">
                  <a:latin typeface="Times"/>
                </a:rPr>
                <a:t>E</a:t>
              </a:r>
              <a:r>
                <a:rPr lang="fr-FR" sz="2000" baseline="30000" dirty="0">
                  <a:latin typeface="Times"/>
                </a:rPr>
                <a:t>eq2</a:t>
              </a:r>
              <a:endParaRPr lang="fr-FR" baseline="30000" dirty="0">
                <a:latin typeface="Times"/>
              </a:endParaRPr>
            </a:p>
          </p:txBody>
        </p:sp>
        <p:cxnSp>
          <p:nvCxnSpPr>
            <p:cNvPr id="24" name="Connecteur droit avec flèche 23"/>
            <p:cNvCxnSpPr/>
            <p:nvPr/>
          </p:nvCxnSpPr>
          <p:spPr>
            <a:xfrm flipV="1">
              <a:off x="2123728" y="4149080"/>
              <a:ext cx="0" cy="72008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>
              <a:off x="4928652" y="4293096"/>
              <a:ext cx="0" cy="1152128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 Box 10"/>
            <p:cNvSpPr txBox="1">
              <a:spLocks noChangeArrowheads="1"/>
            </p:cNvSpPr>
            <p:nvPr/>
          </p:nvSpPr>
          <p:spPr bwMode="auto">
            <a:xfrm>
              <a:off x="4716016" y="5529426"/>
              <a:ext cx="32573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endParaRPr lang="fr-FR" sz="2000" dirty="0">
                <a:solidFill>
                  <a:srgbClr val="FF0000"/>
                </a:solidFill>
                <a:latin typeface="Times"/>
              </a:endParaRPr>
            </a:p>
            <a:p>
              <a:pPr algn="ctr"/>
              <a:r>
                <a:rPr lang="fr-FR" sz="2000" dirty="0">
                  <a:solidFill>
                    <a:srgbClr val="FF0000"/>
                  </a:solidFill>
                  <a:latin typeface="Times"/>
                </a:rPr>
                <a:t>≈</a:t>
              </a:r>
            </a:p>
          </p:txBody>
        </p:sp>
      </p:grpSp>
      <p:sp>
        <p:nvSpPr>
          <p:cNvPr id="37" name="Text Box 12"/>
          <p:cNvSpPr txBox="1">
            <a:spLocks noChangeArrowheads="1"/>
          </p:cNvSpPr>
          <p:nvPr/>
        </p:nvSpPr>
        <p:spPr bwMode="auto">
          <a:xfrm>
            <a:off x="179982" y="1700808"/>
            <a:ext cx="136768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 dirty="0">
                <a:latin typeface="Times"/>
              </a:rPr>
              <a:t>E</a:t>
            </a:r>
            <a:r>
              <a:rPr lang="fr-FR" sz="2000" baseline="30000" dirty="0">
                <a:latin typeface="Times"/>
              </a:rPr>
              <a:t>$CA</a:t>
            </a:r>
          </a:p>
          <a:p>
            <a:pPr algn="r"/>
            <a:r>
              <a:rPr lang="fr-FR" sz="2000" dirty="0">
                <a:latin typeface="Times"/>
              </a:rPr>
              <a:t>($CA/$US)</a:t>
            </a:r>
            <a:endParaRPr lang="fr-FR" sz="2000" baseline="-25000" dirty="0">
              <a:latin typeface="Times"/>
            </a:endParaRPr>
          </a:p>
        </p:txBody>
      </p:sp>
      <p:sp>
        <p:nvSpPr>
          <p:cNvPr id="32" name="Espace réservé du numéro de diapositive 3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43</a:t>
            </a:fld>
            <a:endParaRPr lang="fr-CA"/>
          </a:p>
        </p:txBody>
      </p:sp>
      <p:sp>
        <p:nvSpPr>
          <p:cNvPr id="41" name="Forme libre 40"/>
          <p:cNvSpPr/>
          <p:nvPr/>
        </p:nvSpPr>
        <p:spPr>
          <a:xfrm>
            <a:off x="1763688" y="1988840"/>
            <a:ext cx="2595206" cy="3176736"/>
          </a:xfrm>
          <a:custGeom>
            <a:avLst/>
            <a:gdLst>
              <a:gd name="connsiteX0" fmla="*/ 0 w 2206171"/>
              <a:gd name="connsiteY0" fmla="*/ 0 h 2757714"/>
              <a:gd name="connsiteX1" fmla="*/ 711200 w 2206171"/>
              <a:gd name="connsiteY1" fmla="*/ 1799771 h 2757714"/>
              <a:gd name="connsiteX2" fmla="*/ 2206171 w 2206171"/>
              <a:gd name="connsiteY2" fmla="*/ 2757714 h 275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06171" h="2757714">
                <a:moveTo>
                  <a:pt x="0" y="0"/>
                </a:moveTo>
                <a:cubicBezTo>
                  <a:pt x="171752" y="670076"/>
                  <a:pt x="343505" y="1340152"/>
                  <a:pt x="711200" y="1799771"/>
                </a:cubicBezTo>
                <a:cubicBezTo>
                  <a:pt x="1078895" y="2259390"/>
                  <a:pt x="1642533" y="2508552"/>
                  <a:pt x="2206171" y="2757714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42" name="ZoneTexte 41"/>
          <p:cNvSpPr txBox="1"/>
          <p:nvPr/>
        </p:nvSpPr>
        <p:spPr>
          <a:xfrm>
            <a:off x="1763688" y="1772816"/>
            <a:ext cx="13612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D</a:t>
            </a:r>
            <a:r>
              <a:rPr lang="fr-CA" baseline="30000" dirty="0"/>
              <a:t>$US</a:t>
            </a:r>
            <a:r>
              <a:rPr lang="fr-CA" baseline="-25000" dirty="0"/>
              <a:t>1</a:t>
            </a:r>
            <a:r>
              <a:rPr lang="fr-CA" dirty="0"/>
              <a:t>/O</a:t>
            </a:r>
            <a:r>
              <a:rPr lang="fr-CA" baseline="30000" dirty="0"/>
              <a:t>$CA</a:t>
            </a:r>
            <a:r>
              <a:rPr lang="fr-CA" baseline="-25000" dirty="0"/>
              <a:t>1</a:t>
            </a:r>
            <a:endParaRPr lang="fr-CA" dirty="0"/>
          </a:p>
        </p:txBody>
      </p:sp>
      <p:grpSp>
        <p:nvGrpSpPr>
          <p:cNvPr id="43" name="Groupe 42"/>
          <p:cNvGrpSpPr/>
          <p:nvPr/>
        </p:nvGrpSpPr>
        <p:grpSpPr>
          <a:xfrm>
            <a:off x="2051721" y="2195572"/>
            <a:ext cx="3312367" cy="2817604"/>
            <a:chOff x="3203849" y="2195572"/>
            <a:chExt cx="3312367" cy="2817604"/>
          </a:xfrm>
        </p:grpSpPr>
        <p:sp>
          <p:nvSpPr>
            <p:cNvPr id="44" name="Forme libre 43"/>
            <p:cNvSpPr/>
            <p:nvPr/>
          </p:nvSpPr>
          <p:spPr>
            <a:xfrm>
              <a:off x="3563889" y="2276872"/>
              <a:ext cx="2952327" cy="2736304"/>
            </a:xfrm>
            <a:custGeom>
              <a:avLst/>
              <a:gdLst>
                <a:gd name="connsiteX0" fmla="*/ 0 w 2206171"/>
                <a:gd name="connsiteY0" fmla="*/ 0 h 2757714"/>
                <a:gd name="connsiteX1" fmla="*/ 711200 w 2206171"/>
                <a:gd name="connsiteY1" fmla="*/ 1799771 h 2757714"/>
                <a:gd name="connsiteX2" fmla="*/ 2206171 w 2206171"/>
                <a:gd name="connsiteY2" fmla="*/ 2757714 h 275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06171" h="2757714">
                  <a:moveTo>
                    <a:pt x="0" y="0"/>
                  </a:moveTo>
                  <a:cubicBezTo>
                    <a:pt x="171752" y="670076"/>
                    <a:pt x="343505" y="1340152"/>
                    <a:pt x="711200" y="1799771"/>
                  </a:cubicBezTo>
                  <a:cubicBezTo>
                    <a:pt x="1078895" y="2259390"/>
                    <a:pt x="1642533" y="2508552"/>
                    <a:pt x="2206171" y="2757714"/>
                  </a:cubicBezTo>
                </a:path>
              </a:pathLst>
            </a:cu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45" name="ZoneTexte 44"/>
            <p:cNvSpPr txBox="1"/>
            <p:nvPr/>
          </p:nvSpPr>
          <p:spPr>
            <a:xfrm>
              <a:off x="3608656" y="2195572"/>
              <a:ext cx="13612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/>
                <a:t>D</a:t>
              </a:r>
              <a:r>
                <a:rPr lang="fr-CA" baseline="30000" dirty="0"/>
                <a:t>$US</a:t>
              </a:r>
              <a:r>
                <a:rPr lang="fr-CA" baseline="-25000" dirty="0"/>
                <a:t>2</a:t>
              </a:r>
              <a:r>
                <a:rPr lang="fr-CA" dirty="0"/>
                <a:t>/O</a:t>
              </a:r>
              <a:r>
                <a:rPr lang="fr-CA" baseline="30000" dirty="0"/>
                <a:t>$CA</a:t>
              </a:r>
              <a:r>
                <a:rPr lang="fr-CA" baseline="-25000" dirty="0"/>
                <a:t>2</a:t>
              </a:r>
              <a:endParaRPr lang="fr-CA" dirty="0"/>
            </a:p>
          </p:txBody>
        </p:sp>
        <p:sp>
          <p:nvSpPr>
            <p:cNvPr id="46" name="Flèche droite 45"/>
            <p:cNvSpPr/>
            <p:nvPr/>
          </p:nvSpPr>
          <p:spPr>
            <a:xfrm rot="10800000" flipH="1">
              <a:off x="3203849" y="2420888"/>
              <a:ext cx="360040" cy="2880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1143000"/>
          </a:xfrm>
        </p:spPr>
        <p:txBody>
          <a:bodyPr>
            <a:normAutofit fontScale="90000"/>
          </a:bodyPr>
          <a:lstStyle/>
          <a:p>
            <a:r>
              <a:rPr lang="fr-CA" dirty="0"/>
              <a:t>Statique comparée 2 : </a:t>
            </a:r>
            <a:r>
              <a:rPr lang="fr-CA" dirty="0">
                <a:sym typeface="Symbol"/>
              </a:rPr>
              <a:t></a:t>
            </a:r>
            <a:r>
              <a:rPr lang="fr-CA" baseline="-25000" dirty="0">
                <a:sym typeface="Symbol"/>
              </a:rPr>
              <a:t>CA</a:t>
            </a:r>
            <a:r>
              <a:rPr lang="fr-CA" dirty="0">
                <a:sym typeface="Symbol"/>
              </a:rPr>
              <a:t>&lt;</a:t>
            </a:r>
            <a:r>
              <a:rPr lang="fr-CA" baseline="-25000" dirty="0">
                <a:sym typeface="Symbol"/>
              </a:rPr>
              <a:t>US </a:t>
            </a:r>
            <a:r>
              <a:rPr lang="fr-CA" dirty="0">
                <a:sym typeface="Symbol"/>
              </a:rPr>
              <a:t>en change flexible</a:t>
            </a:r>
            <a:endParaRPr lang="fr-CA" baseline="-25000" dirty="0"/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1551052" y="5445224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V="1">
            <a:off x="1551052" y="1772816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5295468" y="5517232"/>
            <a:ext cx="4555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Q</a:t>
            </a:r>
            <a:r>
              <a:rPr lang="fr-FR" sz="2000" baseline="-25000" dirty="0">
                <a:latin typeface="Times"/>
              </a:rPr>
              <a:t>$</a:t>
            </a:r>
            <a:endParaRPr lang="fr-FR" baseline="-25000" dirty="0">
              <a:latin typeface="Times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5223460" y="1772816"/>
            <a:ext cx="13612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O</a:t>
            </a:r>
            <a:r>
              <a:rPr lang="fr-CA" baseline="30000" dirty="0"/>
              <a:t>$US</a:t>
            </a:r>
            <a:r>
              <a:rPr lang="fr-CA" baseline="-25000" dirty="0"/>
              <a:t>1</a:t>
            </a:r>
            <a:r>
              <a:rPr lang="fr-CA" dirty="0"/>
              <a:t>/D</a:t>
            </a:r>
            <a:r>
              <a:rPr lang="fr-CA" baseline="30000" dirty="0"/>
              <a:t>$CA</a:t>
            </a:r>
            <a:r>
              <a:rPr lang="fr-CA" baseline="-25000" dirty="0"/>
              <a:t>1</a:t>
            </a:r>
          </a:p>
        </p:txBody>
      </p:sp>
      <p:sp>
        <p:nvSpPr>
          <p:cNvPr id="10" name="Forme libre 9"/>
          <p:cNvSpPr/>
          <p:nvPr/>
        </p:nvSpPr>
        <p:spPr>
          <a:xfrm>
            <a:off x="2103586" y="1988840"/>
            <a:ext cx="3119874" cy="3018589"/>
          </a:xfrm>
          <a:custGeom>
            <a:avLst/>
            <a:gdLst>
              <a:gd name="connsiteX0" fmla="*/ 0 w 2743200"/>
              <a:gd name="connsiteY0" fmla="*/ 2859315 h 2859315"/>
              <a:gd name="connsiteX1" fmla="*/ 1625600 w 2743200"/>
              <a:gd name="connsiteY1" fmla="*/ 1901372 h 2859315"/>
              <a:gd name="connsiteX2" fmla="*/ 2743200 w 2743200"/>
              <a:gd name="connsiteY2" fmla="*/ 0 h 2859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43200" h="2859315">
                <a:moveTo>
                  <a:pt x="0" y="2859315"/>
                </a:moveTo>
                <a:cubicBezTo>
                  <a:pt x="584200" y="2618620"/>
                  <a:pt x="1168400" y="2377925"/>
                  <a:pt x="1625600" y="1901372"/>
                </a:cubicBezTo>
                <a:cubicBezTo>
                  <a:pt x="2082800" y="1424820"/>
                  <a:pt x="2413000" y="712410"/>
                  <a:pt x="2743200" y="0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12" name="Connecteur droit 11"/>
          <p:cNvCxnSpPr/>
          <p:nvPr/>
        </p:nvCxnSpPr>
        <p:spPr>
          <a:xfrm rot="10800000">
            <a:off x="1623060" y="4293096"/>
            <a:ext cx="1944216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 rot="5400000">
            <a:off x="3059832" y="4869160"/>
            <a:ext cx="1152128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974988" y="4005064"/>
            <a:ext cx="5870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E</a:t>
            </a:r>
            <a:r>
              <a:rPr lang="fr-FR" sz="2000" baseline="30000" dirty="0">
                <a:latin typeface="Times"/>
              </a:rPr>
              <a:t>eq1</a:t>
            </a:r>
            <a:endParaRPr lang="fr-FR" baseline="30000" dirty="0">
              <a:latin typeface="Times"/>
            </a:endParaRP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3311443" y="5517232"/>
            <a:ext cx="70083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 dirty="0">
                <a:latin typeface="Times"/>
              </a:rPr>
              <a:t>Q</a:t>
            </a:r>
            <a:r>
              <a:rPr lang="fr-FR" sz="2000" baseline="-25000" dirty="0">
                <a:latin typeface="Times"/>
              </a:rPr>
              <a:t>$</a:t>
            </a:r>
            <a:r>
              <a:rPr lang="fr-FR" sz="2000" baseline="30000" dirty="0">
                <a:latin typeface="Times"/>
              </a:rPr>
              <a:t>eq1</a:t>
            </a:r>
            <a:endParaRPr lang="fr-FR" sz="2000" dirty="0">
              <a:solidFill>
                <a:srgbClr val="FF0000"/>
              </a:solidFill>
              <a:latin typeface="Times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5432709" y="3068960"/>
            <a:ext cx="37478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984250" algn="l"/>
              </a:tabLst>
            </a:pPr>
            <a:r>
              <a:rPr lang="fr-CA" dirty="0">
                <a:sym typeface="Symbol"/>
              </a:rPr>
              <a:t></a:t>
            </a:r>
            <a:r>
              <a:rPr lang="fr-CA" baseline="-25000" dirty="0">
                <a:sym typeface="Symbol"/>
              </a:rPr>
              <a:t>CA</a:t>
            </a:r>
            <a:r>
              <a:rPr lang="fr-CA" dirty="0">
                <a:sym typeface="Symbol"/>
              </a:rPr>
              <a:t>&lt;</a:t>
            </a:r>
            <a:r>
              <a:rPr lang="fr-CA" baseline="-25000" dirty="0">
                <a:sym typeface="Symbol"/>
              </a:rPr>
              <a:t>US	</a:t>
            </a:r>
            <a:r>
              <a:rPr lang="fr-CA" dirty="0">
                <a:sym typeface="Symbol"/>
              </a:rPr>
              <a:t> P/P* </a:t>
            </a:r>
          </a:p>
          <a:p>
            <a:pPr>
              <a:tabLst>
                <a:tab pos="984250" algn="l"/>
              </a:tabLst>
            </a:pPr>
            <a:r>
              <a:rPr lang="fr-CA" dirty="0">
                <a:sym typeface="Symbol"/>
              </a:rPr>
              <a:t>	 X </a:t>
            </a:r>
            <a:r>
              <a:rPr lang="fr-CA" dirty="0">
                <a:sym typeface="Symbol" panose="05050102010706020507" pitchFamily="18" charset="2"/>
              </a:rPr>
              <a:t> E</a:t>
            </a:r>
            <a:r>
              <a:rPr lang="fr-CA" dirty="0">
                <a:sym typeface="Symbol"/>
              </a:rPr>
              <a:t>  </a:t>
            </a:r>
            <a:r>
              <a:rPr lang="fr-CA" dirty="0"/>
              <a:t>O</a:t>
            </a:r>
            <a:r>
              <a:rPr lang="fr-CA" baseline="30000" dirty="0"/>
              <a:t>$US</a:t>
            </a:r>
            <a:r>
              <a:rPr lang="fr-CA" dirty="0"/>
              <a:t>/D</a:t>
            </a:r>
            <a:r>
              <a:rPr lang="fr-CA" baseline="30000" dirty="0"/>
              <a:t>$CA</a:t>
            </a:r>
            <a:endParaRPr lang="fr-CA" dirty="0">
              <a:sym typeface="Symbol"/>
            </a:endParaRPr>
          </a:p>
          <a:p>
            <a:pPr>
              <a:tabLst>
                <a:tab pos="984250" algn="l"/>
              </a:tabLst>
            </a:pPr>
            <a:r>
              <a:rPr lang="fr-CA" dirty="0">
                <a:sym typeface="Symbol"/>
              </a:rPr>
              <a:t>	 M </a:t>
            </a:r>
            <a:r>
              <a:rPr lang="fr-CA" dirty="0">
                <a:sym typeface="Symbol" panose="05050102010706020507" pitchFamily="18" charset="2"/>
              </a:rPr>
              <a:t> E</a:t>
            </a:r>
            <a:r>
              <a:rPr lang="fr-CA" dirty="0">
                <a:sym typeface="Symbol"/>
              </a:rPr>
              <a:t>  </a:t>
            </a:r>
            <a:r>
              <a:rPr lang="fr-CA" dirty="0"/>
              <a:t>D</a:t>
            </a:r>
            <a:r>
              <a:rPr lang="fr-CA" baseline="30000" dirty="0"/>
              <a:t>$US</a:t>
            </a:r>
            <a:r>
              <a:rPr lang="fr-CA" dirty="0"/>
              <a:t>/O</a:t>
            </a:r>
            <a:r>
              <a:rPr lang="fr-CA" baseline="30000" dirty="0"/>
              <a:t>$CA</a:t>
            </a:r>
            <a:r>
              <a:rPr lang="fr-CA" dirty="0">
                <a:sym typeface="Symbol"/>
              </a:rPr>
              <a:t> 	 E</a:t>
            </a:r>
            <a:endParaRPr lang="fr-CA" dirty="0"/>
          </a:p>
        </p:txBody>
      </p:sp>
      <p:grpSp>
        <p:nvGrpSpPr>
          <p:cNvPr id="27" name="Groupe 26"/>
          <p:cNvGrpSpPr/>
          <p:nvPr/>
        </p:nvGrpSpPr>
        <p:grpSpPr>
          <a:xfrm>
            <a:off x="2535634" y="2204864"/>
            <a:ext cx="4481144" cy="3090597"/>
            <a:chOff x="3828390" y="2204864"/>
            <a:chExt cx="4481144" cy="3090597"/>
          </a:xfrm>
        </p:grpSpPr>
        <p:sp>
          <p:nvSpPr>
            <p:cNvPr id="19" name="Forme libre 18"/>
            <p:cNvSpPr/>
            <p:nvPr/>
          </p:nvSpPr>
          <p:spPr>
            <a:xfrm>
              <a:off x="3828390" y="2276872"/>
              <a:ext cx="3119874" cy="3018589"/>
            </a:xfrm>
            <a:custGeom>
              <a:avLst/>
              <a:gdLst>
                <a:gd name="connsiteX0" fmla="*/ 0 w 2743200"/>
                <a:gd name="connsiteY0" fmla="*/ 2859315 h 2859315"/>
                <a:gd name="connsiteX1" fmla="*/ 1625600 w 2743200"/>
                <a:gd name="connsiteY1" fmla="*/ 1901372 h 2859315"/>
                <a:gd name="connsiteX2" fmla="*/ 2743200 w 2743200"/>
                <a:gd name="connsiteY2" fmla="*/ 0 h 2859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43200" h="2859315">
                  <a:moveTo>
                    <a:pt x="0" y="2859315"/>
                  </a:moveTo>
                  <a:cubicBezTo>
                    <a:pt x="584200" y="2618620"/>
                    <a:pt x="1168400" y="2377925"/>
                    <a:pt x="1625600" y="1901372"/>
                  </a:cubicBezTo>
                  <a:cubicBezTo>
                    <a:pt x="2082800" y="1424820"/>
                    <a:pt x="2413000" y="712410"/>
                    <a:pt x="2743200" y="0"/>
                  </a:cubicBezTo>
                </a:path>
              </a:pathLst>
            </a:cu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20" name="ZoneTexte 19"/>
            <p:cNvSpPr txBox="1"/>
            <p:nvPr/>
          </p:nvSpPr>
          <p:spPr>
            <a:xfrm>
              <a:off x="6948264" y="2204864"/>
              <a:ext cx="13612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/>
                <a:t>O</a:t>
              </a:r>
              <a:r>
                <a:rPr lang="fr-CA" baseline="30000" dirty="0"/>
                <a:t>$US</a:t>
              </a:r>
              <a:r>
                <a:rPr lang="fr-CA" baseline="-25000" dirty="0"/>
                <a:t>2</a:t>
              </a:r>
              <a:r>
                <a:rPr lang="fr-CA" dirty="0"/>
                <a:t>/D</a:t>
              </a:r>
              <a:r>
                <a:rPr lang="fr-CA" baseline="30000" dirty="0"/>
                <a:t>$CA</a:t>
              </a:r>
              <a:r>
                <a:rPr lang="fr-CA" baseline="-25000" dirty="0"/>
                <a:t>2</a:t>
              </a:r>
            </a:p>
          </p:txBody>
        </p:sp>
        <p:sp>
          <p:nvSpPr>
            <p:cNvPr id="21" name="Flèche droite 20"/>
            <p:cNvSpPr/>
            <p:nvPr/>
          </p:nvSpPr>
          <p:spPr>
            <a:xfrm>
              <a:off x="6296804" y="2492896"/>
              <a:ext cx="360040" cy="2880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</p:grpSp>
      <p:sp>
        <p:nvSpPr>
          <p:cNvPr id="29" name="Flèche droite 28"/>
          <p:cNvSpPr/>
          <p:nvPr/>
        </p:nvSpPr>
        <p:spPr>
          <a:xfrm rot="10800000">
            <a:off x="2051720" y="2492895"/>
            <a:ext cx="360040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grpSp>
        <p:nvGrpSpPr>
          <p:cNvPr id="34" name="Groupe 33"/>
          <p:cNvGrpSpPr/>
          <p:nvPr/>
        </p:nvGrpSpPr>
        <p:grpSpPr>
          <a:xfrm>
            <a:off x="827584" y="4077072"/>
            <a:ext cx="2952328" cy="2088232"/>
            <a:chOff x="2123728" y="4149080"/>
            <a:chExt cx="2952328" cy="2088232"/>
          </a:xfrm>
        </p:grpSpPr>
        <p:cxnSp>
          <p:nvCxnSpPr>
            <p:cNvPr id="25" name="Connecteur droit 24"/>
            <p:cNvCxnSpPr/>
            <p:nvPr/>
          </p:nvCxnSpPr>
          <p:spPr>
            <a:xfrm rot="10800000">
              <a:off x="2915816" y="4869160"/>
              <a:ext cx="1944216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 Box 12"/>
            <p:cNvSpPr txBox="1">
              <a:spLocks noChangeArrowheads="1"/>
            </p:cNvSpPr>
            <p:nvPr/>
          </p:nvSpPr>
          <p:spPr bwMode="auto">
            <a:xfrm>
              <a:off x="2267744" y="4581128"/>
              <a:ext cx="58702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2000" dirty="0">
                  <a:latin typeface="Times"/>
                </a:rPr>
                <a:t>E</a:t>
              </a:r>
              <a:r>
                <a:rPr lang="fr-FR" sz="2000" baseline="30000" dirty="0">
                  <a:latin typeface="Times"/>
                </a:rPr>
                <a:t>eq2</a:t>
              </a:r>
              <a:endParaRPr lang="fr-FR" baseline="30000" dirty="0">
                <a:latin typeface="Times"/>
              </a:endParaRPr>
            </a:p>
          </p:txBody>
        </p:sp>
        <p:cxnSp>
          <p:nvCxnSpPr>
            <p:cNvPr id="28" name="Connecteur droit avec flèche 27"/>
            <p:cNvCxnSpPr/>
            <p:nvPr/>
          </p:nvCxnSpPr>
          <p:spPr>
            <a:xfrm>
              <a:off x="2123728" y="4149080"/>
              <a:ext cx="0" cy="72008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 Box 10"/>
            <p:cNvSpPr txBox="1">
              <a:spLocks noChangeArrowheads="1"/>
            </p:cNvSpPr>
            <p:nvPr/>
          </p:nvSpPr>
          <p:spPr bwMode="auto">
            <a:xfrm>
              <a:off x="4750326" y="5837202"/>
              <a:ext cx="32573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fr-FR" sz="2000" dirty="0">
                  <a:solidFill>
                    <a:srgbClr val="FF0000"/>
                  </a:solidFill>
                  <a:latin typeface="Times"/>
                </a:rPr>
                <a:t>≈</a:t>
              </a:r>
            </a:p>
          </p:txBody>
        </p:sp>
      </p:grpSp>
      <p:sp>
        <p:nvSpPr>
          <p:cNvPr id="31" name="Text Box 12"/>
          <p:cNvSpPr txBox="1">
            <a:spLocks noChangeArrowheads="1"/>
          </p:cNvSpPr>
          <p:nvPr/>
        </p:nvSpPr>
        <p:spPr bwMode="auto">
          <a:xfrm>
            <a:off x="179982" y="1628800"/>
            <a:ext cx="136768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 dirty="0">
                <a:latin typeface="Times"/>
              </a:rPr>
              <a:t>E</a:t>
            </a:r>
            <a:r>
              <a:rPr lang="fr-FR" sz="2000" baseline="30000" dirty="0">
                <a:latin typeface="Times"/>
              </a:rPr>
              <a:t>$CA</a:t>
            </a:r>
          </a:p>
          <a:p>
            <a:pPr algn="r"/>
            <a:r>
              <a:rPr lang="fr-FR" sz="2000" dirty="0">
                <a:latin typeface="Times"/>
              </a:rPr>
              <a:t>($CA/$US)</a:t>
            </a:r>
            <a:endParaRPr lang="fr-FR" sz="2000" baseline="-25000" dirty="0">
              <a:latin typeface="Times"/>
            </a:endParaRPr>
          </a:p>
        </p:txBody>
      </p:sp>
      <p:sp>
        <p:nvSpPr>
          <p:cNvPr id="32" name="Espace réservé du numéro de diapositive 3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44</a:t>
            </a:fld>
            <a:endParaRPr lang="fr-CA"/>
          </a:p>
        </p:txBody>
      </p:sp>
      <p:sp>
        <p:nvSpPr>
          <p:cNvPr id="35" name="Forme libre 34"/>
          <p:cNvSpPr/>
          <p:nvPr/>
        </p:nvSpPr>
        <p:spPr>
          <a:xfrm>
            <a:off x="1763688" y="1988840"/>
            <a:ext cx="2595206" cy="3176736"/>
          </a:xfrm>
          <a:custGeom>
            <a:avLst/>
            <a:gdLst>
              <a:gd name="connsiteX0" fmla="*/ 0 w 2206171"/>
              <a:gd name="connsiteY0" fmla="*/ 0 h 2757714"/>
              <a:gd name="connsiteX1" fmla="*/ 711200 w 2206171"/>
              <a:gd name="connsiteY1" fmla="*/ 1799771 h 2757714"/>
              <a:gd name="connsiteX2" fmla="*/ 2206171 w 2206171"/>
              <a:gd name="connsiteY2" fmla="*/ 2757714 h 275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06171" h="2757714">
                <a:moveTo>
                  <a:pt x="0" y="0"/>
                </a:moveTo>
                <a:cubicBezTo>
                  <a:pt x="171752" y="670076"/>
                  <a:pt x="343505" y="1340152"/>
                  <a:pt x="711200" y="1799771"/>
                </a:cubicBezTo>
                <a:cubicBezTo>
                  <a:pt x="1078895" y="2259390"/>
                  <a:pt x="1642533" y="2508552"/>
                  <a:pt x="2206171" y="2757714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6" name="ZoneTexte 35"/>
          <p:cNvSpPr txBox="1"/>
          <p:nvPr/>
        </p:nvSpPr>
        <p:spPr>
          <a:xfrm>
            <a:off x="1763688" y="1772816"/>
            <a:ext cx="13612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D</a:t>
            </a:r>
            <a:r>
              <a:rPr lang="fr-CA" baseline="30000" dirty="0"/>
              <a:t>$US</a:t>
            </a:r>
            <a:r>
              <a:rPr lang="fr-CA" baseline="-25000" dirty="0"/>
              <a:t>2</a:t>
            </a:r>
            <a:r>
              <a:rPr lang="fr-CA" dirty="0"/>
              <a:t>/O</a:t>
            </a:r>
            <a:r>
              <a:rPr lang="fr-CA" baseline="30000" dirty="0"/>
              <a:t>$CA</a:t>
            </a:r>
            <a:r>
              <a:rPr lang="fr-CA" baseline="-25000" dirty="0"/>
              <a:t>1</a:t>
            </a:r>
            <a:endParaRPr lang="fr-CA" dirty="0"/>
          </a:p>
        </p:txBody>
      </p:sp>
      <p:grpSp>
        <p:nvGrpSpPr>
          <p:cNvPr id="37" name="Groupe 36"/>
          <p:cNvGrpSpPr/>
          <p:nvPr/>
        </p:nvGrpSpPr>
        <p:grpSpPr>
          <a:xfrm>
            <a:off x="2411761" y="2195572"/>
            <a:ext cx="2952327" cy="2817604"/>
            <a:chOff x="3563889" y="2195572"/>
            <a:chExt cx="2952327" cy="2817604"/>
          </a:xfrm>
        </p:grpSpPr>
        <p:sp>
          <p:nvSpPr>
            <p:cNvPr id="38" name="Forme libre 37"/>
            <p:cNvSpPr/>
            <p:nvPr/>
          </p:nvSpPr>
          <p:spPr>
            <a:xfrm>
              <a:off x="3563889" y="2276872"/>
              <a:ext cx="2952327" cy="2736304"/>
            </a:xfrm>
            <a:custGeom>
              <a:avLst/>
              <a:gdLst>
                <a:gd name="connsiteX0" fmla="*/ 0 w 2206171"/>
                <a:gd name="connsiteY0" fmla="*/ 0 h 2757714"/>
                <a:gd name="connsiteX1" fmla="*/ 711200 w 2206171"/>
                <a:gd name="connsiteY1" fmla="*/ 1799771 h 2757714"/>
                <a:gd name="connsiteX2" fmla="*/ 2206171 w 2206171"/>
                <a:gd name="connsiteY2" fmla="*/ 2757714 h 275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06171" h="2757714">
                  <a:moveTo>
                    <a:pt x="0" y="0"/>
                  </a:moveTo>
                  <a:cubicBezTo>
                    <a:pt x="171752" y="670076"/>
                    <a:pt x="343505" y="1340152"/>
                    <a:pt x="711200" y="1799771"/>
                  </a:cubicBezTo>
                  <a:cubicBezTo>
                    <a:pt x="1078895" y="2259390"/>
                    <a:pt x="1642533" y="2508552"/>
                    <a:pt x="2206171" y="2757714"/>
                  </a:cubicBezTo>
                </a:path>
              </a:pathLst>
            </a:cu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39" name="ZoneTexte 38"/>
            <p:cNvSpPr txBox="1"/>
            <p:nvPr/>
          </p:nvSpPr>
          <p:spPr>
            <a:xfrm>
              <a:off x="3608656" y="2195572"/>
              <a:ext cx="13612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/>
                <a:t>D</a:t>
              </a:r>
              <a:r>
                <a:rPr lang="fr-CA" baseline="30000" dirty="0"/>
                <a:t>$US</a:t>
              </a:r>
              <a:r>
                <a:rPr lang="fr-CA" baseline="-25000" dirty="0"/>
                <a:t>1</a:t>
              </a:r>
              <a:r>
                <a:rPr lang="fr-CA" dirty="0"/>
                <a:t>/O</a:t>
              </a:r>
              <a:r>
                <a:rPr lang="fr-CA" baseline="30000" dirty="0"/>
                <a:t>$CA</a:t>
              </a:r>
              <a:r>
                <a:rPr lang="fr-CA" baseline="-25000" dirty="0"/>
                <a:t>1</a:t>
              </a:r>
              <a:endParaRPr lang="fr-CA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dirty="0"/>
              <a:t>Statique comparée 3 : </a:t>
            </a:r>
            <a:r>
              <a:rPr lang="fr-CA" dirty="0">
                <a:sym typeface="Symbol"/>
              </a:rPr>
              <a:t></a:t>
            </a:r>
            <a:r>
              <a:rPr lang="fr-CA" dirty="0" err="1">
                <a:sym typeface="Symbol"/>
              </a:rPr>
              <a:t>E</a:t>
            </a:r>
            <a:r>
              <a:rPr lang="fr-CA" baseline="30000" dirty="0" err="1">
                <a:sym typeface="Symbol"/>
              </a:rPr>
              <a:t>e</a:t>
            </a:r>
            <a:r>
              <a:rPr lang="fr-CA" dirty="0">
                <a:sym typeface="Symbol"/>
              </a:rPr>
              <a:t> en change fixe</a:t>
            </a:r>
            <a:endParaRPr lang="fr-CA" dirty="0"/>
          </a:p>
        </p:txBody>
      </p:sp>
      <p:sp>
        <p:nvSpPr>
          <p:cNvPr id="25" name="Line 2"/>
          <p:cNvSpPr>
            <a:spLocks noChangeShapeType="1"/>
          </p:cNvSpPr>
          <p:nvPr/>
        </p:nvSpPr>
        <p:spPr bwMode="auto">
          <a:xfrm>
            <a:off x="1550582" y="5445224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26" name="Line 3"/>
          <p:cNvSpPr>
            <a:spLocks noChangeShapeType="1"/>
          </p:cNvSpPr>
          <p:nvPr/>
        </p:nvSpPr>
        <p:spPr bwMode="auto">
          <a:xfrm flipV="1">
            <a:off x="1550582" y="1772816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27" name="Text Box 10"/>
          <p:cNvSpPr txBox="1">
            <a:spLocks noChangeArrowheads="1"/>
          </p:cNvSpPr>
          <p:nvPr/>
        </p:nvSpPr>
        <p:spPr bwMode="auto">
          <a:xfrm>
            <a:off x="5294998" y="5517232"/>
            <a:ext cx="4555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Q</a:t>
            </a:r>
            <a:r>
              <a:rPr lang="fr-FR" sz="2000" baseline="-25000" dirty="0">
                <a:latin typeface="Times"/>
              </a:rPr>
              <a:t>$</a:t>
            </a:r>
            <a:endParaRPr lang="fr-FR" baseline="-25000" dirty="0">
              <a:latin typeface="Times"/>
            </a:endParaRPr>
          </a:p>
        </p:txBody>
      </p:sp>
      <p:cxnSp>
        <p:nvCxnSpPr>
          <p:cNvPr id="33" name="Connecteur droit 32"/>
          <p:cNvCxnSpPr/>
          <p:nvPr/>
        </p:nvCxnSpPr>
        <p:spPr>
          <a:xfrm>
            <a:off x="3566806" y="4869160"/>
            <a:ext cx="0" cy="57606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Box 12"/>
          <p:cNvSpPr txBox="1">
            <a:spLocks noChangeArrowheads="1"/>
          </p:cNvSpPr>
          <p:nvPr/>
        </p:nvSpPr>
        <p:spPr bwMode="auto">
          <a:xfrm>
            <a:off x="1130562" y="4613066"/>
            <a:ext cx="41710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E</a:t>
            </a:r>
            <a:r>
              <a:rPr lang="fr-FR" sz="2000" baseline="30000" dirty="0" err="1">
                <a:latin typeface="Times"/>
              </a:rPr>
              <a:t>c</a:t>
            </a:r>
            <a:endParaRPr lang="fr-FR" baseline="30000" dirty="0">
              <a:latin typeface="Times"/>
            </a:endParaRPr>
          </a:p>
        </p:txBody>
      </p:sp>
      <p:sp>
        <p:nvSpPr>
          <p:cNvPr id="35" name="Text Box 10"/>
          <p:cNvSpPr txBox="1">
            <a:spLocks noChangeArrowheads="1"/>
          </p:cNvSpPr>
          <p:nvPr/>
        </p:nvSpPr>
        <p:spPr bwMode="auto">
          <a:xfrm>
            <a:off x="3310973" y="5405154"/>
            <a:ext cx="70083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 dirty="0">
                <a:latin typeface="Times"/>
              </a:rPr>
              <a:t>Q</a:t>
            </a:r>
            <a:r>
              <a:rPr lang="fr-FR" sz="2000" baseline="-25000" dirty="0">
                <a:latin typeface="Times"/>
              </a:rPr>
              <a:t>$</a:t>
            </a:r>
            <a:r>
              <a:rPr lang="fr-FR" sz="2000" baseline="30000" dirty="0">
                <a:latin typeface="Times"/>
              </a:rPr>
              <a:t>eq1</a:t>
            </a:r>
            <a:endParaRPr lang="fr-FR" sz="2000" dirty="0">
              <a:solidFill>
                <a:srgbClr val="FF0000"/>
              </a:solidFill>
              <a:latin typeface="Times"/>
            </a:endParaRPr>
          </a:p>
        </p:txBody>
      </p:sp>
      <p:sp>
        <p:nvSpPr>
          <p:cNvPr id="36" name="ZoneTexte 35"/>
          <p:cNvSpPr txBox="1"/>
          <p:nvPr/>
        </p:nvSpPr>
        <p:spPr>
          <a:xfrm>
            <a:off x="5580112" y="3031792"/>
            <a:ext cx="38164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450850" algn="l"/>
              </a:tabLst>
            </a:pPr>
            <a:r>
              <a:rPr lang="fr-CA" dirty="0">
                <a:sym typeface="Symbol"/>
              </a:rPr>
              <a:t></a:t>
            </a:r>
            <a:r>
              <a:rPr lang="fr-CA" dirty="0" err="1">
                <a:sym typeface="Symbol"/>
              </a:rPr>
              <a:t>E</a:t>
            </a:r>
            <a:r>
              <a:rPr lang="fr-CA" baseline="30000" dirty="0" err="1">
                <a:sym typeface="Symbol"/>
              </a:rPr>
              <a:t>e</a:t>
            </a:r>
            <a:r>
              <a:rPr lang="fr-CA" baseline="30000" dirty="0">
                <a:sym typeface="Symbol"/>
              </a:rPr>
              <a:t>  </a:t>
            </a:r>
            <a:r>
              <a:rPr lang="fr-CA" dirty="0">
                <a:sym typeface="Symbol"/>
              </a:rPr>
              <a:t> </a:t>
            </a:r>
            <a:r>
              <a:rPr lang="fr-CA" dirty="0" err="1">
                <a:sym typeface="Symbol"/>
              </a:rPr>
              <a:t>D</a:t>
            </a:r>
            <a:r>
              <a:rPr lang="fr-CA" baseline="30000" dirty="0" err="1">
                <a:sym typeface="Symbol"/>
              </a:rPr>
              <a:t>act</a:t>
            </a:r>
            <a:r>
              <a:rPr lang="fr-CA" baseline="-25000" dirty="0" err="1">
                <a:sym typeface="Symbol"/>
              </a:rPr>
              <a:t>US</a:t>
            </a:r>
            <a:r>
              <a:rPr lang="fr-CA" baseline="-25000" dirty="0">
                <a:sym typeface="Symbol"/>
              </a:rPr>
              <a:t> </a:t>
            </a:r>
            <a:r>
              <a:rPr lang="fr-CA" dirty="0">
                <a:sym typeface="Symbol"/>
              </a:rPr>
              <a:t> </a:t>
            </a:r>
            <a:r>
              <a:rPr lang="fr-CA" dirty="0"/>
              <a:t>D</a:t>
            </a:r>
            <a:r>
              <a:rPr lang="fr-CA" baseline="30000" dirty="0"/>
              <a:t>$US</a:t>
            </a:r>
            <a:r>
              <a:rPr lang="fr-CA" dirty="0"/>
              <a:t>/O</a:t>
            </a:r>
            <a:r>
              <a:rPr lang="fr-CA" baseline="30000" dirty="0"/>
              <a:t>$CA</a:t>
            </a:r>
            <a:endParaRPr lang="fr-CA" dirty="0">
              <a:sym typeface="Symbol"/>
            </a:endParaRPr>
          </a:p>
          <a:p>
            <a:pPr lvl="1">
              <a:buFont typeface="Symbol"/>
              <a:buChar char="Þ"/>
              <a:tabLst>
                <a:tab pos="450850" algn="l"/>
              </a:tabLst>
            </a:pPr>
            <a:r>
              <a:rPr lang="fr-CA" dirty="0">
                <a:sym typeface="Symbol"/>
              </a:rPr>
              <a:t> </a:t>
            </a:r>
            <a:r>
              <a:rPr lang="fr-CA" dirty="0" err="1">
                <a:sym typeface="Symbol"/>
              </a:rPr>
              <a:t>D</a:t>
            </a:r>
            <a:r>
              <a:rPr lang="fr-CA" baseline="30000" dirty="0" err="1">
                <a:sym typeface="Symbol"/>
              </a:rPr>
              <a:t>act</a:t>
            </a:r>
            <a:r>
              <a:rPr lang="fr-CA" baseline="-25000" dirty="0" err="1">
                <a:sym typeface="Symbol"/>
              </a:rPr>
              <a:t>CA</a:t>
            </a:r>
            <a:r>
              <a:rPr lang="fr-CA" baseline="-25000" dirty="0">
                <a:sym typeface="Symbol"/>
              </a:rPr>
              <a:t> </a:t>
            </a:r>
            <a:r>
              <a:rPr lang="fr-CA" dirty="0">
                <a:sym typeface="Symbol"/>
              </a:rPr>
              <a:t> </a:t>
            </a:r>
            <a:r>
              <a:rPr lang="fr-CA" dirty="0"/>
              <a:t>O</a:t>
            </a:r>
            <a:r>
              <a:rPr lang="fr-CA" baseline="30000" dirty="0"/>
              <a:t>$US</a:t>
            </a:r>
            <a:r>
              <a:rPr lang="fr-CA" dirty="0"/>
              <a:t>/D</a:t>
            </a:r>
            <a:r>
              <a:rPr lang="fr-CA" baseline="30000" dirty="0"/>
              <a:t>$CA</a:t>
            </a:r>
            <a:endParaRPr lang="fr-CA" dirty="0">
              <a:sym typeface="Symbol"/>
            </a:endParaRPr>
          </a:p>
          <a:p>
            <a:pPr lvl="1">
              <a:buFont typeface="Symbol"/>
              <a:buChar char="Þ"/>
              <a:tabLst>
                <a:tab pos="450850" algn="l"/>
              </a:tabLst>
            </a:pPr>
            <a:r>
              <a:rPr lang="fr-CA" dirty="0">
                <a:sym typeface="Symbol"/>
              </a:rPr>
              <a:t> E (incompatible avec </a:t>
            </a:r>
            <a:r>
              <a:rPr lang="fr-CA" dirty="0" err="1">
                <a:sym typeface="Symbol"/>
              </a:rPr>
              <a:t>E</a:t>
            </a:r>
            <a:r>
              <a:rPr lang="fr-CA" baseline="30000" dirty="0" err="1">
                <a:sym typeface="Symbol"/>
              </a:rPr>
              <a:t>c</a:t>
            </a:r>
            <a:r>
              <a:rPr lang="fr-CA" dirty="0">
                <a:sym typeface="Symbol"/>
              </a:rPr>
              <a:t>)</a:t>
            </a:r>
          </a:p>
          <a:p>
            <a:pPr lvl="1">
              <a:buFont typeface="Symbol"/>
              <a:buChar char="Þ"/>
              <a:tabLst>
                <a:tab pos="450850" algn="l"/>
              </a:tabLst>
            </a:pPr>
            <a:r>
              <a:rPr lang="fr-CA" dirty="0">
                <a:sym typeface="Symbol"/>
              </a:rPr>
              <a:t> R.O.  O</a:t>
            </a:r>
            <a:r>
              <a:rPr lang="fr-CA" baseline="30000" dirty="0">
                <a:sym typeface="Symbol"/>
              </a:rPr>
              <a:t>$CA</a:t>
            </a:r>
          </a:p>
          <a:p>
            <a:pPr lvl="1">
              <a:buFont typeface="Symbol"/>
              <a:buChar char="Þ"/>
              <a:tabLst>
                <a:tab pos="450850" algn="l"/>
              </a:tabLst>
            </a:pPr>
            <a:r>
              <a:rPr lang="fr-CA" dirty="0">
                <a:sym typeface="Symbol"/>
              </a:rPr>
              <a:t> maintient de </a:t>
            </a:r>
            <a:r>
              <a:rPr lang="fr-CA" dirty="0" err="1">
                <a:sym typeface="Symbol"/>
              </a:rPr>
              <a:t>E</a:t>
            </a:r>
            <a:r>
              <a:rPr lang="fr-CA" baseline="30000" dirty="0" err="1">
                <a:sym typeface="Symbol"/>
              </a:rPr>
              <a:t>c</a:t>
            </a:r>
            <a:endParaRPr lang="fr-CA" baseline="30000" dirty="0">
              <a:sym typeface="Symbol"/>
            </a:endParaRPr>
          </a:p>
        </p:txBody>
      </p:sp>
      <p:sp>
        <p:nvSpPr>
          <p:cNvPr id="37" name="Forme libre 36"/>
          <p:cNvSpPr/>
          <p:nvPr/>
        </p:nvSpPr>
        <p:spPr>
          <a:xfrm>
            <a:off x="2535164" y="2276872"/>
            <a:ext cx="3119874" cy="3018589"/>
          </a:xfrm>
          <a:custGeom>
            <a:avLst/>
            <a:gdLst>
              <a:gd name="connsiteX0" fmla="*/ 0 w 2743200"/>
              <a:gd name="connsiteY0" fmla="*/ 2859315 h 2859315"/>
              <a:gd name="connsiteX1" fmla="*/ 1625600 w 2743200"/>
              <a:gd name="connsiteY1" fmla="*/ 1901372 h 2859315"/>
              <a:gd name="connsiteX2" fmla="*/ 2743200 w 2743200"/>
              <a:gd name="connsiteY2" fmla="*/ 0 h 2859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43200" h="2859315">
                <a:moveTo>
                  <a:pt x="0" y="2859315"/>
                </a:moveTo>
                <a:cubicBezTo>
                  <a:pt x="584200" y="2618620"/>
                  <a:pt x="1168400" y="2377925"/>
                  <a:pt x="1625600" y="1901372"/>
                </a:cubicBezTo>
                <a:cubicBezTo>
                  <a:pt x="2082800" y="1424820"/>
                  <a:pt x="2413000" y="712410"/>
                  <a:pt x="2743200" y="0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8" name="ZoneTexte 37"/>
          <p:cNvSpPr txBox="1"/>
          <p:nvPr/>
        </p:nvSpPr>
        <p:spPr>
          <a:xfrm>
            <a:off x="5655038" y="2204864"/>
            <a:ext cx="13612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O</a:t>
            </a:r>
            <a:r>
              <a:rPr lang="fr-CA" baseline="30000" dirty="0"/>
              <a:t>$US</a:t>
            </a:r>
            <a:r>
              <a:rPr lang="fr-CA" baseline="-25000" dirty="0"/>
              <a:t>1</a:t>
            </a:r>
            <a:r>
              <a:rPr lang="fr-CA" dirty="0"/>
              <a:t>/D</a:t>
            </a:r>
            <a:r>
              <a:rPr lang="fr-CA" baseline="30000" dirty="0"/>
              <a:t>$CA</a:t>
            </a:r>
            <a:r>
              <a:rPr lang="fr-CA" baseline="-25000" dirty="0"/>
              <a:t>1</a:t>
            </a:r>
          </a:p>
        </p:txBody>
      </p:sp>
      <p:grpSp>
        <p:nvGrpSpPr>
          <p:cNvPr id="32" name="Groupe 31"/>
          <p:cNvGrpSpPr/>
          <p:nvPr/>
        </p:nvGrpSpPr>
        <p:grpSpPr>
          <a:xfrm>
            <a:off x="2103116" y="1772816"/>
            <a:ext cx="4481144" cy="3234613"/>
            <a:chOff x="3396342" y="1772816"/>
            <a:chExt cx="4481144" cy="3234613"/>
          </a:xfrm>
        </p:grpSpPr>
        <p:sp>
          <p:nvSpPr>
            <p:cNvPr id="28" name="ZoneTexte 27"/>
            <p:cNvSpPr txBox="1"/>
            <p:nvPr/>
          </p:nvSpPr>
          <p:spPr>
            <a:xfrm>
              <a:off x="6516216" y="1772816"/>
              <a:ext cx="13612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/>
                <a:t>O</a:t>
              </a:r>
              <a:r>
                <a:rPr lang="fr-CA" baseline="30000" dirty="0"/>
                <a:t>$US</a:t>
              </a:r>
              <a:r>
                <a:rPr lang="fr-CA" baseline="-25000" dirty="0"/>
                <a:t>2</a:t>
              </a:r>
              <a:r>
                <a:rPr lang="fr-CA" dirty="0"/>
                <a:t>/D</a:t>
              </a:r>
              <a:r>
                <a:rPr lang="fr-CA" baseline="30000" dirty="0"/>
                <a:t>$CA</a:t>
              </a:r>
              <a:r>
                <a:rPr lang="fr-CA" baseline="-25000" dirty="0"/>
                <a:t>2</a:t>
              </a:r>
            </a:p>
          </p:txBody>
        </p:sp>
        <p:sp>
          <p:nvSpPr>
            <p:cNvPr id="30" name="Forme libre 29"/>
            <p:cNvSpPr/>
            <p:nvPr/>
          </p:nvSpPr>
          <p:spPr>
            <a:xfrm>
              <a:off x="3396342" y="1988840"/>
              <a:ext cx="3119874" cy="3018589"/>
            </a:xfrm>
            <a:custGeom>
              <a:avLst/>
              <a:gdLst>
                <a:gd name="connsiteX0" fmla="*/ 0 w 2743200"/>
                <a:gd name="connsiteY0" fmla="*/ 2859315 h 2859315"/>
                <a:gd name="connsiteX1" fmla="*/ 1625600 w 2743200"/>
                <a:gd name="connsiteY1" fmla="*/ 1901372 h 2859315"/>
                <a:gd name="connsiteX2" fmla="*/ 2743200 w 2743200"/>
                <a:gd name="connsiteY2" fmla="*/ 0 h 2859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43200" h="2859315">
                  <a:moveTo>
                    <a:pt x="0" y="2859315"/>
                  </a:moveTo>
                  <a:cubicBezTo>
                    <a:pt x="584200" y="2618620"/>
                    <a:pt x="1168400" y="2377925"/>
                    <a:pt x="1625600" y="1901372"/>
                  </a:cubicBezTo>
                  <a:cubicBezTo>
                    <a:pt x="2082800" y="1424820"/>
                    <a:pt x="2413000" y="712410"/>
                    <a:pt x="2743200" y="0"/>
                  </a:cubicBezTo>
                </a:path>
              </a:pathLst>
            </a:cu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39" name="Flèche droite 38"/>
            <p:cNvSpPr/>
            <p:nvPr/>
          </p:nvSpPr>
          <p:spPr>
            <a:xfrm flipH="1">
              <a:off x="6297274" y="2420888"/>
              <a:ext cx="360040" cy="2880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</p:grpSp>
      <p:sp>
        <p:nvSpPr>
          <p:cNvPr id="40" name="Forme libre 39"/>
          <p:cNvSpPr/>
          <p:nvPr/>
        </p:nvSpPr>
        <p:spPr>
          <a:xfrm>
            <a:off x="1763688" y="1988840"/>
            <a:ext cx="2595206" cy="3176736"/>
          </a:xfrm>
          <a:custGeom>
            <a:avLst/>
            <a:gdLst>
              <a:gd name="connsiteX0" fmla="*/ 0 w 2206171"/>
              <a:gd name="connsiteY0" fmla="*/ 0 h 2757714"/>
              <a:gd name="connsiteX1" fmla="*/ 711200 w 2206171"/>
              <a:gd name="connsiteY1" fmla="*/ 1799771 h 2757714"/>
              <a:gd name="connsiteX2" fmla="*/ 2206171 w 2206171"/>
              <a:gd name="connsiteY2" fmla="*/ 2757714 h 275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06171" h="2757714">
                <a:moveTo>
                  <a:pt x="0" y="0"/>
                </a:moveTo>
                <a:cubicBezTo>
                  <a:pt x="171752" y="670076"/>
                  <a:pt x="343505" y="1340152"/>
                  <a:pt x="711200" y="1799771"/>
                </a:cubicBezTo>
                <a:cubicBezTo>
                  <a:pt x="1078895" y="2259390"/>
                  <a:pt x="1642533" y="2508552"/>
                  <a:pt x="2206171" y="2757714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41" name="ZoneTexte 40"/>
          <p:cNvSpPr txBox="1"/>
          <p:nvPr/>
        </p:nvSpPr>
        <p:spPr>
          <a:xfrm>
            <a:off x="1763688" y="1772816"/>
            <a:ext cx="13612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D</a:t>
            </a:r>
            <a:r>
              <a:rPr lang="fr-CA" baseline="30000" dirty="0"/>
              <a:t>$US</a:t>
            </a:r>
            <a:r>
              <a:rPr lang="fr-CA" baseline="-25000" dirty="0"/>
              <a:t>1</a:t>
            </a:r>
            <a:r>
              <a:rPr lang="fr-CA" dirty="0"/>
              <a:t>/O</a:t>
            </a:r>
            <a:r>
              <a:rPr lang="fr-CA" baseline="30000" dirty="0"/>
              <a:t>$CA</a:t>
            </a:r>
            <a:r>
              <a:rPr lang="fr-CA" baseline="-25000" dirty="0"/>
              <a:t>1</a:t>
            </a:r>
            <a:endParaRPr lang="fr-CA" dirty="0"/>
          </a:p>
        </p:txBody>
      </p:sp>
      <p:grpSp>
        <p:nvGrpSpPr>
          <p:cNvPr id="43" name="Groupe 42"/>
          <p:cNvGrpSpPr/>
          <p:nvPr/>
        </p:nvGrpSpPr>
        <p:grpSpPr>
          <a:xfrm>
            <a:off x="2051721" y="2195572"/>
            <a:ext cx="3312367" cy="2817604"/>
            <a:chOff x="3203849" y="2195572"/>
            <a:chExt cx="3312367" cy="2817604"/>
          </a:xfrm>
        </p:grpSpPr>
        <p:sp>
          <p:nvSpPr>
            <p:cNvPr id="31" name="Forme libre 30"/>
            <p:cNvSpPr/>
            <p:nvPr/>
          </p:nvSpPr>
          <p:spPr>
            <a:xfrm>
              <a:off x="3563889" y="2276872"/>
              <a:ext cx="2952327" cy="2736304"/>
            </a:xfrm>
            <a:custGeom>
              <a:avLst/>
              <a:gdLst>
                <a:gd name="connsiteX0" fmla="*/ 0 w 2206171"/>
                <a:gd name="connsiteY0" fmla="*/ 0 h 2757714"/>
                <a:gd name="connsiteX1" fmla="*/ 711200 w 2206171"/>
                <a:gd name="connsiteY1" fmla="*/ 1799771 h 2757714"/>
                <a:gd name="connsiteX2" fmla="*/ 2206171 w 2206171"/>
                <a:gd name="connsiteY2" fmla="*/ 2757714 h 275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06171" h="2757714">
                  <a:moveTo>
                    <a:pt x="0" y="0"/>
                  </a:moveTo>
                  <a:cubicBezTo>
                    <a:pt x="171752" y="670076"/>
                    <a:pt x="343505" y="1340152"/>
                    <a:pt x="711200" y="1799771"/>
                  </a:cubicBezTo>
                  <a:cubicBezTo>
                    <a:pt x="1078895" y="2259390"/>
                    <a:pt x="1642533" y="2508552"/>
                    <a:pt x="2206171" y="2757714"/>
                  </a:cubicBezTo>
                </a:path>
              </a:pathLst>
            </a:cu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42" name="ZoneTexte 41"/>
            <p:cNvSpPr txBox="1"/>
            <p:nvPr/>
          </p:nvSpPr>
          <p:spPr>
            <a:xfrm>
              <a:off x="3608656" y="2195572"/>
              <a:ext cx="13612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/>
                <a:t>D</a:t>
              </a:r>
              <a:r>
                <a:rPr lang="fr-CA" baseline="30000" dirty="0"/>
                <a:t>$US</a:t>
              </a:r>
              <a:r>
                <a:rPr lang="fr-CA" baseline="-25000" dirty="0"/>
                <a:t>2</a:t>
              </a:r>
              <a:r>
                <a:rPr lang="fr-CA" dirty="0"/>
                <a:t>/O</a:t>
              </a:r>
              <a:r>
                <a:rPr lang="fr-CA" baseline="30000" dirty="0"/>
                <a:t>$CA</a:t>
              </a:r>
              <a:r>
                <a:rPr lang="fr-CA" baseline="-25000" dirty="0"/>
                <a:t>2</a:t>
              </a:r>
              <a:endParaRPr lang="fr-CA" dirty="0"/>
            </a:p>
          </p:txBody>
        </p:sp>
        <p:sp>
          <p:nvSpPr>
            <p:cNvPr id="46" name="Flèche droite 45"/>
            <p:cNvSpPr/>
            <p:nvPr/>
          </p:nvSpPr>
          <p:spPr>
            <a:xfrm rot="10800000" flipH="1">
              <a:off x="3203849" y="2420888"/>
              <a:ext cx="360040" cy="2880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</p:grpSp>
      <p:cxnSp>
        <p:nvCxnSpPr>
          <p:cNvPr id="50" name="Connecteur droit 49"/>
          <p:cNvCxnSpPr/>
          <p:nvPr/>
        </p:nvCxnSpPr>
        <p:spPr>
          <a:xfrm flipV="1">
            <a:off x="1547664" y="4853191"/>
            <a:ext cx="3923986" cy="1596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" name="Groupe 54"/>
          <p:cNvGrpSpPr/>
          <p:nvPr/>
        </p:nvGrpSpPr>
        <p:grpSpPr>
          <a:xfrm rot="10800000">
            <a:off x="1547665" y="4613066"/>
            <a:ext cx="1931261" cy="1264206"/>
            <a:chOff x="4885940" y="5621178"/>
            <a:chExt cx="1931261" cy="1264206"/>
          </a:xfrm>
        </p:grpSpPr>
        <p:grpSp>
          <p:nvGrpSpPr>
            <p:cNvPr id="49" name="Groupe 48"/>
            <p:cNvGrpSpPr/>
            <p:nvPr/>
          </p:nvGrpSpPr>
          <p:grpSpPr>
            <a:xfrm>
              <a:off x="5449050" y="5693186"/>
              <a:ext cx="1368151" cy="1192198"/>
              <a:chOff x="5449050" y="5693186"/>
              <a:chExt cx="1368151" cy="1192198"/>
            </a:xfrm>
          </p:grpSpPr>
          <p:cxnSp>
            <p:nvCxnSpPr>
              <p:cNvPr id="45" name="Connecteur droit 44"/>
              <p:cNvCxnSpPr/>
              <p:nvPr/>
            </p:nvCxnSpPr>
            <p:spPr>
              <a:xfrm>
                <a:off x="6817201" y="6309320"/>
                <a:ext cx="0" cy="576064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" name="Text Box 10"/>
              <p:cNvSpPr txBox="1">
                <a:spLocks noChangeArrowheads="1"/>
              </p:cNvSpPr>
              <p:nvPr/>
            </p:nvSpPr>
            <p:spPr bwMode="auto">
              <a:xfrm rot="10800000">
                <a:off x="5449050" y="5693186"/>
                <a:ext cx="700834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fr-FR" sz="2000" dirty="0">
                    <a:latin typeface="Times"/>
                  </a:rPr>
                  <a:t>Q</a:t>
                </a:r>
                <a:r>
                  <a:rPr lang="fr-FR" sz="2000" baseline="-25000" dirty="0">
                    <a:latin typeface="Times"/>
                  </a:rPr>
                  <a:t>$</a:t>
                </a:r>
                <a:r>
                  <a:rPr lang="fr-FR" sz="2000" baseline="30000" dirty="0">
                    <a:latin typeface="Times"/>
                  </a:rPr>
                  <a:t>eq2</a:t>
                </a:r>
                <a:endParaRPr lang="fr-FR" sz="2000" dirty="0">
                  <a:solidFill>
                    <a:srgbClr val="FF0000"/>
                  </a:solidFill>
                  <a:latin typeface="Times"/>
                </a:endParaRPr>
              </a:p>
            </p:txBody>
          </p:sp>
        </p:grpSp>
        <p:cxnSp>
          <p:nvCxnSpPr>
            <p:cNvPr id="53" name="Connecteur droit avec flèche 52"/>
            <p:cNvCxnSpPr/>
            <p:nvPr/>
          </p:nvCxnSpPr>
          <p:spPr>
            <a:xfrm rot="10800000" flipH="1">
              <a:off x="4885940" y="5621178"/>
              <a:ext cx="92315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Text Box 12"/>
          <p:cNvSpPr txBox="1">
            <a:spLocks noChangeArrowheads="1"/>
          </p:cNvSpPr>
          <p:nvPr/>
        </p:nvSpPr>
        <p:spPr bwMode="auto">
          <a:xfrm>
            <a:off x="179512" y="1628800"/>
            <a:ext cx="136768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2000" dirty="0">
                <a:latin typeface="Times"/>
              </a:rPr>
              <a:t>E</a:t>
            </a:r>
            <a:r>
              <a:rPr lang="fr-FR" sz="2000" baseline="30000" dirty="0">
                <a:latin typeface="Times"/>
              </a:rPr>
              <a:t>$CA</a:t>
            </a:r>
          </a:p>
          <a:p>
            <a:pPr algn="r"/>
            <a:r>
              <a:rPr lang="fr-FR" sz="2000" dirty="0">
                <a:latin typeface="Times"/>
              </a:rPr>
              <a:t>($CA/$US)</a:t>
            </a:r>
            <a:endParaRPr lang="fr-FR" sz="2000" baseline="-25000" dirty="0">
              <a:latin typeface="Times"/>
            </a:endParaRPr>
          </a:p>
        </p:txBody>
      </p:sp>
      <p:sp>
        <p:nvSpPr>
          <p:cNvPr id="56" name="Espace réservé du numéro de diapositive 5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45</a:t>
            </a:fld>
            <a:endParaRPr lang="fr-CA"/>
          </a:p>
        </p:txBody>
      </p:sp>
      <p:grpSp>
        <p:nvGrpSpPr>
          <p:cNvPr id="57" name="Groupe 56"/>
          <p:cNvGrpSpPr/>
          <p:nvPr/>
        </p:nvGrpSpPr>
        <p:grpSpPr>
          <a:xfrm>
            <a:off x="1691680" y="3501008"/>
            <a:ext cx="1944216" cy="1800201"/>
            <a:chOff x="3322148" y="1844824"/>
            <a:chExt cx="3194068" cy="3168354"/>
          </a:xfrm>
        </p:grpSpPr>
        <p:sp>
          <p:nvSpPr>
            <p:cNvPr id="58" name="Forme libre 57"/>
            <p:cNvSpPr/>
            <p:nvPr/>
          </p:nvSpPr>
          <p:spPr>
            <a:xfrm>
              <a:off x="3322148" y="1971560"/>
              <a:ext cx="3194068" cy="3041618"/>
            </a:xfrm>
            <a:custGeom>
              <a:avLst/>
              <a:gdLst>
                <a:gd name="connsiteX0" fmla="*/ 0 w 2206171"/>
                <a:gd name="connsiteY0" fmla="*/ 0 h 2757714"/>
                <a:gd name="connsiteX1" fmla="*/ 711200 w 2206171"/>
                <a:gd name="connsiteY1" fmla="*/ 1799771 h 2757714"/>
                <a:gd name="connsiteX2" fmla="*/ 2206171 w 2206171"/>
                <a:gd name="connsiteY2" fmla="*/ 2757714 h 275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06171" h="2757714">
                  <a:moveTo>
                    <a:pt x="0" y="0"/>
                  </a:moveTo>
                  <a:cubicBezTo>
                    <a:pt x="171752" y="670076"/>
                    <a:pt x="343505" y="1340152"/>
                    <a:pt x="711200" y="1799771"/>
                  </a:cubicBezTo>
                  <a:cubicBezTo>
                    <a:pt x="1078895" y="2259390"/>
                    <a:pt x="1642533" y="2508552"/>
                    <a:pt x="2206171" y="2757714"/>
                  </a:cubicBezTo>
                </a:path>
              </a:pathLst>
            </a:cu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59" name="ZoneTexte 58"/>
            <p:cNvSpPr txBox="1"/>
            <p:nvPr/>
          </p:nvSpPr>
          <p:spPr>
            <a:xfrm>
              <a:off x="3322148" y="1844824"/>
              <a:ext cx="2236371" cy="6500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A" dirty="0"/>
                <a:t>D</a:t>
              </a:r>
              <a:r>
                <a:rPr lang="fr-CA" baseline="30000" dirty="0"/>
                <a:t>$US</a:t>
              </a:r>
              <a:r>
                <a:rPr lang="fr-CA" baseline="-25000" dirty="0"/>
                <a:t>3</a:t>
              </a:r>
              <a:r>
                <a:rPr lang="fr-CA" dirty="0"/>
                <a:t>/O</a:t>
              </a:r>
              <a:r>
                <a:rPr lang="fr-CA" baseline="30000" dirty="0"/>
                <a:t>$CA</a:t>
              </a:r>
              <a:r>
                <a:rPr lang="fr-CA" baseline="-25000" dirty="0"/>
                <a:t>3</a:t>
              </a:r>
              <a:endParaRPr lang="fr-CA" dirty="0"/>
            </a:p>
          </p:txBody>
        </p:sp>
      </p:grpSp>
      <p:sp>
        <p:nvSpPr>
          <p:cNvPr id="61" name="Flèche droite 60"/>
          <p:cNvSpPr/>
          <p:nvPr/>
        </p:nvSpPr>
        <p:spPr>
          <a:xfrm flipH="1">
            <a:off x="2051720" y="3933056"/>
            <a:ext cx="1080120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64" name="Connecteur droit 63"/>
          <p:cNvCxnSpPr/>
          <p:nvPr/>
        </p:nvCxnSpPr>
        <p:spPr>
          <a:xfrm>
            <a:off x="2483768" y="4869160"/>
            <a:ext cx="0" cy="57606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420888"/>
            <a:ext cx="9144000" cy="1872208"/>
          </a:xfrm>
        </p:spPr>
        <p:txBody>
          <a:bodyPr>
            <a:noAutofit/>
          </a:bodyPr>
          <a:lstStyle/>
          <a:p>
            <a:pPr algn="ctr"/>
            <a:r>
              <a:rPr lang="fr-CA" dirty="0"/>
              <a:t>III. Double équilibre du marché des changes et de la</a:t>
            </a:r>
            <a:br>
              <a:rPr lang="fr-CA" dirty="0"/>
            </a:br>
            <a:r>
              <a:rPr lang="fr-CA" dirty="0"/>
              <a:t>balance des paiements</a:t>
            </a:r>
            <a:br>
              <a:rPr lang="fr-CA" dirty="0"/>
            </a:br>
            <a:endParaRPr lang="fr-CA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46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3899057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dirty="0"/>
              <a:t>Équilibre en change flexible (1)</a:t>
            </a: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6477526"/>
              </p:ext>
            </p:extLst>
          </p:nvPr>
        </p:nvGraphicFramePr>
        <p:xfrm>
          <a:off x="0" y="1412776"/>
          <a:ext cx="9144000" cy="5445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1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32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45224">
                <a:tc>
                  <a:txBody>
                    <a:bodyPr/>
                    <a:lstStyle/>
                    <a:p>
                      <a:pPr algn="ctr"/>
                      <a:endParaRPr lang="fr-CA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/>
                      <a:endParaRPr lang="fr-CA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/>
                      <a:r>
                        <a:rPr lang="fr-CA" sz="1800" dirty="0">
                          <a:solidFill>
                            <a:schemeClr val="tx1"/>
                          </a:solidFill>
                          <a:latin typeface="+mn-lt"/>
                        </a:rPr>
                        <a:t>Cas 1</a:t>
                      </a:r>
                      <a:r>
                        <a:rPr lang="fr-CA" sz="18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: </a:t>
                      </a:r>
                      <a:r>
                        <a:rPr lang="fr-CA" sz="1800" dirty="0">
                          <a:solidFill>
                            <a:schemeClr val="tx1"/>
                          </a:solidFill>
                          <a:latin typeface="+mn-lt"/>
                        </a:rPr>
                        <a:t>BG &lt; 0</a:t>
                      </a:r>
                    </a:p>
                    <a:p>
                      <a:pPr algn="ctr"/>
                      <a:endParaRPr lang="fr-CA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/>
                      <a:r>
                        <a:rPr lang="fr-CA" sz="1800" dirty="0">
                          <a:solidFill>
                            <a:schemeClr val="tx1"/>
                          </a:solidFill>
                          <a:latin typeface="+mn-lt"/>
                        </a:rPr>
                        <a:t>sorties</a:t>
                      </a:r>
                      <a:r>
                        <a:rPr lang="fr-CA" sz="18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&gt; entrées</a:t>
                      </a:r>
                    </a:p>
                    <a:p>
                      <a:pPr algn="ctr"/>
                      <a:endParaRPr lang="fr-CA" sz="18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/>
                      <a:r>
                        <a:rPr lang="fr-CA" sz="1800" dirty="0" err="1">
                          <a:solidFill>
                            <a:schemeClr val="tx1"/>
                          </a:solidFill>
                          <a:latin typeface="+mn-lt"/>
                        </a:rPr>
                        <a:t>Qo</a:t>
                      </a:r>
                      <a:r>
                        <a:rPr lang="fr-CA" sz="18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&gt; </a:t>
                      </a:r>
                      <a:r>
                        <a:rPr lang="fr-CA" sz="1800" baseline="0" dirty="0" err="1">
                          <a:solidFill>
                            <a:schemeClr val="tx1"/>
                          </a:solidFill>
                          <a:latin typeface="+mn-lt"/>
                        </a:rPr>
                        <a:t>Qd</a:t>
                      </a:r>
                      <a:r>
                        <a:rPr lang="fr-CA" sz="1800" baseline="0" dirty="0">
                          <a:solidFill>
                            <a:schemeClr val="tx1"/>
                          </a:solidFill>
                          <a:latin typeface="+mn-lt"/>
                        </a:rPr>
                        <a:t>, surplus</a:t>
                      </a:r>
                    </a:p>
                    <a:p>
                      <a:pPr algn="ctr"/>
                      <a:endParaRPr lang="fr-CA" sz="18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800" dirty="0">
                          <a:solidFill>
                            <a:schemeClr val="tx1"/>
                          </a:solidFill>
                          <a:latin typeface="+mn-lt"/>
                          <a:cs typeface="Arial" charset="0"/>
                          <a:sym typeface="Symbol"/>
                        </a:rPr>
                        <a:t>E</a:t>
                      </a:r>
                      <a:r>
                        <a:rPr lang="fr-CA" sz="1800" baseline="-25000" dirty="0">
                          <a:solidFill>
                            <a:schemeClr val="tx1"/>
                          </a:solidFill>
                          <a:latin typeface="+mn-lt"/>
                          <a:cs typeface="Arial" charset="0"/>
                        </a:rPr>
                        <a:t>1</a:t>
                      </a:r>
                      <a:r>
                        <a:rPr lang="fr-CA" sz="1800" dirty="0">
                          <a:solidFill>
                            <a:schemeClr val="tx1"/>
                          </a:solidFill>
                          <a:latin typeface="+mn-lt"/>
                          <a:cs typeface="Arial" charset="0"/>
                        </a:rPr>
                        <a:t> vers E</a:t>
                      </a:r>
                      <a:r>
                        <a:rPr lang="fr-FR" sz="1800" baseline="30000" dirty="0" err="1">
                          <a:solidFill>
                            <a:schemeClr val="tx1"/>
                          </a:solidFill>
                          <a:latin typeface="+mn-lt"/>
                          <a:cs typeface="+mn-cs"/>
                        </a:rPr>
                        <a:t>eq</a:t>
                      </a:r>
                      <a:endParaRPr lang="fr-CA" sz="1800" baseline="30000" dirty="0">
                        <a:solidFill>
                          <a:schemeClr val="tx1"/>
                        </a:solidFill>
                        <a:latin typeface="+mn-lt"/>
                        <a:cs typeface="Arial" charset="0"/>
                      </a:endParaRPr>
                    </a:p>
                    <a:p>
                      <a:pPr algn="ctr"/>
                      <a:endParaRPr lang="fr-CA" sz="1800" baseline="0" dirty="0">
                        <a:solidFill>
                          <a:schemeClr val="tx1"/>
                        </a:solidFill>
                        <a:latin typeface="+mn-lt"/>
                        <a:cs typeface="Arial" charset="0"/>
                      </a:endParaRPr>
                    </a:p>
                    <a:p>
                      <a:pPr algn="ctr"/>
                      <a:r>
                        <a:rPr lang="fr-CA" sz="1800" b="1" dirty="0">
                          <a:solidFill>
                            <a:schemeClr val="tx1"/>
                          </a:solidFill>
                          <a:latin typeface="+mn-lt"/>
                          <a:cs typeface="Arial" charset="0"/>
                          <a:sym typeface="Symbol"/>
                        </a:rPr>
                        <a:t></a:t>
                      </a:r>
                      <a:r>
                        <a:rPr lang="fr-CA" sz="1800" baseline="0" dirty="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X, </a:t>
                      </a:r>
                      <a:r>
                        <a:rPr lang="fr-CA" sz="1800" dirty="0">
                          <a:solidFill>
                            <a:schemeClr val="tx1"/>
                          </a:solidFill>
                          <a:latin typeface="+mn-lt"/>
                          <a:cs typeface="Arial" charset="0"/>
                          <a:sym typeface="Symbol"/>
                        </a:rPr>
                        <a:t></a:t>
                      </a:r>
                      <a:r>
                        <a:rPr lang="fr-CA" sz="1800" baseline="0" dirty="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M</a:t>
                      </a:r>
                    </a:p>
                    <a:p>
                      <a:pPr algn="ctr"/>
                      <a:endParaRPr lang="fr-CA" sz="1800" dirty="0">
                        <a:solidFill>
                          <a:schemeClr val="tx1"/>
                        </a:solidFill>
                        <a:latin typeface="+mn-lt"/>
                        <a:cs typeface="Arial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800" b="1" dirty="0">
                          <a:solidFill>
                            <a:schemeClr val="tx1"/>
                          </a:solidFill>
                          <a:latin typeface="+mn-lt"/>
                          <a:cs typeface="Arial" charset="0"/>
                          <a:sym typeface="Symbol"/>
                        </a:rPr>
                        <a:t></a:t>
                      </a:r>
                      <a:r>
                        <a:rPr lang="fr-CA" sz="1800" baseline="0" dirty="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entrées, </a:t>
                      </a:r>
                      <a:r>
                        <a:rPr lang="fr-CA" sz="1800" dirty="0">
                          <a:solidFill>
                            <a:schemeClr val="tx1"/>
                          </a:solidFill>
                          <a:latin typeface="+mn-lt"/>
                          <a:cs typeface="Arial" charset="0"/>
                          <a:sym typeface="Symbol"/>
                        </a:rPr>
                        <a:t></a:t>
                      </a:r>
                      <a:r>
                        <a:rPr lang="fr-CA" sz="1800" baseline="0" dirty="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 sorties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CA" sz="1800" baseline="0" dirty="0">
                        <a:solidFill>
                          <a:schemeClr val="tx1"/>
                        </a:solidFill>
                        <a:latin typeface="+mn-lt"/>
                        <a:cs typeface="Times New Roman"/>
                      </a:endParaRPr>
                    </a:p>
                    <a:p>
                      <a:pPr algn="ctr"/>
                      <a:endParaRPr lang="fr-CA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b="1" dirty="0">
                          <a:solidFill>
                            <a:schemeClr val="tx1"/>
                          </a:solidFill>
                        </a:rPr>
                        <a:t>BP</a:t>
                      </a:r>
                      <a:r>
                        <a:rPr lang="fr-FR" b="1" baseline="0" dirty="0">
                          <a:solidFill>
                            <a:schemeClr val="tx1"/>
                          </a:solidFill>
                        </a:rPr>
                        <a:t> = 0 et</a:t>
                      </a:r>
                      <a:endParaRPr lang="fr-CA" baseline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fr-CA" sz="1800" dirty="0">
                          <a:solidFill>
                            <a:schemeClr val="tx1"/>
                          </a:solidFill>
                          <a:latin typeface="+mn-lt"/>
                          <a:cs typeface="Arial" charset="0"/>
                          <a:sym typeface="Symbol"/>
                        </a:rPr>
                        <a:t></a:t>
                      </a:r>
                      <a:r>
                        <a:rPr lang="fr-CA" sz="1800" baseline="0" dirty="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 </a:t>
                      </a:r>
                      <a:r>
                        <a:rPr lang="fr-CA" sz="1800" baseline="0" dirty="0" err="1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déf</a:t>
                      </a:r>
                      <a:r>
                        <a:rPr lang="fr-CA" sz="1800" baseline="0" dirty="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. du CC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CA" dirty="0"/>
                    </a:p>
                    <a:p>
                      <a:pPr algn="ctr"/>
                      <a:r>
                        <a:rPr lang="fr-CA" dirty="0"/>
                        <a:t>Marché des changes</a:t>
                      </a:r>
                    </a:p>
                  </a:txBody>
                  <a:tcPr>
                    <a:solidFill>
                      <a:srgbClr val="00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2" name="Line 2"/>
          <p:cNvSpPr>
            <a:spLocks noChangeShapeType="1"/>
          </p:cNvSpPr>
          <p:nvPr/>
        </p:nvSpPr>
        <p:spPr bwMode="auto">
          <a:xfrm>
            <a:off x="4973502" y="6093296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24" name="Text Box 10"/>
          <p:cNvSpPr txBox="1">
            <a:spLocks noChangeArrowheads="1"/>
          </p:cNvSpPr>
          <p:nvPr/>
        </p:nvSpPr>
        <p:spPr bwMode="auto">
          <a:xfrm>
            <a:off x="8717918" y="6125234"/>
            <a:ext cx="4555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Q</a:t>
            </a:r>
            <a:r>
              <a:rPr lang="fr-FR" sz="2000" baseline="-25000" dirty="0">
                <a:latin typeface="Times"/>
              </a:rPr>
              <a:t>$</a:t>
            </a:r>
            <a:endParaRPr lang="fr-FR" baseline="-25000" dirty="0">
              <a:latin typeface="Times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7341088" y="2492896"/>
            <a:ext cx="1191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O</a:t>
            </a:r>
            <a:r>
              <a:rPr lang="fr-CA" baseline="30000" dirty="0"/>
              <a:t>$US</a:t>
            </a:r>
            <a:r>
              <a:rPr lang="fr-CA" dirty="0"/>
              <a:t>/D</a:t>
            </a:r>
            <a:r>
              <a:rPr lang="fr-CA" baseline="30000" dirty="0"/>
              <a:t>$CA</a:t>
            </a:r>
            <a:endParaRPr lang="fr-CA" dirty="0"/>
          </a:p>
        </p:txBody>
      </p:sp>
      <p:sp>
        <p:nvSpPr>
          <p:cNvPr id="27" name="Text Box 12"/>
          <p:cNvSpPr txBox="1">
            <a:spLocks noChangeArrowheads="1"/>
          </p:cNvSpPr>
          <p:nvPr/>
        </p:nvSpPr>
        <p:spPr bwMode="auto">
          <a:xfrm>
            <a:off x="4499992" y="2348880"/>
            <a:ext cx="3417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fr-FR" sz="2000" dirty="0">
                <a:latin typeface="Times"/>
              </a:rPr>
              <a:t>E</a:t>
            </a:r>
            <a:endParaRPr lang="fr-FR" dirty="0">
              <a:latin typeface="Times"/>
            </a:endParaRPr>
          </a:p>
        </p:txBody>
      </p:sp>
      <p:sp>
        <p:nvSpPr>
          <p:cNvPr id="28" name="Forme libre 27"/>
          <p:cNvSpPr/>
          <p:nvPr/>
        </p:nvSpPr>
        <p:spPr>
          <a:xfrm>
            <a:off x="5526036" y="2636912"/>
            <a:ext cx="2975857" cy="3018589"/>
          </a:xfrm>
          <a:custGeom>
            <a:avLst/>
            <a:gdLst>
              <a:gd name="connsiteX0" fmla="*/ 0 w 2743200"/>
              <a:gd name="connsiteY0" fmla="*/ 2859315 h 2859315"/>
              <a:gd name="connsiteX1" fmla="*/ 1625600 w 2743200"/>
              <a:gd name="connsiteY1" fmla="*/ 1901372 h 2859315"/>
              <a:gd name="connsiteX2" fmla="*/ 2743200 w 2743200"/>
              <a:gd name="connsiteY2" fmla="*/ 0 h 2859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43200" h="2859315">
                <a:moveTo>
                  <a:pt x="0" y="2859315"/>
                </a:moveTo>
                <a:cubicBezTo>
                  <a:pt x="584200" y="2618620"/>
                  <a:pt x="1168400" y="2377925"/>
                  <a:pt x="1625600" y="1901372"/>
                </a:cubicBezTo>
                <a:cubicBezTo>
                  <a:pt x="2082800" y="1424820"/>
                  <a:pt x="2413000" y="712410"/>
                  <a:pt x="2743200" y="0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9" name="Forme libre 28"/>
          <p:cNvSpPr/>
          <p:nvPr/>
        </p:nvSpPr>
        <p:spPr>
          <a:xfrm>
            <a:off x="5693582" y="2636912"/>
            <a:ext cx="2952328" cy="3024336"/>
          </a:xfrm>
          <a:custGeom>
            <a:avLst/>
            <a:gdLst>
              <a:gd name="connsiteX0" fmla="*/ 0 w 2206171"/>
              <a:gd name="connsiteY0" fmla="*/ 0 h 2757714"/>
              <a:gd name="connsiteX1" fmla="*/ 711200 w 2206171"/>
              <a:gd name="connsiteY1" fmla="*/ 1799771 h 2757714"/>
              <a:gd name="connsiteX2" fmla="*/ 2206171 w 2206171"/>
              <a:gd name="connsiteY2" fmla="*/ 2757714 h 275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06171" h="2757714">
                <a:moveTo>
                  <a:pt x="0" y="0"/>
                </a:moveTo>
                <a:cubicBezTo>
                  <a:pt x="171752" y="670076"/>
                  <a:pt x="343505" y="1340152"/>
                  <a:pt x="711200" y="1799771"/>
                </a:cubicBezTo>
                <a:cubicBezTo>
                  <a:pt x="1078895" y="2259390"/>
                  <a:pt x="1642533" y="2508552"/>
                  <a:pt x="2206171" y="2757714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30" name="Connecteur droit 29"/>
          <p:cNvCxnSpPr/>
          <p:nvPr/>
        </p:nvCxnSpPr>
        <p:spPr>
          <a:xfrm rot="10800000">
            <a:off x="5045510" y="4869160"/>
            <a:ext cx="1944216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30"/>
          <p:cNvCxnSpPr/>
          <p:nvPr/>
        </p:nvCxnSpPr>
        <p:spPr>
          <a:xfrm rot="5400000">
            <a:off x="6413662" y="5517232"/>
            <a:ext cx="1152128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Box 12"/>
          <p:cNvSpPr txBox="1">
            <a:spLocks noChangeArrowheads="1"/>
          </p:cNvSpPr>
          <p:nvPr/>
        </p:nvSpPr>
        <p:spPr bwMode="auto">
          <a:xfrm>
            <a:off x="4499992" y="4653136"/>
            <a:ext cx="50206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E</a:t>
            </a:r>
            <a:r>
              <a:rPr lang="fr-FR" sz="2000" baseline="30000" dirty="0" err="1">
                <a:latin typeface="Times"/>
              </a:rPr>
              <a:t>eq</a:t>
            </a:r>
            <a:endParaRPr lang="fr-FR" baseline="30000" dirty="0">
              <a:latin typeface="Times"/>
            </a:endParaRPr>
          </a:p>
        </p:txBody>
      </p:sp>
      <p:sp>
        <p:nvSpPr>
          <p:cNvPr id="33" name="Text Box 10"/>
          <p:cNvSpPr txBox="1">
            <a:spLocks noChangeArrowheads="1"/>
          </p:cNvSpPr>
          <p:nvPr/>
        </p:nvSpPr>
        <p:spPr bwMode="auto">
          <a:xfrm>
            <a:off x="6818851" y="6125234"/>
            <a:ext cx="6158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</a:t>
            </a:r>
            <a:r>
              <a:rPr lang="fr-FR" sz="2000" baseline="-25000" dirty="0" err="1">
                <a:latin typeface="Times"/>
              </a:rPr>
              <a:t>$</a:t>
            </a:r>
            <a:r>
              <a:rPr lang="fr-FR" sz="2000" baseline="30000" dirty="0" err="1">
                <a:latin typeface="Times"/>
              </a:rPr>
              <a:t>eq</a:t>
            </a:r>
            <a:endParaRPr lang="fr-FR" sz="2000" baseline="30000" dirty="0">
              <a:latin typeface="Times"/>
            </a:endParaRPr>
          </a:p>
        </p:txBody>
      </p:sp>
      <p:cxnSp>
        <p:nvCxnSpPr>
          <p:cNvPr id="36" name="Connecteur droit 35"/>
          <p:cNvCxnSpPr/>
          <p:nvPr/>
        </p:nvCxnSpPr>
        <p:spPr>
          <a:xfrm rot="10800000">
            <a:off x="5004050" y="5373216"/>
            <a:ext cx="2880319" cy="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 Box 12"/>
          <p:cNvSpPr txBox="1">
            <a:spLocks noChangeArrowheads="1"/>
          </p:cNvSpPr>
          <p:nvPr/>
        </p:nvSpPr>
        <p:spPr bwMode="auto">
          <a:xfrm>
            <a:off x="4499992" y="5157192"/>
            <a:ext cx="4267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E</a:t>
            </a:r>
            <a:r>
              <a:rPr lang="fr-FR" sz="2000" baseline="30000" dirty="0">
                <a:latin typeface="Times"/>
              </a:rPr>
              <a:t>1</a:t>
            </a:r>
            <a:endParaRPr lang="fr-FR" baseline="30000" dirty="0">
              <a:latin typeface="Times"/>
            </a:endParaRPr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47</a:t>
            </a:fld>
            <a:endParaRPr lang="fr-CA"/>
          </a:p>
        </p:txBody>
      </p:sp>
      <p:sp>
        <p:nvSpPr>
          <p:cNvPr id="19" name="Line 3"/>
          <p:cNvSpPr>
            <a:spLocks noChangeShapeType="1"/>
          </p:cNvSpPr>
          <p:nvPr/>
        </p:nvSpPr>
        <p:spPr bwMode="auto">
          <a:xfrm flipV="1">
            <a:off x="4973502" y="2420888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21" name="Rectangle 20"/>
          <p:cNvSpPr/>
          <p:nvPr/>
        </p:nvSpPr>
        <p:spPr>
          <a:xfrm>
            <a:off x="5684904" y="2492896"/>
            <a:ext cx="1191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/>
              <a:t>D</a:t>
            </a:r>
            <a:r>
              <a:rPr lang="fr-CA" baseline="30000" dirty="0"/>
              <a:t>$US</a:t>
            </a:r>
            <a:r>
              <a:rPr lang="fr-CA" dirty="0"/>
              <a:t>/O</a:t>
            </a:r>
            <a:r>
              <a:rPr lang="fr-CA" baseline="30000" dirty="0"/>
              <a:t>$CA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014906387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14110" cy="1143000"/>
          </a:xfrm>
        </p:spPr>
        <p:txBody>
          <a:bodyPr>
            <a:noAutofit/>
          </a:bodyPr>
          <a:lstStyle/>
          <a:p>
            <a:r>
              <a:rPr lang="fr-CA" sz="4100" dirty="0"/>
              <a:t>Équilibre en change flexible (2)</a:t>
            </a: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6795595"/>
              </p:ext>
            </p:extLst>
          </p:nvPr>
        </p:nvGraphicFramePr>
        <p:xfrm>
          <a:off x="0" y="1412776"/>
          <a:ext cx="9144000" cy="5445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1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32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45224">
                <a:tc>
                  <a:txBody>
                    <a:bodyPr/>
                    <a:lstStyle/>
                    <a:p>
                      <a:pPr algn="ctr"/>
                      <a:endParaRPr lang="fr-CA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/>
                      <a:endParaRPr lang="fr-CA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/>
                      <a:r>
                        <a:rPr lang="fr-CA" sz="1800" dirty="0">
                          <a:solidFill>
                            <a:schemeClr val="tx1"/>
                          </a:solidFill>
                          <a:latin typeface="+mn-lt"/>
                        </a:rPr>
                        <a:t>Cas 2</a:t>
                      </a:r>
                      <a:r>
                        <a:rPr lang="fr-CA" sz="18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: </a:t>
                      </a:r>
                      <a:r>
                        <a:rPr lang="fr-CA" sz="1800" dirty="0">
                          <a:solidFill>
                            <a:schemeClr val="tx1"/>
                          </a:solidFill>
                          <a:latin typeface="+mn-lt"/>
                        </a:rPr>
                        <a:t>BG</a:t>
                      </a:r>
                      <a:r>
                        <a:rPr lang="fr-CA" sz="18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fr-CA" sz="1800" dirty="0">
                          <a:solidFill>
                            <a:schemeClr val="tx1"/>
                          </a:solidFill>
                          <a:latin typeface="+mn-lt"/>
                        </a:rPr>
                        <a:t>&gt; 0</a:t>
                      </a:r>
                    </a:p>
                    <a:p>
                      <a:pPr algn="ctr"/>
                      <a:endParaRPr lang="fr-CA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/>
                      <a:r>
                        <a:rPr lang="fr-CA" sz="1800" baseline="0" dirty="0">
                          <a:solidFill>
                            <a:schemeClr val="tx1"/>
                          </a:solidFill>
                          <a:latin typeface="+mn-lt"/>
                        </a:rPr>
                        <a:t>entrées &gt; sorties</a:t>
                      </a:r>
                    </a:p>
                    <a:p>
                      <a:pPr algn="ctr"/>
                      <a:endParaRPr lang="fr-CA" sz="18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/>
                      <a:r>
                        <a:rPr lang="fr-CA" sz="1800" dirty="0" err="1">
                          <a:solidFill>
                            <a:schemeClr val="tx1"/>
                          </a:solidFill>
                          <a:latin typeface="+mn-lt"/>
                        </a:rPr>
                        <a:t>Qd</a:t>
                      </a:r>
                      <a:r>
                        <a:rPr lang="fr-CA" sz="18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&gt; </a:t>
                      </a:r>
                      <a:r>
                        <a:rPr lang="fr-CA" sz="1800" baseline="0" dirty="0" err="1">
                          <a:solidFill>
                            <a:schemeClr val="tx1"/>
                          </a:solidFill>
                          <a:latin typeface="+mn-lt"/>
                        </a:rPr>
                        <a:t>Qo</a:t>
                      </a:r>
                      <a:r>
                        <a:rPr lang="fr-CA" sz="1800" baseline="0" dirty="0">
                          <a:solidFill>
                            <a:schemeClr val="tx1"/>
                          </a:solidFill>
                          <a:latin typeface="+mn-lt"/>
                        </a:rPr>
                        <a:t>, pénurie</a:t>
                      </a:r>
                    </a:p>
                    <a:p>
                      <a:pPr algn="ctr"/>
                      <a:endParaRPr lang="fr-CA" sz="18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800" baseline="0" dirty="0">
                          <a:solidFill>
                            <a:schemeClr val="tx1"/>
                          </a:solidFill>
                          <a:latin typeface="+mn-lt"/>
                          <a:cs typeface="Times New Roman"/>
                          <a:sym typeface="Symbol"/>
                        </a:rPr>
                        <a:t></a:t>
                      </a:r>
                      <a:r>
                        <a:rPr lang="fr-CA" sz="1800" dirty="0">
                          <a:solidFill>
                            <a:schemeClr val="tx1"/>
                          </a:solidFill>
                          <a:latin typeface="+mn-lt"/>
                          <a:cs typeface="Arial" charset="0"/>
                        </a:rPr>
                        <a:t>E</a:t>
                      </a:r>
                      <a:r>
                        <a:rPr lang="fr-CA" sz="1800" baseline="-25000" dirty="0">
                          <a:solidFill>
                            <a:schemeClr val="tx1"/>
                          </a:solidFill>
                          <a:latin typeface="+mn-lt"/>
                          <a:cs typeface="Arial" charset="0"/>
                        </a:rPr>
                        <a:t>1</a:t>
                      </a:r>
                      <a:r>
                        <a:rPr lang="fr-CA" sz="1800" dirty="0">
                          <a:solidFill>
                            <a:schemeClr val="tx1"/>
                          </a:solidFill>
                          <a:latin typeface="+mn-lt"/>
                          <a:cs typeface="Arial" charset="0"/>
                        </a:rPr>
                        <a:t> vers </a:t>
                      </a:r>
                      <a:r>
                        <a:rPr lang="fr-CA" sz="1800" dirty="0">
                          <a:solidFill>
                            <a:schemeClr val="tx1"/>
                          </a:solidFill>
                          <a:cs typeface="Arial" charset="0"/>
                        </a:rPr>
                        <a:t>E</a:t>
                      </a:r>
                      <a:r>
                        <a:rPr lang="fr-FR" sz="1800" baseline="30000" dirty="0" err="1">
                          <a:solidFill>
                            <a:schemeClr val="tx1"/>
                          </a:solidFill>
                          <a:cs typeface="+mn-cs"/>
                        </a:rPr>
                        <a:t>eq</a:t>
                      </a:r>
                      <a:endParaRPr lang="fr-CA" sz="1800" baseline="30000" dirty="0">
                        <a:solidFill>
                          <a:schemeClr val="tx1"/>
                        </a:solidFill>
                        <a:latin typeface="+mn-lt"/>
                        <a:cs typeface="Arial" charset="0"/>
                      </a:endParaRPr>
                    </a:p>
                    <a:p>
                      <a:pPr algn="ctr"/>
                      <a:endParaRPr lang="fr-CA" sz="1800" baseline="0" dirty="0">
                        <a:solidFill>
                          <a:schemeClr val="tx1"/>
                        </a:solidFill>
                        <a:latin typeface="+mn-lt"/>
                        <a:cs typeface="Arial" charset="0"/>
                      </a:endParaRPr>
                    </a:p>
                    <a:p>
                      <a:pPr algn="ctr"/>
                      <a:r>
                        <a:rPr lang="fr-CA" sz="1800" dirty="0">
                          <a:solidFill>
                            <a:schemeClr val="tx1"/>
                          </a:solidFill>
                          <a:latin typeface="+mn-lt"/>
                          <a:cs typeface="Arial" charset="0"/>
                          <a:sym typeface="Symbol"/>
                        </a:rPr>
                        <a:t></a:t>
                      </a:r>
                      <a:r>
                        <a:rPr lang="fr-CA" sz="1800" baseline="0" dirty="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X, </a:t>
                      </a:r>
                      <a:r>
                        <a:rPr lang="fr-CA" sz="1800" b="1" dirty="0">
                          <a:solidFill>
                            <a:schemeClr val="tx1"/>
                          </a:solidFill>
                          <a:latin typeface="+mn-lt"/>
                          <a:cs typeface="Arial" charset="0"/>
                          <a:sym typeface="Symbol"/>
                        </a:rPr>
                        <a:t></a:t>
                      </a:r>
                      <a:r>
                        <a:rPr lang="fr-CA" sz="1800" baseline="0" dirty="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M</a:t>
                      </a:r>
                    </a:p>
                    <a:p>
                      <a:pPr algn="ctr"/>
                      <a:endParaRPr lang="fr-CA" sz="1800" dirty="0">
                        <a:solidFill>
                          <a:schemeClr val="tx1"/>
                        </a:solidFill>
                        <a:latin typeface="+mn-lt"/>
                        <a:cs typeface="Arial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sz="1800" dirty="0">
                          <a:solidFill>
                            <a:schemeClr val="tx1"/>
                          </a:solidFill>
                          <a:latin typeface="+mn-lt"/>
                          <a:cs typeface="Arial" charset="0"/>
                          <a:sym typeface="Symbol"/>
                        </a:rPr>
                        <a:t></a:t>
                      </a:r>
                      <a:r>
                        <a:rPr lang="fr-CA" sz="1800" baseline="0" dirty="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entrées, </a:t>
                      </a:r>
                      <a:r>
                        <a:rPr lang="fr-CA" sz="1800" b="1" dirty="0">
                          <a:solidFill>
                            <a:schemeClr val="tx1"/>
                          </a:solidFill>
                          <a:latin typeface="+mn-lt"/>
                          <a:cs typeface="Arial" charset="0"/>
                          <a:sym typeface="Symbol"/>
                        </a:rPr>
                        <a:t></a:t>
                      </a:r>
                      <a:r>
                        <a:rPr lang="fr-CA" sz="1800" baseline="0" dirty="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sorties</a:t>
                      </a:r>
                    </a:p>
                    <a:p>
                      <a:pPr algn="ctr"/>
                      <a:endParaRPr lang="fr-CA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b="1" dirty="0">
                          <a:solidFill>
                            <a:schemeClr val="tx1"/>
                          </a:solidFill>
                        </a:rPr>
                        <a:t>BP = 0</a:t>
                      </a:r>
                      <a:r>
                        <a:rPr lang="fr-FR" b="1" baseline="0" dirty="0">
                          <a:solidFill>
                            <a:schemeClr val="tx1"/>
                          </a:solidFill>
                        </a:rPr>
                        <a:t> et </a:t>
                      </a:r>
                      <a:r>
                        <a:rPr lang="fr-CA" sz="1800" dirty="0">
                          <a:solidFill>
                            <a:schemeClr val="tx1"/>
                          </a:solidFill>
                          <a:latin typeface="+mn-lt"/>
                          <a:cs typeface="Arial" charset="0"/>
                          <a:sym typeface="Symbol"/>
                        </a:rPr>
                        <a:t></a:t>
                      </a:r>
                      <a:r>
                        <a:rPr lang="fr-CA" sz="1800" baseline="0" dirty="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surplus du CC</a:t>
                      </a:r>
                      <a:endParaRPr lang="fr-CA" baseline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CA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CA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fr-CA" dirty="0">
                          <a:solidFill>
                            <a:schemeClr val="tx1"/>
                          </a:solidFill>
                        </a:rPr>
                        <a:t>Marché des changes</a:t>
                      </a:r>
                    </a:p>
                  </a:txBody>
                  <a:tcPr>
                    <a:solidFill>
                      <a:srgbClr val="00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2" name="Line 2"/>
          <p:cNvSpPr>
            <a:spLocks noChangeShapeType="1"/>
          </p:cNvSpPr>
          <p:nvPr/>
        </p:nvSpPr>
        <p:spPr bwMode="auto">
          <a:xfrm>
            <a:off x="4973502" y="6093296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23" name="Line 3"/>
          <p:cNvSpPr>
            <a:spLocks noChangeShapeType="1"/>
          </p:cNvSpPr>
          <p:nvPr/>
        </p:nvSpPr>
        <p:spPr bwMode="auto">
          <a:xfrm flipV="1">
            <a:off x="4973502" y="2420888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24" name="Text Box 10"/>
          <p:cNvSpPr txBox="1">
            <a:spLocks noChangeArrowheads="1"/>
          </p:cNvSpPr>
          <p:nvPr/>
        </p:nvSpPr>
        <p:spPr bwMode="auto">
          <a:xfrm>
            <a:off x="8717918" y="6125234"/>
            <a:ext cx="4555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Q</a:t>
            </a:r>
            <a:r>
              <a:rPr lang="fr-FR" sz="2000" baseline="-25000" dirty="0">
                <a:latin typeface="Times"/>
              </a:rPr>
              <a:t>$</a:t>
            </a:r>
            <a:endParaRPr lang="fr-FR" baseline="-25000" dirty="0">
              <a:latin typeface="Times"/>
            </a:endParaRPr>
          </a:p>
        </p:txBody>
      </p:sp>
      <p:sp>
        <p:nvSpPr>
          <p:cNvPr id="27" name="Text Box 12"/>
          <p:cNvSpPr txBox="1">
            <a:spLocks noChangeArrowheads="1"/>
          </p:cNvSpPr>
          <p:nvPr/>
        </p:nvSpPr>
        <p:spPr bwMode="auto">
          <a:xfrm>
            <a:off x="4499992" y="2348880"/>
            <a:ext cx="3417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fr-FR" sz="2000" dirty="0">
                <a:latin typeface="Times"/>
              </a:rPr>
              <a:t>E</a:t>
            </a:r>
            <a:endParaRPr lang="fr-FR" dirty="0">
              <a:latin typeface="Times"/>
            </a:endParaRPr>
          </a:p>
        </p:txBody>
      </p:sp>
      <p:sp>
        <p:nvSpPr>
          <p:cNvPr id="28" name="Forme libre 27"/>
          <p:cNvSpPr/>
          <p:nvPr/>
        </p:nvSpPr>
        <p:spPr>
          <a:xfrm>
            <a:off x="5526036" y="2636912"/>
            <a:ext cx="2975857" cy="3018589"/>
          </a:xfrm>
          <a:custGeom>
            <a:avLst/>
            <a:gdLst>
              <a:gd name="connsiteX0" fmla="*/ 0 w 2743200"/>
              <a:gd name="connsiteY0" fmla="*/ 2859315 h 2859315"/>
              <a:gd name="connsiteX1" fmla="*/ 1625600 w 2743200"/>
              <a:gd name="connsiteY1" fmla="*/ 1901372 h 2859315"/>
              <a:gd name="connsiteX2" fmla="*/ 2743200 w 2743200"/>
              <a:gd name="connsiteY2" fmla="*/ 0 h 2859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43200" h="2859315">
                <a:moveTo>
                  <a:pt x="0" y="2859315"/>
                </a:moveTo>
                <a:cubicBezTo>
                  <a:pt x="584200" y="2618620"/>
                  <a:pt x="1168400" y="2377925"/>
                  <a:pt x="1625600" y="1901372"/>
                </a:cubicBezTo>
                <a:cubicBezTo>
                  <a:pt x="2082800" y="1424820"/>
                  <a:pt x="2413000" y="712410"/>
                  <a:pt x="2743200" y="0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9" name="Forme libre 28"/>
          <p:cNvSpPr/>
          <p:nvPr/>
        </p:nvSpPr>
        <p:spPr>
          <a:xfrm>
            <a:off x="5693582" y="2636912"/>
            <a:ext cx="2952328" cy="3024336"/>
          </a:xfrm>
          <a:custGeom>
            <a:avLst/>
            <a:gdLst>
              <a:gd name="connsiteX0" fmla="*/ 0 w 2206171"/>
              <a:gd name="connsiteY0" fmla="*/ 0 h 2757714"/>
              <a:gd name="connsiteX1" fmla="*/ 711200 w 2206171"/>
              <a:gd name="connsiteY1" fmla="*/ 1799771 h 2757714"/>
              <a:gd name="connsiteX2" fmla="*/ 2206171 w 2206171"/>
              <a:gd name="connsiteY2" fmla="*/ 2757714 h 275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06171" h="2757714">
                <a:moveTo>
                  <a:pt x="0" y="0"/>
                </a:moveTo>
                <a:cubicBezTo>
                  <a:pt x="171752" y="670076"/>
                  <a:pt x="343505" y="1340152"/>
                  <a:pt x="711200" y="1799771"/>
                </a:cubicBezTo>
                <a:cubicBezTo>
                  <a:pt x="1078895" y="2259390"/>
                  <a:pt x="1642533" y="2508552"/>
                  <a:pt x="2206171" y="2757714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30" name="Connecteur droit 29"/>
          <p:cNvCxnSpPr/>
          <p:nvPr/>
        </p:nvCxnSpPr>
        <p:spPr>
          <a:xfrm rot="10800000">
            <a:off x="5045510" y="4869160"/>
            <a:ext cx="1944216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30"/>
          <p:cNvCxnSpPr/>
          <p:nvPr/>
        </p:nvCxnSpPr>
        <p:spPr>
          <a:xfrm rot="5400000">
            <a:off x="6413662" y="5517232"/>
            <a:ext cx="1152128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Box 12"/>
          <p:cNvSpPr txBox="1">
            <a:spLocks noChangeArrowheads="1"/>
          </p:cNvSpPr>
          <p:nvPr/>
        </p:nvSpPr>
        <p:spPr bwMode="auto">
          <a:xfrm>
            <a:off x="4499992" y="4653136"/>
            <a:ext cx="50206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E</a:t>
            </a:r>
            <a:r>
              <a:rPr lang="fr-FR" sz="2000" baseline="30000" dirty="0" err="1">
                <a:latin typeface="Times"/>
              </a:rPr>
              <a:t>eq</a:t>
            </a:r>
            <a:endParaRPr lang="fr-FR" baseline="30000" dirty="0">
              <a:latin typeface="Times"/>
            </a:endParaRPr>
          </a:p>
        </p:txBody>
      </p:sp>
      <p:sp>
        <p:nvSpPr>
          <p:cNvPr id="33" name="Text Box 10"/>
          <p:cNvSpPr txBox="1">
            <a:spLocks noChangeArrowheads="1"/>
          </p:cNvSpPr>
          <p:nvPr/>
        </p:nvSpPr>
        <p:spPr bwMode="auto">
          <a:xfrm>
            <a:off x="6818851" y="6125234"/>
            <a:ext cx="6158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Q</a:t>
            </a:r>
            <a:r>
              <a:rPr lang="fr-FR" sz="2000" baseline="-25000" dirty="0" err="1">
                <a:latin typeface="Times"/>
              </a:rPr>
              <a:t>$</a:t>
            </a:r>
            <a:r>
              <a:rPr lang="fr-FR" sz="2000" baseline="30000" dirty="0" err="1">
                <a:latin typeface="Times"/>
              </a:rPr>
              <a:t>eq</a:t>
            </a:r>
            <a:endParaRPr lang="fr-FR" sz="2000" baseline="30000" dirty="0">
              <a:latin typeface="Times"/>
            </a:endParaRPr>
          </a:p>
        </p:txBody>
      </p:sp>
      <p:cxnSp>
        <p:nvCxnSpPr>
          <p:cNvPr id="34" name="Connecteur droit 33"/>
          <p:cNvCxnSpPr/>
          <p:nvPr/>
        </p:nvCxnSpPr>
        <p:spPr>
          <a:xfrm rot="10800000">
            <a:off x="5004050" y="3933055"/>
            <a:ext cx="2880319" cy="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Box 12"/>
          <p:cNvSpPr txBox="1">
            <a:spLocks noChangeArrowheads="1"/>
          </p:cNvSpPr>
          <p:nvPr/>
        </p:nvSpPr>
        <p:spPr bwMode="auto">
          <a:xfrm>
            <a:off x="4499992" y="3748970"/>
            <a:ext cx="4267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E</a:t>
            </a:r>
            <a:r>
              <a:rPr lang="fr-FR" sz="2000" baseline="30000" dirty="0">
                <a:latin typeface="Times"/>
              </a:rPr>
              <a:t>1</a:t>
            </a:r>
            <a:endParaRPr lang="fr-FR" baseline="30000" dirty="0">
              <a:latin typeface="Times"/>
            </a:endParaRPr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48</a:t>
            </a:fld>
            <a:endParaRPr lang="fr-CA"/>
          </a:p>
        </p:txBody>
      </p:sp>
      <p:sp>
        <p:nvSpPr>
          <p:cNvPr id="19" name="ZoneTexte 18"/>
          <p:cNvSpPr txBox="1"/>
          <p:nvPr/>
        </p:nvSpPr>
        <p:spPr>
          <a:xfrm>
            <a:off x="7341088" y="2492896"/>
            <a:ext cx="1191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O</a:t>
            </a:r>
            <a:r>
              <a:rPr lang="fr-CA" baseline="30000" dirty="0"/>
              <a:t>$US</a:t>
            </a:r>
            <a:r>
              <a:rPr lang="fr-CA" dirty="0"/>
              <a:t>/D</a:t>
            </a:r>
            <a:r>
              <a:rPr lang="fr-CA" baseline="30000" dirty="0"/>
              <a:t>$CA</a:t>
            </a:r>
            <a:endParaRPr lang="fr-CA" dirty="0"/>
          </a:p>
        </p:txBody>
      </p:sp>
      <p:sp>
        <p:nvSpPr>
          <p:cNvPr id="20" name="Rectangle 19"/>
          <p:cNvSpPr/>
          <p:nvPr/>
        </p:nvSpPr>
        <p:spPr>
          <a:xfrm>
            <a:off x="5684904" y="2492896"/>
            <a:ext cx="1191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/>
              <a:t>D</a:t>
            </a:r>
            <a:r>
              <a:rPr lang="fr-CA" baseline="30000" dirty="0"/>
              <a:t>$US</a:t>
            </a:r>
            <a:r>
              <a:rPr lang="fr-CA" dirty="0"/>
              <a:t>/O</a:t>
            </a:r>
            <a:r>
              <a:rPr lang="fr-CA" baseline="30000" dirty="0"/>
              <a:t>$CA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920896983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sz="4100" dirty="0"/>
              <a:t>Équilibre en change fixe (1)</a:t>
            </a: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2436193"/>
              </p:ext>
            </p:extLst>
          </p:nvPr>
        </p:nvGraphicFramePr>
        <p:xfrm>
          <a:off x="0" y="1412776"/>
          <a:ext cx="9144000" cy="5445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1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32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45224">
                <a:tc>
                  <a:txBody>
                    <a:bodyPr/>
                    <a:lstStyle/>
                    <a:p>
                      <a:pPr algn="ctr"/>
                      <a:endParaRPr lang="fr-CA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/>
                      <a:r>
                        <a:rPr lang="fr-CA" sz="1800" b="1" dirty="0">
                          <a:solidFill>
                            <a:schemeClr val="tx1"/>
                          </a:solidFill>
                          <a:latin typeface="+mn-lt"/>
                        </a:rPr>
                        <a:t>Cas 1</a:t>
                      </a:r>
                      <a:r>
                        <a:rPr lang="fr-CA" sz="1800" b="1" baseline="0" dirty="0">
                          <a:solidFill>
                            <a:schemeClr val="tx1"/>
                          </a:solidFill>
                          <a:latin typeface="+mn-lt"/>
                        </a:rPr>
                        <a:t> : </a:t>
                      </a:r>
                      <a:r>
                        <a:rPr lang="fr-CA" sz="1800" b="1" dirty="0">
                          <a:solidFill>
                            <a:schemeClr val="tx1"/>
                          </a:solidFill>
                          <a:latin typeface="+mn-lt"/>
                        </a:rPr>
                        <a:t>BG &lt;</a:t>
                      </a:r>
                      <a:r>
                        <a:rPr lang="fr-CA" sz="1800" b="1" baseline="0" dirty="0">
                          <a:solidFill>
                            <a:schemeClr val="tx1"/>
                          </a:solidFill>
                          <a:latin typeface="+mn-lt"/>
                        </a:rPr>
                        <a:t> 0</a:t>
                      </a:r>
                      <a:endParaRPr lang="fr-CA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/>
                      <a:endParaRPr lang="fr-CA" sz="18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/>
                      <a:r>
                        <a:rPr lang="fr-CA" sz="1800" b="1" dirty="0">
                          <a:solidFill>
                            <a:schemeClr val="tx1"/>
                          </a:solidFill>
                          <a:latin typeface="+mn-lt"/>
                        </a:rPr>
                        <a:t>sorties</a:t>
                      </a:r>
                      <a:r>
                        <a:rPr lang="fr-CA" sz="1800" b="1" baseline="0" dirty="0">
                          <a:solidFill>
                            <a:schemeClr val="tx1"/>
                          </a:solidFill>
                          <a:latin typeface="+mn-lt"/>
                        </a:rPr>
                        <a:t> &gt; entrées</a:t>
                      </a:r>
                    </a:p>
                    <a:p>
                      <a:pPr algn="ctr"/>
                      <a:endParaRPr lang="fr-CA" sz="1800" b="1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/>
                      <a:r>
                        <a:rPr lang="fr-CA" sz="1800" b="1" dirty="0" err="1">
                          <a:solidFill>
                            <a:schemeClr val="tx1"/>
                          </a:solidFill>
                          <a:latin typeface="+mn-lt"/>
                        </a:rPr>
                        <a:t>Qo</a:t>
                      </a:r>
                      <a:r>
                        <a:rPr lang="fr-CA" sz="1800" b="1" baseline="0" dirty="0">
                          <a:solidFill>
                            <a:schemeClr val="tx1"/>
                          </a:solidFill>
                          <a:latin typeface="+mn-lt"/>
                        </a:rPr>
                        <a:t> &gt; </a:t>
                      </a:r>
                      <a:r>
                        <a:rPr lang="fr-CA" sz="1800" b="1" baseline="0" dirty="0" err="1">
                          <a:solidFill>
                            <a:schemeClr val="tx1"/>
                          </a:solidFill>
                          <a:latin typeface="+mn-lt"/>
                        </a:rPr>
                        <a:t>Qd</a:t>
                      </a:r>
                      <a:r>
                        <a:rPr lang="fr-CA" sz="1800" b="1" baseline="0" dirty="0">
                          <a:solidFill>
                            <a:schemeClr val="tx1"/>
                          </a:solidFill>
                          <a:latin typeface="+mn-lt"/>
                        </a:rPr>
                        <a:t>, surplus</a:t>
                      </a:r>
                    </a:p>
                    <a:p>
                      <a:pPr algn="ctr"/>
                      <a:endParaRPr lang="fr-CA" sz="1800" b="1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/>
                      <a:r>
                        <a:rPr lang="fr-CA" sz="1800" b="1" dirty="0">
                          <a:solidFill>
                            <a:schemeClr val="tx1"/>
                          </a:solidFill>
                          <a:latin typeface="+mn-lt"/>
                          <a:cs typeface="Arial" charset="0"/>
                        </a:rPr>
                        <a:t>Pression</a:t>
                      </a:r>
                      <a:r>
                        <a:rPr lang="fr-CA" sz="1800" b="1" baseline="0" dirty="0">
                          <a:solidFill>
                            <a:schemeClr val="tx1"/>
                          </a:solidFill>
                          <a:latin typeface="+mn-lt"/>
                          <a:cs typeface="Arial" charset="0"/>
                        </a:rPr>
                        <a:t> à la</a:t>
                      </a:r>
                      <a:r>
                        <a:rPr lang="fr-CA" sz="1800" b="1" dirty="0">
                          <a:solidFill>
                            <a:schemeClr val="tx1"/>
                          </a:solidFill>
                          <a:latin typeface="+mn-lt"/>
                          <a:cs typeface="Arial" charset="0"/>
                          <a:sym typeface="Symbol"/>
                        </a:rPr>
                        <a:t></a:t>
                      </a:r>
                      <a:r>
                        <a:rPr lang="fr-CA" sz="1800" b="1" dirty="0">
                          <a:solidFill>
                            <a:schemeClr val="tx1"/>
                          </a:solidFill>
                          <a:latin typeface="+mn-lt"/>
                          <a:cs typeface="Arial" charset="0"/>
                        </a:rPr>
                        <a:t>sur E</a:t>
                      </a:r>
                    </a:p>
                    <a:p>
                      <a:pPr algn="ctr"/>
                      <a:endParaRPr lang="fr-CA" sz="1800" b="1" dirty="0">
                        <a:solidFill>
                          <a:schemeClr val="tx1"/>
                        </a:solidFill>
                        <a:latin typeface="+mn-lt"/>
                        <a:cs typeface="Arial" charset="0"/>
                      </a:endParaRPr>
                    </a:p>
                    <a:p>
                      <a:pPr algn="ctr"/>
                      <a:r>
                        <a:rPr lang="fr-CA" sz="1800" dirty="0">
                          <a:solidFill>
                            <a:schemeClr val="tx1"/>
                          </a:solidFill>
                          <a:latin typeface="+mn-lt"/>
                          <a:cs typeface="Arial" charset="0"/>
                          <a:sym typeface="Symbol"/>
                        </a:rPr>
                        <a:t></a:t>
                      </a:r>
                      <a:r>
                        <a:rPr lang="en-CA" sz="1800" b="1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Symbol" pitchFamily="18" charset="2"/>
                        </a:rPr>
                        <a:t>rés</a:t>
                      </a:r>
                      <a:r>
                        <a:rPr lang="en-CA" sz="18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Symbol" pitchFamily="18" charset="2"/>
                        </a:rPr>
                        <a:t>. int.</a:t>
                      </a:r>
                    </a:p>
                    <a:p>
                      <a:pPr algn="ctr"/>
                      <a:endParaRPr lang="en-CA" sz="1800" b="1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sym typeface="Symbol" pitchFamily="18" charset="2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CA" sz="1800" b="1" dirty="0">
                          <a:solidFill>
                            <a:schemeClr val="tx1"/>
                          </a:solidFill>
                          <a:latin typeface="+mn-lt"/>
                          <a:cs typeface="Arial" charset="0"/>
                          <a:sym typeface="Symbol"/>
                        </a:rPr>
                        <a:t></a:t>
                      </a:r>
                      <a:r>
                        <a:rPr lang="fr-FR" b="1" dirty="0">
                          <a:solidFill>
                            <a:schemeClr val="tx1"/>
                          </a:solidFill>
                        </a:rPr>
                        <a:t> entrées et </a:t>
                      </a:r>
                      <a:r>
                        <a:rPr lang="fr-CA" sz="1800" b="1" dirty="0">
                          <a:solidFill>
                            <a:schemeClr val="tx1"/>
                          </a:solidFill>
                          <a:latin typeface="+mn-lt"/>
                          <a:cs typeface="Arial" charset="0"/>
                          <a:sym typeface="Symbol"/>
                        </a:rPr>
                        <a:t></a:t>
                      </a:r>
                      <a:r>
                        <a:rPr lang="fr-FR" b="1" dirty="0">
                          <a:solidFill>
                            <a:schemeClr val="tx1"/>
                          </a:solidFill>
                        </a:rPr>
                        <a:t>du surplus du CCF</a:t>
                      </a:r>
                      <a:endParaRPr lang="en-CA" sz="1800" b="1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sym typeface="Symbol" pitchFamily="18" charset="2"/>
                      </a:endParaRPr>
                    </a:p>
                    <a:p>
                      <a:pPr algn="ctr"/>
                      <a:endParaRPr lang="en-CA" sz="1800" b="1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sym typeface="Symbol" pitchFamily="18" charset="2"/>
                      </a:endParaRPr>
                    </a:p>
                    <a:p>
                      <a:pPr algn="ctr"/>
                      <a:r>
                        <a:rPr lang="fr-CA" sz="1800" b="1" dirty="0">
                          <a:solidFill>
                            <a:schemeClr val="tx1"/>
                          </a:solidFill>
                          <a:latin typeface="+mn-lt"/>
                          <a:cs typeface="Arial" charset="0"/>
                          <a:sym typeface="Symbol"/>
                        </a:rPr>
                        <a:t></a:t>
                      </a:r>
                      <a:r>
                        <a:rPr lang="fr-CA" sz="1800" b="1" dirty="0" err="1">
                          <a:solidFill>
                            <a:schemeClr val="tx1"/>
                          </a:solidFill>
                          <a:latin typeface="+mn-lt"/>
                          <a:cs typeface="Arial" charset="0"/>
                          <a:sym typeface="Symbol"/>
                        </a:rPr>
                        <a:t>Qo</a:t>
                      </a:r>
                      <a:r>
                        <a:rPr lang="fr-CA" sz="1800" b="1" dirty="0">
                          <a:solidFill>
                            <a:schemeClr val="tx1"/>
                          </a:solidFill>
                          <a:latin typeface="+mn-lt"/>
                          <a:cs typeface="Arial" charset="0"/>
                          <a:sym typeface="Symbol"/>
                        </a:rPr>
                        <a:t> </a:t>
                      </a:r>
                      <a:r>
                        <a:rPr lang="fr-FR" b="1" baseline="0" dirty="0">
                          <a:solidFill>
                            <a:schemeClr val="tx1"/>
                          </a:solidFill>
                        </a:rPr>
                        <a:t>et maintient d’une devise surévaluée</a:t>
                      </a:r>
                    </a:p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fr-FR" b="1" dirty="0">
                          <a:solidFill>
                            <a:schemeClr val="tx1"/>
                          </a:solidFill>
                        </a:rPr>
                        <a:t>BP = 0 et </a:t>
                      </a:r>
                      <a:r>
                        <a:rPr lang="fr-CA" sz="1800" b="1" dirty="0">
                          <a:solidFill>
                            <a:schemeClr val="tx1"/>
                          </a:solidFill>
                          <a:latin typeface="+mn-lt"/>
                          <a:cs typeface="Arial" charset="0"/>
                          <a:sym typeface="Symbol"/>
                        </a:rPr>
                        <a:t></a:t>
                      </a:r>
                      <a:r>
                        <a:rPr lang="fr-FR" b="1" dirty="0">
                          <a:solidFill>
                            <a:schemeClr val="tx1"/>
                          </a:solidFill>
                        </a:rPr>
                        <a:t>du surplus du CCF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CA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fr-CA" dirty="0">
                          <a:solidFill>
                            <a:schemeClr val="tx1"/>
                          </a:solidFill>
                        </a:rPr>
                        <a:t>Marché des changes</a:t>
                      </a:r>
                    </a:p>
                  </a:txBody>
                  <a:tcPr>
                    <a:solidFill>
                      <a:srgbClr val="00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7" name="Line 2"/>
          <p:cNvSpPr>
            <a:spLocks noChangeShapeType="1"/>
          </p:cNvSpPr>
          <p:nvPr/>
        </p:nvSpPr>
        <p:spPr bwMode="auto">
          <a:xfrm>
            <a:off x="4973502" y="6093296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28" name="Line 3"/>
          <p:cNvSpPr>
            <a:spLocks noChangeShapeType="1"/>
          </p:cNvSpPr>
          <p:nvPr/>
        </p:nvSpPr>
        <p:spPr bwMode="auto">
          <a:xfrm flipV="1">
            <a:off x="4973502" y="2420888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29" name="Text Box 10"/>
          <p:cNvSpPr txBox="1">
            <a:spLocks noChangeArrowheads="1"/>
          </p:cNvSpPr>
          <p:nvPr/>
        </p:nvSpPr>
        <p:spPr bwMode="auto">
          <a:xfrm>
            <a:off x="8717918" y="6125234"/>
            <a:ext cx="4555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Q</a:t>
            </a:r>
            <a:r>
              <a:rPr lang="fr-FR" sz="2000" baseline="-25000" dirty="0">
                <a:latin typeface="Times"/>
              </a:rPr>
              <a:t>$</a:t>
            </a:r>
            <a:endParaRPr lang="fr-FR" baseline="-25000" dirty="0">
              <a:latin typeface="Times"/>
            </a:endParaRPr>
          </a:p>
        </p:txBody>
      </p:sp>
      <p:sp>
        <p:nvSpPr>
          <p:cNvPr id="32" name="Text Box 12"/>
          <p:cNvSpPr txBox="1">
            <a:spLocks noChangeArrowheads="1"/>
          </p:cNvSpPr>
          <p:nvPr/>
        </p:nvSpPr>
        <p:spPr bwMode="auto">
          <a:xfrm>
            <a:off x="4499992" y="2348880"/>
            <a:ext cx="3417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fr-FR" sz="2000" dirty="0">
                <a:latin typeface="Times"/>
              </a:rPr>
              <a:t>E</a:t>
            </a:r>
            <a:endParaRPr lang="fr-FR" dirty="0">
              <a:latin typeface="Times"/>
            </a:endParaRPr>
          </a:p>
        </p:txBody>
      </p:sp>
      <p:sp>
        <p:nvSpPr>
          <p:cNvPr id="33" name="Forme libre 32"/>
          <p:cNvSpPr/>
          <p:nvPr/>
        </p:nvSpPr>
        <p:spPr>
          <a:xfrm>
            <a:off x="5526036" y="2636912"/>
            <a:ext cx="2975857" cy="3018589"/>
          </a:xfrm>
          <a:custGeom>
            <a:avLst/>
            <a:gdLst>
              <a:gd name="connsiteX0" fmla="*/ 0 w 2743200"/>
              <a:gd name="connsiteY0" fmla="*/ 2859315 h 2859315"/>
              <a:gd name="connsiteX1" fmla="*/ 1625600 w 2743200"/>
              <a:gd name="connsiteY1" fmla="*/ 1901372 h 2859315"/>
              <a:gd name="connsiteX2" fmla="*/ 2743200 w 2743200"/>
              <a:gd name="connsiteY2" fmla="*/ 0 h 2859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43200" h="2859315">
                <a:moveTo>
                  <a:pt x="0" y="2859315"/>
                </a:moveTo>
                <a:cubicBezTo>
                  <a:pt x="584200" y="2618620"/>
                  <a:pt x="1168400" y="2377925"/>
                  <a:pt x="1625600" y="1901372"/>
                </a:cubicBezTo>
                <a:cubicBezTo>
                  <a:pt x="2082800" y="1424820"/>
                  <a:pt x="2413000" y="712410"/>
                  <a:pt x="2743200" y="0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4" name="Forme libre 33"/>
          <p:cNvSpPr/>
          <p:nvPr/>
        </p:nvSpPr>
        <p:spPr>
          <a:xfrm>
            <a:off x="5796136" y="2708920"/>
            <a:ext cx="2849774" cy="2952328"/>
          </a:xfrm>
          <a:custGeom>
            <a:avLst/>
            <a:gdLst>
              <a:gd name="connsiteX0" fmla="*/ 0 w 2206171"/>
              <a:gd name="connsiteY0" fmla="*/ 0 h 2757714"/>
              <a:gd name="connsiteX1" fmla="*/ 711200 w 2206171"/>
              <a:gd name="connsiteY1" fmla="*/ 1799771 h 2757714"/>
              <a:gd name="connsiteX2" fmla="*/ 2206171 w 2206171"/>
              <a:gd name="connsiteY2" fmla="*/ 2757714 h 275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06171" h="2757714">
                <a:moveTo>
                  <a:pt x="0" y="0"/>
                </a:moveTo>
                <a:cubicBezTo>
                  <a:pt x="171752" y="670076"/>
                  <a:pt x="343505" y="1340152"/>
                  <a:pt x="711200" y="1799771"/>
                </a:cubicBezTo>
                <a:cubicBezTo>
                  <a:pt x="1078895" y="2259390"/>
                  <a:pt x="1642533" y="2508552"/>
                  <a:pt x="2206171" y="2757714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35" name="Connecteur droit 34"/>
          <p:cNvCxnSpPr/>
          <p:nvPr/>
        </p:nvCxnSpPr>
        <p:spPr>
          <a:xfrm rot="10800000">
            <a:off x="5045510" y="4869160"/>
            <a:ext cx="1944216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/>
          <p:cNvCxnSpPr/>
          <p:nvPr/>
        </p:nvCxnSpPr>
        <p:spPr>
          <a:xfrm rot="5400000">
            <a:off x="6413662" y="5517232"/>
            <a:ext cx="1152128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 Box 12"/>
          <p:cNvSpPr txBox="1">
            <a:spLocks noChangeArrowheads="1"/>
          </p:cNvSpPr>
          <p:nvPr/>
        </p:nvSpPr>
        <p:spPr bwMode="auto">
          <a:xfrm>
            <a:off x="4427984" y="4653136"/>
            <a:ext cx="5870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E</a:t>
            </a:r>
            <a:r>
              <a:rPr lang="fr-FR" sz="2000" baseline="30000" dirty="0">
                <a:latin typeface="Times"/>
              </a:rPr>
              <a:t>eq1</a:t>
            </a:r>
            <a:endParaRPr lang="fr-FR" baseline="30000" dirty="0">
              <a:latin typeface="Times"/>
            </a:endParaRPr>
          </a:p>
        </p:txBody>
      </p:sp>
      <p:sp>
        <p:nvSpPr>
          <p:cNvPr id="38" name="Text Box 10"/>
          <p:cNvSpPr txBox="1">
            <a:spLocks noChangeArrowheads="1"/>
          </p:cNvSpPr>
          <p:nvPr/>
        </p:nvSpPr>
        <p:spPr bwMode="auto">
          <a:xfrm>
            <a:off x="6751487" y="6125234"/>
            <a:ext cx="70083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Q</a:t>
            </a:r>
            <a:r>
              <a:rPr lang="fr-FR" sz="2000" baseline="-25000" dirty="0">
                <a:latin typeface="Times"/>
              </a:rPr>
              <a:t>$</a:t>
            </a:r>
            <a:r>
              <a:rPr lang="fr-FR" sz="2000" baseline="30000" dirty="0">
                <a:latin typeface="Times"/>
              </a:rPr>
              <a:t>eq1</a:t>
            </a:r>
          </a:p>
        </p:txBody>
      </p:sp>
      <p:cxnSp>
        <p:nvCxnSpPr>
          <p:cNvPr id="39" name="Connecteur droit 38"/>
          <p:cNvCxnSpPr/>
          <p:nvPr/>
        </p:nvCxnSpPr>
        <p:spPr>
          <a:xfrm flipH="1">
            <a:off x="5004051" y="5373216"/>
            <a:ext cx="1224133" cy="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 Box 12"/>
          <p:cNvSpPr txBox="1">
            <a:spLocks noChangeArrowheads="1"/>
          </p:cNvSpPr>
          <p:nvPr/>
        </p:nvSpPr>
        <p:spPr bwMode="auto">
          <a:xfrm>
            <a:off x="4427984" y="5157192"/>
            <a:ext cx="41710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E</a:t>
            </a:r>
            <a:r>
              <a:rPr lang="fr-FR" sz="2000" baseline="30000" dirty="0" err="1">
                <a:latin typeface="Times"/>
              </a:rPr>
              <a:t>c</a:t>
            </a:r>
            <a:endParaRPr lang="fr-FR" baseline="30000" dirty="0">
              <a:latin typeface="Times"/>
            </a:endParaRPr>
          </a:p>
        </p:txBody>
      </p:sp>
      <p:sp>
        <p:nvSpPr>
          <p:cNvPr id="21" name="Text Box 10"/>
          <p:cNvSpPr txBox="1">
            <a:spLocks noChangeArrowheads="1"/>
          </p:cNvSpPr>
          <p:nvPr/>
        </p:nvSpPr>
        <p:spPr bwMode="auto">
          <a:xfrm>
            <a:off x="5959399" y="6125234"/>
            <a:ext cx="70083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Q</a:t>
            </a:r>
            <a:r>
              <a:rPr lang="fr-FR" sz="2000" baseline="-25000" dirty="0">
                <a:latin typeface="Times"/>
              </a:rPr>
              <a:t>$</a:t>
            </a:r>
            <a:r>
              <a:rPr lang="fr-FR" sz="2000" baseline="30000" dirty="0">
                <a:latin typeface="Times"/>
              </a:rPr>
              <a:t>eq2</a:t>
            </a:r>
          </a:p>
        </p:txBody>
      </p:sp>
      <p:cxnSp>
        <p:nvCxnSpPr>
          <p:cNvPr id="22" name="Connecteur droit 21"/>
          <p:cNvCxnSpPr/>
          <p:nvPr/>
        </p:nvCxnSpPr>
        <p:spPr>
          <a:xfrm>
            <a:off x="6228184" y="5445224"/>
            <a:ext cx="0" cy="72008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49</a:t>
            </a:fld>
            <a:endParaRPr lang="fr-CA"/>
          </a:p>
        </p:txBody>
      </p:sp>
      <p:sp>
        <p:nvSpPr>
          <p:cNvPr id="24" name="ZoneTexte 23"/>
          <p:cNvSpPr txBox="1"/>
          <p:nvPr/>
        </p:nvSpPr>
        <p:spPr>
          <a:xfrm>
            <a:off x="7341088" y="2411596"/>
            <a:ext cx="1191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O</a:t>
            </a:r>
            <a:r>
              <a:rPr lang="fr-CA" baseline="30000" dirty="0"/>
              <a:t>$US</a:t>
            </a:r>
            <a:r>
              <a:rPr lang="fr-CA" dirty="0"/>
              <a:t>/D</a:t>
            </a:r>
            <a:r>
              <a:rPr lang="fr-CA" baseline="30000" dirty="0"/>
              <a:t>$CA</a:t>
            </a:r>
            <a:endParaRPr lang="fr-CA" baseline="-25000" dirty="0"/>
          </a:p>
        </p:txBody>
      </p:sp>
      <p:sp>
        <p:nvSpPr>
          <p:cNvPr id="26" name="Forme libre 25"/>
          <p:cNvSpPr/>
          <p:nvPr/>
        </p:nvSpPr>
        <p:spPr>
          <a:xfrm>
            <a:off x="5220072" y="3861048"/>
            <a:ext cx="2016224" cy="1944216"/>
          </a:xfrm>
          <a:custGeom>
            <a:avLst/>
            <a:gdLst>
              <a:gd name="connsiteX0" fmla="*/ 0 w 2206171"/>
              <a:gd name="connsiteY0" fmla="*/ 0 h 2757714"/>
              <a:gd name="connsiteX1" fmla="*/ 711200 w 2206171"/>
              <a:gd name="connsiteY1" fmla="*/ 1799771 h 2757714"/>
              <a:gd name="connsiteX2" fmla="*/ 2206171 w 2206171"/>
              <a:gd name="connsiteY2" fmla="*/ 2757714 h 275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06171" h="2757714">
                <a:moveTo>
                  <a:pt x="0" y="0"/>
                </a:moveTo>
                <a:cubicBezTo>
                  <a:pt x="171752" y="670076"/>
                  <a:pt x="343505" y="1340152"/>
                  <a:pt x="711200" y="1799771"/>
                </a:cubicBezTo>
                <a:cubicBezTo>
                  <a:pt x="1078895" y="2259390"/>
                  <a:pt x="1642533" y="2508552"/>
                  <a:pt x="2206171" y="2757714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47" name="Rectangle 46"/>
          <p:cNvSpPr/>
          <p:nvPr/>
        </p:nvSpPr>
        <p:spPr>
          <a:xfrm>
            <a:off x="5803018" y="2420888"/>
            <a:ext cx="13612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/>
              <a:t>D</a:t>
            </a:r>
            <a:r>
              <a:rPr lang="fr-CA" baseline="30000" dirty="0"/>
              <a:t>$US</a:t>
            </a:r>
            <a:r>
              <a:rPr lang="fr-CA" baseline="-25000" dirty="0"/>
              <a:t>1</a:t>
            </a:r>
            <a:r>
              <a:rPr lang="fr-CA" dirty="0"/>
              <a:t>/O</a:t>
            </a:r>
            <a:r>
              <a:rPr lang="fr-CA" baseline="30000" dirty="0"/>
              <a:t>$CA</a:t>
            </a:r>
            <a:r>
              <a:rPr lang="fr-CA" baseline="-25000" dirty="0"/>
              <a:t>1</a:t>
            </a:r>
          </a:p>
        </p:txBody>
      </p:sp>
      <p:sp>
        <p:nvSpPr>
          <p:cNvPr id="48" name="Flèche droite 47"/>
          <p:cNvSpPr/>
          <p:nvPr/>
        </p:nvSpPr>
        <p:spPr>
          <a:xfrm rot="10800000">
            <a:off x="5724128" y="4149080"/>
            <a:ext cx="360040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49" name="Rectangle 48"/>
          <p:cNvSpPr/>
          <p:nvPr/>
        </p:nvSpPr>
        <p:spPr>
          <a:xfrm>
            <a:off x="4938922" y="3635732"/>
            <a:ext cx="13612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/>
              <a:t>D</a:t>
            </a:r>
            <a:r>
              <a:rPr lang="fr-CA" baseline="30000" dirty="0"/>
              <a:t>$US</a:t>
            </a:r>
            <a:r>
              <a:rPr lang="fr-CA" baseline="-25000" dirty="0"/>
              <a:t>2</a:t>
            </a:r>
            <a:r>
              <a:rPr lang="fr-CA" dirty="0"/>
              <a:t>/O</a:t>
            </a:r>
            <a:r>
              <a:rPr lang="fr-CA" baseline="30000" dirty="0"/>
              <a:t>$CA</a:t>
            </a:r>
            <a:r>
              <a:rPr lang="fr-CA" baseline="-250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840100591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/>
              <a:t>La fourchette de prix (</a:t>
            </a:r>
            <a:r>
              <a:rPr lang="fr-CA" i="1" dirty="0" err="1"/>
              <a:t>spread</a:t>
            </a:r>
            <a:r>
              <a:rPr lang="fr-CA" i="1" dirty="0"/>
              <a:t>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99592"/>
            <a:ext cx="8686800" cy="4465712"/>
          </a:xfrm>
        </p:spPr>
        <p:txBody>
          <a:bodyPr>
            <a:normAutofit/>
          </a:bodyPr>
          <a:lstStyle/>
          <a:p>
            <a:r>
              <a:rPr lang="fr-CA" dirty="0"/>
              <a:t>Écart entre le prix auquel on peut acheter (</a:t>
            </a:r>
            <a:r>
              <a:rPr lang="fr-CA" i="1" dirty="0" err="1"/>
              <a:t>ask</a:t>
            </a:r>
            <a:r>
              <a:rPr lang="fr-CA" dirty="0"/>
              <a:t>) et auquel on peut vendre (</a:t>
            </a:r>
            <a:r>
              <a:rPr lang="fr-CA" i="1" dirty="0" err="1"/>
              <a:t>bid</a:t>
            </a:r>
            <a:r>
              <a:rPr lang="fr-CA" dirty="0"/>
              <a:t>) où </a:t>
            </a:r>
            <a:r>
              <a:rPr lang="fr-CA" i="1" dirty="0" err="1"/>
              <a:t>ask</a:t>
            </a:r>
            <a:r>
              <a:rPr lang="fr-CA" dirty="0"/>
              <a:t>&gt;</a:t>
            </a:r>
            <a:r>
              <a:rPr lang="fr-CA" i="1" dirty="0" err="1"/>
              <a:t>bid</a:t>
            </a:r>
            <a:endParaRPr lang="fr-CA" dirty="0"/>
          </a:p>
          <a:p>
            <a:endParaRPr lang="fr-CA" dirty="0"/>
          </a:p>
          <a:p>
            <a:r>
              <a:rPr lang="fr-CA" dirty="0"/>
              <a:t>Représente un coût de transaction</a:t>
            </a:r>
          </a:p>
          <a:p>
            <a:endParaRPr lang="fr-CA" dirty="0"/>
          </a:p>
          <a:p>
            <a:r>
              <a:rPr lang="fr-CA" dirty="0"/>
              <a:t>Plus un type d’actif génère un grand volume d’échange, plus le coût de transaction est faible, et donc le </a:t>
            </a:r>
            <a:r>
              <a:rPr lang="fr-CA" i="1" dirty="0" err="1"/>
              <a:t>spread</a:t>
            </a:r>
            <a:r>
              <a:rPr lang="fr-CA" dirty="0"/>
              <a:t> est petit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5</a:t>
            </a:fld>
            <a:endParaRPr lang="fr-CA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sz="4100" dirty="0"/>
              <a:t>Équilibre en change fixe (2)</a:t>
            </a: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9053122"/>
              </p:ext>
            </p:extLst>
          </p:nvPr>
        </p:nvGraphicFramePr>
        <p:xfrm>
          <a:off x="0" y="1412776"/>
          <a:ext cx="9144000" cy="5445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1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32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45224">
                <a:tc>
                  <a:txBody>
                    <a:bodyPr/>
                    <a:lstStyle/>
                    <a:p>
                      <a:pPr algn="ctr"/>
                      <a:endParaRPr lang="fr-CA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/>
                      <a:r>
                        <a:rPr lang="fr-CA" sz="1800" dirty="0">
                          <a:solidFill>
                            <a:schemeClr val="tx1"/>
                          </a:solidFill>
                          <a:latin typeface="+mn-lt"/>
                        </a:rPr>
                        <a:t>Cas 2</a:t>
                      </a:r>
                      <a:r>
                        <a:rPr lang="fr-CA" sz="18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: </a:t>
                      </a:r>
                      <a:r>
                        <a:rPr lang="fr-CA" sz="1800" dirty="0">
                          <a:solidFill>
                            <a:schemeClr val="tx1"/>
                          </a:solidFill>
                          <a:latin typeface="+mn-lt"/>
                        </a:rPr>
                        <a:t>BG &gt; 0</a:t>
                      </a:r>
                    </a:p>
                    <a:p>
                      <a:pPr algn="ctr"/>
                      <a:endParaRPr lang="fr-CA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/>
                      <a:r>
                        <a:rPr lang="fr-CA" sz="1800" baseline="0" dirty="0">
                          <a:solidFill>
                            <a:schemeClr val="tx1"/>
                          </a:solidFill>
                          <a:latin typeface="+mn-lt"/>
                        </a:rPr>
                        <a:t>entrées &gt; sorties</a:t>
                      </a:r>
                    </a:p>
                    <a:p>
                      <a:pPr algn="ctr"/>
                      <a:endParaRPr lang="fr-CA" sz="18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/>
                      <a:r>
                        <a:rPr lang="fr-CA" sz="1800" dirty="0" err="1">
                          <a:solidFill>
                            <a:schemeClr val="tx1"/>
                          </a:solidFill>
                          <a:latin typeface="+mn-lt"/>
                        </a:rPr>
                        <a:t>Qd</a:t>
                      </a:r>
                      <a:r>
                        <a:rPr lang="fr-CA" sz="18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&gt; </a:t>
                      </a:r>
                      <a:r>
                        <a:rPr lang="fr-CA" sz="1800" baseline="0" dirty="0" err="1">
                          <a:solidFill>
                            <a:schemeClr val="tx1"/>
                          </a:solidFill>
                          <a:latin typeface="+mn-lt"/>
                        </a:rPr>
                        <a:t>Qo</a:t>
                      </a:r>
                      <a:r>
                        <a:rPr lang="fr-CA" sz="1800" baseline="0" dirty="0">
                          <a:solidFill>
                            <a:schemeClr val="tx1"/>
                          </a:solidFill>
                          <a:latin typeface="+mn-lt"/>
                        </a:rPr>
                        <a:t>, pénurie</a:t>
                      </a:r>
                    </a:p>
                    <a:p>
                      <a:pPr algn="ctr"/>
                      <a:endParaRPr lang="fr-CA" sz="18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/>
                      <a:r>
                        <a:rPr lang="fr-CA" sz="1800" b="1" dirty="0">
                          <a:solidFill>
                            <a:schemeClr val="tx1"/>
                          </a:solidFill>
                          <a:latin typeface="+mn-lt"/>
                          <a:cs typeface="Arial" charset="0"/>
                        </a:rPr>
                        <a:t>Pression</a:t>
                      </a:r>
                      <a:r>
                        <a:rPr lang="fr-CA" sz="1800" b="1" baseline="0" dirty="0">
                          <a:solidFill>
                            <a:schemeClr val="tx1"/>
                          </a:solidFill>
                          <a:latin typeface="+mn-lt"/>
                          <a:cs typeface="Arial" charset="0"/>
                        </a:rPr>
                        <a:t> à la </a:t>
                      </a:r>
                      <a:r>
                        <a:rPr lang="fr-CA" sz="1800" b="1" dirty="0">
                          <a:solidFill>
                            <a:schemeClr val="tx1"/>
                          </a:solidFill>
                          <a:latin typeface="+mn-lt"/>
                          <a:cs typeface="Arial" charset="0"/>
                          <a:sym typeface="Symbol"/>
                        </a:rPr>
                        <a:t></a:t>
                      </a:r>
                      <a:r>
                        <a:rPr lang="fr-CA" sz="1800" b="1" baseline="0" dirty="0">
                          <a:solidFill>
                            <a:schemeClr val="tx1"/>
                          </a:solidFill>
                          <a:latin typeface="+mn-lt"/>
                          <a:cs typeface="Arial" charset="0"/>
                        </a:rPr>
                        <a:t> </a:t>
                      </a:r>
                      <a:r>
                        <a:rPr lang="fr-CA" sz="1800" b="1" dirty="0">
                          <a:solidFill>
                            <a:schemeClr val="tx1"/>
                          </a:solidFill>
                          <a:latin typeface="+mn-lt"/>
                          <a:cs typeface="Arial" charset="0"/>
                        </a:rPr>
                        <a:t>sur E</a:t>
                      </a:r>
                    </a:p>
                    <a:p>
                      <a:pPr algn="ctr"/>
                      <a:endParaRPr lang="fr-CA" sz="1800" b="1" dirty="0">
                        <a:solidFill>
                          <a:schemeClr val="tx1"/>
                        </a:solidFill>
                        <a:latin typeface="+mn-lt"/>
                        <a:cs typeface="Arial" charset="0"/>
                      </a:endParaRPr>
                    </a:p>
                    <a:p>
                      <a:pPr algn="ctr"/>
                      <a:r>
                        <a:rPr lang="fr-CA" sz="1800" b="1" dirty="0">
                          <a:solidFill>
                            <a:schemeClr val="tx1"/>
                          </a:solidFill>
                          <a:latin typeface="+mn-lt"/>
                          <a:cs typeface="Arial" charset="0"/>
                          <a:sym typeface="Symbol"/>
                        </a:rPr>
                        <a:t></a:t>
                      </a:r>
                      <a:r>
                        <a:rPr lang="en-CA" sz="1800" b="1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Symbol" pitchFamily="18" charset="2"/>
                        </a:rPr>
                        <a:t>rés</a:t>
                      </a:r>
                      <a:r>
                        <a:rPr lang="en-CA" sz="18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Symbol" pitchFamily="18" charset="2"/>
                        </a:rPr>
                        <a:t>. int.</a:t>
                      </a:r>
                    </a:p>
                    <a:p>
                      <a:pPr algn="ctr"/>
                      <a:endParaRPr lang="en-CA" sz="1800" b="1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sym typeface="Symbol" pitchFamily="18" charset="2"/>
                      </a:endParaRPr>
                    </a:p>
                    <a:p>
                      <a:pPr algn="ctr"/>
                      <a:r>
                        <a:rPr lang="fr-CA" sz="1800" b="1" dirty="0">
                          <a:solidFill>
                            <a:schemeClr val="tx1"/>
                          </a:solidFill>
                          <a:latin typeface="+mn-lt"/>
                          <a:cs typeface="Arial" charset="0"/>
                          <a:sym typeface="Symbol"/>
                        </a:rPr>
                        <a:t></a:t>
                      </a:r>
                      <a:r>
                        <a:rPr lang="fr-FR" b="1" dirty="0">
                          <a:solidFill>
                            <a:schemeClr val="tx1"/>
                          </a:solidFill>
                        </a:rPr>
                        <a:t>sorties et du </a:t>
                      </a:r>
                      <a:r>
                        <a:rPr lang="fr-FR" b="1" dirty="0" err="1">
                          <a:solidFill>
                            <a:schemeClr val="tx1"/>
                          </a:solidFill>
                        </a:rPr>
                        <a:t>déf</a:t>
                      </a:r>
                      <a:r>
                        <a:rPr lang="fr-FR" b="1" dirty="0">
                          <a:solidFill>
                            <a:schemeClr val="tx1"/>
                          </a:solidFill>
                        </a:rPr>
                        <a:t>. du CCF</a:t>
                      </a:r>
                    </a:p>
                    <a:p>
                      <a:pPr algn="ctr"/>
                      <a:endParaRPr lang="fr-FR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fr-CA" sz="1800" b="1" dirty="0">
                          <a:solidFill>
                            <a:schemeClr val="tx1"/>
                          </a:solidFill>
                          <a:latin typeface="+mn-lt"/>
                          <a:cs typeface="Arial" charset="0"/>
                          <a:sym typeface="Symbol"/>
                        </a:rPr>
                        <a:t></a:t>
                      </a:r>
                      <a:r>
                        <a:rPr lang="fr-FR" b="1" dirty="0">
                          <a:solidFill>
                            <a:schemeClr val="tx1"/>
                          </a:solidFill>
                        </a:rPr>
                        <a:t>O</a:t>
                      </a:r>
                      <a:r>
                        <a:rPr lang="fr-FR" b="1" baseline="30000" dirty="0">
                          <a:solidFill>
                            <a:schemeClr val="tx1"/>
                          </a:solidFill>
                        </a:rPr>
                        <a:t>$ </a:t>
                      </a:r>
                      <a:r>
                        <a:rPr lang="fr-FR" b="1" baseline="0" dirty="0">
                          <a:solidFill>
                            <a:schemeClr val="tx1"/>
                          </a:solidFill>
                        </a:rPr>
                        <a:t>et maintient d’une devise sous-évaluée</a:t>
                      </a:r>
                    </a:p>
                    <a:p>
                      <a:pPr algn="ctr"/>
                      <a:endParaRPr lang="fr-CA" sz="1800" b="1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b="1" dirty="0">
                          <a:solidFill>
                            <a:schemeClr val="tx1"/>
                          </a:solidFill>
                        </a:rPr>
                        <a:t>BP = 0 </a:t>
                      </a:r>
                      <a:r>
                        <a:rPr lang="fr-FR" b="1" baseline="0" dirty="0">
                          <a:solidFill>
                            <a:schemeClr val="tx1"/>
                          </a:solidFill>
                        </a:rPr>
                        <a:t>et </a:t>
                      </a:r>
                      <a:r>
                        <a:rPr lang="fr-CA" sz="1800" b="1" dirty="0">
                          <a:solidFill>
                            <a:schemeClr val="tx1"/>
                          </a:solidFill>
                          <a:latin typeface="+mn-lt"/>
                          <a:cs typeface="Arial" charset="0"/>
                          <a:sym typeface="Symbol"/>
                        </a:rPr>
                        <a:t> </a:t>
                      </a:r>
                      <a:r>
                        <a:rPr lang="fr-FR" b="1" dirty="0" err="1">
                          <a:solidFill>
                            <a:schemeClr val="tx1"/>
                          </a:solidFill>
                        </a:rPr>
                        <a:t>déf</a:t>
                      </a:r>
                      <a:r>
                        <a:rPr lang="fr-FR" b="1" dirty="0">
                          <a:solidFill>
                            <a:schemeClr val="tx1"/>
                          </a:solidFill>
                        </a:rPr>
                        <a:t>. du CCF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CA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fr-CA" dirty="0">
                          <a:solidFill>
                            <a:schemeClr val="tx1"/>
                          </a:solidFill>
                        </a:rPr>
                        <a:t>Marché</a:t>
                      </a:r>
                      <a:r>
                        <a:rPr lang="fr-CA" baseline="0" dirty="0">
                          <a:solidFill>
                            <a:schemeClr val="tx1"/>
                          </a:solidFill>
                        </a:rPr>
                        <a:t> des changes</a:t>
                      </a:r>
                      <a:endParaRPr lang="fr-CA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7" name="Line 2"/>
          <p:cNvSpPr>
            <a:spLocks noChangeShapeType="1"/>
          </p:cNvSpPr>
          <p:nvPr/>
        </p:nvSpPr>
        <p:spPr bwMode="auto">
          <a:xfrm>
            <a:off x="4973502" y="6093296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28" name="Line 3"/>
          <p:cNvSpPr>
            <a:spLocks noChangeShapeType="1"/>
          </p:cNvSpPr>
          <p:nvPr/>
        </p:nvSpPr>
        <p:spPr bwMode="auto">
          <a:xfrm flipV="1">
            <a:off x="4973502" y="2420888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29" name="Text Box 10"/>
          <p:cNvSpPr txBox="1">
            <a:spLocks noChangeArrowheads="1"/>
          </p:cNvSpPr>
          <p:nvPr/>
        </p:nvSpPr>
        <p:spPr bwMode="auto">
          <a:xfrm>
            <a:off x="8717918" y="6125234"/>
            <a:ext cx="4555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Q</a:t>
            </a:r>
            <a:r>
              <a:rPr lang="fr-FR" sz="2000" baseline="-25000" dirty="0">
                <a:latin typeface="Times"/>
              </a:rPr>
              <a:t>$</a:t>
            </a:r>
            <a:endParaRPr lang="fr-FR" baseline="-25000" dirty="0">
              <a:latin typeface="Times"/>
            </a:endParaRPr>
          </a:p>
        </p:txBody>
      </p:sp>
      <p:sp>
        <p:nvSpPr>
          <p:cNvPr id="32" name="Text Box 12"/>
          <p:cNvSpPr txBox="1">
            <a:spLocks noChangeArrowheads="1"/>
          </p:cNvSpPr>
          <p:nvPr/>
        </p:nvSpPr>
        <p:spPr bwMode="auto">
          <a:xfrm>
            <a:off x="4499992" y="2308810"/>
            <a:ext cx="3417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fr-FR" sz="2000" dirty="0">
                <a:latin typeface="Times"/>
              </a:rPr>
              <a:t>E</a:t>
            </a:r>
            <a:endParaRPr lang="fr-FR" dirty="0">
              <a:latin typeface="Times"/>
            </a:endParaRPr>
          </a:p>
        </p:txBody>
      </p:sp>
      <p:sp>
        <p:nvSpPr>
          <p:cNvPr id="33" name="Forme libre 32"/>
          <p:cNvSpPr/>
          <p:nvPr/>
        </p:nvSpPr>
        <p:spPr>
          <a:xfrm>
            <a:off x="5526036" y="2636912"/>
            <a:ext cx="2975857" cy="3018589"/>
          </a:xfrm>
          <a:custGeom>
            <a:avLst/>
            <a:gdLst>
              <a:gd name="connsiteX0" fmla="*/ 0 w 2743200"/>
              <a:gd name="connsiteY0" fmla="*/ 2859315 h 2859315"/>
              <a:gd name="connsiteX1" fmla="*/ 1625600 w 2743200"/>
              <a:gd name="connsiteY1" fmla="*/ 1901372 h 2859315"/>
              <a:gd name="connsiteX2" fmla="*/ 2743200 w 2743200"/>
              <a:gd name="connsiteY2" fmla="*/ 0 h 2859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43200" h="2859315">
                <a:moveTo>
                  <a:pt x="0" y="2859315"/>
                </a:moveTo>
                <a:cubicBezTo>
                  <a:pt x="584200" y="2618620"/>
                  <a:pt x="1168400" y="2377925"/>
                  <a:pt x="1625600" y="1901372"/>
                </a:cubicBezTo>
                <a:cubicBezTo>
                  <a:pt x="2082800" y="1424820"/>
                  <a:pt x="2413000" y="712410"/>
                  <a:pt x="2743200" y="0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4" name="Forme libre 33"/>
          <p:cNvSpPr/>
          <p:nvPr/>
        </p:nvSpPr>
        <p:spPr>
          <a:xfrm>
            <a:off x="5693582" y="2636912"/>
            <a:ext cx="2952328" cy="3024336"/>
          </a:xfrm>
          <a:custGeom>
            <a:avLst/>
            <a:gdLst>
              <a:gd name="connsiteX0" fmla="*/ 0 w 2206171"/>
              <a:gd name="connsiteY0" fmla="*/ 0 h 2757714"/>
              <a:gd name="connsiteX1" fmla="*/ 711200 w 2206171"/>
              <a:gd name="connsiteY1" fmla="*/ 1799771 h 2757714"/>
              <a:gd name="connsiteX2" fmla="*/ 2206171 w 2206171"/>
              <a:gd name="connsiteY2" fmla="*/ 2757714 h 275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06171" h="2757714">
                <a:moveTo>
                  <a:pt x="0" y="0"/>
                </a:moveTo>
                <a:cubicBezTo>
                  <a:pt x="171752" y="670076"/>
                  <a:pt x="343505" y="1340152"/>
                  <a:pt x="711200" y="1799771"/>
                </a:cubicBezTo>
                <a:cubicBezTo>
                  <a:pt x="1078895" y="2259390"/>
                  <a:pt x="1642533" y="2508552"/>
                  <a:pt x="2206171" y="2757714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35" name="Connecteur droit 34"/>
          <p:cNvCxnSpPr/>
          <p:nvPr/>
        </p:nvCxnSpPr>
        <p:spPr>
          <a:xfrm rot="10800000">
            <a:off x="5045510" y="4869160"/>
            <a:ext cx="1944216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/>
          <p:cNvCxnSpPr/>
          <p:nvPr/>
        </p:nvCxnSpPr>
        <p:spPr>
          <a:xfrm rot="5400000">
            <a:off x="6413662" y="5517232"/>
            <a:ext cx="1152128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 Box 12"/>
          <p:cNvSpPr txBox="1">
            <a:spLocks noChangeArrowheads="1"/>
          </p:cNvSpPr>
          <p:nvPr/>
        </p:nvSpPr>
        <p:spPr bwMode="auto">
          <a:xfrm>
            <a:off x="4427984" y="4653136"/>
            <a:ext cx="58702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E</a:t>
            </a:r>
            <a:r>
              <a:rPr lang="fr-FR" sz="2000" baseline="30000" dirty="0">
                <a:latin typeface="Times"/>
              </a:rPr>
              <a:t>eq1</a:t>
            </a:r>
            <a:endParaRPr lang="fr-FR" baseline="30000" dirty="0">
              <a:latin typeface="Times"/>
            </a:endParaRPr>
          </a:p>
        </p:txBody>
      </p:sp>
      <p:sp>
        <p:nvSpPr>
          <p:cNvPr id="38" name="Text Box 10"/>
          <p:cNvSpPr txBox="1">
            <a:spLocks noChangeArrowheads="1"/>
          </p:cNvSpPr>
          <p:nvPr/>
        </p:nvSpPr>
        <p:spPr bwMode="auto">
          <a:xfrm>
            <a:off x="6732240" y="6125234"/>
            <a:ext cx="70083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Q</a:t>
            </a:r>
            <a:r>
              <a:rPr lang="fr-FR" sz="2000" baseline="-25000" dirty="0">
                <a:latin typeface="Times"/>
              </a:rPr>
              <a:t>$</a:t>
            </a:r>
            <a:r>
              <a:rPr lang="fr-FR" sz="2000" baseline="30000" dirty="0">
                <a:latin typeface="Times"/>
              </a:rPr>
              <a:t>eq1</a:t>
            </a:r>
          </a:p>
        </p:txBody>
      </p:sp>
      <p:cxnSp>
        <p:nvCxnSpPr>
          <p:cNvPr id="39" name="Connecteur droit 38"/>
          <p:cNvCxnSpPr/>
          <p:nvPr/>
        </p:nvCxnSpPr>
        <p:spPr>
          <a:xfrm flipH="1">
            <a:off x="4932040" y="4293096"/>
            <a:ext cx="2736301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 Box 12"/>
          <p:cNvSpPr txBox="1">
            <a:spLocks noChangeArrowheads="1"/>
          </p:cNvSpPr>
          <p:nvPr/>
        </p:nvSpPr>
        <p:spPr bwMode="auto">
          <a:xfrm>
            <a:off x="4499992" y="4037002"/>
            <a:ext cx="41710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 err="1">
                <a:latin typeface="Times"/>
              </a:rPr>
              <a:t>E</a:t>
            </a:r>
            <a:r>
              <a:rPr lang="fr-FR" sz="2000" baseline="30000" dirty="0" err="1">
                <a:latin typeface="Times"/>
              </a:rPr>
              <a:t>c</a:t>
            </a:r>
            <a:endParaRPr lang="fr-FR" baseline="30000" dirty="0">
              <a:latin typeface="Times"/>
            </a:endParaRPr>
          </a:p>
        </p:txBody>
      </p:sp>
      <p:sp>
        <p:nvSpPr>
          <p:cNvPr id="41" name="Forme libre 40"/>
          <p:cNvSpPr/>
          <p:nvPr/>
        </p:nvSpPr>
        <p:spPr>
          <a:xfrm>
            <a:off x="6876256" y="2852936"/>
            <a:ext cx="1763688" cy="1944216"/>
          </a:xfrm>
          <a:custGeom>
            <a:avLst/>
            <a:gdLst>
              <a:gd name="connsiteX0" fmla="*/ 0 w 2206171"/>
              <a:gd name="connsiteY0" fmla="*/ 0 h 2757714"/>
              <a:gd name="connsiteX1" fmla="*/ 711200 w 2206171"/>
              <a:gd name="connsiteY1" fmla="*/ 1799771 h 2757714"/>
              <a:gd name="connsiteX2" fmla="*/ 2206171 w 2206171"/>
              <a:gd name="connsiteY2" fmla="*/ 2757714 h 275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06171" h="2757714">
                <a:moveTo>
                  <a:pt x="0" y="0"/>
                </a:moveTo>
                <a:cubicBezTo>
                  <a:pt x="171752" y="670076"/>
                  <a:pt x="343505" y="1340152"/>
                  <a:pt x="711200" y="1799771"/>
                </a:cubicBezTo>
                <a:cubicBezTo>
                  <a:pt x="1078895" y="2259390"/>
                  <a:pt x="1642533" y="2508552"/>
                  <a:pt x="2206171" y="2757714"/>
                </a:cubicBezTo>
              </a:path>
            </a:pathLst>
          </a:cu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20" name="Connecteur droit 19"/>
          <p:cNvCxnSpPr/>
          <p:nvPr/>
        </p:nvCxnSpPr>
        <p:spPr>
          <a:xfrm>
            <a:off x="7596336" y="4293096"/>
            <a:ext cx="0" cy="18002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Box 10"/>
          <p:cNvSpPr txBox="1">
            <a:spLocks noChangeArrowheads="1"/>
          </p:cNvSpPr>
          <p:nvPr/>
        </p:nvSpPr>
        <p:spPr bwMode="auto">
          <a:xfrm>
            <a:off x="7327551" y="6125234"/>
            <a:ext cx="70083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Q</a:t>
            </a:r>
            <a:r>
              <a:rPr lang="fr-FR" sz="2000" baseline="-25000" dirty="0">
                <a:latin typeface="Times"/>
              </a:rPr>
              <a:t>$</a:t>
            </a:r>
            <a:r>
              <a:rPr lang="fr-FR" sz="2000" baseline="30000" dirty="0">
                <a:latin typeface="Times"/>
              </a:rPr>
              <a:t>eq2</a:t>
            </a:r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50</a:t>
            </a:fld>
            <a:endParaRPr lang="fr-CA"/>
          </a:p>
        </p:txBody>
      </p:sp>
      <p:sp>
        <p:nvSpPr>
          <p:cNvPr id="24" name="ZoneTexte 23"/>
          <p:cNvSpPr txBox="1"/>
          <p:nvPr/>
        </p:nvSpPr>
        <p:spPr>
          <a:xfrm>
            <a:off x="7956376" y="2339588"/>
            <a:ext cx="1191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O</a:t>
            </a:r>
            <a:r>
              <a:rPr lang="fr-CA" baseline="30000" dirty="0"/>
              <a:t>$US</a:t>
            </a:r>
            <a:r>
              <a:rPr lang="fr-CA" dirty="0"/>
              <a:t>/D</a:t>
            </a:r>
            <a:r>
              <a:rPr lang="fr-CA" baseline="30000" dirty="0"/>
              <a:t>$CA</a:t>
            </a:r>
            <a:endParaRPr lang="fr-CA" dirty="0"/>
          </a:p>
        </p:txBody>
      </p:sp>
      <p:sp>
        <p:nvSpPr>
          <p:cNvPr id="25" name="Rectangle 24"/>
          <p:cNvSpPr/>
          <p:nvPr/>
        </p:nvSpPr>
        <p:spPr>
          <a:xfrm>
            <a:off x="5684904" y="2492896"/>
            <a:ext cx="13612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/>
              <a:t>D</a:t>
            </a:r>
            <a:r>
              <a:rPr lang="fr-CA" baseline="30000" dirty="0"/>
              <a:t>$US</a:t>
            </a:r>
            <a:r>
              <a:rPr lang="fr-CA" baseline="-25000" dirty="0"/>
              <a:t>1</a:t>
            </a:r>
            <a:r>
              <a:rPr lang="fr-CA" dirty="0"/>
              <a:t>/O</a:t>
            </a:r>
            <a:r>
              <a:rPr lang="fr-CA" baseline="30000" dirty="0"/>
              <a:t>$CA</a:t>
            </a:r>
            <a:r>
              <a:rPr lang="fr-CA" baseline="-25000" dirty="0"/>
              <a:t>1</a:t>
            </a:r>
          </a:p>
        </p:txBody>
      </p:sp>
      <p:sp>
        <p:nvSpPr>
          <p:cNvPr id="44" name="Rectangle 43"/>
          <p:cNvSpPr/>
          <p:nvPr/>
        </p:nvSpPr>
        <p:spPr>
          <a:xfrm>
            <a:off x="6876256" y="2771636"/>
            <a:ext cx="13612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 dirty="0"/>
              <a:t>D</a:t>
            </a:r>
            <a:r>
              <a:rPr lang="fr-CA" baseline="30000" dirty="0"/>
              <a:t>$US</a:t>
            </a:r>
            <a:r>
              <a:rPr lang="fr-CA" baseline="-25000" dirty="0"/>
              <a:t>2</a:t>
            </a:r>
            <a:r>
              <a:rPr lang="fr-CA" dirty="0"/>
              <a:t>/O</a:t>
            </a:r>
            <a:r>
              <a:rPr lang="fr-CA" baseline="30000" dirty="0"/>
              <a:t>$CA</a:t>
            </a:r>
            <a:r>
              <a:rPr lang="fr-CA" baseline="-25000" dirty="0"/>
              <a:t>2</a:t>
            </a:r>
          </a:p>
        </p:txBody>
      </p:sp>
      <p:sp>
        <p:nvSpPr>
          <p:cNvPr id="47" name="Flèche droite 46"/>
          <p:cNvSpPr/>
          <p:nvPr/>
        </p:nvSpPr>
        <p:spPr>
          <a:xfrm>
            <a:off x="6444208" y="3429000"/>
            <a:ext cx="360040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83368535"/>
      </p:ext>
    </p:ext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sz="4100" dirty="0"/>
              <a:t>Change flexible vs fixe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 lnSpcReduction="10000"/>
          </a:bodyPr>
          <a:lstStyle/>
          <a:p>
            <a:r>
              <a:rPr lang="fr-CA" dirty="0"/>
              <a:t>Les 2 régimes assurent l’équilibre de la BP</a:t>
            </a:r>
          </a:p>
          <a:p>
            <a:endParaRPr lang="fr-CA" dirty="0"/>
          </a:p>
          <a:p>
            <a:r>
              <a:rPr lang="fr-CA" dirty="0"/>
              <a:t>Un change flexible atténue les déséquilibres du CC</a:t>
            </a:r>
          </a:p>
          <a:p>
            <a:endParaRPr lang="fr-CA" dirty="0"/>
          </a:p>
          <a:p>
            <a:r>
              <a:rPr lang="fr-CA" dirty="0"/>
              <a:t>Un change fixe peut mener à des déséquilibres chroniques du CC</a:t>
            </a:r>
          </a:p>
          <a:p>
            <a:pPr>
              <a:buNone/>
            </a:pPr>
            <a:r>
              <a:rPr lang="fr-CA" dirty="0"/>
              <a:t>	(il faut dans ce cas ajuster </a:t>
            </a:r>
            <a:r>
              <a:rPr lang="fr-CA" dirty="0" err="1"/>
              <a:t>E</a:t>
            </a:r>
            <a:r>
              <a:rPr lang="fr-CA" baseline="30000" dirty="0" err="1"/>
              <a:t>c</a:t>
            </a:r>
            <a:r>
              <a:rPr lang="fr-CA" dirty="0"/>
              <a:t>, ce qui affecte la crédibilité du régime)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51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71771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Autofit/>
          </a:bodyPr>
          <a:lstStyle/>
          <a:p>
            <a:r>
              <a:rPr lang="fr-CA" dirty="0"/>
              <a:t>Cours de marché vs cours guichet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11349"/>
            <a:ext cx="8507288" cy="4525963"/>
          </a:xfrm>
        </p:spPr>
        <p:txBody>
          <a:bodyPr/>
          <a:lstStyle/>
          <a:p>
            <a:r>
              <a:rPr lang="fr-CA" dirty="0"/>
              <a:t>Cours de marché : cote s’adressant aux acheteurs et aux vendeurs institutionnels</a:t>
            </a:r>
          </a:p>
          <a:p>
            <a:endParaRPr lang="fr-CA" dirty="0"/>
          </a:p>
          <a:p>
            <a:r>
              <a:rPr lang="fr-CA" dirty="0"/>
              <a:t>Cours guichet : cote s’adressant aux acheteurs et vendeurs particuliers </a:t>
            </a:r>
          </a:p>
          <a:p>
            <a:pPr lvl="1"/>
            <a:endParaRPr lang="fr-CA" dirty="0"/>
          </a:p>
          <a:p>
            <a:pPr lvl="1"/>
            <a:r>
              <a:rPr lang="fr-CA" dirty="0"/>
              <a:t>taux moins avantageux pour les vendeurs et les acheteurs particuliers (le </a:t>
            </a:r>
            <a:r>
              <a:rPr lang="fr-CA" i="1" dirty="0" err="1"/>
              <a:t>spread</a:t>
            </a:r>
            <a:r>
              <a:rPr lang="fr-CA" dirty="0"/>
              <a:t> est plus élevé)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6</a:t>
            </a:fld>
            <a:endParaRPr lang="fr-CA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Monnaie internationale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709120"/>
          </a:xfrm>
        </p:spPr>
        <p:txBody>
          <a:bodyPr>
            <a:normAutofit/>
          </a:bodyPr>
          <a:lstStyle/>
          <a:p>
            <a:r>
              <a:rPr lang="fr-CA" dirty="0"/>
              <a:t>Monnaie pouvant remplir ses 3 fonctions à l’échelle internationale</a:t>
            </a:r>
          </a:p>
          <a:p>
            <a:pPr lvl="1"/>
            <a:r>
              <a:rPr lang="fr-CA" dirty="0"/>
              <a:t>unité de compte (</a:t>
            </a:r>
            <a:r>
              <a:rPr lang="fr-CA" dirty="0">
                <a:sym typeface="Symbol"/>
              </a:rPr>
              <a:t></a:t>
            </a:r>
            <a:r>
              <a:rPr lang="fr-CA" dirty="0"/>
              <a:t>taux nominaux connus)</a:t>
            </a:r>
          </a:p>
          <a:p>
            <a:pPr lvl="1"/>
            <a:r>
              <a:rPr lang="fr-CA" dirty="0"/>
              <a:t>moyen de paiement (</a:t>
            </a:r>
            <a:r>
              <a:rPr lang="fr-CA" dirty="0">
                <a:sym typeface="Symbol"/>
              </a:rPr>
              <a:t></a:t>
            </a:r>
            <a:r>
              <a:rPr lang="fr-CA" dirty="0"/>
              <a:t>liquidités suffisantes)</a:t>
            </a:r>
          </a:p>
          <a:p>
            <a:pPr lvl="1"/>
            <a:r>
              <a:rPr lang="fr-CA" dirty="0"/>
              <a:t>réserve de valeur (</a:t>
            </a:r>
            <a:r>
              <a:rPr lang="fr-CA" dirty="0">
                <a:sym typeface="Symbol"/>
              </a:rPr>
              <a:t></a:t>
            </a:r>
            <a:r>
              <a:rPr lang="fr-CA" dirty="0"/>
              <a:t>valeur au moins prédictible)</a:t>
            </a:r>
          </a:p>
          <a:p>
            <a:endParaRPr lang="fr-CA" dirty="0"/>
          </a:p>
          <a:p>
            <a:r>
              <a:rPr lang="fr-CA" dirty="0"/>
              <a:t>En 2007, 86% des échanges impliquaient le $US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7</a:t>
            </a:fld>
            <a:endParaRPr lang="fr-CA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Les taux croisés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68760"/>
            <a:ext cx="7467600" cy="4525963"/>
          </a:xfrm>
        </p:spPr>
        <p:txBody>
          <a:bodyPr/>
          <a:lstStyle/>
          <a:p>
            <a:r>
              <a:rPr lang="fr-CA" dirty="0"/>
              <a:t>Colonne = cote à l’incertain (E)</a:t>
            </a:r>
          </a:p>
          <a:p>
            <a:r>
              <a:rPr lang="fr-CA" dirty="0"/>
              <a:t>Ligne = cote au certain (1/E) </a:t>
            </a:r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0" y="2420888"/>
          <a:ext cx="9144000" cy="55463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09278"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28/11/2008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$CA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$US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EUR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GB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9278"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$CA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0,8068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0,6339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0,5261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09278"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$US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1,2395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0,7857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0,6521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09278"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EUR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1,5775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1,2727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0,8299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09278"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1,9008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1,5336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1,2050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8</a:t>
            </a:fld>
            <a:endParaRPr lang="fr-CA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L’arbitrage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/>
              <a:t>Exploiter les écarts géographiques ou de taux croisés afin de réaliser un profit</a:t>
            </a:r>
          </a:p>
          <a:p>
            <a:endParaRPr lang="fr-CA" dirty="0"/>
          </a:p>
          <a:p>
            <a:r>
              <a:rPr lang="fr-CA" dirty="0"/>
              <a:t>Aide à la convergence des taux entre différentes devises et/ou entre différents lieux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9</a:t>
            </a:fld>
            <a:endParaRPr lang="fr-CA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chnique">
  <a:themeElements>
    <a:clrScheme name="Technique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que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que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1988</TotalTime>
  <Words>3203</Words>
  <Application>Microsoft Office PowerPoint</Application>
  <PresentationFormat>Affichage à l'écran (4:3)</PresentationFormat>
  <Paragraphs>529</Paragraphs>
  <Slides>51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51</vt:i4>
      </vt:variant>
    </vt:vector>
  </HeadingPairs>
  <TitlesOfParts>
    <vt:vector size="58" baseType="lpstr">
      <vt:lpstr>Arial</vt:lpstr>
      <vt:lpstr>Calibri</vt:lpstr>
      <vt:lpstr>Franklin Gothic Book</vt:lpstr>
      <vt:lpstr>Symbol</vt:lpstr>
      <vt:lpstr>Times</vt:lpstr>
      <vt:lpstr>Wingdings 2</vt:lpstr>
      <vt:lpstr>Technique</vt:lpstr>
      <vt:lpstr>Introduction au marché des changes</vt:lpstr>
      <vt:lpstr>Plan</vt:lpstr>
      <vt:lpstr>I. Le marché des changes</vt:lpstr>
      <vt:lpstr>Le taux de change</vt:lpstr>
      <vt:lpstr>La fourchette de prix (spread)</vt:lpstr>
      <vt:lpstr>Cours de marché vs cours guichet</vt:lpstr>
      <vt:lpstr>Monnaie internationale</vt:lpstr>
      <vt:lpstr>Les taux croisés</vt:lpstr>
      <vt:lpstr>L’arbitrage</vt:lpstr>
      <vt:lpstr>L’arbitrage géographique (ex.)</vt:lpstr>
      <vt:lpstr>E et prix relatifs</vt:lpstr>
      <vt:lpstr>Les acteurs institutionnels</vt:lpstr>
      <vt:lpstr>Les types de transactions</vt:lpstr>
      <vt:lpstr>Les contrats à termes sur devise</vt:lpstr>
      <vt:lpstr>Les contrats à terme sur devise : une assurance</vt:lpstr>
      <vt:lpstr>Retournement de terme</vt:lpstr>
      <vt:lpstr>Contrat à terme (ex.)</vt:lpstr>
      <vt:lpstr>Taux de change à terme (ex., suite)</vt:lpstr>
      <vt:lpstr>Les options</vt:lpstr>
      <vt:lpstr>Résultat d’une option pour l’acheteur</vt:lpstr>
      <vt:lpstr>Les options (ex.)</vt:lpstr>
      <vt:lpstr>Option vs contrat à terme</vt:lpstr>
      <vt:lpstr>Les swaps de devises</vt:lpstr>
      <vt:lpstr>Les swaps de devises (ex.)</vt:lpstr>
      <vt:lpstr>II. Modèle simple de fixation des changes</vt:lpstr>
      <vt:lpstr>L’équilibre de marché</vt:lpstr>
      <vt:lpstr>Les régimes de change</vt:lpstr>
      <vt:lpstr>Les régimes de change fixes à bandes</vt:lpstr>
      <vt:lpstr>Les régimes de change basés sur la convertibilité</vt:lpstr>
      <vt:lpstr>Les régimes de change à parité mobile</vt:lpstr>
      <vt:lpstr>Fluctuations libres de E</vt:lpstr>
      <vt:lpstr>Fluctuations supervisées de E</vt:lpstr>
      <vt:lpstr>La D de devises (D$CA)</vt:lpstr>
      <vt:lpstr>L’O de devises (O$CA)</vt:lpstr>
      <vt:lpstr>Remarque importante</vt:lpstr>
      <vt:lpstr>Équilibre du marché des changes</vt:lpstr>
      <vt:lpstr>Les  de R-R*</vt:lpstr>
      <vt:lpstr>Les  de P/P*</vt:lpstr>
      <vt:lpstr>Les  de Y et de Y*</vt:lpstr>
      <vt:lpstr>Les  de Ee</vt:lpstr>
      <vt:lpstr>Les  des réserves officielles</vt:lpstr>
      <vt:lpstr>La volatilité de E</vt:lpstr>
      <vt:lpstr>Statique comparée 1 : R* en change flexible </vt:lpstr>
      <vt:lpstr>Statique comparée 2 : CA&lt;US en change flexible</vt:lpstr>
      <vt:lpstr>Statique comparée 3 : Ee en change fixe</vt:lpstr>
      <vt:lpstr>III. Double équilibre du marché des changes et de la balance des paiements </vt:lpstr>
      <vt:lpstr>Équilibre en change flexible (1)</vt:lpstr>
      <vt:lpstr>Équilibre en change flexible (2)</vt:lpstr>
      <vt:lpstr>Équilibre en change fixe (1)</vt:lpstr>
      <vt:lpstr>Équilibre en change fixe (2)</vt:lpstr>
      <vt:lpstr>Change flexible vs fixe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Modèle simple de fixation des taux de change</dc:title>
  <dc:creator>HP Authorized Customer</dc:creator>
  <cp:lastModifiedBy>Charest, Yan-Olivier</cp:lastModifiedBy>
  <cp:revision>261</cp:revision>
  <dcterms:created xsi:type="dcterms:W3CDTF">2011-09-02T19:31:24Z</dcterms:created>
  <dcterms:modified xsi:type="dcterms:W3CDTF">2023-09-28T17:47:30Z</dcterms:modified>
</cp:coreProperties>
</file>