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handoutMasterIdLst>
    <p:handoutMasterId r:id="rId19"/>
  </p:handoutMasterIdLst>
  <p:sldIdLst>
    <p:sldId id="256" r:id="rId2"/>
    <p:sldId id="265" r:id="rId3"/>
    <p:sldId id="301" r:id="rId4"/>
    <p:sldId id="294" r:id="rId5"/>
    <p:sldId id="284" r:id="rId6"/>
    <p:sldId id="286" r:id="rId7"/>
    <p:sldId id="287" r:id="rId8"/>
    <p:sldId id="267" r:id="rId9"/>
    <p:sldId id="288" r:id="rId10"/>
    <p:sldId id="291" r:id="rId11"/>
    <p:sldId id="292" r:id="rId12"/>
    <p:sldId id="298" r:id="rId13"/>
    <p:sldId id="289" r:id="rId14"/>
    <p:sldId id="299" r:id="rId15"/>
    <p:sldId id="300" r:id="rId16"/>
    <p:sldId id="290"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9" autoAdjust="0"/>
    <p:restoredTop sz="94660"/>
  </p:normalViewPr>
  <p:slideViewPr>
    <p:cSldViewPr>
      <p:cViewPr varScale="1">
        <p:scale>
          <a:sx n="85" d="100"/>
          <a:sy n="85" d="100"/>
        </p:scale>
        <p:origin x="120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BE63B47-28B0-46FB-9F41-A19E71BD16F5}" type="datetimeFigureOut">
              <a:rPr lang="fr-CA" smtClean="0"/>
              <a:pPr/>
              <a:t>2023-09-21</a:t>
            </a:fld>
            <a:endParaRPr lang="fr-CA"/>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DBD4E2-F904-4B82-8248-0FC997CBD28C}" type="slidenum">
              <a:rPr lang="fr-CA" smtClean="0"/>
              <a:pPr/>
              <a:t>‹N°›</a:t>
            </a:fld>
            <a:endParaRPr lang="fr-CA"/>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5717DA-A6D1-47DC-B350-49658B3F4447}" type="datetimeFigureOut">
              <a:rPr lang="fr-CA" smtClean="0"/>
              <a:pPr/>
              <a:t>2023-09-21</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C50A49-B0BD-486E-9D6B-54D3EB9A5C68}" type="slidenum">
              <a:rPr lang="fr-CA" smtClean="0"/>
              <a:pPr/>
              <a:t>‹N°›</a:t>
            </a:fld>
            <a:endParaRPr lang="fr-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931E8A55-7778-44F9-B469-15F2074AE1C9}" type="datetime1">
              <a:rPr lang="fr-CA" smtClean="0"/>
              <a:pPr/>
              <a:t>2023-09-21</a:t>
            </a:fld>
            <a:endParaRPr lang="fr-CA"/>
          </a:p>
        </p:txBody>
      </p:sp>
      <p:sp>
        <p:nvSpPr>
          <p:cNvPr id="19" name="Espace réservé du pied de page 18"/>
          <p:cNvSpPr>
            <a:spLocks noGrp="1"/>
          </p:cNvSpPr>
          <p:nvPr>
            <p:ph type="ftr" sz="quarter" idx="11"/>
          </p:nvPr>
        </p:nvSpPr>
        <p:spPr/>
        <p:txBody>
          <a:bodyPr/>
          <a:lstStyle/>
          <a:p>
            <a:endParaRPr lang="fr-CA"/>
          </a:p>
        </p:txBody>
      </p:sp>
      <p:sp>
        <p:nvSpPr>
          <p:cNvPr id="27" name="Espace réservé du numéro de diapositive 26"/>
          <p:cNvSpPr>
            <a:spLocks noGrp="1"/>
          </p:cNvSpPr>
          <p:nvPr>
            <p:ph type="sldNum" sz="quarter" idx="12"/>
          </p:nvPr>
        </p:nvSpPr>
        <p:spPr/>
        <p:txBody>
          <a:bodyPr/>
          <a:lstStyle/>
          <a:p>
            <a:fld id="{58F17EB1-A7E5-45C9-B3A7-77ADC541408C}"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D68D605-153E-431C-B8EC-B67736E2E90D}" type="datetime1">
              <a:rPr lang="fr-CA" smtClean="0"/>
              <a:pPr/>
              <a:t>2023-09-21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8F17EB1-A7E5-45C9-B3A7-77ADC541408C}"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19FD2DC-D0A6-48AA-A37C-83A3918EC4DA}" type="datetime1">
              <a:rPr lang="fr-CA" smtClean="0"/>
              <a:pPr/>
              <a:t>2023-09-21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8F17EB1-A7E5-45C9-B3A7-77ADC541408C}"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D7B775D-7F6D-4165-AC07-836491964B53}" type="datetime1">
              <a:rPr lang="fr-CA" smtClean="0"/>
              <a:pPr/>
              <a:t>2023-09-21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8F17EB1-A7E5-45C9-B3A7-77ADC541408C}"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08C29CBF-034D-4D5A-AEC1-9A30458A9A9D}" type="datetime1">
              <a:rPr lang="fr-CA" smtClean="0"/>
              <a:pPr/>
              <a:t>2023-09-21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58F17EB1-A7E5-45C9-B3A7-77ADC541408C}"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76251CE8-FBFD-4D07-BFCE-60DDF8ADDA5E}" type="datetime1">
              <a:rPr lang="fr-CA" smtClean="0"/>
              <a:pPr/>
              <a:t>2023-09-21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58F17EB1-A7E5-45C9-B3A7-77ADC541408C}"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196586D3-E6BE-43B5-8D23-3932256925AE}" type="datetime1">
              <a:rPr lang="fr-CA" smtClean="0"/>
              <a:pPr/>
              <a:t>2023-09-21</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58F17EB1-A7E5-45C9-B3A7-77ADC541408C}"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DF2E7EFA-E867-4AB7-9383-3A5264E090D8}" type="datetime1">
              <a:rPr lang="fr-CA" smtClean="0"/>
              <a:pPr/>
              <a:t>2023-09-21</a:t>
            </a:fld>
            <a:endParaRPr lang="fr-CA"/>
          </a:p>
        </p:txBody>
      </p:sp>
      <p:sp>
        <p:nvSpPr>
          <p:cNvPr id="8" name="Espace réservé du numéro de diapositive 7"/>
          <p:cNvSpPr>
            <a:spLocks noGrp="1"/>
          </p:cNvSpPr>
          <p:nvPr>
            <p:ph type="sldNum" sz="quarter" idx="11"/>
          </p:nvPr>
        </p:nvSpPr>
        <p:spPr/>
        <p:txBody>
          <a:bodyPr/>
          <a:lstStyle/>
          <a:p>
            <a:fld id="{58F17EB1-A7E5-45C9-B3A7-77ADC541408C}" type="slidenum">
              <a:rPr lang="fr-CA" smtClean="0"/>
              <a:pPr/>
              <a:t>‹N°›</a:t>
            </a:fld>
            <a:endParaRPr lang="fr-CA"/>
          </a:p>
        </p:txBody>
      </p:sp>
      <p:sp>
        <p:nvSpPr>
          <p:cNvPr id="9" name="Espace réservé du pied de page 8"/>
          <p:cNvSpPr>
            <a:spLocks noGrp="1"/>
          </p:cNvSpPr>
          <p:nvPr>
            <p:ph type="ftr" sz="quarter" idx="12"/>
          </p:nvPr>
        </p:nvSpPr>
        <p:spPr/>
        <p:txBody>
          <a:bodyPr/>
          <a:lstStyle/>
          <a:p>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B073616-0E94-46B9-9536-FCD86A40AD56}" type="datetime1">
              <a:rPr lang="fr-CA" smtClean="0"/>
              <a:pPr/>
              <a:t>2023-09-21</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3C05923D-9CB2-45F5-B8AA-7B49A7365C3A}" type="datetime1">
              <a:rPr lang="fr-CA" smtClean="0"/>
              <a:pPr/>
              <a:t>2023-09-21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a:xfrm>
            <a:off x="8156448" y="6422064"/>
            <a:ext cx="762000" cy="365125"/>
          </a:xfrm>
        </p:spPr>
        <p:txBody>
          <a:bodyPr/>
          <a:lstStyle/>
          <a:p>
            <a:fld id="{58F17EB1-A7E5-45C9-B3A7-77ADC541408C}"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108425C4-A633-491B-BDBE-948F7C4469C1}" type="datetime1">
              <a:rPr lang="fr-CA" smtClean="0"/>
              <a:pPr/>
              <a:t>2023-09-21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58F17EB1-A7E5-45C9-B3A7-77ADC541408C}" type="slidenum">
              <a:rPr lang="fr-CA" smtClean="0"/>
              <a:pPr/>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4F2B4D3-1539-4699-A10A-A30AA5293237}" type="datetime1">
              <a:rPr lang="fr-CA" smtClean="0"/>
              <a:pPr/>
              <a:t>2023-09-21</a:t>
            </a:fld>
            <a:endParaRPr lang="fr-CA"/>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CA"/>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8F17EB1-A7E5-45C9-B3A7-77ADC541408C}" type="slidenum">
              <a:rPr lang="fr-CA" smtClean="0"/>
              <a:pPr/>
              <a:t>‹N°›</a:t>
            </a:fld>
            <a:endParaRPr lang="fr-CA"/>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3337560"/>
            <a:ext cx="6980790" cy="2301240"/>
          </a:xfrm>
        </p:spPr>
        <p:txBody>
          <a:bodyPr>
            <a:normAutofit/>
          </a:bodyPr>
          <a:lstStyle/>
          <a:p>
            <a:r>
              <a:rPr lang="fr-CA" dirty="0"/>
              <a:t>LA balance des paiements</a:t>
            </a:r>
          </a:p>
        </p:txBody>
      </p:sp>
      <p:sp>
        <p:nvSpPr>
          <p:cNvPr id="3" name="Sous-titre 2"/>
          <p:cNvSpPr>
            <a:spLocks noGrp="1"/>
          </p:cNvSpPr>
          <p:nvPr>
            <p:ph type="subTitle" idx="1"/>
          </p:nvPr>
        </p:nvSpPr>
        <p:spPr>
          <a:xfrm>
            <a:off x="471530" y="1544812"/>
            <a:ext cx="6980790" cy="1752600"/>
          </a:xfrm>
        </p:spPr>
        <p:txBody>
          <a:bodyPr/>
          <a:lstStyle/>
          <a:p>
            <a:r>
              <a:rPr lang="fr-CA" dirty="0"/>
              <a:t>ECO5550 Thème 1b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La position extérieure</a:t>
            </a:r>
          </a:p>
        </p:txBody>
      </p:sp>
      <p:sp>
        <p:nvSpPr>
          <p:cNvPr id="3" name="Espace réservé du contenu 2"/>
          <p:cNvSpPr>
            <a:spLocks noGrp="1"/>
          </p:cNvSpPr>
          <p:nvPr>
            <p:ph idx="1"/>
          </p:nvPr>
        </p:nvSpPr>
        <p:spPr/>
        <p:txBody>
          <a:bodyPr>
            <a:normAutofit lnSpcReduction="10000"/>
          </a:bodyPr>
          <a:lstStyle/>
          <a:p>
            <a:r>
              <a:rPr lang="fr-CA" dirty="0"/>
              <a:t>Bilan des </a:t>
            </a:r>
            <a:r>
              <a:rPr lang="fr-CA" dirty="0" err="1"/>
              <a:t>diff</a:t>
            </a:r>
            <a:r>
              <a:rPr lang="fr-CA" dirty="0"/>
              <a:t>. encours (sommes des avoirs et des engagements) d’un pays face à l’étranger à une date donnée</a:t>
            </a:r>
          </a:p>
          <a:p>
            <a:endParaRPr lang="fr-CA" dirty="0"/>
          </a:p>
          <a:p>
            <a:r>
              <a:rPr lang="fr-CA" dirty="0"/>
              <a:t>Une position négative indique un pays débiteur, une position positive un pays créditeur</a:t>
            </a:r>
          </a:p>
          <a:p>
            <a:pPr>
              <a:buNone/>
            </a:pPr>
            <a:endParaRPr lang="fr-CA" dirty="0"/>
          </a:p>
          <a:p>
            <a:r>
              <a:rPr lang="fr-CA" dirty="0"/>
              <a:t>Attention, distinguez-bien flux et stocks!</a:t>
            </a:r>
          </a:p>
          <a:p>
            <a:endParaRPr lang="fr-CA" dirty="0"/>
          </a:p>
          <a:p>
            <a:endParaRPr lang="fr-CA" dirty="0"/>
          </a:p>
          <a:p>
            <a:endParaRPr lang="fr-CA" dirty="0"/>
          </a:p>
          <a:p>
            <a:endParaRPr lang="fr-CA" dirty="0"/>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10</a:t>
            </a:fld>
            <a:endParaRPr lang="fr-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143000"/>
          </a:xfrm>
        </p:spPr>
        <p:txBody>
          <a:bodyPr>
            <a:normAutofit fontScale="90000"/>
          </a:bodyPr>
          <a:lstStyle/>
          <a:p>
            <a:r>
              <a:rPr lang="fr-CA" dirty="0"/>
              <a:t>La position extérieure de la zone euro en 2007, G€</a:t>
            </a:r>
          </a:p>
        </p:txBody>
      </p:sp>
      <p:graphicFrame>
        <p:nvGraphicFramePr>
          <p:cNvPr id="4" name="Tableau 3"/>
          <p:cNvGraphicFramePr>
            <a:graphicFrameLocks noGrp="1"/>
          </p:cNvGraphicFramePr>
          <p:nvPr/>
        </p:nvGraphicFramePr>
        <p:xfrm>
          <a:off x="35496" y="1628799"/>
          <a:ext cx="9071991" cy="5229201"/>
        </p:xfrm>
        <a:graphic>
          <a:graphicData uri="http://schemas.openxmlformats.org/drawingml/2006/table">
            <a:tbl>
              <a:tblPr firstRow="1" bandRow="1">
                <a:tableStyleId>{5C22544A-7EE6-4342-B048-85BDC9FD1C3A}</a:tableStyleId>
              </a:tblPr>
              <a:tblGrid>
                <a:gridCol w="2784472">
                  <a:extLst>
                    <a:ext uri="{9D8B030D-6E8A-4147-A177-3AD203B41FA5}">
                      <a16:colId xmlns:a16="http://schemas.microsoft.com/office/drawing/2014/main" val="20000"/>
                    </a:ext>
                  </a:extLst>
                </a:gridCol>
                <a:gridCol w="2065899">
                  <a:extLst>
                    <a:ext uri="{9D8B030D-6E8A-4147-A177-3AD203B41FA5}">
                      <a16:colId xmlns:a16="http://schemas.microsoft.com/office/drawing/2014/main" val="20001"/>
                    </a:ext>
                  </a:extLst>
                </a:gridCol>
                <a:gridCol w="2245542">
                  <a:extLst>
                    <a:ext uri="{9D8B030D-6E8A-4147-A177-3AD203B41FA5}">
                      <a16:colId xmlns:a16="http://schemas.microsoft.com/office/drawing/2014/main" val="20002"/>
                    </a:ext>
                  </a:extLst>
                </a:gridCol>
                <a:gridCol w="1976078">
                  <a:extLst>
                    <a:ext uri="{9D8B030D-6E8A-4147-A177-3AD203B41FA5}">
                      <a16:colId xmlns:a16="http://schemas.microsoft.com/office/drawing/2014/main" val="20003"/>
                    </a:ext>
                  </a:extLst>
                </a:gridCol>
              </a:tblGrid>
              <a:tr h="576552">
                <a:tc>
                  <a:txBody>
                    <a:bodyPr/>
                    <a:lstStyle/>
                    <a:p>
                      <a:endParaRPr lang="fr-CA" dirty="0"/>
                    </a:p>
                  </a:txBody>
                  <a:tcPr/>
                </a:tc>
                <a:tc>
                  <a:txBody>
                    <a:bodyPr/>
                    <a:lstStyle/>
                    <a:p>
                      <a:r>
                        <a:rPr lang="fr-CA" dirty="0"/>
                        <a:t>Avoirs</a:t>
                      </a:r>
                    </a:p>
                  </a:txBody>
                  <a:tcPr/>
                </a:tc>
                <a:tc>
                  <a:txBody>
                    <a:bodyPr/>
                    <a:lstStyle/>
                    <a:p>
                      <a:r>
                        <a:rPr lang="fr-CA" dirty="0"/>
                        <a:t>Engagements</a:t>
                      </a:r>
                    </a:p>
                  </a:txBody>
                  <a:tcPr/>
                </a:tc>
                <a:tc>
                  <a:txBody>
                    <a:bodyPr/>
                    <a:lstStyle/>
                    <a:p>
                      <a:r>
                        <a:rPr lang="fr-CA" dirty="0"/>
                        <a:t>Solde</a:t>
                      </a:r>
                    </a:p>
                  </a:txBody>
                  <a:tcPr/>
                </a:tc>
                <a:extLst>
                  <a:ext uri="{0D108BD9-81ED-4DB2-BD59-A6C34878D82A}">
                    <a16:rowId xmlns:a16="http://schemas.microsoft.com/office/drawing/2014/main" val="10000"/>
                  </a:ext>
                </a:extLst>
              </a:tr>
              <a:tr h="568917">
                <a:tc>
                  <a:txBody>
                    <a:bodyPr/>
                    <a:lstStyle/>
                    <a:p>
                      <a:r>
                        <a:rPr lang="fr-CA" b="1" dirty="0"/>
                        <a:t>Total</a:t>
                      </a:r>
                    </a:p>
                  </a:txBody>
                  <a:tcPr/>
                </a:tc>
                <a:tc>
                  <a:txBody>
                    <a:bodyPr/>
                    <a:lstStyle/>
                    <a:p>
                      <a:r>
                        <a:rPr lang="fr-CA" b="1" dirty="0"/>
                        <a:t>13 773,8</a:t>
                      </a:r>
                    </a:p>
                  </a:txBody>
                  <a:tcPr/>
                </a:tc>
                <a:tc>
                  <a:txBody>
                    <a:bodyPr/>
                    <a:lstStyle/>
                    <a:p>
                      <a:r>
                        <a:rPr lang="fr-CA" b="1" dirty="0"/>
                        <a:t>14 904,4</a:t>
                      </a:r>
                    </a:p>
                  </a:txBody>
                  <a:tcPr/>
                </a:tc>
                <a:tc>
                  <a:txBody>
                    <a:bodyPr/>
                    <a:lstStyle/>
                    <a:p>
                      <a:r>
                        <a:rPr lang="fr-CA" b="1" dirty="0"/>
                        <a:t>-1 130,7</a:t>
                      </a:r>
                    </a:p>
                  </a:txBody>
                  <a:tcPr/>
                </a:tc>
                <a:extLst>
                  <a:ext uri="{0D108BD9-81ED-4DB2-BD59-A6C34878D82A}">
                    <a16:rowId xmlns:a16="http://schemas.microsoft.com/office/drawing/2014/main" val="10001"/>
                  </a:ext>
                </a:extLst>
              </a:tr>
              <a:tr h="568917">
                <a:tc>
                  <a:txBody>
                    <a:bodyPr/>
                    <a:lstStyle/>
                    <a:p>
                      <a:r>
                        <a:rPr lang="fr-CA" dirty="0"/>
                        <a:t>ID</a:t>
                      </a:r>
                    </a:p>
                  </a:txBody>
                  <a:tcPr/>
                </a:tc>
                <a:tc>
                  <a:txBody>
                    <a:bodyPr/>
                    <a:lstStyle/>
                    <a:p>
                      <a:r>
                        <a:rPr lang="fr-CA" dirty="0"/>
                        <a:t>3 542,2</a:t>
                      </a:r>
                    </a:p>
                  </a:txBody>
                  <a:tcPr/>
                </a:tc>
                <a:tc>
                  <a:txBody>
                    <a:bodyPr/>
                    <a:lstStyle/>
                    <a:p>
                      <a:r>
                        <a:rPr lang="fr-CA" dirty="0"/>
                        <a:t>3 084,5</a:t>
                      </a:r>
                    </a:p>
                  </a:txBody>
                  <a:tcPr/>
                </a:tc>
                <a:tc>
                  <a:txBody>
                    <a:bodyPr/>
                    <a:lstStyle/>
                    <a:p>
                      <a:r>
                        <a:rPr lang="fr-CA" dirty="0"/>
                        <a:t>457,7</a:t>
                      </a:r>
                    </a:p>
                  </a:txBody>
                  <a:tcPr/>
                </a:tc>
                <a:extLst>
                  <a:ext uri="{0D108BD9-81ED-4DB2-BD59-A6C34878D82A}">
                    <a16:rowId xmlns:a16="http://schemas.microsoft.com/office/drawing/2014/main" val="10002"/>
                  </a:ext>
                </a:extLst>
              </a:tr>
              <a:tr h="981966">
                <a:tc>
                  <a:txBody>
                    <a:bodyPr/>
                    <a:lstStyle/>
                    <a:p>
                      <a:r>
                        <a:rPr lang="fr-CA" dirty="0"/>
                        <a:t>I de portefeuille</a:t>
                      </a:r>
                    </a:p>
                  </a:txBody>
                  <a:tcPr/>
                </a:tc>
                <a:tc>
                  <a:txBody>
                    <a:bodyPr/>
                    <a:lstStyle/>
                    <a:p>
                      <a:r>
                        <a:rPr lang="fr-CA" dirty="0"/>
                        <a:t>4 653,3</a:t>
                      </a:r>
                    </a:p>
                  </a:txBody>
                  <a:tcPr/>
                </a:tc>
                <a:tc>
                  <a:txBody>
                    <a:bodyPr/>
                    <a:lstStyle/>
                    <a:p>
                      <a:r>
                        <a:rPr lang="fr-CA" dirty="0"/>
                        <a:t>6 339,5</a:t>
                      </a:r>
                    </a:p>
                  </a:txBody>
                  <a:tcPr/>
                </a:tc>
                <a:tc>
                  <a:txBody>
                    <a:bodyPr/>
                    <a:lstStyle/>
                    <a:p>
                      <a:r>
                        <a:rPr lang="fr-CA" dirty="0"/>
                        <a:t>-1 686,2</a:t>
                      </a:r>
                    </a:p>
                  </a:txBody>
                  <a:tcPr/>
                </a:tc>
                <a:extLst>
                  <a:ext uri="{0D108BD9-81ED-4DB2-BD59-A6C34878D82A}">
                    <a16:rowId xmlns:a16="http://schemas.microsoft.com/office/drawing/2014/main" val="10003"/>
                  </a:ext>
                </a:extLst>
              </a:tr>
              <a:tr h="981966">
                <a:tc>
                  <a:txBody>
                    <a:bodyPr/>
                    <a:lstStyle/>
                    <a:p>
                      <a:r>
                        <a:rPr lang="fr-CA" dirty="0"/>
                        <a:t>Produits dérivés</a:t>
                      </a:r>
                    </a:p>
                  </a:txBody>
                  <a:tcPr/>
                </a:tc>
                <a:tc>
                  <a:txBody>
                    <a:bodyPr/>
                    <a:lstStyle/>
                    <a:p>
                      <a:r>
                        <a:rPr lang="fr-CA" dirty="0"/>
                        <a:t>-</a:t>
                      </a:r>
                    </a:p>
                  </a:txBody>
                  <a:tcPr/>
                </a:tc>
                <a:tc>
                  <a:txBody>
                    <a:bodyPr/>
                    <a:lstStyle/>
                    <a:p>
                      <a:r>
                        <a:rPr lang="fr-CA" dirty="0"/>
                        <a:t>-</a:t>
                      </a:r>
                    </a:p>
                  </a:txBody>
                  <a:tcPr/>
                </a:tc>
                <a:tc>
                  <a:txBody>
                    <a:bodyPr/>
                    <a:lstStyle/>
                    <a:p>
                      <a:r>
                        <a:rPr lang="fr-CA" dirty="0"/>
                        <a:t>-10,3</a:t>
                      </a:r>
                    </a:p>
                  </a:txBody>
                  <a:tcPr/>
                </a:tc>
                <a:extLst>
                  <a:ext uri="{0D108BD9-81ED-4DB2-BD59-A6C34878D82A}">
                    <a16:rowId xmlns:a16="http://schemas.microsoft.com/office/drawing/2014/main" val="10004"/>
                  </a:ext>
                </a:extLst>
              </a:tr>
              <a:tr h="568917">
                <a:tc>
                  <a:txBody>
                    <a:bodyPr/>
                    <a:lstStyle/>
                    <a:p>
                      <a:r>
                        <a:rPr lang="fr-CA" dirty="0"/>
                        <a:t>Autres I</a:t>
                      </a:r>
                    </a:p>
                  </a:txBody>
                  <a:tcPr/>
                </a:tc>
                <a:tc>
                  <a:txBody>
                    <a:bodyPr/>
                    <a:lstStyle/>
                    <a:p>
                      <a:r>
                        <a:rPr lang="fr-CA" dirty="0"/>
                        <a:t>5 241,2</a:t>
                      </a:r>
                    </a:p>
                  </a:txBody>
                  <a:tcPr/>
                </a:tc>
                <a:tc>
                  <a:txBody>
                    <a:bodyPr/>
                    <a:lstStyle/>
                    <a:p>
                      <a:r>
                        <a:rPr lang="fr-CA" dirty="0"/>
                        <a:t>5 480,5</a:t>
                      </a:r>
                    </a:p>
                  </a:txBody>
                  <a:tcPr/>
                </a:tc>
                <a:tc>
                  <a:txBody>
                    <a:bodyPr/>
                    <a:lstStyle/>
                    <a:p>
                      <a:r>
                        <a:rPr lang="fr-CA" dirty="0"/>
                        <a:t>-293,3</a:t>
                      </a:r>
                    </a:p>
                  </a:txBody>
                  <a:tcPr/>
                </a:tc>
                <a:extLst>
                  <a:ext uri="{0D108BD9-81ED-4DB2-BD59-A6C34878D82A}">
                    <a16:rowId xmlns:a16="http://schemas.microsoft.com/office/drawing/2014/main" val="10005"/>
                  </a:ext>
                </a:extLst>
              </a:tr>
              <a:tr h="981966">
                <a:tc>
                  <a:txBody>
                    <a:bodyPr/>
                    <a:lstStyle/>
                    <a:p>
                      <a:r>
                        <a:rPr lang="fr-CA" dirty="0"/>
                        <a:t>Avoirs de réserves</a:t>
                      </a:r>
                    </a:p>
                  </a:txBody>
                  <a:tcPr/>
                </a:tc>
                <a:tc>
                  <a:txBody>
                    <a:bodyPr/>
                    <a:lstStyle/>
                    <a:p>
                      <a:r>
                        <a:rPr lang="fr-CA" dirty="0"/>
                        <a:t>-</a:t>
                      </a:r>
                    </a:p>
                  </a:txBody>
                  <a:tcPr/>
                </a:tc>
                <a:tc>
                  <a:txBody>
                    <a:bodyPr/>
                    <a:lstStyle/>
                    <a:p>
                      <a:r>
                        <a:rPr lang="fr-CA" dirty="0"/>
                        <a:t>-</a:t>
                      </a:r>
                    </a:p>
                  </a:txBody>
                  <a:tcPr/>
                </a:tc>
                <a:tc>
                  <a:txBody>
                    <a:bodyPr/>
                    <a:lstStyle/>
                    <a:p>
                      <a:r>
                        <a:rPr lang="fr-CA" dirty="0"/>
                        <a:t>347,4</a:t>
                      </a:r>
                    </a:p>
                  </a:txBody>
                  <a:tcPr/>
                </a:tc>
                <a:extLst>
                  <a:ext uri="{0D108BD9-81ED-4DB2-BD59-A6C34878D82A}">
                    <a16:rowId xmlns:a16="http://schemas.microsoft.com/office/drawing/2014/main" val="10006"/>
                  </a:ext>
                </a:extLst>
              </a:tr>
            </a:tbl>
          </a:graphicData>
        </a:graphic>
      </p:graphicFrame>
      <p:sp>
        <p:nvSpPr>
          <p:cNvPr id="5" name="Espace réservé du numéro de diapositive 4"/>
          <p:cNvSpPr>
            <a:spLocks noGrp="1"/>
          </p:cNvSpPr>
          <p:nvPr>
            <p:ph type="sldNum" sz="quarter" idx="12"/>
          </p:nvPr>
        </p:nvSpPr>
        <p:spPr/>
        <p:txBody>
          <a:bodyPr/>
          <a:lstStyle/>
          <a:p>
            <a:fld id="{58F17EB1-A7E5-45C9-B3A7-77ADC541408C}" type="slidenum">
              <a:rPr lang="fr-CA" smtClean="0"/>
              <a:pPr/>
              <a:t>11</a:t>
            </a:fld>
            <a:endParaRPr lang="fr-C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787208" cy="1143000"/>
          </a:xfrm>
        </p:spPr>
        <p:txBody>
          <a:bodyPr>
            <a:normAutofit fontScale="90000"/>
          </a:bodyPr>
          <a:lstStyle/>
          <a:p>
            <a:r>
              <a:rPr lang="fr-CA" dirty="0"/>
              <a:t>Déficits chroniques du CC et position extérieure négative</a:t>
            </a:r>
          </a:p>
        </p:txBody>
      </p:sp>
      <p:sp>
        <p:nvSpPr>
          <p:cNvPr id="3" name="Espace réservé du contenu 2"/>
          <p:cNvSpPr>
            <a:spLocks noGrp="1"/>
          </p:cNvSpPr>
          <p:nvPr>
            <p:ph idx="1"/>
          </p:nvPr>
        </p:nvSpPr>
        <p:spPr>
          <a:xfrm>
            <a:off x="457200" y="1600200"/>
            <a:ext cx="8686800" cy="4997152"/>
          </a:xfrm>
        </p:spPr>
        <p:txBody>
          <a:bodyPr>
            <a:normAutofit fontScale="92500" lnSpcReduction="10000"/>
          </a:bodyPr>
          <a:lstStyle/>
          <a:p>
            <a:r>
              <a:rPr lang="fr-CA" dirty="0"/>
              <a:t>Un déficit chronique du CC finit par entraîner une position négative (un pays qui est toujours un emprunteur net finit par devenir un pays débiteur)</a:t>
            </a:r>
          </a:p>
          <a:p>
            <a:endParaRPr lang="fr-CA" dirty="0"/>
          </a:p>
          <a:p>
            <a:r>
              <a:rPr lang="fr-CA" dirty="0"/>
              <a:t>La situation dégénère lorsque les versements d’intérêt au RDM recensés dans le CC ne peuvent être supportés par les revenus tirés des X</a:t>
            </a:r>
          </a:p>
          <a:p>
            <a:pPr>
              <a:buNone/>
            </a:pPr>
            <a:endParaRPr lang="fr-CA" dirty="0"/>
          </a:p>
          <a:p>
            <a:r>
              <a:rPr lang="fr-CA" dirty="0"/>
              <a:t>Le CC périclite et apparaît dans ce cas un risque de défaut international et/ou de crise de la balance des paiements</a:t>
            </a:r>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12</a:t>
            </a:fld>
            <a:endParaRPr lang="fr-C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820472" cy="1143000"/>
          </a:xfrm>
        </p:spPr>
        <p:txBody>
          <a:bodyPr>
            <a:normAutofit fontScale="90000"/>
          </a:bodyPr>
          <a:lstStyle/>
          <a:p>
            <a:r>
              <a:rPr lang="fr-CA" dirty="0"/>
              <a:t>Position extérieure, taux d’intérêt et CC</a:t>
            </a:r>
          </a:p>
        </p:txBody>
      </p:sp>
      <p:sp>
        <p:nvSpPr>
          <p:cNvPr id="3" name="Espace réservé du contenu 2"/>
          <p:cNvSpPr>
            <a:spLocks noGrp="1"/>
          </p:cNvSpPr>
          <p:nvPr>
            <p:ph idx="1"/>
          </p:nvPr>
        </p:nvSpPr>
        <p:spPr>
          <a:xfrm>
            <a:off x="457200" y="1628800"/>
            <a:ext cx="8686800" cy="4525963"/>
          </a:xfrm>
        </p:spPr>
        <p:txBody>
          <a:bodyPr>
            <a:normAutofit/>
          </a:bodyPr>
          <a:lstStyle/>
          <a:p>
            <a:r>
              <a:rPr lang="fr-CA" dirty="0"/>
              <a:t>Le flux net d’intérêt recensé dans le CC dépend non seulement de la position extérieure du pays, mais aussi de la différence entre les taux moyens sur les prêts et les emprunts internationaux passés :</a:t>
            </a:r>
          </a:p>
          <a:p>
            <a:pPr lvl="1">
              <a:spcBef>
                <a:spcPts val="3000"/>
              </a:spcBef>
            </a:pPr>
            <a:r>
              <a:rPr lang="fr-CA" dirty="0"/>
              <a:t>des </a:t>
            </a:r>
            <a:r>
              <a:rPr lang="fr-CA" dirty="0" err="1"/>
              <a:t>R</a:t>
            </a:r>
            <a:r>
              <a:rPr lang="fr-CA" baseline="30000" dirty="0" err="1"/>
              <a:t>prêts</a:t>
            </a:r>
            <a:r>
              <a:rPr lang="fr-CA" dirty="0"/>
              <a:t> &gt; </a:t>
            </a:r>
            <a:r>
              <a:rPr lang="fr-CA" dirty="0" err="1"/>
              <a:t>R</a:t>
            </a:r>
            <a:r>
              <a:rPr lang="fr-CA" baseline="30000" dirty="0" err="1"/>
              <a:t>emprunts</a:t>
            </a:r>
            <a:r>
              <a:rPr lang="fr-CA" dirty="0"/>
              <a:t> atténue l’impact d’une position extérieure négative sur le CC </a:t>
            </a:r>
          </a:p>
          <a:p>
            <a:pPr lvl="1">
              <a:spcBef>
                <a:spcPts val="3000"/>
              </a:spcBef>
            </a:pPr>
            <a:r>
              <a:rPr lang="fr-CA" dirty="0"/>
              <a:t>La situation inverse l’amplifie.</a:t>
            </a:r>
          </a:p>
          <a:p>
            <a:pPr>
              <a:buNone/>
            </a:pPr>
            <a:endParaRPr lang="fr-CA" dirty="0"/>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13</a:t>
            </a:fld>
            <a:endParaRPr lang="fr-CA"/>
          </a:p>
        </p:txBody>
      </p:sp>
      <p:cxnSp>
        <p:nvCxnSpPr>
          <p:cNvPr id="6" name="Connecteur droit 5"/>
          <p:cNvCxnSpPr/>
          <p:nvPr/>
        </p:nvCxnSpPr>
        <p:spPr>
          <a:xfrm>
            <a:off x="1835696" y="4293096"/>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2915816" y="4293096"/>
            <a:ext cx="288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PD vs PVD</a:t>
            </a:r>
          </a:p>
        </p:txBody>
      </p:sp>
      <p:sp>
        <p:nvSpPr>
          <p:cNvPr id="3" name="Espace réservé du contenu 2"/>
          <p:cNvSpPr>
            <a:spLocks noGrp="1"/>
          </p:cNvSpPr>
          <p:nvPr>
            <p:ph idx="1"/>
          </p:nvPr>
        </p:nvSpPr>
        <p:spPr>
          <a:xfrm>
            <a:off x="457200" y="1600200"/>
            <a:ext cx="8435280" cy="4525963"/>
          </a:xfrm>
        </p:spPr>
        <p:txBody>
          <a:bodyPr/>
          <a:lstStyle/>
          <a:p>
            <a:r>
              <a:rPr lang="fr-CA" dirty="0"/>
              <a:t>Comme les actifs des PD sont généralement moins risqués que ceux des PVD, le </a:t>
            </a:r>
            <a:r>
              <a:rPr lang="fr-CA" dirty="0" err="1"/>
              <a:t>diff</a:t>
            </a:r>
            <a:r>
              <a:rPr lang="fr-CA" dirty="0"/>
              <a:t>. d’intérêt sur les taux de prêts et d’emprunts </a:t>
            </a:r>
            <a:r>
              <a:rPr lang="fr-CA" dirty="0" err="1"/>
              <a:t>int</a:t>
            </a:r>
            <a:r>
              <a:rPr lang="fr-CA" dirty="0"/>
              <a:t>. passés est le plus souvent favorable aux premiers et défavorable aux seconds.</a:t>
            </a:r>
          </a:p>
          <a:p>
            <a:endParaRPr lang="fr-CA" dirty="0"/>
          </a:p>
          <a:p>
            <a:r>
              <a:rPr lang="fr-CA" dirty="0"/>
              <a:t>Aussi, les PVD sont davantage susceptibles de voir un problème de déficit chronique de leur CC dégénérer</a:t>
            </a:r>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14</a:t>
            </a:fld>
            <a:endParaRPr lang="fr-CA"/>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L’exception américaine</a:t>
            </a:r>
          </a:p>
        </p:txBody>
      </p:sp>
      <p:sp>
        <p:nvSpPr>
          <p:cNvPr id="3" name="Espace réservé du contenu 2"/>
          <p:cNvSpPr>
            <a:spLocks noGrp="1"/>
          </p:cNvSpPr>
          <p:nvPr>
            <p:ph idx="1"/>
          </p:nvPr>
        </p:nvSpPr>
        <p:spPr>
          <a:xfrm>
            <a:off x="457200" y="1600200"/>
            <a:ext cx="8507288" cy="4525963"/>
          </a:xfrm>
        </p:spPr>
        <p:txBody>
          <a:bodyPr>
            <a:normAutofit/>
          </a:bodyPr>
          <a:lstStyle/>
          <a:p>
            <a:r>
              <a:rPr lang="fr-CA" dirty="0"/>
              <a:t>Le fait que le $US soit la monnaie internationale tend à faire en sorte que leur taux d’emprunt soit avantageux</a:t>
            </a:r>
          </a:p>
          <a:p>
            <a:endParaRPr lang="fr-CA" dirty="0"/>
          </a:p>
          <a:p>
            <a:r>
              <a:rPr lang="fr-CA" dirty="0"/>
              <a:t>Cela atténue l’impact de déficits répétés de leur CC sur leur paiement d’intérêt futurs</a:t>
            </a:r>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15</a:t>
            </a:fld>
            <a:endParaRPr lang="fr-C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Au menu…</a:t>
            </a:r>
          </a:p>
        </p:txBody>
      </p:sp>
      <p:sp>
        <p:nvSpPr>
          <p:cNvPr id="3" name="Espace réservé du contenu 2"/>
          <p:cNvSpPr>
            <a:spLocks noGrp="1"/>
          </p:cNvSpPr>
          <p:nvPr>
            <p:ph idx="1"/>
          </p:nvPr>
        </p:nvSpPr>
        <p:spPr>
          <a:xfrm>
            <a:off x="457200" y="1412776"/>
            <a:ext cx="8003232" cy="4713387"/>
          </a:xfrm>
        </p:spPr>
        <p:txBody>
          <a:bodyPr>
            <a:normAutofit fontScale="85000" lnSpcReduction="20000"/>
          </a:bodyPr>
          <a:lstStyle/>
          <a:p>
            <a:r>
              <a:rPr lang="fr-CA" dirty="0"/>
              <a:t>Au thème 2, nous verrons comment les </a:t>
            </a:r>
            <a:r>
              <a:rPr lang="fr-CA" dirty="0" err="1"/>
              <a:t>pol</a:t>
            </a:r>
            <a:r>
              <a:rPr lang="fr-CA" dirty="0"/>
              <a:t>. de change peuvent influencer les situations de déséquilibre du CC</a:t>
            </a:r>
          </a:p>
          <a:p>
            <a:endParaRPr lang="fr-CA" dirty="0"/>
          </a:p>
          <a:p>
            <a:r>
              <a:rPr lang="fr-CA" dirty="0"/>
              <a:t>Au thème 3, nous verrons comment les </a:t>
            </a:r>
            <a:r>
              <a:rPr lang="fr-CA" dirty="0" err="1"/>
              <a:t>pol</a:t>
            </a:r>
            <a:r>
              <a:rPr lang="fr-CA" dirty="0"/>
              <a:t>. éco. intérieures peuvent elles aussi influencer les situations de déséquilibre du CC</a:t>
            </a:r>
          </a:p>
          <a:p>
            <a:endParaRPr lang="fr-CA" dirty="0"/>
          </a:p>
          <a:p>
            <a:r>
              <a:rPr lang="fr-CA" dirty="0"/>
              <a:t>Au thème 4, nous reviendrons sur le SMI actuel et sur le statut privilégié qu’il confère au $US</a:t>
            </a:r>
          </a:p>
          <a:p>
            <a:endParaRPr lang="fr-CA" dirty="0"/>
          </a:p>
          <a:p>
            <a:r>
              <a:rPr lang="fr-CA" dirty="0"/>
              <a:t>Au thème 5, nous analyserons de plus près la problématique de l’endettement international</a:t>
            </a:r>
          </a:p>
          <a:p>
            <a:endParaRPr lang="fr-CA" dirty="0"/>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16</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La balance des paiements</a:t>
            </a:r>
          </a:p>
        </p:txBody>
      </p:sp>
      <p:sp>
        <p:nvSpPr>
          <p:cNvPr id="3" name="Espace réservé du contenu 2"/>
          <p:cNvSpPr>
            <a:spLocks noGrp="1"/>
          </p:cNvSpPr>
          <p:nvPr>
            <p:ph idx="1"/>
          </p:nvPr>
        </p:nvSpPr>
        <p:spPr/>
        <p:txBody>
          <a:bodyPr/>
          <a:lstStyle/>
          <a:p>
            <a:r>
              <a:rPr lang="fr-CA" dirty="0"/>
              <a:t>Comptabilise les flux monétaires entre un pays et ses partenaires pour une période donnée</a:t>
            </a:r>
          </a:p>
          <a:p>
            <a:endParaRPr lang="fr-CA" dirty="0"/>
          </a:p>
          <a:p>
            <a:r>
              <a:rPr lang="fr-CA" dirty="0"/>
              <a:t>Comptabilité en double parties : toute transaction est comptabilisée 2 fois</a:t>
            </a:r>
          </a:p>
          <a:p>
            <a:pPr lvl="1"/>
            <a:r>
              <a:rPr lang="fr-CA" dirty="0"/>
              <a:t>en crédit (entrées de </a:t>
            </a:r>
            <a:r>
              <a:rPr lang="fr-CA" dirty="0" err="1"/>
              <a:t>dev</a:t>
            </a:r>
            <a:r>
              <a:rPr lang="fr-CA" dirty="0"/>
              <a:t>.)</a:t>
            </a:r>
          </a:p>
          <a:p>
            <a:pPr lvl="1"/>
            <a:r>
              <a:rPr lang="fr-CA" dirty="0"/>
              <a:t>en débit (sorties de </a:t>
            </a:r>
            <a:r>
              <a:rPr lang="fr-CA" dirty="0" err="1"/>
              <a:t>dev</a:t>
            </a:r>
            <a:r>
              <a:rPr lang="fr-CA" dirty="0"/>
              <a:t>.)</a:t>
            </a:r>
          </a:p>
          <a:p>
            <a:endParaRPr lang="fr-CA" dirty="0"/>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2</a:t>
            </a:fld>
            <a:endParaRPr lang="fr-C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La balance des paiements</a:t>
            </a:r>
          </a:p>
        </p:txBody>
      </p:sp>
      <p:sp>
        <p:nvSpPr>
          <p:cNvPr id="3" name="Espace réservé du contenu 2"/>
          <p:cNvSpPr>
            <a:spLocks noGrp="1"/>
          </p:cNvSpPr>
          <p:nvPr>
            <p:ph idx="1"/>
          </p:nvPr>
        </p:nvSpPr>
        <p:spPr>
          <a:xfrm>
            <a:off x="457200" y="1600200"/>
            <a:ext cx="8186766" cy="4525963"/>
          </a:xfrm>
        </p:spPr>
        <p:txBody>
          <a:bodyPr>
            <a:normAutofit fontScale="92500"/>
          </a:bodyPr>
          <a:lstStyle/>
          <a:p>
            <a:r>
              <a:rPr lang="fr-CA" dirty="0"/>
              <a:t>BP = CC + CCF</a:t>
            </a:r>
          </a:p>
          <a:p>
            <a:endParaRPr lang="fr-CA" dirty="0"/>
          </a:p>
          <a:p>
            <a:r>
              <a:rPr lang="fr-CA" dirty="0"/>
              <a:t>CC : recense les transactions courantes </a:t>
            </a:r>
            <a:r>
              <a:rPr lang="fr-CA"/>
              <a:t>(échanges </a:t>
            </a:r>
            <a:r>
              <a:rPr lang="fr-CA" dirty="0"/>
              <a:t>de b. et s., revenus de facteurs et transferts)</a:t>
            </a:r>
          </a:p>
          <a:p>
            <a:endParaRPr lang="fr-CA" dirty="0"/>
          </a:p>
          <a:p>
            <a:r>
              <a:rPr lang="fr-CA" dirty="0"/>
              <a:t>CCF : recense les transactions financières (transferts de capital, achats d’actifs étrangers et la ∆ des réserves internationales)</a:t>
            </a:r>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3</a:t>
            </a:fld>
            <a:endParaRPr lang="fr-C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8F17EB1-A7E5-45C9-B3A7-77ADC541408C}" type="slidenum">
              <a:rPr lang="fr-CA" smtClean="0"/>
              <a:pPr/>
              <a:t>4</a:t>
            </a:fld>
            <a:endParaRPr lang="fr-CA"/>
          </a:p>
        </p:txBody>
      </p:sp>
      <p:pic>
        <p:nvPicPr>
          <p:cNvPr id="54286" name="Picture 14"/>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
        <p:nvSpPr>
          <p:cNvPr id="20" name="ZoneTexte 19"/>
          <p:cNvSpPr txBox="1"/>
          <p:nvPr/>
        </p:nvSpPr>
        <p:spPr>
          <a:xfrm>
            <a:off x="4211960" y="4941168"/>
            <a:ext cx="4591963" cy="1754326"/>
          </a:xfrm>
          <a:prstGeom prst="rect">
            <a:avLst/>
          </a:prstGeom>
          <a:noFill/>
        </p:spPr>
        <p:txBody>
          <a:bodyPr wrap="none" rtlCol="0">
            <a:spAutoFit/>
          </a:bodyPr>
          <a:lstStyle/>
          <a:p>
            <a:pPr>
              <a:lnSpc>
                <a:spcPct val="200000"/>
              </a:lnSpc>
            </a:pPr>
            <a:r>
              <a:rPr lang="fr-CA" dirty="0">
                <a:solidFill>
                  <a:schemeClr val="bg1"/>
                </a:solidFill>
              </a:rPr>
              <a:t>BP = CC + </a:t>
            </a:r>
            <a:r>
              <a:rPr lang="fr-CA" dirty="0" err="1">
                <a:solidFill>
                  <a:schemeClr val="bg1"/>
                </a:solidFill>
              </a:rPr>
              <a:t>CCap</a:t>
            </a:r>
            <a:r>
              <a:rPr lang="fr-CA" dirty="0">
                <a:solidFill>
                  <a:schemeClr val="bg1"/>
                </a:solidFill>
              </a:rPr>
              <a:t> + </a:t>
            </a:r>
            <a:r>
              <a:rPr lang="fr-CA" dirty="0" err="1">
                <a:solidFill>
                  <a:schemeClr val="bg1"/>
                </a:solidFill>
              </a:rPr>
              <a:t>CFin</a:t>
            </a:r>
            <a:r>
              <a:rPr lang="fr-CA" dirty="0">
                <a:solidFill>
                  <a:schemeClr val="bg1"/>
                </a:solidFill>
              </a:rPr>
              <a:t> + CRO = 0</a:t>
            </a:r>
          </a:p>
          <a:p>
            <a:pPr>
              <a:lnSpc>
                <a:spcPct val="200000"/>
              </a:lnSpc>
            </a:pPr>
            <a:r>
              <a:rPr lang="fr-CA" dirty="0">
                <a:solidFill>
                  <a:schemeClr val="bg1"/>
                </a:solidFill>
              </a:rPr>
              <a:t>BP = Cap./besoin de fin. + </a:t>
            </a:r>
            <a:r>
              <a:rPr lang="fr-CA" dirty="0" err="1">
                <a:solidFill>
                  <a:schemeClr val="bg1"/>
                </a:solidFill>
              </a:rPr>
              <a:t>CFin</a:t>
            </a:r>
            <a:r>
              <a:rPr lang="fr-CA" dirty="0">
                <a:solidFill>
                  <a:schemeClr val="bg1"/>
                </a:solidFill>
              </a:rPr>
              <a:t> + CRO = 0</a:t>
            </a:r>
          </a:p>
          <a:p>
            <a:pPr>
              <a:lnSpc>
                <a:spcPct val="200000"/>
              </a:lnSpc>
            </a:pPr>
            <a:r>
              <a:rPr lang="fr-CA" dirty="0">
                <a:solidFill>
                  <a:schemeClr val="bg1"/>
                </a:solidFill>
              </a:rPr>
              <a:t>	      BP = BB + CRO = 0</a:t>
            </a:r>
          </a:p>
        </p:txBody>
      </p:sp>
      <p:sp>
        <p:nvSpPr>
          <p:cNvPr id="21" name="Accolade fermante 20"/>
          <p:cNvSpPr/>
          <p:nvPr/>
        </p:nvSpPr>
        <p:spPr>
          <a:xfrm rot="5400000">
            <a:off x="5292080" y="5301208"/>
            <a:ext cx="216024" cy="648072"/>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22" name="Accolade fermante 21"/>
          <p:cNvSpPr/>
          <p:nvPr/>
        </p:nvSpPr>
        <p:spPr>
          <a:xfrm rot="5400000">
            <a:off x="6156176" y="4869160"/>
            <a:ext cx="216024" cy="2520280"/>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5240" cy="1143000"/>
          </a:xfrm>
        </p:spPr>
        <p:txBody>
          <a:bodyPr>
            <a:normAutofit/>
          </a:bodyPr>
          <a:lstStyle/>
          <a:p>
            <a:r>
              <a:rPr lang="fr-CA" dirty="0" err="1"/>
              <a:t>Compt</a:t>
            </a:r>
            <a:r>
              <a:rPr lang="fr-CA" dirty="0"/>
              <a:t>. en double parties : ex. 1</a:t>
            </a:r>
          </a:p>
        </p:txBody>
      </p:sp>
      <p:sp>
        <p:nvSpPr>
          <p:cNvPr id="3" name="Espace réservé du contenu 2"/>
          <p:cNvSpPr>
            <a:spLocks noGrp="1"/>
          </p:cNvSpPr>
          <p:nvPr>
            <p:ph idx="1"/>
          </p:nvPr>
        </p:nvSpPr>
        <p:spPr>
          <a:xfrm>
            <a:off x="457200" y="1600200"/>
            <a:ext cx="8147248" cy="4525963"/>
          </a:xfrm>
        </p:spPr>
        <p:txBody>
          <a:bodyPr/>
          <a:lstStyle/>
          <a:p>
            <a:r>
              <a:rPr lang="fr-CA" dirty="0"/>
              <a:t>L’achat d’une auto japonaise par un canadien engendre…</a:t>
            </a:r>
          </a:p>
          <a:p>
            <a:pPr lvl="1">
              <a:spcBef>
                <a:spcPts val="3000"/>
              </a:spcBef>
            </a:pPr>
            <a:r>
              <a:rPr lang="fr-CA" dirty="0"/>
              <a:t>un débit au compte de la bal. </a:t>
            </a:r>
            <a:r>
              <a:rPr lang="fr-CA" dirty="0" err="1"/>
              <a:t>comm</a:t>
            </a:r>
            <a:r>
              <a:rPr lang="fr-CA" dirty="0"/>
              <a:t>. correspondant à l’achat de l’auto</a:t>
            </a:r>
          </a:p>
          <a:p>
            <a:pPr lvl="1">
              <a:spcBef>
                <a:spcPts val="3000"/>
              </a:spcBef>
            </a:pPr>
            <a:r>
              <a:rPr lang="fr-CA" dirty="0"/>
              <a:t>un crédit au compte financier correspondant au dépôt du paiement à la banque canadienne de la Cie japonaise (</a:t>
            </a:r>
            <a:r>
              <a:rPr lang="fr-CA" dirty="0">
                <a:sym typeface="Symbol"/>
              </a:rPr>
              <a:t> actifs étrangers au pays)</a:t>
            </a:r>
            <a:endParaRPr lang="fr-CA" dirty="0"/>
          </a:p>
          <a:p>
            <a:endParaRPr lang="fr-CA" dirty="0"/>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5</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5240" cy="1143000"/>
          </a:xfrm>
        </p:spPr>
        <p:txBody>
          <a:bodyPr>
            <a:normAutofit/>
          </a:bodyPr>
          <a:lstStyle/>
          <a:p>
            <a:r>
              <a:rPr lang="fr-CA" dirty="0" err="1"/>
              <a:t>Compt</a:t>
            </a:r>
            <a:r>
              <a:rPr lang="fr-CA" dirty="0"/>
              <a:t>. en double parties : ex. 2</a:t>
            </a:r>
          </a:p>
        </p:txBody>
      </p:sp>
      <p:sp>
        <p:nvSpPr>
          <p:cNvPr id="3" name="Espace réservé du contenu 2"/>
          <p:cNvSpPr>
            <a:spLocks noGrp="1"/>
          </p:cNvSpPr>
          <p:nvPr>
            <p:ph idx="1"/>
          </p:nvPr>
        </p:nvSpPr>
        <p:spPr>
          <a:xfrm>
            <a:off x="457200" y="1600200"/>
            <a:ext cx="8147248" cy="4525963"/>
          </a:xfrm>
        </p:spPr>
        <p:txBody>
          <a:bodyPr>
            <a:normAutofit/>
          </a:bodyPr>
          <a:lstStyle/>
          <a:p>
            <a:r>
              <a:rPr lang="fr-CA" dirty="0"/>
              <a:t>Le paiement d’un </a:t>
            </a:r>
            <a:r>
              <a:rPr lang="fr-CA" dirty="0" err="1"/>
              <a:t>gouv</a:t>
            </a:r>
            <a:r>
              <a:rPr lang="fr-CA" dirty="0"/>
              <a:t>. étranger à une Cie d’ingénierie canadienne engendre…</a:t>
            </a:r>
          </a:p>
          <a:p>
            <a:pPr lvl="1">
              <a:spcBef>
                <a:spcPts val="3000"/>
              </a:spcBef>
            </a:pPr>
            <a:r>
              <a:rPr lang="fr-CA" dirty="0"/>
              <a:t>un crédit dans le compte de la bal. des services correspondant au paiement du service</a:t>
            </a:r>
          </a:p>
          <a:p>
            <a:pPr lvl="1">
              <a:spcBef>
                <a:spcPts val="3000"/>
              </a:spcBef>
            </a:pPr>
            <a:r>
              <a:rPr lang="fr-CA" dirty="0"/>
              <a:t>un débit dans le compte financier correspondant à la diminution des dépôts du  </a:t>
            </a:r>
            <a:r>
              <a:rPr lang="fr-CA" dirty="0" err="1"/>
              <a:t>gouv</a:t>
            </a:r>
            <a:r>
              <a:rPr lang="fr-CA" dirty="0"/>
              <a:t>. étranger au Canada (</a:t>
            </a:r>
            <a:r>
              <a:rPr lang="fr-CA" dirty="0">
                <a:sym typeface="Symbol"/>
              </a:rPr>
              <a:t> </a:t>
            </a:r>
            <a:r>
              <a:rPr lang="fr-CA" dirty="0"/>
              <a:t>actifs étrangers au pays)</a:t>
            </a:r>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6</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75240" cy="1143000"/>
          </a:xfrm>
        </p:spPr>
        <p:txBody>
          <a:bodyPr>
            <a:normAutofit/>
          </a:bodyPr>
          <a:lstStyle/>
          <a:p>
            <a:r>
              <a:rPr lang="fr-CA" dirty="0" err="1"/>
              <a:t>Compt</a:t>
            </a:r>
            <a:r>
              <a:rPr lang="fr-CA" dirty="0"/>
              <a:t>. en double parties : ex. 3</a:t>
            </a:r>
          </a:p>
        </p:txBody>
      </p:sp>
      <p:sp>
        <p:nvSpPr>
          <p:cNvPr id="3" name="Espace réservé du contenu 2"/>
          <p:cNvSpPr>
            <a:spLocks noGrp="1"/>
          </p:cNvSpPr>
          <p:nvPr>
            <p:ph idx="1"/>
          </p:nvPr>
        </p:nvSpPr>
        <p:spPr>
          <a:xfrm>
            <a:off x="457200" y="1600200"/>
            <a:ext cx="8147248" cy="4525963"/>
          </a:xfrm>
        </p:spPr>
        <p:txBody>
          <a:bodyPr/>
          <a:lstStyle/>
          <a:p>
            <a:r>
              <a:rPr lang="fr-CA" dirty="0"/>
              <a:t>L’achat par un étranger d’une obligation canadienne engendre…</a:t>
            </a:r>
          </a:p>
          <a:p>
            <a:pPr lvl="1">
              <a:spcBef>
                <a:spcPts val="3000"/>
              </a:spcBef>
            </a:pPr>
            <a:r>
              <a:rPr lang="fr-CA" dirty="0"/>
              <a:t>un crédit au compte financier correspondant à l’achat de l’obligation</a:t>
            </a:r>
          </a:p>
          <a:p>
            <a:pPr lvl="1">
              <a:spcBef>
                <a:spcPts val="3000"/>
              </a:spcBef>
            </a:pPr>
            <a:r>
              <a:rPr lang="fr-CA" dirty="0"/>
              <a:t>un débit au compte financier correspondant à la diminution des dépôts de l’étranger au Canada (</a:t>
            </a:r>
            <a:r>
              <a:rPr lang="fr-CA" dirty="0">
                <a:sym typeface="Symbol"/>
              </a:rPr>
              <a:t> </a:t>
            </a:r>
            <a:r>
              <a:rPr lang="fr-CA" dirty="0"/>
              <a:t>actifs étrangers au pays)</a:t>
            </a:r>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7</a:t>
            </a:fld>
            <a:endParaRPr lang="fr-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Équilibre de la balance</a:t>
            </a:r>
          </a:p>
        </p:txBody>
      </p:sp>
      <p:sp>
        <p:nvSpPr>
          <p:cNvPr id="3" name="Espace réservé du contenu 2"/>
          <p:cNvSpPr>
            <a:spLocks noGrp="1"/>
          </p:cNvSpPr>
          <p:nvPr>
            <p:ph idx="1"/>
          </p:nvPr>
        </p:nvSpPr>
        <p:spPr>
          <a:xfrm>
            <a:off x="457200" y="1600200"/>
            <a:ext cx="8003232" cy="4525963"/>
          </a:xfrm>
        </p:spPr>
        <p:txBody>
          <a:bodyPr>
            <a:normAutofit/>
          </a:bodyPr>
          <a:lstStyle/>
          <a:p>
            <a:r>
              <a:rPr lang="fr-CA" dirty="0"/>
              <a:t>Il va de soi que la balance des paiements est toujours à l’équilibre, aux erreurs et omissions près</a:t>
            </a:r>
          </a:p>
          <a:p>
            <a:endParaRPr lang="fr-CA" dirty="0"/>
          </a:p>
          <a:p>
            <a:r>
              <a:rPr lang="fr-CA" dirty="0"/>
              <a:t>Mais attention, cela n’implique en rien l’équilibre des différents comptes qui la composent!</a:t>
            </a:r>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8</a:t>
            </a:fld>
            <a:endParaRPr lang="fr-C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Déséquilibres du CC</a:t>
            </a:r>
          </a:p>
        </p:txBody>
      </p:sp>
      <p:sp>
        <p:nvSpPr>
          <p:cNvPr id="3" name="Espace réservé du contenu 2"/>
          <p:cNvSpPr>
            <a:spLocks noGrp="1"/>
          </p:cNvSpPr>
          <p:nvPr>
            <p:ph idx="1"/>
          </p:nvPr>
        </p:nvSpPr>
        <p:spPr>
          <a:xfrm>
            <a:off x="457200" y="1600200"/>
            <a:ext cx="8219256" cy="4525963"/>
          </a:xfrm>
        </p:spPr>
        <p:txBody>
          <a:bodyPr>
            <a:normAutofit/>
          </a:bodyPr>
          <a:lstStyle/>
          <a:p>
            <a:r>
              <a:rPr lang="fr-CA" dirty="0"/>
              <a:t>Lorsque le solde du CC&gt;0, nous finançons l’achat de nos exportations par les étrangers (CCF&lt;0), on dit dans ce cas que le pays est un prêteur net.</a:t>
            </a:r>
          </a:p>
          <a:p>
            <a:endParaRPr lang="fr-CA" dirty="0"/>
          </a:p>
          <a:p>
            <a:r>
              <a:rPr lang="fr-CA" dirty="0"/>
              <a:t>Lorsque le solde du CC&lt;0, l’étranger finance nos importations (CCF&gt;0), on dit dans ce cas que le pays est un emprunteur net.</a:t>
            </a:r>
          </a:p>
          <a:p>
            <a:pPr>
              <a:buNone/>
            </a:pPr>
            <a:endParaRPr lang="fr-CA" dirty="0"/>
          </a:p>
          <a:p>
            <a:endParaRPr lang="fr-CA" dirty="0"/>
          </a:p>
        </p:txBody>
      </p:sp>
      <p:sp>
        <p:nvSpPr>
          <p:cNvPr id="4" name="Espace réservé du numéro de diapositive 3"/>
          <p:cNvSpPr>
            <a:spLocks noGrp="1"/>
          </p:cNvSpPr>
          <p:nvPr>
            <p:ph type="sldNum" sz="quarter" idx="12"/>
          </p:nvPr>
        </p:nvSpPr>
        <p:spPr/>
        <p:txBody>
          <a:bodyPr/>
          <a:lstStyle/>
          <a:p>
            <a:fld id="{58F17EB1-A7E5-45C9-B3A7-77ADC541408C}" type="slidenum">
              <a:rPr lang="fr-CA" smtClean="0"/>
              <a:pPr/>
              <a:t>9</a:t>
            </a:fld>
            <a:endParaRPr lang="fr-CA"/>
          </a:p>
        </p:txBody>
      </p:sp>
    </p:spTree>
  </p:cSld>
  <p:clrMapOvr>
    <a:masterClrMapping/>
  </p:clrMapOvr>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1109</TotalTime>
  <Words>851</Words>
  <Application>Microsoft Office PowerPoint</Application>
  <PresentationFormat>Affichage à l'écran (4:3)</PresentationFormat>
  <Paragraphs>114</Paragraphs>
  <Slides>16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Arial</vt:lpstr>
      <vt:lpstr>Calibri</vt:lpstr>
      <vt:lpstr>Franklin Gothic Book</vt:lpstr>
      <vt:lpstr>Wingdings 2</vt:lpstr>
      <vt:lpstr>Technique</vt:lpstr>
      <vt:lpstr>LA balance des paiements</vt:lpstr>
      <vt:lpstr>La balance des paiements</vt:lpstr>
      <vt:lpstr>La balance des paiements</vt:lpstr>
      <vt:lpstr>Présentation PowerPoint</vt:lpstr>
      <vt:lpstr>Compt. en double parties : ex. 1</vt:lpstr>
      <vt:lpstr>Compt. en double parties : ex. 2</vt:lpstr>
      <vt:lpstr>Compt. en double parties : ex. 3</vt:lpstr>
      <vt:lpstr>Équilibre de la balance</vt:lpstr>
      <vt:lpstr>Déséquilibres du CC</vt:lpstr>
      <vt:lpstr>La position extérieure</vt:lpstr>
      <vt:lpstr>La position extérieure de la zone euro en 2007, G€</vt:lpstr>
      <vt:lpstr>Déficits chroniques du CC et position extérieure négative</vt:lpstr>
      <vt:lpstr>Position extérieure, taux d’intérêt et CC</vt:lpstr>
      <vt:lpstr>PD vs PVD</vt:lpstr>
      <vt:lpstr>L’exception américaine</vt:lpstr>
      <vt:lpstr>Au menu…</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comptabilité Nationale en économie ouverte</dc:title>
  <dc:creator>Aurélie</dc:creator>
  <cp:lastModifiedBy>sav-salledecours</cp:lastModifiedBy>
  <cp:revision>157</cp:revision>
  <dcterms:created xsi:type="dcterms:W3CDTF">2011-09-01T13:35:52Z</dcterms:created>
  <dcterms:modified xsi:type="dcterms:W3CDTF">2023-09-21T17:42:24Z</dcterms:modified>
</cp:coreProperties>
</file>