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9" r:id="rId3"/>
    <p:sldId id="280" r:id="rId4"/>
    <p:sldId id="276" r:id="rId5"/>
    <p:sldId id="303" r:id="rId6"/>
    <p:sldId id="304" r:id="rId7"/>
    <p:sldId id="277" r:id="rId8"/>
    <p:sldId id="278" r:id="rId9"/>
    <p:sldId id="301" r:id="rId10"/>
    <p:sldId id="281" r:id="rId11"/>
    <p:sldId id="258" r:id="rId12"/>
    <p:sldId id="257" r:id="rId13"/>
    <p:sldId id="259" r:id="rId14"/>
    <p:sldId id="305" r:id="rId15"/>
    <p:sldId id="260" r:id="rId16"/>
    <p:sldId id="262" r:id="rId17"/>
    <p:sldId id="264" r:id="rId18"/>
    <p:sldId id="270" r:id="rId19"/>
    <p:sldId id="271" r:id="rId20"/>
    <p:sldId id="297" r:id="rId21"/>
    <p:sldId id="283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82" d="100"/>
          <a:sy n="82" d="100"/>
        </p:scale>
        <p:origin x="-15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63B47-28B0-46FB-9F41-A19E71BD16F5}" type="datetimeFigureOut">
              <a:rPr lang="fr-CA" smtClean="0"/>
              <a:pPr/>
              <a:t>2019-09-12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BD4E2-F904-4B82-8248-0FC997CBD2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717DA-A6D1-47DC-B350-49658B3F4447}" type="datetimeFigureOut">
              <a:rPr lang="fr-CA" smtClean="0"/>
              <a:pPr/>
              <a:t>2019-09-12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50A49-B0BD-486E-9D6B-54D3EB9A5C6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50A49-B0BD-486E-9D6B-54D3EB9A5C68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50A49-B0BD-486E-9D6B-54D3EB9A5C68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50A49-B0BD-486E-9D6B-54D3EB9A5C68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E8A55-7778-44F9-B469-15F2074AE1C9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D605-153E-431C-B8EC-B67736E2E90D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FD2DC-D0A6-48AA-A37C-83A3918EC4DA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775D-7F6D-4165-AC07-836491964B53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9CBF-034D-4D5A-AEC1-9A30458A9A9D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51CE8-FBFD-4D07-BFCE-60DDF8ADDA5E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86D3-E6BE-43B5-8D23-3932256925AE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7EFA-E867-4AB7-9383-3A5264E090D8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3616-0E94-46B9-9536-FCD86A40AD56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5923D-9CB2-45F5-B8AA-7B49A7365C3A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08425C4-A633-491B-BDBE-948F7C4469C1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F2B4D3-1539-4699-A10A-A30AA5293237}" type="datetime1">
              <a:rPr lang="fr-CA" smtClean="0"/>
              <a:pPr/>
              <a:t>2019-09-12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8F17EB1-A7E5-45C9-B3A7-77ADC541408C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dingeconomics.com/china/current-account" TargetMode="External"/><Relationship Id="rId2" Type="http://schemas.openxmlformats.org/officeDocument/2006/relationships/hyperlink" Target="http://www.tradingeconomics.com/united-states/current-accoun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3337560"/>
            <a:ext cx="6980790" cy="2301240"/>
          </a:xfrm>
        </p:spPr>
        <p:txBody>
          <a:bodyPr>
            <a:normAutofit/>
          </a:bodyPr>
          <a:lstStyle/>
          <a:p>
            <a:r>
              <a:rPr lang="fr-CA" dirty="0" smtClean="0"/>
              <a:t>LA comptabilité Nationale en économie ouverte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1530" y="1544812"/>
            <a:ext cx="6980790" cy="1752600"/>
          </a:xfrm>
        </p:spPr>
        <p:txBody>
          <a:bodyPr/>
          <a:lstStyle/>
          <a:p>
            <a:r>
              <a:rPr lang="fr-CA" dirty="0" smtClean="0"/>
              <a:t>ECO5550 </a:t>
            </a:r>
            <a:r>
              <a:rPr lang="fr-CA" smtClean="0"/>
              <a:t>Thème 1a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algn="ctr"/>
            <a:r>
              <a:rPr lang="fr-CA" dirty="0" smtClean="0"/>
              <a:t>II. Introduction à la comptabilité nationale en économie ouverte</a:t>
            </a: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PIB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fr-CA" dirty="0" smtClean="0"/>
              <a:t>PIB : valeur marchande de tous les b. et s. finaux produits sur un territoire et une période donnés</a:t>
            </a:r>
          </a:p>
          <a:p>
            <a:endParaRPr lang="fr-CA" dirty="0" smtClean="0"/>
          </a:p>
          <a:p>
            <a:r>
              <a:rPr lang="fr-CA" dirty="0" smtClean="0"/>
              <a:t>Sont exclues de la valeur du PIB :</a:t>
            </a:r>
          </a:p>
          <a:p>
            <a:pPr lvl="1"/>
            <a:r>
              <a:rPr lang="fr-CA" dirty="0" smtClean="0"/>
              <a:t>la valeur des biens intermédiaires échangés</a:t>
            </a:r>
          </a:p>
          <a:p>
            <a:pPr lvl="1"/>
            <a:r>
              <a:rPr lang="fr-CA" dirty="0" smtClean="0"/>
              <a:t>la valeur des biens de seconde main échangés</a:t>
            </a:r>
          </a:p>
          <a:p>
            <a:pPr lvl="1"/>
            <a:r>
              <a:rPr lang="fr-CA" dirty="0" smtClean="0"/>
              <a:t>la valeur des valeurs mobilières échangées</a:t>
            </a:r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mesure du PIB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Repose sur une triple identité…</a:t>
            </a:r>
          </a:p>
          <a:p>
            <a:pPr>
              <a:buNone/>
            </a:pPr>
            <a:r>
              <a:rPr lang="fr-CA" dirty="0" smtClean="0"/>
              <a:t>			</a:t>
            </a:r>
          </a:p>
          <a:p>
            <a:pPr algn="ctr">
              <a:buNone/>
            </a:pPr>
            <a:r>
              <a:rPr lang="fr-CA" dirty="0" smtClean="0"/>
              <a:t>PIB ≡ Y ≡ DA</a:t>
            </a:r>
          </a:p>
          <a:p>
            <a:endParaRPr lang="fr-CA" dirty="0" smtClean="0"/>
          </a:p>
          <a:p>
            <a:r>
              <a:rPr lang="fr-CA" dirty="0" smtClean="0"/>
              <a:t>qui implique 3 méthodes de calcul :</a:t>
            </a:r>
          </a:p>
          <a:p>
            <a:pPr>
              <a:buNone/>
            </a:pPr>
            <a:r>
              <a:rPr lang="fr-CA" dirty="0" smtClean="0"/>
              <a:t>	− la méthode des valeurs ajoutées</a:t>
            </a:r>
          </a:p>
          <a:p>
            <a:pPr>
              <a:buNone/>
            </a:pPr>
            <a:r>
              <a:rPr lang="fr-CA" dirty="0" smtClean="0"/>
              <a:t>	− la méthode des revenus;</a:t>
            </a:r>
          </a:p>
          <a:p>
            <a:pPr>
              <a:buNone/>
            </a:pPr>
            <a:r>
              <a:rPr lang="fr-CA" dirty="0" smtClean="0"/>
              <a:t>	− la méthode des dépenses.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méthode des dépenses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On a : PIB = C + I + G + X – M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C ≈ 60% du PIB, peu volatile</a:t>
            </a:r>
          </a:p>
          <a:p>
            <a:pPr lvl="1"/>
            <a:r>
              <a:rPr lang="fr-CA" dirty="0" smtClean="0"/>
              <a:t>I = FBCF + ∆Stock = FBC ≈ 15% du PIB, très volatile</a:t>
            </a:r>
          </a:p>
          <a:p>
            <a:pPr lvl="1"/>
            <a:r>
              <a:rPr lang="fr-CA" dirty="0" smtClean="0"/>
              <a:t>G ≈ 25% du PIB</a:t>
            </a:r>
          </a:p>
          <a:p>
            <a:pPr lvl="1"/>
            <a:r>
              <a:rPr lang="fr-CA" dirty="0" smtClean="0"/>
              <a:t>X-M = CC, devrait être équilibré à LT (EE)</a:t>
            </a:r>
          </a:p>
          <a:p>
            <a:endParaRPr lang="fr-CA" dirty="0" smtClean="0"/>
          </a:p>
          <a:p>
            <a:r>
              <a:rPr lang="fr-CA" dirty="0" smtClean="0"/>
              <a:t>Malgré son faible poids dans le PIB, I est responsable de la plus grande part de la volatilité de ce dernier et de sa croissance à LT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Économie fermée vs ouvertes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CA" dirty="0" smtClean="0"/>
              <a:t>Une économie fermée ne fait pas de commerce et ne peut consommer que ce qu’elle produi</a:t>
            </a:r>
            <a:r>
              <a:rPr lang="fr-CA" dirty="0" smtClean="0"/>
              <a:t>t</a:t>
            </a:r>
            <a:endParaRPr lang="fr-CA" dirty="0" smtClean="0"/>
          </a:p>
          <a:p>
            <a:pPr marL="6350" lvl="1" indent="-6350" algn="ctr">
              <a:buNone/>
              <a:tabLst>
                <a:tab pos="0" algn="l"/>
              </a:tabLst>
            </a:pPr>
            <a:r>
              <a:rPr lang="fr-CA" dirty="0" smtClean="0"/>
              <a:t>Y = C + I + G</a:t>
            </a:r>
          </a:p>
          <a:p>
            <a:endParaRPr lang="fr-CA" dirty="0" smtClean="0"/>
          </a:p>
          <a:p>
            <a:r>
              <a:rPr lang="fr-CA" dirty="0" smtClean="0"/>
              <a:t>Une économie ouverte peut importer et consommer des biens qu’elle ne produit pas en exportant une partie de sa production</a:t>
            </a:r>
          </a:p>
          <a:p>
            <a:pPr algn="ctr">
              <a:buNone/>
            </a:pPr>
            <a:r>
              <a:rPr lang="fr-CA" sz="2600" dirty="0" smtClean="0"/>
              <a:t>Y </a:t>
            </a:r>
            <a:r>
              <a:rPr lang="fr-CA" sz="2600" dirty="0" smtClean="0"/>
              <a:t>= C + I + </a:t>
            </a:r>
            <a:r>
              <a:rPr lang="fr-CA" sz="2600" dirty="0" smtClean="0"/>
              <a:t>G + X – M</a:t>
            </a:r>
            <a:endParaRPr lang="fr-CA" sz="2600" dirty="0" smtClean="0"/>
          </a:p>
          <a:p>
            <a:pPr lvl="1">
              <a:buNone/>
            </a:pPr>
            <a:endParaRPr lang="fr-CA" dirty="0" smtClean="0"/>
          </a:p>
          <a:p>
            <a:r>
              <a:rPr lang="fr-CA" dirty="0" smtClean="0"/>
              <a:t>Une économie ouverte peut aussi consommer au-delà ou en deçà de sa production. Avec CC = XN = X – M, on peut réécrire :</a:t>
            </a:r>
          </a:p>
          <a:p>
            <a:pPr lvl="1" algn="ctr">
              <a:buNone/>
            </a:pPr>
            <a:r>
              <a:rPr lang="fr-CA" dirty="0" smtClean="0"/>
              <a:t>CC = Y – (C + I + G) = I.E.N.</a:t>
            </a:r>
          </a:p>
          <a:p>
            <a:pPr lvl="1" algn="ctr"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85A3EC-C06C-418D-A0B6-DF7F7C6185B5}" type="slidenum">
              <a:rPr lang="fr-CA" smtClean="0"/>
              <a:pPr/>
              <a:t>15</a:t>
            </a:fld>
            <a:endParaRPr lang="fr-CA" smtClean="0"/>
          </a:p>
        </p:txBody>
      </p:sp>
      <p:sp>
        <p:nvSpPr>
          <p:cNvPr id="6148" name="Ellipse 9"/>
          <p:cNvSpPr>
            <a:spLocks noChangeArrowheads="1"/>
          </p:cNvSpPr>
          <p:nvPr/>
        </p:nvSpPr>
        <p:spPr bwMode="auto">
          <a:xfrm>
            <a:off x="2357438" y="5786438"/>
            <a:ext cx="1714500" cy="5000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600" dirty="0"/>
              <a:t>Entreprises</a:t>
            </a:r>
          </a:p>
        </p:txBody>
      </p:sp>
      <p:sp>
        <p:nvSpPr>
          <p:cNvPr id="6150" name="Ellipse 9"/>
          <p:cNvSpPr>
            <a:spLocks noChangeArrowheads="1"/>
          </p:cNvSpPr>
          <p:nvPr/>
        </p:nvSpPr>
        <p:spPr bwMode="auto">
          <a:xfrm>
            <a:off x="2357438" y="3643313"/>
            <a:ext cx="1714500" cy="5000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600" dirty="0" smtClean="0"/>
              <a:t>Gouv.</a:t>
            </a:r>
            <a:endParaRPr lang="fr-FR" sz="1600" dirty="0"/>
          </a:p>
        </p:txBody>
      </p:sp>
      <p:sp>
        <p:nvSpPr>
          <p:cNvPr id="6151" name="Ellipse 9"/>
          <p:cNvSpPr>
            <a:spLocks noChangeArrowheads="1"/>
          </p:cNvSpPr>
          <p:nvPr/>
        </p:nvSpPr>
        <p:spPr bwMode="auto">
          <a:xfrm>
            <a:off x="2357438" y="1500188"/>
            <a:ext cx="1714500" cy="5000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600" dirty="0"/>
              <a:t>Ménages</a:t>
            </a:r>
          </a:p>
        </p:txBody>
      </p:sp>
      <p:sp>
        <p:nvSpPr>
          <p:cNvPr id="7178" name="Rectangle 32"/>
          <p:cNvSpPr>
            <a:spLocks noChangeArrowheads="1"/>
          </p:cNvSpPr>
          <p:nvPr/>
        </p:nvSpPr>
        <p:spPr bwMode="auto">
          <a:xfrm>
            <a:off x="5143500" y="3357563"/>
            <a:ext cx="1214438" cy="1143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231F20"/>
                </a:solidFill>
              </a:rPr>
              <a:t>Marché des</a:t>
            </a:r>
          </a:p>
          <a:p>
            <a:pPr algn="ctr">
              <a:defRPr/>
            </a:pPr>
            <a:r>
              <a:rPr lang="fr-FR" sz="1600" dirty="0">
                <a:solidFill>
                  <a:srgbClr val="231F20"/>
                </a:solidFill>
              </a:rPr>
              <a:t>b. et s.</a:t>
            </a:r>
          </a:p>
        </p:txBody>
      </p:sp>
      <p:sp>
        <p:nvSpPr>
          <p:cNvPr id="7179" name="Rectangle 33"/>
          <p:cNvSpPr>
            <a:spLocks noChangeArrowheads="1"/>
          </p:cNvSpPr>
          <p:nvPr/>
        </p:nvSpPr>
        <p:spPr bwMode="auto">
          <a:xfrm>
            <a:off x="5143500" y="1125538"/>
            <a:ext cx="1214438" cy="116046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fr-FR" sz="1600" dirty="0">
                <a:solidFill>
                  <a:srgbClr val="231F20"/>
                </a:solidFill>
              </a:rPr>
              <a:t>Marché financier</a:t>
            </a:r>
          </a:p>
        </p:txBody>
      </p:sp>
      <p:sp>
        <p:nvSpPr>
          <p:cNvPr id="7180" name="Rectangle 34"/>
          <p:cNvSpPr>
            <a:spLocks noChangeArrowheads="1"/>
          </p:cNvSpPr>
          <p:nvPr/>
        </p:nvSpPr>
        <p:spPr bwMode="auto">
          <a:xfrm>
            <a:off x="71438" y="3357563"/>
            <a:ext cx="1285875" cy="1143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algn="ctr">
            <a:solidFill>
              <a:schemeClr val="bg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231F20"/>
                </a:solidFill>
              </a:rPr>
              <a:t>Marché </a:t>
            </a:r>
            <a:r>
              <a:rPr lang="fr-FR" sz="1600" dirty="0" smtClean="0">
                <a:solidFill>
                  <a:srgbClr val="231F20"/>
                </a:solidFill>
              </a:rPr>
              <a:t>des </a:t>
            </a:r>
            <a:r>
              <a:rPr lang="fr-FR" sz="1600" dirty="0" err="1" smtClean="0">
                <a:solidFill>
                  <a:srgbClr val="231F20"/>
                </a:solidFill>
              </a:rPr>
              <a:t>fctr</a:t>
            </a:r>
            <a:r>
              <a:rPr lang="fr-FR" sz="1600" dirty="0" smtClean="0">
                <a:solidFill>
                  <a:srgbClr val="231F20"/>
                </a:solidFill>
              </a:rPr>
              <a:t> de </a:t>
            </a:r>
            <a:r>
              <a:rPr lang="fr-FR" sz="1600" dirty="0" err="1" smtClean="0">
                <a:solidFill>
                  <a:srgbClr val="231F20"/>
                </a:solidFill>
              </a:rPr>
              <a:t>prod</a:t>
            </a:r>
            <a:r>
              <a:rPr lang="fr-FR" sz="1600" dirty="0" smtClean="0">
                <a:solidFill>
                  <a:srgbClr val="231F20"/>
                </a:solidFill>
              </a:rPr>
              <a:t>.</a:t>
            </a:r>
            <a:endParaRPr lang="fr-FR" sz="1600" dirty="0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3114623" y="2170936"/>
            <a:ext cx="325436" cy="1427100"/>
            <a:chOff x="2024" y="1351"/>
            <a:chExt cx="205" cy="656"/>
          </a:xfrm>
        </p:grpSpPr>
        <p:cxnSp>
          <p:nvCxnSpPr>
            <p:cNvPr id="6184" name="Connecteur droit avec flèche 128"/>
            <p:cNvCxnSpPr>
              <a:cxnSpLocks noChangeShapeType="1"/>
            </p:cNvCxnSpPr>
            <p:nvPr/>
          </p:nvCxnSpPr>
          <p:spPr bwMode="auto">
            <a:xfrm rot="16200000" flipH="1">
              <a:off x="1699" y="1676"/>
              <a:ext cx="656" cy="5"/>
            </a:xfrm>
            <a:prstGeom prst="straightConnector1">
              <a:avLst/>
            </a:prstGeom>
            <a:noFill/>
            <a:ln w="57150" algn="ctr">
              <a:solidFill>
                <a:srgbClr val="00FF00"/>
              </a:solidFill>
              <a:round/>
              <a:headEnd/>
              <a:tailEnd type="arrow" w="med" len="med"/>
            </a:ln>
          </p:spPr>
        </p:cxnSp>
        <p:sp>
          <p:nvSpPr>
            <p:cNvPr id="6185" name="Text Box 24"/>
            <p:cNvSpPr txBox="1">
              <a:spLocks noChangeArrowheads="1"/>
            </p:cNvSpPr>
            <p:nvPr/>
          </p:nvSpPr>
          <p:spPr bwMode="auto">
            <a:xfrm rot="5400000">
              <a:off x="1973" y="1621"/>
              <a:ext cx="319" cy="1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 smtClean="0">
                  <a:solidFill>
                    <a:srgbClr val="00FF00"/>
                  </a:solidFill>
                </a:rPr>
                <a:t>T</a:t>
              </a:r>
              <a:endParaRPr lang="fr-CA" sz="1400" baseline="-25000" dirty="0">
                <a:solidFill>
                  <a:srgbClr val="00FF00"/>
                </a:solidFill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4214813" y="1341437"/>
            <a:ext cx="933251" cy="450849"/>
            <a:chOff x="2655" y="845"/>
            <a:chExt cx="450" cy="284"/>
          </a:xfrm>
        </p:grpSpPr>
        <p:cxnSp>
          <p:nvCxnSpPr>
            <p:cNvPr id="6180" name="Connecteur droit avec flèche 93"/>
            <p:cNvCxnSpPr>
              <a:cxnSpLocks noChangeShapeType="1"/>
            </p:cNvCxnSpPr>
            <p:nvPr/>
          </p:nvCxnSpPr>
          <p:spPr bwMode="auto">
            <a:xfrm>
              <a:off x="2655" y="1080"/>
              <a:ext cx="450" cy="0"/>
            </a:xfrm>
            <a:prstGeom prst="straightConnector1">
              <a:avLst/>
            </a:prstGeom>
            <a:noFill/>
            <a:ln w="57150" algn="ctr">
              <a:solidFill>
                <a:srgbClr val="00FF00"/>
              </a:solidFill>
              <a:round/>
              <a:headEnd/>
              <a:tailEnd type="arrow" w="med" len="med"/>
            </a:ln>
          </p:spPr>
        </p:cxnSp>
        <p:sp>
          <p:nvSpPr>
            <p:cNvPr id="6181" name="Text Box 26"/>
            <p:cNvSpPr txBox="1">
              <a:spLocks noChangeArrowheads="1"/>
            </p:cNvSpPr>
            <p:nvPr/>
          </p:nvSpPr>
          <p:spPr bwMode="auto">
            <a:xfrm>
              <a:off x="2744" y="845"/>
              <a:ext cx="227" cy="2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 err="1" smtClean="0">
                  <a:solidFill>
                    <a:srgbClr val="00FF00"/>
                  </a:solidFill>
                </a:rPr>
                <a:t>S</a:t>
              </a:r>
              <a:r>
                <a:rPr lang="fr-CA" sz="1400" baseline="30000" dirty="0" err="1" smtClean="0">
                  <a:solidFill>
                    <a:srgbClr val="00FF00"/>
                  </a:solidFill>
                </a:rPr>
                <a:t>p</a:t>
              </a:r>
              <a:endParaRPr lang="fr-CA" sz="1400" baseline="30000" dirty="0">
                <a:solidFill>
                  <a:srgbClr val="00FF00"/>
                </a:solidFill>
              </a:endParaRP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5716588" y="2428875"/>
            <a:ext cx="439737" cy="784225"/>
            <a:chOff x="3601" y="1530"/>
            <a:chExt cx="277" cy="494"/>
          </a:xfrm>
        </p:grpSpPr>
        <p:cxnSp>
          <p:nvCxnSpPr>
            <p:cNvPr id="6178" name="Connecteur droit avec flèche 88"/>
            <p:cNvCxnSpPr>
              <a:cxnSpLocks noChangeShapeType="1"/>
            </p:cNvCxnSpPr>
            <p:nvPr/>
          </p:nvCxnSpPr>
          <p:spPr bwMode="auto">
            <a:xfrm>
              <a:off x="3601" y="1530"/>
              <a:ext cx="5" cy="494"/>
            </a:xfrm>
            <a:prstGeom prst="straightConnector1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6179" name="Text Box 27"/>
            <p:cNvSpPr txBox="1">
              <a:spLocks noChangeArrowheads="1"/>
            </p:cNvSpPr>
            <p:nvPr/>
          </p:nvSpPr>
          <p:spPr bwMode="auto">
            <a:xfrm>
              <a:off x="3651" y="1616"/>
              <a:ext cx="22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 smtClean="0">
                  <a:solidFill>
                    <a:srgbClr val="FF0000"/>
                  </a:solidFill>
                </a:rPr>
                <a:t>I</a:t>
              </a:r>
              <a:endParaRPr lang="fr-CA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4214815" y="4643438"/>
            <a:ext cx="3932238" cy="1143000"/>
            <a:chOff x="2655" y="2925"/>
            <a:chExt cx="2477" cy="720"/>
          </a:xfrm>
        </p:grpSpPr>
        <p:cxnSp>
          <p:nvCxnSpPr>
            <p:cNvPr id="6174" name="Connecteur droit avec flèche 119"/>
            <p:cNvCxnSpPr>
              <a:cxnSpLocks noChangeShapeType="1"/>
            </p:cNvCxnSpPr>
            <p:nvPr/>
          </p:nvCxnSpPr>
          <p:spPr bwMode="auto">
            <a:xfrm rot="10800000" flipV="1">
              <a:off x="2655" y="2925"/>
              <a:ext cx="810" cy="720"/>
            </a:xfrm>
            <a:prstGeom prst="straightConnector1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6175" name="Text Box 29"/>
            <p:cNvSpPr txBox="1">
              <a:spLocks noChangeArrowheads="1"/>
            </p:cNvSpPr>
            <p:nvPr/>
          </p:nvSpPr>
          <p:spPr bwMode="auto">
            <a:xfrm>
              <a:off x="3152" y="3158"/>
              <a:ext cx="1980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2400" dirty="0">
                  <a:solidFill>
                    <a:srgbClr val="FF0000"/>
                  </a:solidFill>
                </a:rPr>
                <a:t>DA = C + </a:t>
              </a:r>
              <a:r>
                <a:rPr lang="fr-CA" sz="2400" dirty="0" smtClean="0">
                  <a:solidFill>
                    <a:srgbClr val="FF0000"/>
                  </a:solidFill>
                </a:rPr>
                <a:t>I </a:t>
              </a:r>
              <a:r>
                <a:rPr lang="fr-CA" sz="2400" dirty="0">
                  <a:solidFill>
                    <a:srgbClr val="FF0000"/>
                  </a:solidFill>
                </a:rPr>
                <a:t>+ G + XN</a:t>
              </a:r>
            </a:p>
          </p:txBody>
        </p:sp>
      </p:grp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4214813" y="3500438"/>
            <a:ext cx="714375" cy="358775"/>
            <a:chOff x="2655" y="2205"/>
            <a:chExt cx="450" cy="226"/>
          </a:xfrm>
        </p:grpSpPr>
        <p:cxnSp>
          <p:nvCxnSpPr>
            <p:cNvPr id="6172" name="Connecteur droit avec flèche 127"/>
            <p:cNvCxnSpPr>
              <a:cxnSpLocks noChangeShapeType="1"/>
            </p:cNvCxnSpPr>
            <p:nvPr/>
          </p:nvCxnSpPr>
          <p:spPr bwMode="auto">
            <a:xfrm>
              <a:off x="2655" y="2430"/>
              <a:ext cx="450" cy="1"/>
            </a:xfrm>
            <a:prstGeom prst="straightConnector1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6173" name="Text Box 30"/>
            <p:cNvSpPr txBox="1">
              <a:spLocks noChangeArrowheads="1"/>
            </p:cNvSpPr>
            <p:nvPr/>
          </p:nvSpPr>
          <p:spPr bwMode="auto">
            <a:xfrm>
              <a:off x="2744" y="2205"/>
              <a:ext cx="22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9" name="Group 32"/>
          <p:cNvGrpSpPr>
            <a:grpSpLocks/>
          </p:cNvGrpSpPr>
          <p:nvPr/>
        </p:nvGrpSpPr>
        <p:grpSpPr bwMode="auto">
          <a:xfrm>
            <a:off x="4082207" y="1905001"/>
            <a:ext cx="1418482" cy="1309687"/>
            <a:chOff x="2655" y="1260"/>
            <a:chExt cx="810" cy="765"/>
          </a:xfrm>
        </p:grpSpPr>
        <p:cxnSp>
          <p:nvCxnSpPr>
            <p:cNvPr id="6170" name="Connecteur droit avec flèche 102"/>
            <p:cNvCxnSpPr>
              <a:cxnSpLocks noChangeShapeType="1"/>
            </p:cNvCxnSpPr>
            <p:nvPr/>
          </p:nvCxnSpPr>
          <p:spPr bwMode="auto">
            <a:xfrm>
              <a:off x="2655" y="1260"/>
              <a:ext cx="810" cy="765"/>
            </a:xfrm>
            <a:prstGeom prst="straightConnector1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6171" name="Text Box 31"/>
            <p:cNvSpPr txBox="1">
              <a:spLocks noChangeArrowheads="1"/>
            </p:cNvSpPr>
            <p:nvPr/>
          </p:nvSpPr>
          <p:spPr bwMode="auto">
            <a:xfrm>
              <a:off x="2897" y="1637"/>
              <a:ext cx="178" cy="1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grpSp>
        <p:nvGrpSpPr>
          <p:cNvPr id="10" name="Groupe 43"/>
          <p:cNvGrpSpPr>
            <a:grpSpLocks/>
          </p:cNvGrpSpPr>
          <p:nvPr/>
        </p:nvGrpSpPr>
        <p:grpSpPr bwMode="auto">
          <a:xfrm>
            <a:off x="909861" y="2009551"/>
            <a:ext cx="1285875" cy="3795713"/>
            <a:chOff x="857251" y="2000250"/>
            <a:chExt cx="1285876" cy="3795713"/>
          </a:xfrm>
        </p:grpSpPr>
        <p:grpSp>
          <p:nvGrpSpPr>
            <p:cNvPr id="11" name="Group 47"/>
            <p:cNvGrpSpPr>
              <a:grpSpLocks/>
            </p:cNvGrpSpPr>
            <p:nvPr/>
          </p:nvGrpSpPr>
          <p:grpSpPr bwMode="auto">
            <a:xfrm>
              <a:off x="857252" y="4652963"/>
              <a:ext cx="1285875" cy="1143000"/>
              <a:chOff x="540" y="2931"/>
              <a:chExt cx="810" cy="720"/>
            </a:xfrm>
          </p:grpSpPr>
          <p:cxnSp>
            <p:nvCxnSpPr>
              <p:cNvPr id="6168" name="Connecteur droit avec flèche 79"/>
              <p:cNvCxnSpPr>
                <a:cxnSpLocks noChangeShapeType="1"/>
              </p:cNvCxnSpPr>
              <p:nvPr/>
            </p:nvCxnSpPr>
            <p:spPr bwMode="auto">
              <a:xfrm rot="10800000">
                <a:off x="540" y="2931"/>
                <a:ext cx="810" cy="720"/>
              </a:xfrm>
              <a:prstGeom prst="straightConnector1">
                <a:avLst/>
              </a:prstGeom>
              <a:noFill/>
              <a:ln w="57150" algn="ctr">
                <a:solidFill>
                  <a:srgbClr val="00B0F0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6169" name="Text Box 46"/>
              <p:cNvSpPr txBox="1">
                <a:spLocks noChangeArrowheads="1"/>
              </p:cNvSpPr>
              <p:nvPr/>
            </p:nvSpPr>
            <p:spPr bwMode="auto">
              <a:xfrm>
                <a:off x="945" y="3060"/>
                <a:ext cx="191" cy="19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CA" sz="1400">
                    <a:solidFill>
                      <a:srgbClr val="00B0F0"/>
                    </a:solidFill>
                  </a:rPr>
                  <a:t>Y</a:t>
                </a:r>
              </a:p>
            </p:txBody>
          </p:sp>
        </p:grpSp>
        <p:grpSp>
          <p:nvGrpSpPr>
            <p:cNvPr id="12" name="Group 49"/>
            <p:cNvGrpSpPr>
              <a:grpSpLocks/>
            </p:cNvGrpSpPr>
            <p:nvPr/>
          </p:nvGrpSpPr>
          <p:grpSpPr bwMode="auto">
            <a:xfrm>
              <a:off x="857251" y="2000250"/>
              <a:ext cx="1285875" cy="1214437"/>
              <a:chOff x="540" y="1260"/>
              <a:chExt cx="810" cy="765"/>
            </a:xfrm>
          </p:grpSpPr>
          <p:cxnSp>
            <p:nvCxnSpPr>
              <p:cNvPr id="6166" name="Connecteur droit avec flèche 67"/>
              <p:cNvCxnSpPr>
                <a:cxnSpLocks noChangeShapeType="1"/>
              </p:cNvCxnSpPr>
              <p:nvPr/>
            </p:nvCxnSpPr>
            <p:spPr bwMode="auto">
              <a:xfrm flipV="1">
                <a:off x="540" y="1260"/>
                <a:ext cx="810" cy="765"/>
              </a:xfrm>
              <a:prstGeom prst="straightConnector1">
                <a:avLst/>
              </a:prstGeom>
              <a:noFill/>
              <a:ln w="57150" algn="ctr">
                <a:solidFill>
                  <a:srgbClr val="00B0F0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6167" name="Text Box 48"/>
              <p:cNvSpPr txBox="1">
                <a:spLocks noChangeArrowheads="1"/>
              </p:cNvSpPr>
              <p:nvPr/>
            </p:nvSpPr>
            <p:spPr bwMode="auto">
              <a:xfrm>
                <a:off x="945" y="1608"/>
                <a:ext cx="191" cy="19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CA" sz="1400">
                    <a:solidFill>
                      <a:srgbClr val="00B0F0"/>
                    </a:solidFill>
                  </a:rPr>
                  <a:t>Y</a:t>
                </a:r>
              </a:p>
            </p:txBody>
          </p:sp>
        </p:grpSp>
      </p:grpSp>
      <p:sp>
        <p:nvSpPr>
          <p:cNvPr id="42" name="Ellipse 9"/>
          <p:cNvSpPr>
            <a:spLocks noChangeArrowheads="1"/>
          </p:cNvSpPr>
          <p:nvPr/>
        </p:nvSpPr>
        <p:spPr bwMode="auto">
          <a:xfrm>
            <a:off x="7286656" y="5357830"/>
            <a:ext cx="1714500" cy="5000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fr-FR" sz="1600" dirty="0"/>
              <a:t>Étrangers</a:t>
            </a:r>
          </a:p>
        </p:txBody>
      </p:sp>
      <p:sp>
        <p:nvSpPr>
          <p:cNvPr id="43" name="Rectangle 34"/>
          <p:cNvSpPr>
            <a:spLocks noChangeArrowheads="1"/>
          </p:cNvSpPr>
          <p:nvPr/>
        </p:nvSpPr>
        <p:spPr bwMode="auto">
          <a:xfrm>
            <a:off x="7500967" y="3357562"/>
            <a:ext cx="1214437" cy="1143000"/>
          </a:xfrm>
          <a:prstGeom prst="rect">
            <a:avLst/>
          </a:prstGeom>
          <a:solidFill>
            <a:schemeClr val="tx2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fr-FR" sz="1600" dirty="0">
                <a:solidFill>
                  <a:schemeClr val="bg1"/>
                </a:solidFill>
              </a:rPr>
              <a:t>Marché </a:t>
            </a:r>
            <a:r>
              <a:rPr lang="fr-FR" sz="1600" dirty="0" smtClean="0">
                <a:solidFill>
                  <a:schemeClr val="bg1"/>
                </a:solidFill>
              </a:rPr>
              <a:t>des changes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9" name="Titre 1"/>
          <p:cNvSpPr txBox="1">
            <a:spLocks/>
          </p:cNvSpPr>
          <p:nvPr/>
        </p:nvSpPr>
        <p:spPr>
          <a:xfrm>
            <a:off x="457200" y="274638"/>
            <a:ext cx="7931224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</a:t>
            </a:r>
            <a:r>
              <a:rPr kumimoji="0" lang="fr-CA" sz="4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flux</a:t>
            </a:r>
            <a:r>
              <a:rPr kumimoji="0" lang="fr-CA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monétaires</a:t>
            </a:r>
            <a:r>
              <a:rPr kumimoji="0" lang="fr-CA" sz="4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circulaires</a:t>
            </a:r>
            <a:endParaRPr kumimoji="0" lang="fr-CA" sz="4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5" name="Groupe 44"/>
          <p:cNvGrpSpPr/>
          <p:nvPr/>
        </p:nvGrpSpPr>
        <p:grpSpPr>
          <a:xfrm>
            <a:off x="6357938" y="1705769"/>
            <a:ext cx="1785961" cy="3509182"/>
            <a:chOff x="6357938" y="1705769"/>
            <a:chExt cx="1785961" cy="3509182"/>
          </a:xfrm>
        </p:grpSpPr>
        <p:sp>
          <p:nvSpPr>
            <p:cNvPr id="6177" name="Text Box 28"/>
            <p:cNvSpPr txBox="1">
              <a:spLocks noChangeArrowheads="1"/>
            </p:cNvSpPr>
            <p:nvPr/>
          </p:nvSpPr>
          <p:spPr bwMode="auto">
            <a:xfrm>
              <a:off x="6372225" y="3429000"/>
              <a:ext cx="1079500" cy="3048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 smtClean="0">
                  <a:solidFill>
                    <a:srgbClr val="FF0000"/>
                  </a:solidFill>
                </a:rPr>
                <a:t>CC </a:t>
              </a:r>
              <a:r>
                <a:rPr lang="fr-CA" sz="1400" dirty="0">
                  <a:solidFill>
                    <a:srgbClr val="FF0000"/>
                  </a:solidFill>
                </a:rPr>
                <a:t>= X </a:t>
              </a:r>
              <a:r>
                <a:rPr lang="fr-CA" sz="1400" dirty="0" smtClean="0">
                  <a:solidFill>
                    <a:srgbClr val="FF0000"/>
                  </a:solidFill>
                </a:rPr>
                <a:t>- M</a:t>
              </a:r>
              <a:endParaRPr lang="fr-CA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44" name="Connecteur droit avec flèche 88"/>
            <p:cNvCxnSpPr>
              <a:cxnSpLocks noChangeShapeType="1"/>
            </p:cNvCxnSpPr>
            <p:nvPr/>
          </p:nvCxnSpPr>
          <p:spPr bwMode="auto">
            <a:xfrm rot="5400000" flipH="1" flipV="1">
              <a:off x="7821634" y="4892685"/>
              <a:ext cx="642942" cy="1589"/>
            </a:xfrm>
            <a:prstGeom prst="straightConnector1">
              <a:avLst/>
            </a:prstGeom>
            <a:noFill/>
            <a:ln w="57150" algn="ctr">
              <a:solidFill>
                <a:srgbClr val="92D050"/>
              </a:solidFill>
              <a:round/>
              <a:headEnd/>
              <a:tailEnd type="arrow" w="med" len="med"/>
            </a:ln>
          </p:spPr>
        </p:cxnSp>
        <p:sp>
          <p:nvSpPr>
            <p:cNvPr id="60" name="Text Box 26"/>
            <p:cNvSpPr txBox="1">
              <a:spLocks noChangeArrowheads="1"/>
            </p:cNvSpPr>
            <p:nvPr/>
          </p:nvSpPr>
          <p:spPr bwMode="auto">
            <a:xfrm>
              <a:off x="6876256" y="2204864"/>
              <a:ext cx="864096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 smtClean="0">
                  <a:solidFill>
                    <a:srgbClr val="00FF00"/>
                  </a:solidFill>
                </a:rPr>
                <a:t>- CC</a:t>
              </a:r>
              <a:endParaRPr lang="fr-CA" sz="1400" dirty="0">
                <a:solidFill>
                  <a:srgbClr val="00FF00"/>
                </a:solidFill>
              </a:endParaRPr>
            </a:p>
          </p:txBody>
        </p:sp>
        <p:cxnSp>
          <p:nvCxnSpPr>
            <p:cNvPr id="64" name="Connecteur en arc 63"/>
            <p:cNvCxnSpPr>
              <a:stCxn id="7179" idx="3"/>
              <a:endCxn id="43" idx="0"/>
            </p:cNvCxnSpPr>
            <p:nvPr/>
          </p:nvCxnSpPr>
          <p:spPr>
            <a:xfrm>
              <a:off x="6357938" y="1705769"/>
              <a:ext cx="1750248" cy="1651793"/>
            </a:xfrm>
            <a:prstGeom prst="curvedConnector2">
              <a:avLst/>
            </a:prstGeom>
            <a:ln w="57150">
              <a:solidFill>
                <a:srgbClr val="92D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avec flèche 68"/>
            <p:cNvCxnSpPr/>
            <p:nvPr/>
          </p:nvCxnSpPr>
          <p:spPr>
            <a:xfrm>
              <a:off x="6516216" y="3861048"/>
              <a:ext cx="792088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ZoneTexte 45"/>
          <p:cNvSpPr txBox="1"/>
          <p:nvPr/>
        </p:nvSpPr>
        <p:spPr>
          <a:xfrm>
            <a:off x="2555776" y="1124744"/>
            <a:ext cx="131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RD = Y –T </a:t>
            </a:r>
            <a:endParaRPr lang="fr-CA" dirty="0"/>
          </a:p>
        </p:txBody>
      </p:sp>
      <p:grpSp>
        <p:nvGrpSpPr>
          <p:cNvPr id="47" name="Groupe 46"/>
          <p:cNvGrpSpPr/>
          <p:nvPr/>
        </p:nvGrpSpPr>
        <p:grpSpPr>
          <a:xfrm rot="17123707">
            <a:off x="3221122" y="2354183"/>
            <a:ext cx="1905695" cy="1058430"/>
            <a:chOff x="6357938" y="1705769"/>
            <a:chExt cx="1750248" cy="1651793"/>
          </a:xfrm>
        </p:grpSpPr>
        <p:sp>
          <p:nvSpPr>
            <p:cNvPr id="51" name="Text Box 26"/>
            <p:cNvSpPr txBox="1">
              <a:spLocks noChangeArrowheads="1"/>
            </p:cNvSpPr>
            <p:nvPr/>
          </p:nvSpPr>
          <p:spPr bwMode="auto">
            <a:xfrm rot="998104">
              <a:off x="6832273" y="2020939"/>
              <a:ext cx="864096" cy="4803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 err="1" smtClean="0">
                  <a:solidFill>
                    <a:srgbClr val="00FF00"/>
                  </a:solidFill>
                </a:rPr>
                <a:t>S</a:t>
              </a:r>
              <a:r>
                <a:rPr lang="fr-CA" sz="1400" baseline="30000" dirty="0" err="1" smtClean="0">
                  <a:solidFill>
                    <a:srgbClr val="00FF00"/>
                  </a:solidFill>
                </a:rPr>
                <a:t>g</a:t>
              </a:r>
              <a:r>
                <a:rPr lang="fr-CA" sz="1400" dirty="0" smtClean="0">
                  <a:solidFill>
                    <a:srgbClr val="00FF00"/>
                  </a:solidFill>
                </a:rPr>
                <a:t> =T-G</a:t>
              </a:r>
              <a:endParaRPr lang="fr-CA" sz="1400" dirty="0">
                <a:solidFill>
                  <a:srgbClr val="00FF00"/>
                </a:solidFill>
              </a:endParaRPr>
            </a:p>
          </p:txBody>
        </p:sp>
        <p:cxnSp>
          <p:nvCxnSpPr>
            <p:cNvPr id="52" name="Connecteur en arc 51"/>
            <p:cNvCxnSpPr/>
            <p:nvPr/>
          </p:nvCxnSpPr>
          <p:spPr>
            <a:xfrm>
              <a:off x="6357938" y="1705769"/>
              <a:ext cx="1750248" cy="1651793"/>
            </a:xfrm>
            <a:prstGeom prst="curvedConnector2">
              <a:avLst/>
            </a:prstGeom>
            <a:ln w="57150">
              <a:solidFill>
                <a:srgbClr val="92D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CC, S et I en éco. fermée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r-CA" dirty="0" smtClean="0"/>
              <a:t>Y = C + I + G</a:t>
            </a:r>
          </a:p>
          <a:p>
            <a:pPr algn="ctr">
              <a:buNone/>
            </a:pPr>
            <a:r>
              <a:rPr lang="fr-CA" dirty="0" smtClean="0"/>
              <a:t>I = Y – C – G</a:t>
            </a:r>
          </a:p>
          <a:p>
            <a:pPr algn="ctr">
              <a:buNone/>
            </a:pPr>
            <a:r>
              <a:rPr lang="fr-CA" dirty="0" smtClean="0"/>
              <a:t>I = S </a:t>
            </a:r>
          </a:p>
          <a:p>
            <a:pPr algn="ctr">
              <a:buNone/>
            </a:pPr>
            <a:r>
              <a:rPr lang="fr-CA" dirty="0" smtClean="0"/>
              <a:t>I = (Y – T – C) + (T – G)</a:t>
            </a:r>
          </a:p>
          <a:p>
            <a:pPr algn="ctr">
              <a:buNone/>
            </a:pPr>
            <a:r>
              <a:rPr lang="fr-CA" dirty="0" smtClean="0"/>
              <a:t>I = 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r>
              <a:rPr lang="fr-CA" dirty="0" smtClean="0"/>
              <a:t> + </a:t>
            </a:r>
            <a:r>
              <a:rPr lang="fr-CA" dirty="0" err="1" smtClean="0"/>
              <a:t>S</a:t>
            </a:r>
            <a:r>
              <a:rPr lang="fr-CA" baseline="30000" dirty="0" err="1" smtClean="0"/>
              <a:t>g</a:t>
            </a:r>
            <a:endParaRPr lang="fr-CA" baseline="30000" dirty="0" smtClean="0"/>
          </a:p>
          <a:p>
            <a:pPr algn="ctr">
              <a:buNone/>
            </a:pPr>
            <a:r>
              <a:rPr lang="fr-CA" dirty="0" smtClean="0"/>
              <a:t>I = 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r>
              <a:rPr lang="fr-CA" dirty="0" smtClean="0"/>
              <a:t> + (T – G)</a:t>
            </a:r>
          </a:p>
          <a:p>
            <a:pPr algn="ctr">
              <a:buNone/>
            </a:pPr>
            <a:r>
              <a:rPr lang="fr-CA" dirty="0" smtClean="0"/>
              <a:t>Effet d’éviction: (T – G)&lt;0 </a:t>
            </a:r>
            <a:r>
              <a:rPr lang="fr-CA" dirty="0" smtClean="0">
                <a:sym typeface="Symbol"/>
              </a:rPr>
              <a:t></a:t>
            </a:r>
            <a:r>
              <a:rPr lang="fr-CA" dirty="0" smtClean="0"/>
              <a:t> I&lt;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endParaRPr lang="fr-CA" baseline="30000" dirty="0" smtClean="0"/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16</a:t>
            </a:fld>
            <a:endParaRPr lang="fr-CA"/>
          </a:p>
        </p:txBody>
      </p:sp>
      <p:sp>
        <p:nvSpPr>
          <p:cNvPr id="11" name="Flèche courbée vers la droite 10"/>
          <p:cNvSpPr/>
          <p:nvPr/>
        </p:nvSpPr>
        <p:spPr>
          <a:xfrm>
            <a:off x="1331640" y="2348880"/>
            <a:ext cx="792088" cy="12961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CC, S et I en éco. ouverte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CA" dirty="0" smtClean="0"/>
              <a:t>Y = C + G + I + CC</a:t>
            </a:r>
          </a:p>
          <a:p>
            <a:pPr algn="ctr">
              <a:buNone/>
            </a:pPr>
            <a:r>
              <a:rPr lang="fr-CA" dirty="0" smtClean="0"/>
              <a:t>I = (Y – C – G) – CC</a:t>
            </a:r>
          </a:p>
          <a:p>
            <a:pPr algn="ctr">
              <a:buNone/>
            </a:pPr>
            <a:r>
              <a:rPr lang="fr-CA" dirty="0" smtClean="0"/>
              <a:t>I = S – CC ou S = I + CC</a:t>
            </a:r>
          </a:p>
          <a:p>
            <a:pPr algn="ctr">
              <a:buNone/>
            </a:pPr>
            <a:r>
              <a:rPr lang="fr-CA" dirty="0" smtClean="0"/>
              <a:t>I = (Y – T – C) + (T – G) – CC</a:t>
            </a:r>
          </a:p>
          <a:p>
            <a:pPr algn="ctr">
              <a:buNone/>
            </a:pPr>
            <a:r>
              <a:rPr lang="fr-CA" dirty="0" smtClean="0"/>
              <a:t>I = 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r>
              <a:rPr lang="fr-CA" dirty="0" smtClean="0"/>
              <a:t> + </a:t>
            </a:r>
            <a:r>
              <a:rPr lang="fr-CA" dirty="0" err="1" smtClean="0"/>
              <a:t>S</a:t>
            </a:r>
            <a:r>
              <a:rPr lang="fr-CA" baseline="30000" dirty="0" err="1" smtClean="0"/>
              <a:t>g</a:t>
            </a:r>
            <a:r>
              <a:rPr lang="fr-CA" dirty="0" smtClean="0"/>
              <a:t> – CC ou CC = 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r>
              <a:rPr lang="fr-CA" dirty="0" smtClean="0"/>
              <a:t> + </a:t>
            </a:r>
            <a:r>
              <a:rPr lang="fr-CA" dirty="0" err="1" smtClean="0"/>
              <a:t>S</a:t>
            </a:r>
            <a:r>
              <a:rPr lang="fr-CA" baseline="30000" dirty="0" err="1" smtClean="0"/>
              <a:t>g</a:t>
            </a:r>
            <a:r>
              <a:rPr lang="fr-CA" dirty="0" smtClean="0"/>
              <a:t> – I</a:t>
            </a:r>
          </a:p>
          <a:p>
            <a:pPr algn="ctr">
              <a:buNone/>
            </a:pPr>
            <a:r>
              <a:rPr lang="fr-CA" dirty="0" smtClean="0"/>
              <a:t>Déficits jumeaux : pour 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r>
              <a:rPr lang="fr-CA" dirty="0" smtClean="0"/>
              <a:t> et I donnés</a:t>
            </a:r>
          </a:p>
          <a:p>
            <a:pPr algn="ctr">
              <a:buNone/>
            </a:pPr>
            <a:r>
              <a:rPr lang="fr-CA" dirty="0" smtClean="0">
                <a:sym typeface="Symbol"/>
              </a:rPr>
              <a:t></a:t>
            </a:r>
            <a:r>
              <a:rPr lang="fr-CA" dirty="0" err="1" smtClean="0"/>
              <a:t>S</a:t>
            </a:r>
            <a:r>
              <a:rPr lang="fr-CA" baseline="30000" dirty="0" err="1" smtClean="0"/>
              <a:t>g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 </a:t>
            </a:r>
            <a:r>
              <a:rPr lang="fr-CA" dirty="0" smtClean="0"/>
              <a:t>CC</a:t>
            </a:r>
          </a:p>
          <a:p>
            <a:pPr algn="ctr">
              <a:buNone/>
            </a:pPr>
            <a:r>
              <a:rPr lang="fr-CA" dirty="0" smtClean="0"/>
              <a:t>ou</a:t>
            </a:r>
          </a:p>
          <a:p>
            <a:pPr algn="ctr">
              <a:buNone/>
            </a:pP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(G – T) </a:t>
            </a:r>
            <a:r>
              <a:rPr lang="fr-CA" dirty="0" smtClean="0">
                <a:sym typeface="Symbol"/>
              </a:rPr>
              <a:t>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</a:t>
            </a:r>
            <a:r>
              <a:rPr lang="fr-CA" dirty="0" smtClean="0"/>
              <a:t>CC</a:t>
            </a:r>
          </a:p>
        </p:txBody>
      </p:sp>
      <p:sp>
        <p:nvSpPr>
          <p:cNvPr id="7" name="Flèche courbée vers la droite 6"/>
          <p:cNvSpPr/>
          <p:nvPr/>
        </p:nvSpPr>
        <p:spPr>
          <a:xfrm>
            <a:off x="755576" y="2204864"/>
            <a:ext cx="875536" cy="144016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Des déficits jumeaux?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925144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Le fait que </a:t>
            </a:r>
            <a:r>
              <a:rPr lang="fr-CA" dirty="0" smtClean="0">
                <a:sym typeface="Symbol"/>
              </a:rPr>
              <a:t>(G-T)  CC, requiert que </a:t>
            </a:r>
            <a:r>
              <a:rPr lang="fr-CA" dirty="0" err="1" smtClean="0">
                <a:sym typeface="Symbol"/>
              </a:rPr>
              <a:t>S</a:t>
            </a:r>
            <a:r>
              <a:rPr lang="fr-CA" baseline="30000" dirty="0" err="1" smtClean="0">
                <a:sym typeface="Symbol"/>
              </a:rPr>
              <a:t>p</a:t>
            </a:r>
            <a:r>
              <a:rPr lang="fr-CA" dirty="0" smtClean="0">
                <a:sym typeface="Symbol"/>
              </a:rPr>
              <a:t> et I soit exogènes et tient seulement </a:t>
            </a:r>
            <a:r>
              <a:rPr lang="fr-CA" i="1" dirty="0" err="1" smtClean="0">
                <a:sym typeface="Symbol"/>
              </a:rPr>
              <a:t>c.p</a:t>
            </a:r>
            <a:r>
              <a:rPr lang="fr-CA" i="1" dirty="0" smtClean="0">
                <a:sym typeface="Symbol"/>
              </a:rPr>
              <a:t>.</a:t>
            </a:r>
            <a:endParaRPr lang="fr-CA" dirty="0" smtClean="0">
              <a:sym typeface="Symbol"/>
            </a:endParaRPr>
          </a:p>
          <a:p>
            <a:endParaRPr lang="fr-CA" dirty="0" err="1" smtClean="0">
              <a:sym typeface="Symbol"/>
            </a:endParaRPr>
          </a:p>
          <a:p>
            <a:r>
              <a:rPr lang="fr-CA" dirty="0" err="1" smtClean="0">
                <a:sym typeface="Symbol"/>
              </a:rPr>
              <a:t>S</a:t>
            </a:r>
            <a:r>
              <a:rPr lang="fr-CA" baseline="30000" dirty="0" err="1" smtClean="0">
                <a:sym typeface="Symbol"/>
              </a:rPr>
              <a:t>p</a:t>
            </a:r>
            <a:r>
              <a:rPr lang="fr-CA" dirty="0" smtClean="0">
                <a:sym typeface="Symbol"/>
              </a:rPr>
              <a:t> et I ne sont pas exogènes si :</a:t>
            </a:r>
          </a:p>
          <a:p>
            <a:pPr lvl="1"/>
            <a:endParaRPr lang="fr-CA" dirty="0" smtClean="0">
              <a:sym typeface="Symbol"/>
            </a:endParaRPr>
          </a:p>
          <a:p>
            <a:pPr lvl="1"/>
            <a:r>
              <a:rPr lang="fr-CA" dirty="0" smtClean="0">
                <a:sym typeface="Symbol"/>
              </a:rPr>
              <a:t>l’équivalence </a:t>
            </a:r>
            <a:r>
              <a:rPr lang="fr-CA" dirty="0" err="1" smtClean="0">
                <a:sym typeface="Symbol"/>
              </a:rPr>
              <a:t>ricardienne</a:t>
            </a:r>
            <a:r>
              <a:rPr lang="fr-CA" dirty="0" smtClean="0">
                <a:sym typeface="Symbol"/>
              </a:rPr>
              <a:t> tient et (G-T)  A(T)  </a:t>
            </a:r>
            <a:r>
              <a:rPr lang="fr-CA" dirty="0" err="1" smtClean="0">
                <a:sym typeface="Symbol"/>
              </a:rPr>
              <a:t>S</a:t>
            </a:r>
            <a:r>
              <a:rPr lang="fr-CA" baseline="30000" dirty="0" err="1" smtClean="0">
                <a:sym typeface="Symbol"/>
              </a:rPr>
              <a:t>p</a:t>
            </a:r>
            <a:r>
              <a:rPr lang="fr-CA" dirty="0" smtClean="0">
                <a:sym typeface="Symbol"/>
              </a:rPr>
              <a:t> (ou l’inverse);</a:t>
            </a:r>
          </a:p>
          <a:p>
            <a:pPr lvl="1"/>
            <a:endParaRPr lang="fr-CA" dirty="0" smtClean="0">
              <a:sym typeface="Symbol"/>
            </a:endParaRPr>
          </a:p>
          <a:p>
            <a:pPr lvl="1"/>
            <a:r>
              <a:rPr lang="fr-CA" dirty="0" smtClean="0">
                <a:sym typeface="Symbol"/>
              </a:rPr>
              <a:t>ou si (G-T) va de pair avec une  de la valeur du patrimoine des ménages et que cette dernière entraine une </a:t>
            </a:r>
            <a:r>
              <a:rPr lang="fr-CA" dirty="0" err="1" smtClean="0">
                <a:sym typeface="Symbol"/>
              </a:rPr>
              <a:t>S</a:t>
            </a:r>
            <a:r>
              <a:rPr lang="fr-CA" baseline="30000" dirty="0" err="1" smtClean="0">
                <a:sym typeface="Symbol"/>
              </a:rPr>
              <a:t>p</a:t>
            </a:r>
            <a:r>
              <a:rPr lang="fr-CA" baseline="30000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(ou l’inverse).</a:t>
            </a:r>
          </a:p>
          <a:p>
            <a:pPr lvl="1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Déséquilibres contemporains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00200"/>
            <a:ext cx="8939336" cy="4709120"/>
          </a:xfrm>
        </p:spPr>
        <p:txBody>
          <a:bodyPr>
            <a:normAutofit/>
          </a:bodyPr>
          <a:lstStyle/>
          <a:p>
            <a:r>
              <a:rPr lang="fr-CA" dirty="0" smtClean="0"/>
              <a:t>On a : CC = 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r>
              <a:rPr lang="fr-CA" baseline="30000" dirty="0" smtClean="0"/>
              <a:t> </a:t>
            </a:r>
            <a:r>
              <a:rPr lang="fr-CA" dirty="0" smtClean="0"/>
              <a:t>– (G – T) – I et 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r>
              <a:rPr lang="fr-CA" dirty="0" smtClean="0"/>
              <a:t> = Y – T – C </a:t>
            </a:r>
          </a:p>
          <a:p>
            <a:pPr algn="ctr">
              <a:buNone/>
            </a:pPr>
            <a:endParaRPr lang="fr-CA" sz="2000" dirty="0" smtClean="0"/>
          </a:p>
          <a:p>
            <a:r>
              <a:rPr lang="fr-CA" dirty="0" smtClean="0"/>
              <a:t>Depuis 1990, on observe :</a:t>
            </a:r>
          </a:p>
          <a:p>
            <a:pPr lvl="1">
              <a:spcBef>
                <a:spcPts val="3000"/>
              </a:spcBef>
            </a:pPr>
            <a:r>
              <a:rPr lang="fr-CA" dirty="0" err="1" smtClean="0">
                <a:sym typeface="Symbol"/>
                <a:hlinkClick r:id="rId2"/>
              </a:rPr>
              <a:t>CC</a:t>
            </a:r>
            <a:r>
              <a:rPr lang="fr-CA" baseline="30000" dirty="0" err="1" smtClean="0">
                <a:sym typeface="Symbol"/>
                <a:hlinkClick r:id="rId2"/>
              </a:rPr>
              <a:t>us</a:t>
            </a:r>
            <a:r>
              <a:rPr lang="fr-CA" dirty="0" smtClean="0">
                <a:sym typeface="Symbol"/>
                <a:hlinkClick r:id="rId2"/>
              </a:rPr>
              <a:t>&lt;0</a:t>
            </a:r>
            <a:r>
              <a:rPr lang="fr-CA" dirty="0" smtClean="0">
                <a:sym typeface="Symbol"/>
              </a:rPr>
              <a:t>, c.-à-d. : soit une 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r>
              <a:rPr lang="fr-CA" dirty="0" smtClean="0"/>
              <a:t> insuffisante (ou trop de C…), soit un </a:t>
            </a:r>
            <a:r>
              <a:rPr lang="fr-CA" dirty="0" smtClean="0">
                <a:sym typeface="Symbol"/>
              </a:rPr>
              <a:t>(G – T) trop grand, soit un I trop grand, soit un peu de tout cela…</a:t>
            </a:r>
          </a:p>
          <a:p>
            <a:pPr lvl="1">
              <a:spcBef>
                <a:spcPts val="3000"/>
              </a:spcBef>
            </a:pPr>
            <a:r>
              <a:rPr lang="fr-CA" dirty="0" err="1" smtClean="0">
                <a:sym typeface="Symbol"/>
                <a:hlinkClick r:id="rId3"/>
              </a:rPr>
              <a:t>CC</a:t>
            </a:r>
            <a:r>
              <a:rPr lang="fr-CA" baseline="30000" dirty="0" err="1" smtClean="0">
                <a:sym typeface="Symbol"/>
                <a:hlinkClick r:id="rId3"/>
              </a:rPr>
              <a:t>chinois</a:t>
            </a:r>
            <a:r>
              <a:rPr lang="fr-CA" dirty="0" smtClean="0">
                <a:sym typeface="Symbol"/>
                <a:hlinkClick r:id="rId3"/>
              </a:rPr>
              <a:t>&gt;0</a:t>
            </a:r>
            <a:r>
              <a:rPr lang="fr-CA" dirty="0" smtClean="0">
                <a:sym typeface="Symbol"/>
              </a:rPr>
              <a:t>, c.-à-d. : soit une </a:t>
            </a:r>
            <a:r>
              <a:rPr lang="fr-CA" dirty="0" err="1" smtClean="0"/>
              <a:t>S</a:t>
            </a:r>
            <a:r>
              <a:rPr lang="fr-CA" baseline="30000" dirty="0" err="1" smtClean="0"/>
              <a:t>p</a:t>
            </a:r>
            <a:r>
              <a:rPr lang="fr-CA" dirty="0" smtClean="0"/>
              <a:t> trop grande (ou une C «trop» frugale), soit un (G – T) trop petit, soit un I trop petit, soit un peu de tout cela…</a:t>
            </a:r>
            <a:endParaRPr lang="fr-CA" dirty="0" smtClean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Introduction à l’économie internationale</a:t>
            </a:r>
          </a:p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Introduction à la comptabilité nationale en économie ouverte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Déséquilibres contemporains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09120"/>
          </a:xfrm>
        </p:spPr>
        <p:txBody>
          <a:bodyPr>
            <a:normAutofit/>
          </a:bodyPr>
          <a:lstStyle/>
          <a:p>
            <a:r>
              <a:rPr lang="fr-CA" dirty="0" smtClean="0"/>
              <a:t>Sur le marché financier américain, cela a généré des pressions à la baisse sur R (</a:t>
            </a:r>
            <a:r>
              <a:rPr lang="fr-CA" dirty="0" smtClean="0">
                <a:sym typeface="Symbol"/>
              </a:rPr>
              <a:t></a:t>
            </a:r>
            <a:r>
              <a:rPr lang="fr-CA" dirty="0" smtClean="0"/>
              <a:t>CC </a:t>
            </a:r>
            <a:r>
              <a:rPr lang="fr-CA" dirty="0" smtClean="0">
                <a:sym typeface="Symbol"/>
              </a:rPr>
              <a:t> </a:t>
            </a:r>
            <a:r>
              <a:rPr lang="fr-CA" dirty="0" err="1" smtClean="0">
                <a:sym typeface="Symbol"/>
              </a:rPr>
              <a:t>O</a:t>
            </a:r>
            <a:r>
              <a:rPr lang="fr-CA" baseline="30000" dirty="0" err="1" smtClean="0">
                <a:sym typeface="Symbol"/>
              </a:rPr>
              <a:t>fp</a:t>
            </a:r>
            <a:r>
              <a:rPr lang="fr-CA" dirty="0" smtClean="0">
                <a:sym typeface="Symbol"/>
              </a:rPr>
              <a:t>) et </a:t>
            </a:r>
            <a:r>
              <a:rPr lang="fr-CA" dirty="0" smtClean="0"/>
              <a:t>a facilité le financement des dettes publique et privée :</a:t>
            </a:r>
          </a:p>
          <a:p>
            <a:pPr lvl="2">
              <a:spcBef>
                <a:spcPts val="3000"/>
              </a:spcBef>
            </a:pPr>
            <a:r>
              <a:rPr lang="fr-CA" dirty="0" smtClean="0"/>
              <a:t>ce qui a exposé le </a:t>
            </a:r>
            <a:r>
              <a:rPr lang="fr-CA" dirty="0" err="1" smtClean="0"/>
              <a:t>gouv</a:t>
            </a:r>
            <a:r>
              <a:rPr lang="fr-CA" dirty="0" smtClean="0"/>
              <a:t>. américain à l’ingérence de ceux qui ont financé sa dette;</a:t>
            </a:r>
          </a:p>
          <a:p>
            <a:pPr lvl="2">
              <a:spcBef>
                <a:spcPts val="3000"/>
              </a:spcBef>
            </a:pPr>
            <a:r>
              <a:rPr lang="fr-CA" dirty="0" smtClean="0"/>
              <a:t>et qui a finalement causé l’apparition d’une bulle immobilière.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Déséquilibres contemporains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1560"/>
            <a:ext cx="8686800" cy="5257800"/>
          </a:xfrm>
        </p:spPr>
        <p:txBody>
          <a:bodyPr>
            <a:normAutofit/>
          </a:bodyPr>
          <a:lstStyle/>
          <a:p>
            <a:r>
              <a:rPr lang="fr-CA" dirty="0" smtClean="0"/>
              <a:t>Outre ces déséquilibres internes, le déséquilibre extérieur est aussi causé par la </a:t>
            </a:r>
            <a:r>
              <a:rPr lang="fr-CA" dirty="0" err="1" smtClean="0"/>
              <a:t>pol</a:t>
            </a:r>
            <a:r>
              <a:rPr lang="fr-CA" dirty="0" smtClean="0"/>
              <a:t>. de change du </a:t>
            </a:r>
            <a:r>
              <a:rPr lang="fr-CA" dirty="0" err="1" smtClean="0"/>
              <a:t>gouv</a:t>
            </a:r>
            <a:r>
              <a:rPr lang="fr-CA" dirty="0" smtClean="0"/>
              <a:t>. chinois qui vise :</a:t>
            </a:r>
          </a:p>
          <a:p>
            <a:pPr lvl="1">
              <a:spcBef>
                <a:spcPts val="1800"/>
              </a:spcBef>
            </a:pPr>
            <a:r>
              <a:rPr lang="fr-CA" dirty="0" smtClean="0"/>
              <a:t>le contrôle de la croissance de la valeur du yuan</a:t>
            </a:r>
          </a:p>
          <a:p>
            <a:pPr lvl="1">
              <a:spcBef>
                <a:spcPts val="1800"/>
              </a:spcBef>
            </a:pPr>
            <a:r>
              <a:rPr lang="fr-CA" dirty="0" smtClean="0"/>
              <a:t>la stimulation du marché du travail et le maintient d’une certaine «paix sociale»</a:t>
            </a:r>
          </a:p>
          <a:p>
            <a:pPr lvl="1">
              <a:spcBef>
                <a:spcPts val="1800"/>
              </a:spcBef>
            </a:pPr>
            <a:r>
              <a:rPr lang="fr-CA" dirty="0" smtClean="0"/>
              <a:t>et qui s’accompagne d’une accumulation de réserves de changes (représentant l’accumulation d’un avoir public)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algn="ctr"/>
            <a:r>
              <a:rPr lang="fr-CA" dirty="0" smtClean="0"/>
              <a:t>I. Introduction à l’économie internationale</a:t>
            </a: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L’économie internationale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Objet d’étude : les problématiques propres aux économies ouvertes et à leur interdépendance </a:t>
            </a:r>
            <a:r>
              <a:rPr lang="fr-CA" dirty="0" smtClean="0"/>
              <a:t>économique (réelle) </a:t>
            </a:r>
            <a:r>
              <a:rPr lang="fr-CA" dirty="0" smtClean="0"/>
              <a:t>et </a:t>
            </a:r>
            <a:r>
              <a:rPr lang="fr-CA" dirty="0" smtClean="0"/>
              <a:t>financière (monétaire)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Divisée en deux champs :</a:t>
            </a:r>
          </a:p>
          <a:p>
            <a:pPr lvl="1"/>
            <a:r>
              <a:rPr lang="fr-CA" dirty="0" smtClean="0"/>
              <a:t>l’étude du commerce international (une branche de la microéconomie appliquée)</a:t>
            </a:r>
          </a:p>
          <a:p>
            <a:pPr lvl="1"/>
            <a:r>
              <a:rPr lang="fr-CA" dirty="0" smtClean="0"/>
              <a:t>l’étude de la finance internationale (une branche de la macroéconomie appliquée)</a:t>
            </a:r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commerce international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Étudie les flux commerciaux «réels» (échange de b.et s., de facteurs de production, etc.) et de leurs impacts sur les économies nationales</a:t>
            </a:r>
          </a:p>
          <a:p>
            <a:endParaRPr lang="fr-CA" dirty="0" smtClean="0"/>
          </a:p>
          <a:p>
            <a:r>
              <a:rPr lang="fr-CA" dirty="0" smtClean="0"/>
              <a:t>Objets d’étude :</a:t>
            </a:r>
          </a:p>
          <a:p>
            <a:pPr lvl="1"/>
            <a:r>
              <a:rPr lang="fr-CA" dirty="0" smtClean="0"/>
              <a:t>les flux internationaux de b. et s.;</a:t>
            </a:r>
          </a:p>
          <a:p>
            <a:pPr lvl="1"/>
            <a:r>
              <a:rPr lang="fr-CA" dirty="0" smtClean="0"/>
              <a:t>les incitatifs au commerce;</a:t>
            </a:r>
          </a:p>
          <a:p>
            <a:pPr lvl="1"/>
            <a:r>
              <a:rPr lang="fr-CA" dirty="0" smtClean="0"/>
              <a:t>la politique commerciale;</a:t>
            </a:r>
          </a:p>
          <a:p>
            <a:pPr lvl="1"/>
            <a:r>
              <a:rPr lang="fr-CA" dirty="0" smtClean="0"/>
              <a:t>les effets </a:t>
            </a:r>
            <a:r>
              <a:rPr lang="fr-CA" dirty="0" err="1" smtClean="0"/>
              <a:t>redistributifs</a:t>
            </a:r>
            <a:r>
              <a:rPr lang="fr-CA" dirty="0" smtClean="0"/>
              <a:t> du commerce et de la politique commerciale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finance internationale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53136"/>
          </a:xfrm>
        </p:spPr>
        <p:txBody>
          <a:bodyPr>
            <a:normAutofit fontScale="92500" lnSpcReduction="20000"/>
          </a:bodyPr>
          <a:lstStyle/>
          <a:p>
            <a:r>
              <a:rPr lang="fr-CA" dirty="0" smtClean="0"/>
              <a:t>Étudie les phénomènes propres aux économies «monétaires» ouvertes notamment les relations entre les équilibres intérieur (EI) et extérieur (EE)</a:t>
            </a:r>
          </a:p>
          <a:p>
            <a:endParaRPr lang="fr-CA" dirty="0" smtClean="0"/>
          </a:p>
          <a:p>
            <a:r>
              <a:rPr lang="fr-CA" dirty="0" smtClean="0"/>
              <a:t>Objets d’étude :</a:t>
            </a:r>
          </a:p>
          <a:p>
            <a:pPr lvl="1"/>
            <a:r>
              <a:rPr lang="fr-CA" dirty="0" smtClean="0"/>
              <a:t>la comptabilité des flux monétaires internationaux</a:t>
            </a:r>
          </a:p>
          <a:p>
            <a:pPr lvl="1"/>
            <a:r>
              <a:rPr lang="fr-CA" dirty="0" smtClean="0"/>
              <a:t>le marché et les taux de changes</a:t>
            </a:r>
          </a:p>
          <a:p>
            <a:pPr lvl="1"/>
            <a:r>
              <a:rPr lang="fr-CA" dirty="0" smtClean="0"/>
              <a:t>les politiques économiques en économie ouverte</a:t>
            </a:r>
          </a:p>
          <a:p>
            <a:pPr lvl="1"/>
            <a:r>
              <a:rPr lang="fr-CA" dirty="0" smtClean="0"/>
              <a:t>le système monétaire international (SMI)</a:t>
            </a:r>
          </a:p>
          <a:p>
            <a:pPr lvl="1"/>
            <a:r>
              <a:rPr lang="fr-CA" dirty="0" smtClean="0"/>
              <a:t>le marché international des capitaux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Équilibre intérieur (EI)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On entend par là la convergence de l’économie vers l’équilibre de plein-emploi…</a:t>
            </a:r>
          </a:p>
          <a:p>
            <a:endParaRPr lang="fr-CA" dirty="0" smtClean="0"/>
          </a:p>
          <a:p>
            <a:r>
              <a:rPr lang="fr-CA" dirty="0" smtClean="0"/>
              <a:t>où l’on devrait notamment observer :</a:t>
            </a:r>
          </a:p>
          <a:p>
            <a:pPr lvl="1"/>
            <a:r>
              <a:rPr lang="fr-CA" dirty="0" smtClean="0"/>
              <a:t>Y = </a:t>
            </a:r>
            <a:r>
              <a:rPr lang="fr-CA" dirty="0" err="1" smtClean="0"/>
              <a:t>Y</a:t>
            </a:r>
            <a:r>
              <a:rPr lang="fr-CA" baseline="30000" dirty="0" err="1" smtClean="0"/>
              <a:t>pe</a:t>
            </a:r>
            <a:endParaRPr lang="fr-CA" baseline="30000" dirty="0" smtClean="0"/>
          </a:p>
          <a:p>
            <a:pPr lvl="1"/>
            <a:r>
              <a:rPr lang="fr-CA" dirty="0" smtClean="0"/>
              <a:t>un niveau de chômage dit «naturel»</a:t>
            </a:r>
          </a:p>
          <a:p>
            <a:pPr lvl="1"/>
            <a:r>
              <a:rPr lang="fr-CA" dirty="0" smtClean="0"/>
              <a:t>une inflation contrôlée à son niveau cible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Équilibre extérieur (EE)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On entend par là l’équilibre des comptes internationaux, c.-à-d. l’absence de déséquilibre chronique du compte courant (CC)</a:t>
            </a:r>
          </a:p>
          <a:p>
            <a:endParaRPr lang="fr-CA" dirty="0" smtClean="0"/>
          </a:p>
          <a:p>
            <a:r>
              <a:rPr lang="fr-CA" dirty="0" smtClean="0"/>
              <a:t>L’atteinte de l’équilibre extérieur est particulièrement important </a:t>
            </a:r>
            <a:r>
              <a:rPr lang="fr-CA" dirty="0" err="1" smtClean="0"/>
              <a:t>pcq</a:t>
            </a:r>
            <a:r>
              <a:rPr lang="fr-CA" dirty="0" smtClean="0"/>
              <a:t> des déséquilibres chroniques entraînent des problèmes d’endettement international</a:t>
            </a:r>
          </a:p>
          <a:p>
            <a:endParaRPr lang="fr-CA" dirty="0" smtClean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politiques économiques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/>
          <a:lstStyle/>
          <a:p>
            <a:r>
              <a:rPr lang="fr-CA" dirty="0" smtClean="0"/>
              <a:t>L’atteinte d’un double équilibre présuppose entre autres :</a:t>
            </a:r>
          </a:p>
          <a:p>
            <a:pPr lvl="1">
              <a:spcBef>
                <a:spcPts val="3000"/>
              </a:spcBef>
            </a:pPr>
            <a:r>
              <a:rPr lang="fr-CA" dirty="0" smtClean="0"/>
              <a:t>des politiques de stabilisation intérieures adaptées (budgétaire et monétaire) ;</a:t>
            </a:r>
          </a:p>
          <a:p>
            <a:pPr lvl="1">
              <a:spcBef>
                <a:spcPts val="3000"/>
              </a:spcBef>
            </a:pPr>
            <a:r>
              <a:rPr lang="fr-CA" dirty="0" smtClean="0"/>
              <a:t>une politique de change adaptée ;</a:t>
            </a:r>
          </a:p>
          <a:p>
            <a:pPr lvl="1">
              <a:spcBef>
                <a:spcPts val="3000"/>
              </a:spcBef>
            </a:pPr>
            <a:r>
              <a:rPr lang="fr-CA" dirty="0" smtClean="0"/>
              <a:t>et une politique commerciale adaptée.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1127</TotalTime>
  <Words>1167</Words>
  <Application>Microsoft Office PowerPoint</Application>
  <PresentationFormat>Affichage à l'écran (4:3)</PresentationFormat>
  <Paragraphs>166</Paragraphs>
  <Slides>21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Technique</vt:lpstr>
      <vt:lpstr>LA comptabilité Nationale en économie ouverte</vt:lpstr>
      <vt:lpstr>Plan</vt:lpstr>
      <vt:lpstr>I. Introduction à l’économie internationale</vt:lpstr>
      <vt:lpstr>L’économie internationale</vt:lpstr>
      <vt:lpstr>Le commerce international</vt:lpstr>
      <vt:lpstr>La finance internationale</vt:lpstr>
      <vt:lpstr>Équilibre intérieur (EI)</vt:lpstr>
      <vt:lpstr>Équilibre extérieur (EE)</vt:lpstr>
      <vt:lpstr>Les politiques économiques</vt:lpstr>
      <vt:lpstr>II. Introduction à la comptabilité nationale en économie ouverte</vt:lpstr>
      <vt:lpstr>Le PIB</vt:lpstr>
      <vt:lpstr>La mesure du PIB</vt:lpstr>
      <vt:lpstr>La méthode des dépenses</vt:lpstr>
      <vt:lpstr>Économie fermée vs ouvertes</vt:lpstr>
      <vt:lpstr>Diapositive 15</vt:lpstr>
      <vt:lpstr>CC, S et I en éco. fermée</vt:lpstr>
      <vt:lpstr>CC, S et I en éco. ouverte</vt:lpstr>
      <vt:lpstr>Des déficits jumeaux?</vt:lpstr>
      <vt:lpstr>Déséquilibres contemporains</vt:lpstr>
      <vt:lpstr>Déséquilibres contemporains (suite)</vt:lpstr>
      <vt:lpstr>Déséquilibres contemporains (suite)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comptabilité Nationale en économie ouverte</dc:title>
  <dc:creator>Aurélie</dc:creator>
  <cp:lastModifiedBy>Bureau</cp:lastModifiedBy>
  <cp:revision>167</cp:revision>
  <dcterms:created xsi:type="dcterms:W3CDTF">2011-09-01T13:35:52Z</dcterms:created>
  <dcterms:modified xsi:type="dcterms:W3CDTF">2019-09-12T16:44:00Z</dcterms:modified>
</cp:coreProperties>
</file>