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5" r:id="rId4"/>
    <p:sldId id="293" r:id="rId5"/>
    <p:sldId id="296" r:id="rId6"/>
    <p:sldId id="297" r:id="rId7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620"/>
    <p:restoredTop sz="83692" autoAdjust="0"/>
  </p:normalViewPr>
  <p:slideViewPr>
    <p:cSldViewPr>
      <p:cViewPr>
        <p:scale>
          <a:sx n="66" d="100"/>
          <a:sy n="66" d="100"/>
        </p:scale>
        <p:origin x="-1890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2015-11-26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2015-11-26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2015-11-26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 smtClean="0"/>
              <a:t>La pensée économique au XXe siècle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/>
          </a:bodyPr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Lecture 9</a:t>
            </a:r>
          </a:p>
          <a:p>
            <a:r>
              <a:rPr lang="en-CA" i="1" dirty="0" smtClean="0"/>
              <a:t>The Methodology of Positive Economics</a:t>
            </a:r>
            <a:endParaRPr lang="fr-CA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Lignes directrices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301208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L'économie est-elle une science positive ou normative?</a:t>
            </a:r>
            <a:endParaRPr lang="fr-FR" dirty="0" smtClean="0"/>
          </a:p>
          <a:p>
            <a:pPr lvl="0"/>
            <a:endParaRPr lang="fr-CA" dirty="0" smtClean="0"/>
          </a:p>
          <a:p>
            <a:pPr lvl="0"/>
            <a:r>
              <a:rPr lang="fr-CA" dirty="0" smtClean="0"/>
              <a:t>Qu'entend-on par «science positive»? Y-a-t-il une distinction fondamentale entre les sciences sociales et naturelles?</a:t>
            </a:r>
            <a:endParaRPr lang="fr-FR" dirty="0" smtClean="0"/>
          </a:p>
          <a:p>
            <a:endParaRPr lang="fr-CA" dirty="0" smtClean="0"/>
          </a:p>
          <a:p>
            <a:r>
              <a:rPr lang="fr-CA" dirty="0" smtClean="0"/>
              <a:t>Qu'entend-on par «science empirique»? Quel est le rôle des tests empiriques?</a:t>
            </a:r>
          </a:p>
          <a:p>
            <a:pPr marL="64008" indent="0">
              <a:buNone/>
            </a:pPr>
            <a:endParaRPr lang="fr-CA" dirty="0" smtClean="0"/>
          </a:p>
          <a:p>
            <a:r>
              <a:rPr lang="fr-CA" dirty="0" smtClean="0"/>
              <a:t>Quels sont les rôles et les qualités des bonnes hypothèses scientifiques?</a:t>
            </a:r>
          </a:p>
          <a:p>
            <a:pPr>
              <a:buNone/>
            </a:pPr>
            <a:endParaRPr lang="fr-FR" dirty="0" smtClean="0"/>
          </a:p>
          <a:p>
            <a:pPr lvl="0"/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i="1" dirty="0" smtClean="0"/>
              <a:t>The </a:t>
            </a:r>
            <a:r>
              <a:rPr lang="fr-CA" sz="3400" i="1" dirty="0" err="1" smtClean="0"/>
              <a:t>Methodology</a:t>
            </a:r>
            <a:r>
              <a:rPr lang="fr-CA" sz="3400" i="1" dirty="0" smtClean="0"/>
              <a:t> of Positive </a:t>
            </a:r>
            <a:r>
              <a:rPr lang="fr-CA" sz="3400" i="1" dirty="0" err="1" smtClean="0"/>
              <a:t>Economics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7972452" cy="4714908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Science positive, énoncé normatif et art</a:t>
            </a:r>
          </a:p>
          <a:p>
            <a:pPr lvl="1" algn="just"/>
            <a:r>
              <a:rPr lang="fr-CA" sz="1600" dirty="0" smtClean="0"/>
              <a:t>La science positive est indépendante des deux autres alors qu’eux reposent sur la première</a:t>
            </a:r>
          </a:p>
          <a:p>
            <a:pPr lvl="1" algn="just"/>
            <a:r>
              <a:rPr lang="fr-CA" sz="1600" dirty="0" smtClean="0"/>
              <a:t>La majorité des débats portent sur le contenu de la science positive, pas sur les jugements normatifs (c’est à l’avancement de la science qu’il faut en appeler pour régler les conflits, pas au politique)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Pas d’impossibilité d’une science sociale positive, mais plutôt une continuité avec les sciences naturelles</a:t>
            </a:r>
          </a:p>
          <a:p>
            <a:pPr lvl="1" algn="just"/>
            <a:r>
              <a:rPr lang="fr-CA" sz="1600" dirty="0" smtClean="0"/>
              <a:t>Dans la construction de la première, les jugements normatifs peuvent influencer l’acceptation ou le rejet de certaines </a:t>
            </a:r>
            <a:r>
              <a:rPr lang="fr-CA" sz="1600" dirty="0" err="1" smtClean="0"/>
              <a:t>hyp</a:t>
            </a:r>
            <a:r>
              <a:rPr lang="fr-CA" sz="1600" dirty="0" smtClean="0"/>
              <a:t>.</a:t>
            </a:r>
          </a:p>
          <a:p>
            <a:pPr lvl="1" algn="just"/>
            <a:r>
              <a:rPr lang="fr-CA" sz="1600" dirty="0" smtClean="0"/>
              <a:t>Le fait que l’observateur est lui-même objet de l’étude lui procure des données supplémentaires</a:t>
            </a:r>
          </a:p>
          <a:p>
            <a:pPr lvl="1" algn="just"/>
            <a:r>
              <a:rPr lang="fr-CA" sz="1600" dirty="0" smtClean="0"/>
              <a:t>L’aura de «scientificité» dont jouissent les sciences naturelles reposent sur leur qualité prédictive </a:t>
            </a:r>
          </a:p>
          <a:p>
            <a:pPr lvl="1" algn="just">
              <a:buNone/>
            </a:pPr>
            <a:endParaRPr lang="fr-CA" sz="16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i="1" dirty="0" smtClean="0"/>
              <a:t>The </a:t>
            </a:r>
            <a:r>
              <a:rPr lang="fr-CA" sz="3400" i="1" dirty="0" err="1" smtClean="0"/>
              <a:t>Methodology</a:t>
            </a:r>
            <a:r>
              <a:rPr lang="fr-CA" sz="3400" i="1" dirty="0" smtClean="0"/>
              <a:t> of Positive </a:t>
            </a:r>
            <a:r>
              <a:rPr lang="fr-CA" sz="3400" i="1" dirty="0" err="1" smtClean="0"/>
              <a:t>Economics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7972452" cy="5286412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Une théorie émet des prédictions sur la base d’hypothèses concernant le phénomène étudié et de déductions établies à l’aide d’un langage scientifique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Un langage scientifique est une nomenclature facilitant la lecture du matériel empirique</a:t>
            </a:r>
            <a:endParaRPr lang="fr-CA" sz="800" dirty="0" smtClean="0"/>
          </a:p>
          <a:p>
            <a:pPr lvl="1" algn="just"/>
            <a:r>
              <a:rPr lang="fr-CA" sz="1800" dirty="0" smtClean="0"/>
              <a:t>Évalué sur la base de sa logique interne : catégories exhaustives et exclusives</a:t>
            </a:r>
          </a:p>
          <a:p>
            <a:pPr lvl="1" algn="just"/>
            <a:r>
              <a:rPr lang="fr-CA" sz="1800" dirty="0" smtClean="0"/>
              <a:t>Évalué sur la base de son aptitude à traiter significativement le matériel empirique (</a:t>
            </a:r>
            <a:r>
              <a:rPr lang="fr-CA" sz="1800" dirty="0"/>
              <a:t>s</a:t>
            </a:r>
            <a:r>
              <a:rPr lang="fr-CA" sz="1800" dirty="0" smtClean="0"/>
              <a:t>a valeur heuristique)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Une hypothèse scientifique est une proposition pouvant mener à une prédiction concernant la réaction de l’objet ou du sujet à une modification des conditions environnementales</a:t>
            </a:r>
          </a:p>
          <a:p>
            <a:pPr lvl="1" algn="just"/>
            <a:r>
              <a:rPr lang="fr-CA" sz="1800" dirty="0" smtClean="0"/>
              <a:t>Elle doit être utile, c.-à-d. valide (mais plus d’une </a:t>
            </a:r>
            <a:r>
              <a:rPr lang="fr-CA" sz="1800" dirty="0" err="1" smtClean="0"/>
              <a:t>hyp</a:t>
            </a:r>
            <a:r>
              <a:rPr lang="fr-CA" sz="1800" dirty="0" smtClean="0"/>
              <a:t>. </a:t>
            </a:r>
            <a:r>
              <a:rPr lang="fr-CA" sz="1800" dirty="0"/>
              <a:t>l</a:t>
            </a:r>
            <a:r>
              <a:rPr lang="fr-CA" sz="1800" dirty="0" smtClean="0"/>
              <a:t>e seront simultanément)</a:t>
            </a:r>
          </a:p>
          <a:p>
            <a:pPr lvl="1" algn="just"/>
            <a:endParaRPr lang="fr-CA" sz="1800" dirty="0" smtClean="0"/>
          </a:p>
          <a:p>
            <a:pPr algn="just"/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i="1" dirty="0" smtClean="0"/>
              <a:t>The </a:t>
            </a:r>
            <a:r>
              <a:rPr lang="fr-CA" sz="3400" i="1" dirty="0" err="1" smtClean="0"/>
              <a:t>Methodology</a:t>
            </a:r>
            <a:r>
              <a:rPr lang="fr-CA" sz="3400" i="1" dirty="0" smtClean="0"/>
              <a:t> of Positive </a:t>
            </a:r>
            <a:r>
              <a:rPr lang="fr-CA" sz="3400" i="1" dirty="0" err="1" smtClean="0"/>
              <a:t>Economics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71546"/>
            <a:ext cx="7972452" cy="5286412"/>
          </a:xfrm>
        </p:spPr>
        <p:txBody>
          <a:bodyPr>
            <a:noAutofit/>
          </a:bodyPr>
          <a:lstStyle/>
          <a:p>
            <a:pPr algn="just"/>
            <a:r>
              <a:rPr lang="fr-CA" sz="2000" dirty="0" err="1" smtClean="0"/>
              <a:t>Hyp</a:t>
            </a:r>
            <a:r>
              <a:rPr lang="fr-CA" sz="2000" dirty="0" smtClean="0"/>
              <a:t>. (suite)</a:t>
            </a:r>
          </a:p>
          <a:p>
            <a:pPr lvl="1" algn="just"/>
            <a:r>
              <a:rPr lang="fr-CA" sz="1800" dirty="0"/>
              <a:t>Elle doit être falsifiable (Popper)</a:t>
            </a:r>
          </a:p>
          <a:p>
            <a:pPr lvl="1" algn="just"/>
            <a:r>
              <a:rPr lang="fr-CA" sz="1800" dirty="0" smtClean="0"/>
              <a:t>Elle doit être simple (Occam)</a:t>
            </a:r>
          </a:p>
          <a:p>
            <a:pPr lvl="1" algn="just"/>
            <a:r>
              <a:rPr lang="fr-CA" sz="1800" dirty="0" smtClean="0"/>
              <a:t>Le choix d’une </a:t>
            </a:r>
            <a:r>
              <a:rPr lang="fr-CA" sz="1800" dirty="0" err="1" smtClean="0"/>
              <a:t>hyp</a:t>
            </a:r>
            <a:r>
              <a:rPr lang="fr-CA" sz="1800" dirty="0" smtClean="0"/>
              <a:t>. est toujours le fait d’un </a:t>
            </a:r>
            <a:r>
              <a:rPr lang="fr-CA" sz="1800" dirty="0" smtClean="0"/>
              <a:t>jugement</a:t>
            </a:r>
            <a:r>
              <a:rPr lang="fr-CA" sz="1800" dirty="0" smtClean="0"/>
              <a:t>, mais n’est pas arbitraire</a:t>
            </a:r>
          </a:p>
          <a:p>
            <a:pPr lvl="1" algn="just"/>
            <a:r>
              <a:rPr lang="en-CA" sz="1800" dirty="0" smtClean="0"/>
              <a:t>Le </a:t>
            </a:r>
            <a:r>
              <a:rPr lang="en-CA" sz="1800" dirty="0" err="1" smtClean="0"/>
              <a:t>critère</a:t>
            </a:r>
            <a:r>
              <a:rPr lang="en-CA" sz="1800" dirty="0" smtClean="0"/>
              <a:t> le plus important </a:t>
            </a:r>
            <a:r>
              <a:rPr lang="en-CA" sz="1800" dirty="0" err="1" smtClean="0"/>
              <a:t>est</a:t>
            </a:r>
            <a:r>
              <a:rPr lang="en-CA" sz="1800" dirty="0" smtClean="0"/>
              <a:t> la </a:t>
            </a:r>
            <a:r>
              <a:rPr lang="en-CA" sz="1800" dirty="0" err="1" smtClean="0"/>
              <a:t>valeur</a:t>
            </a:r>
            <a:r>
              <a:rPr lang="en-CA" sz="1800" dirty="0" smtClean="0"/>
              <a:t> </a:t>
            </a:r>
            <a:r>
              <a:rPr lang="en-CA" sz="1800" dirty="0" err="1" smtClean="0"/>
              <a:t>heuristique</a:t>
            </a:r>
            <a:endParaRPr lang="fr-CA" sz="1800" dirty="0" smtClean="0"/>
          </a:p>
          <a:p>
            <a:pPr lvl="1" algn="just"/>
            <a:r>
              <a:rPr lang="fr-CA" sz="1800" dirty="0" smtClean="0"/>
              <a:t>Leur formulation évolue en fonction des résultats des tests empiriques précédents, mais demeure en dehors de l’étude de la méthode, c’est un acte d’intuition, de création</a:t>
            </a:r>
          </a:p>
          <a:p>
            <a:pPr lvl="1" algn="just"/>
            <a:endParaRPr lang="fr-CA" sz="2000" dirty="0" smtClean="0"/>
          </a:p>
          <a:p>
            <a:pPr algn="just"/>
            <a:r>
              <a:rPr lang="fr-CA" sz="2000" dirty="0" smtClean="0"/>
              <a:t>Tests empiriques</a:t>
            </a:r>
          </a:p>
          <a:p>
            <a:pPr lvl="1" algn="just"/>
            <a:r>
              <a:rPr lang="fr-CA" sz="1800" dirty="0" smtClean="0"/>
              <a:t>Sur les prédictions uniquement, pas sur les </a:t>
            </a:r>
            <a:r>
              <a:rPr lang="fr-CA" sz="1800" dirty="0" err="1" smtClean="0"/>
              <a:t>hyp</a:t>
            </a:r>
            <a:r>
              <a:rPr lang="fr-CA" sz="1800" dirty="0" smtClean="0"/>
              <a:t>.</a:t>
            </a:r>
          </a:p>
          <a:p>
            <a:pPr lvl="1" algn="just"/>
            <a:r>
              <a:rPr lang="fr-CA" sz="1800" dirty="0" smtClean="0"/>
              <a:t>L’impossibilité de mener des expériences contrôlées rend plus difficile les tests empiriques et le rejet définitif de certaines </a:t>
            </a:r>
            <a:r>
              <a:rPr lang="fr-CA" sz="1800" dirty="0" err="1" smtClean="0"/>
              <a:t>hyp</a:t>
            </a:r>
            <a:r>
              <a:rPr lang="fr-CA" sz="1800" dirty="0" smtClean="0"/>
              <a:t>. (c’est là la principale embuche dans les sc. sociales, même si aucune expérience n’est totalement contrôlée)</a:t>
            </a:r>
          </a:p>
          <a:p>
            <a:pPr lvl="1" algn="just"/>
            <a:r>
              <a:rPr lang="fr-CA" sz="1800" dirty="0" smtClean="0"/>
              <a:t>C’est ce qui distingue les tautologies, les sciences logiques, et les sciences empiriques</a:t>
            </a:r>
          </a:p>
          <a:p>
            <a:pPr lvl="1" algn="just"/>
            <a:endParaRPr lang="fr-CA" sz="1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i="1" dirty="0" smtClean="0"/>
              <a:t>The </a:t>
            </a:r>
            <a:r>
              <a:rPr lang="fr-CA" sz="3400" i="1" dirty="0" err="1" smtClean="0"/>
              <a:t>Methodology</a:t>
            </a:r>
            <a:r>
              <a:rPr lang="fr-CA" sz="3400" i="1" dirty="0" smtClean="0"/>
              <a:t> of Positive </a:t>
            </a:r>
            <a:r>
              <a:rPr lang="fr-CA" sz="3400" i="1" dirty="0" err="1" smtClean="0"/>
              <a:t>Economics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7972452" cy="5286412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Les postulats concernent la nature du matériel empirique associé à une </a:t>
            </a:r>
            <a:r>
              <a:rPr lang="fr-CA" sz="2000" dirty="0" err="1" smtClean="0"/>
              <a:t>hyp</a:t>
            </a:r>
            <a:r>
              <a:rPr lang="fr-CA" sz="2000" dirty="0" smtClean="0"/>
              <a:t>. scientifique</a:t>
            </a:r>
          </a:p>
          <a:p>
            <a:pPr lvl="1" algn="just"/>
            <a:r>
              <a:rPr lang="fr-CA" sz="1800" dirty="0" smtClean="0"/>
              <a:t>C’est leur rôle d’abstraire l’essentiel, de choisir le facteur significatif dans l’étude d’un phénomène, et il est absurde de s’attendre à ce qu’elles doivent refléter pleinement la réalité</a:t>
            </a:r>
          </a:p>
          <a:p>
            <a:pPr lvl="1" algn="just"/>
            <a:r>
              <a:rPr lang="fr-CA" sz="1800" dirty="0" smtClean="0"/>
              <a:t>Pas sujet aux tests empiriques, seulement les prédictions des </a:t>
            </a:r>
            <a:r>
              <a:rPr lang="fr-CA" sz="1800" dirty="0" err="1" smtClean="0"/>
              <a:t>hyp</a:t>
            </a:r>
            <a:r>
              <a:rPr lang="fr-CA" sz="1800" dirty="0" smtClean="0"/>
              <a:t>. qu’ils sous-tendent</a:t>
            </a:r>
          </a:p>
          <a:p>
            <a:pPr lvl="1" algn="just"/>
            <a:r>
              <a:rPr lang="fr-CA" sz="1800" dirty="0" smtClean="0"/>
              <a:t>Rejet des critiques de l’homo </a:t>
            </a:r>
            <a:r>
              <a:rPr lang="fr-CA" sz="1800" dirty="0" err="1" smtClean="0"/>
              <a:t>oeconomicus</a:t>
            </a:r>
            <a:r>
              <a:rPr lang="fr-CA" sz="1800" dirty="0" smtClean="0"/>
              <a:t> et des idéaux types </a:t>
            </a:r>
            <a:r>
              <a:rPr lang="fr-CA" sz="1800" dirty="0" err="1" smtClean="0"/>
              <a:t>marshaliens</a:t>
            </a:r>
            <a:r>
              <a:rPr lang="fr-CA" sz="1800" dirty="0" smtClean="0"/>
              <a:t>, de toute manière leur réalisme est une question de degré</a:t>
            </a:r>
          </a:p>
          <a:p>
            <a:pPr lvl="1" algn="just"/>
            <a:r>
              <a:rPr lang="en-CA" sz="1800" dirty="0" err="1" smtClean="0"/>
              <a:t>Doivent</a:t>
            </a:r>
            <a:r>
              <a:rPr lang="en-CA" sz="1800" dirty="0" smtClean="0"/>
              <a:t> </a:t>
            </a:r>
            <a:r>
              <a:rPr lang="en-CA" sz="1800" dirty="0" err="1" smtClean="0"/>
              <a:t>incarner</a:t>
            </a:r>
            <a:r>
              <a:rPr lang="en-CA" sz="1800" dirty="0" smtClean="0"/>
              <a:t> </a:t>
            </a:r>
            <a:r>
              <a:rPr lang="en-CA" sz="1800" dirty="0" err="1" smtClean="0"/>
              <a:t>ce</a:t>
            </a:r>
            <a:r>
              <a:rPr lang="en-CA" sz="1800" dirty="0" smtClean="0"/>
              <a:t> que les agents font, pas </a:t>
            </a:r>
            <a:r>
              <a:rPr lang="en-CA" sz="1800" dirty="0" err="1" smtClean="0"/>
              <a:t>ce</a:t>
            </a:r>
            <a:r>
              <a:rPr lang="en-CA" sz="1800" dirty="0" smtClean="0"/>
              <a:t> </a:t>
            </a:r>
            <a:r>
              <a:rPr lang="en-CA" sz="1800" smtClean="0"/>
              <a:t>qu’eux-mêmes </a:t>
            </a:r>
            <a:r>
              <a:rPr lang="en-CA" sz="1800" dirty="0" err="1" smtClean="0"/>
              <a:t>croient</a:t>
            </a:r>
            <a:r>
              <a:rPr lang="en-CA" sz="1800" dirty="0" smtClean="0"/>
              <a:t> </a:t>
            </a:r>
            <a:r>
              <a:rPr lang="en-CA" sz="1800" dirty="0" err="1" smtClean="0"/>
              <a:t>qu’ils</a:t>
            </a:r>
            <a:r>
              <a:rPr lang="en-CA" sz="1800" dirty="0" smtClean="0"/>
              <a:t> font</a:t>
            </a:r>
            <a:endParaRPr lang="fr-CA" sz="1800" dirty="0" smtClean="0"/>
          </a:p>
          <a:p>
            <a:pPr algn="just">
              <a:buNone/>
            </a:pPr>
            <a:endParaRPr lang="fr-CA" sz="2000" dirty="0" smtClean="0"/>
          </a:p>
          <a:p>
            <a:pPr algn="just"/>
            <a:r>
              <a:rPr lang="en-CA" sz="2000" dirty="0" smtClean="0"/>
              <a:t>Les </a:t>
            </a:r>
            <a:r>
              <a:rPr lang="en-CA" sz="2000" dirty="0" err="1" smtClean="0"/>
              <a:t>théories</a:t>
            </a:r>
            <a:r>
              <a:rPr lang="en-CA" sz="2000" dirty="0" smtClean="0"/>
              <a:t> </a:t>
            </a:r>
            <a:r>
              <a:rPr lang="en-CA" sz="2000" dirty="0" err="1" smtClean="0"/>
              <a:t>sont</a:t>
            </a:r>
            <a:r>
              <a:rPr lang="en-CA" sz="2000" dirty="0" smtClean="0"/>
              <a:t> des </a:t>
            </a:r>
            <a:r>
              <a:rPr lang="en-CA" sz="2000" dirty="0" err="1" smtClean="0"/>
              <a:t>manières</a:t>
            </a:r>
            <a:r>
              <a:rPr lang="en-CA" sz="2000" dirty="0" smtClean="0"/>
              <a:t> </a:t>
            </a:r>
            <a:r>
              <a:rPr lang="en-CA" sz="2000" dirty="0" err="1" smtClean="0"/>
              <a:t>d’appréhender</a:t>
            </a:r>
            <a:r>
              <a:rPr lang="en-CA" sz="2000" dirty="0" smtClean="0"/>
              <a:t> les </a:t>
            </a:r>
            <a:r>
              <a:rPr lang="en-CA" sz="2000" dirty="0" err="1" smtClean="0"/>
              <a:t>faits</a:t>
            </a:r>
            <a:r>
              <a:rPr lang="en-CA" sz="2000" dirty="0" smtClean="0"/>
              <a:t>, </a:t>
            </a:r>
            <a:r>
              <a:rPr lang="en-CA" sz="2000" dirty="0" err="1" smtClean="0"/>
              <a:t>ces</a:t>
            </a:r>
            <a:r>
              <a:rPr lang="en-CA" sz="2000" dirty="0" smtClean="0"/>
              <a:t> </a:t>
            </a:r>
            <a:r>
              <a:rPr lang="en-CA" sz="2000" dirty="0" err="1" smtClean="0"/>
              <a:t>derniers</a:t>
            </a:r>
            <a:r>
              <a:rPr lang="en-CA" sz="2000" dirty="0" smtClean="0"/>
              <a:t> ne </a:t>
            </a:r>
            <a:r>
              <a:rPr lang="en-CA" sz="2000" dirty="0" err="1" smtClean="0"/>
              <a:t>pouvant</a:t>
            </a:r>
            <a:r>
              <a:rPr lang="en-CA" sz="2000" dirty="0" smtClean="0"/>
              <a:t> </a:t>
            </a:r>
            <a:r>
              <a:rPr lang="en-CA" sz="2000" dirty="0" err="1" smtClean="0"/>
              <a:t>l’être</a:t>
            </a:r>
            <a:r>
              <a:rPr lang="en-CA" sz="2000" dirty="0"/>
              <a:t> </a:t>
            </a:r>
            <a:r>
              <a:rPr lang="en-CA" sz="2000" dirty="0" smtClean="0"/>
              <a:t>sans les premières</a:t>
            </a:r>
            <a:r>
              <a:rPr lang="fr-CA" sz="2000" dirty="0" smtClean="0"/>
              <a:t>, et pouvant toujours l’être par un nombre infini de ces premières </a:t>
            </a:r>
            <a:endParaRPr lang="en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1859</TotalTime>
  <Words>588</Words>
  <Application>Microsoft Office PowerPoint</Application>
  <PresentationFormat>Affichage à l'écran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Verve</vt:lpstr>
      <vt:lpstr>La pensée économique au XXe siècle</vt:lpstr>
      <vt:lpstr>Lignes directrices</vt:lpstr>
      <vt:lpstr>The Methodology of Positive Economics</vt:lpstr>
      <vt:lpstr>The Methodology of Positive Economics</vt:lpstr>
      <vt:lpstr>The Methodology of Positive Economics</vt:lpstr>
      <vt:lpstr>The Methodology of Positive Economics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Bureau</cp:lastModifiedBy>
  <cp:revision>293</cp:revision>
  <dcterms:created xsi:type="dcterms:W3CDTF">2012-10-09T00:01:45Z</dcterms:created>
  <dcterms:modified xsi:type="dcterms:W3CDTF">2015-11-26T20:20:58Z</dcterms:modified>
</cp:coreProperties>
</file>