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9"/>
  </p:notesMasterIdLst>
  <p:handoutMasterIdLst>
    <p:handoutMasterId r:id="rId10"/>
  </p:handoutMasterIdLst>
  <p:sldIdLst>
    <p:sldId id="256" r:id="rId2"/>
    <p:sldId id="289" r:id="rId3"/>
    <p:sldId id="293" r:id="rId4"/>
    <p:sldId id="294" r:id="rId5"/>
    <p:sldId id="290" r:id="rId6"/>
    <p:sldId id="291" r:id="rId7"/>
    <p:sldId id="292" r:id="rId8"/>
  </p:sldIdLst>
  <p:sldSz cx="9144000" cy="6858000" type="screen4x3"/>
  <p:notesSz cx="6858000"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E128D"/>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20"/>
    <p:restoredTop sz="83692" autoAdjust="0"/>
  </p:normalViewPr>
  <p:slideViewPr>
    <p:cSldViewPr>
      <p:cViewPr>
        <p:scale>
          <a:sx n="100" d="100"/>
          <a:sy n="100" d="100"/>
        </p:scale>
        <p:origin x="-1020" y="17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3967B35A-4FEF-48B9-8CAD-03297AD51C2B}" type="datetimeFigureOut">
              <a:rPr lang="fr-CA" smtClean="0"/>
              <a:pPr/>
              <a:t>2015-11-19</a:t>
            </a:fld>
            <a:endParaRPr lang="fr-CA"/>
          </a:p>
        </p:txBody>
      </p:sp>
      <p:sp>
        <p:nvSpPr>
          <p:cNvPr id="4" name="Espace réservé du pied de page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fr-CA"/>
          </a:p>
        </p:txBody>
      </p:sp>
      <p:sp>
        <p:nvSpPr>
          <p:cNvPr id="5" name="Espace réservé du numéro de diapositive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8474DE3E-F426-42E8-A61E-0191B0FCA610}" type="slidenum">
              <a:rPr lang="fr-CA" smtClean="0"/>
              <a:pPr/>
              <a:t>‹N°›</a:t>
            </a:fld>
            <a:endParaRPr lang="fr-CA"/>
          </a:p>
        </p:txBody>
      </p:sp>
    </p:spTree>
    <p:extLst>
      <p:ext uri="{BB962C8B-B14F-4D97-AF65-F5344CB8AC3E}">
        <p14:creationId xmlns:p14="http://schemas.microsoft.com/office/powerpoint/2010/main" xmlns="" val="3579748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8F1C5084-9118-4996-8180-65BF355F703C}" type="datetimeFigureOut">
              <a:rPr lang="fr-CA" smtClean="0"/>
              <a:pPr/>
              <a:t>2015-11-19</a:t>
            </a:fld>
            <a:endParaRPr lang="fr-CA"/>
          </a:p>
        </p:txBody>
      </p:sp>
      <p:sp>
        <p:nvSpPr>
          <p:cNvPr id="4" name="Espace réservé de l'image des diapositives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commentaires 4"/>
          <p:cNvSpPr>
            <a:spLocks noGrp="1"/>
          </p:cNvSpPr>
          <p:nvPr>
            <p:ph type="body" sz="quarter" idx="3"/>
          </p:nvPr>
        </p:nvSpPr>
        <p:spPr>
          <a:xfrm>
            <a:off x="685800" y="4415790"/>
            <a:ext cx="5486400" cy="418338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6" name="Espace réservé du pied de page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D8710D0A-93A3-49B6-A9CB-C767F84FC9B5}" type="slidenum">
              <a:rPr lang="fr-CA" smtClean="0"/>
              <a:pPr/>
              <a:t>‹N°›</a:t>
            </a:fld>
            <a:endParaRPr lang="fr-CA"/>
          </a:p>
        </p:txBody>
      </p:sp>
    </p:spTree>
    <p:extLst>
      <p:ext uri="{BB962C8B-B14F-4D97-AF65-F5344CB8AC3E}">
        <p14:creationId xmlns:p14="http://schemas.microsoft.com/office/powerpoint/2010/main" xmlns="" val="2421499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Triangle isocè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540544" y="776288"/>
            <a:ext cx="8062912" cy="1470025"/>
          </a:xfrm>
        </p:spPr>
        <p:txBody>
          <a:bodyPr anchor="b">
            <a:normAutofit/>
          </a:bodyPr>
          <a:lstStyle>
            <a:lvl1pPr algn="r">
              <a:defRPr sz="4400"/>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1371600" y="6012656"/>
            <a:ext cx="5791200" cy="365125"/>
          </a:xfrm>
        </p:spPr>
        <p:txBody>
          <a:bodyPr tIns="0" bIns="0" anchor="t"/>
          <a:lstStyle>
            <a:lvl1pPr algn="r">
              <a:defRPr sz="1000"/>
            </a:lvl1pPr>
          </a:lstStyle>
          <a:p>
            <a:fld id="{23BF7E47-8E23-4C43-A45C-D029190CA677}" type="datetime1">
              <a:rPr lang="fr-CA" smtClean="0"/>
              <a:pPr/>
              <a:t>2015-11-19</a:t>
            </a:fld>
            <a:endParaRPr lang="fr-CA"/>
          </a:p>
        </p:txBody>
      </p:sp>
      <p:sp>
        <p:nvSpPr>
          <p:cNvPr id="17" name="Espace réservé du pied de page 16"/>
          <p:cNvSpPr>
            <a:spLocks noGrp="1"/>
          </p:cNvSpPr>
          <p:nvPr>
            <p:ph type="ftr" sz="quarter" idx="11"/>
          </p:nvPr>
        </p:nvSpPr>
        <p:spPr>
          <a:xfrm>
            <a:off x="1371600" y="5650704"/>
            <a:ext cx="5791200" cy="365125"/>
          </a:xfrm>
        </p:spPr>
        <p:txBody>
          <a:bodyPr tIns="0" bIns="0" anchor="b"/>
          <a:lstStyle>
            <a:lvl1pPr algn="r">
              <a:defRPr sz="1100"/>
            </a:lvl1pPr>
          </a:lstStyle>
          <a:p>
            <a:endParaRPr lang="fr-CA"/>
          </a:p>
        </p:txBody>
      </p:sp>
      <p:sp>
        <p:nvSpPr>
          <p:cNvPr id="29" name="Espace réservé du numéro de diapositive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23ADB00F-74D5-45D9-AE7C-1B11EDC2AEF9}" type="slidenum">
              <a:rPr lang="fr-CA" smtClean="0"/>
              <a:pPr/>
              <a:t>‹N°›</a:t>
            </a:fld>
            <a:endParaRPr lang="fr-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56265A0-81E4-47AA-A35F-363B37810891}" type="datetime1">
              <a:rPr lang="fr-CA" smtClean="0"/>
              <a:pPr/>
              <a:t>2015-11-19</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23ADB00F-74D5-45D9-AE7C-1B11EDC2AEF9}" type="slidenum">
              <a:rPr lang="fr-CA" smtClean="0"/>
              <a:pPr/>
              <a:t>‹N°›</a:t>
            </a:fld>
            <a:endParaRPr lang="fr-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381000"/>
            <a:ext cx="1905000" cy="5486400"/>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381000"/>
            <a:ext cx="6248400" cy="5486400"/>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63655C6B-6640-4E16-B860-85FD115A64D8}" type="datetime1">
              <a:rPr lang="fr-CA" smtClean="0"/>
              <a:pPr/>
              <a:t>2015-11-19</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23ADB00F-74D5-45D9-AE7C-1B11EDC2AEF9}" type="slidenum">
              <a:rPr lang="fr-CA" smtClean="0"/>
              <a:pPr/>
              <a:t>‹N°›</a:t>
            </a:fld>
            <a:endParaRPr lang="fr-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1399032"/>
          </a:xfrm>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457200" y="1882808"/>
            <a:ext cx="8229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791456" y="6480048"/>
            <a:ext cx="2133600" cy="301752"/>
          </a:xfrm>
        </p:spPr>
        <p:txBody>
          <a:bodyPr/>
          <a:lstStyle/>
          <a:p>
            <a:fld id="{4B49EA26-9A55-4EAA-AA13-62866FB14839}" type="datetime1">
              <a:rPr lang="fr-CA" smtClean="0"/>
              <a:pPr/>
              <a:t>2015-11-19</a:t>
            </a:fld>
            <a:endParaRPr lang="fr-CA"/>
          </a:p>
        </p:txBody>
      </p:sp>
      <p:sp>
        <p:nvSpPr>
          <p:cNvPr id="5" name="Espace réservé du pied de page 4"/>
          <p:cNvSpPr>
            <a:spLocks noGrp="1"/>
          </p:cNvSpPr>
          <p:nvPr>
            <p:ph type="ftr" sz="quarter" idx="11"/>
          </p:nvPr>
        </p:nvSpPr>
        <p:spPr>
          <a:xfrm>
            <a:off x="457200" y="6480969"/>
            <a:ext cx="4260056" cy="300831"/>
          </a:xfrm>
        </p:spPr>
        <p:txBody>
          <a:bodyPr/>
          <a:lstStyle/>
          <a:p>
            <a:endParaRPr lang="fr-CA"/>
          </a:p>
        </p:txBody>
      </p:sp>
      <p:sp>
        <p:nvSpPr>
          <p:cNvPr id="6" name="Espace réservé du numéro de diapositive 5"/>
          <p:cNvSpPr>
            <a:spLocks noGrp="1"/>
          </p:cNvSpPr>
          <p:nvPr>
            <p:ph type="sldNum" sz="quarter" idx="12"/>
          </p:nvPr>
        </p:nvSpPr>
        <p:spPr/>
        <p:txBody>
          <a:bodyPr/>
          <a:lstStyle/>
          <a:p>
            <a:fld id="{23ADB00F-74D5-45D9-AE7C-1B11EDC2AEF9}" type="slidenum">
              <a:rPr lang="fr-CA" smtClean="0"/>
              <a:pPr/>
              <a:t>‹N°›</a:t>
            </a:fld>
            <a:endParaRPr lang="fr-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1"/>
      </p:bgRef>
    </p:bg>
    <p:spTree>
      <p:nvGrpSpPr>
        <p:cNvPr id="1" name=""/>
        <p:cNvGrpSpPr/>
        <p:nvPr/>
      </p:nvGrpSpPr>
      <p:grpSpPr>
        <a:xfrm>
          <a:off x="0" y="0"/>
          <a:ext cx="0" cy="0"/>
          <a:chOff x="0" y="0"/>
          <a:chExt cx="0" cy="0"/>
        </a:xfrm>
      </p:grpSpPr>
      <p:sp>
        <p:nvSpPr>
          <p:cNvPr id="9" name="Triangle rect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Triangle isocè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Espace réservé de la date 3"/>
          <p:cNvSpPr>
            <a:spLocks noGrp="1"/>
          </p:cNvSpPr>
          <p:nvPr>
            <p:ph type="dt" sz="half" idx="10"/>
          </p:nvPr>
        </p:nvSpPr>
        <p:spPr>
          <a:xfrm>
            <a:off x="6955632" y="6477000"/>
            <a:ext cx="2133600" cy="304800"/>
          </a:xfrm>
        </p:spPr>
        <p:txBody>
          <a:bodyPr/>
          <a:lstStyle/>
          <a:p>
            <a:fld id="{00830E93-A556-4DD7-9175-168FF88A6277}" type="datetime1">
              <a:rPr lang="fr-CA" smtClean="0"/>
              <a:pPr/>
              <a:t>2015-11-19</a:t>
            </a:fld>
            <a:endParaRPr lang="fr-CA"/>
          </a:p>
        </p:txBody>
      </p:sp>
      <p:sp>
        <p:nvSpPr>
          <p:cNvPr id="5" name="Espace réservé du pied de page 4"/>
          <p:cNvSpPr>
            <a:spLocks noGrp="1"/>
          </p:cNvSpPr>
          <p:nvPr>
            <p:ph type="ftr" sz="quarter" idx="11"/>
          </p:nvPr>
        </p:nvSpPr>
        <p:spPr>
          <a:xfrm>
            <a:off x="2619376" y="6480969"/>
            <a:ext cx="4260056" cy="300831"/>
          </a:xfrm>
        </p:spPr>
        <p:txBody>
          <a:bodyPr/>
          <a:lstStyle/>
          <a:p>
            <a:endParaRPr lang="fr-CA"/>
          </a:p>
        </p:txBody>
      </p:sp>
      <p:sp>
        <p:nvSpPr>
          <p:cNvPr id="6" name="Espace réservé du numéro de diapositive 5"/>
          <p:cNvSpPr>
            <a:spLocks noGrp="1"/>
          </p:cNvSpPr>
          <p:nvPr>
            <p:ph type="sldNum" sz="quarter" idx="12"/>
          </p:nvPr>
        </p:nvSpPr>
        <p:spPr>
          <a:xfrm>
            <a:off x="8451056" y="809624"/>
            <a:ext cx="502920" cy="300831"/>
          </a:xfrm>
        </p:spPr>
        <p:txBody>
          <a:bodyPr/>
          <a:lstStyle/>
          <a:p>
            <a:fld id="{23ADB00F-74D5-45D9-AE7C-1B11EDC2AEF9}" type="slidenum">
              <a:rPr lang="fr-CA" smtClean="0"/>
              <a:pPr/>
              <a:t>‹N°›</a:t>
            </a:fld>
            <a:endParaRPr lang="fr-CA"/>
          </a:p>
        </p:txBody>
      </p:sp>
      <p:cxnSp>
        <p:nvCxnSpPr>
          <p:cNvPr id="11" name="Connecteur droit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Connecteur droit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r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marL="0" algn="l">
              <a:defRPr/>
            </a:lvl1p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4791456" y="6480969"/>
            <a:ext cx="2133600" cy="301752"/>
          </a:xfrm>
        </p:spPr>
        <p:txBody>
          <a:bodyPr/>
          <a:lstStyle/>
          <a:p>
            <a:fld id="{B5839E05-83D7-4B94-9BF8-18CB5B694295}" type="datetime1">
              <a:rPr lang="fr-CA" smtClean="0"/>
              <a:pPr/>
              <a:t>2015-11-19</a:t>
            </a:fld>
            <a:endParaRPr lang="fr-CA"/>
          </a:p>
        </p:txBody>
      </p:sp>
      <p:sp>
        <p:nvSpPr>
          <p:cNvPr id="6" name="Espace réservé du pied de page 5"/>
          <p:cNvSpPr>
            <a:spLocks noGrp="1"/>
          </p:cNvSpPr>
          <p:nvPr>
            <p:ph type="ftr" sz="quarter" idx="11"/>
          </p:nvPr>
        </p:nvSpPr>
        <p:spPr>
          <a:xfrm>
            <a:off x="457200" y="6480969"/>
            <a:ext cx="4260056" cy="301752"/>
          </a:xfrm>
        </p:spPr>
        <p:txBody>
          <a:bodyPr/>
          <a:lstStyle/>
          <a:p>
            <a:endParaRPr lang="fr-CA"/>
          </a:p>
        </p:txBody>
      </p:sp>
      <p:sp>
        <p:nvSpPr>
          <p:cNvPr id="7" name="Espace réservé du numéro de diapositive 6"/>
          <p:cNvSpPr>
            <a:spLocks noGrp="1"/>
          </p:cNvSpPr>
          <p:nvPr>
            <p:ph type="sldNum" sz="quarter" idx="12"/>
          </p:nvPr>
        </p:nvSpPr>
        <p:spPr>
          <a:xfrm>
            <a:off x="7589520" y="6480969"/>
            <a:ext cx="502920" cy="301752"/>
          </a:xfrm>
        </p:spPr>
        <p:txBody>
          <a:bodyPr/>
          <a:lstStyle/>
          <a:p>
            <a:fld id="{23ADB00F-74D5-45D9-AE7C-1B11EDC2AEF9}" type="slidenum">
              <a:rPr lang="fr-CA" smtClean="0"/>
              <a:pPr/>
              <a:t>‹N°›</a:t>
            </a:fld>
            <a:endParaRPr lang="fr-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a:xfrm>
            <a:off x="4791456" y="6480969"/>
            <a:ext cx="2130552" cy="301752"/>
          </a:xfrm>
        </p:spPr>
        <p:txBody>
          <a:bodyPr/>
          <a:lstStyle/>
          <a:p>
            <a:fld id="{7D1597B7-E048-4CCF-BB53-85956B1D4BC0}" type="datetime1">
              <a:rPr lang="fr-CA" smtClean="0"/>
              <a:pPr/>
              <a:t>2015-11-19</a:t>
            </a:fld>
            <a:endParaRPr lang="fr-CA"/>
          </a:p>
        </p:txBody>
      </p:sp>
      <p:sp>
        <p:nvSpPr>
          <p:cNvPr id="8" name="Espace réservé du pied de page 7"/>
          <p:cNvSpPr>
            <a:spLocks noGrp="1"/>
          </p:cNvSpPr>
          <p:nvPr>
            <p:ph type="ftr" sz="quarter" idx="11"/>
          </p:nvPr>
        </p:nvSpPr>
        <p:spPr>
          <a:xfrm>
            <a:off x="457200" y="6480969"/>
            <a:ext cx="4261104" cy="301752"/>
          </a:xfrm>
        </p:spPr>
        <p:txBody>
          <a:bodyPr/>
          <a:lstStyle/>
          <a:p>
            <a:endParaRPr lang="fr-CA"/>
          </a:p>
        </p:txBody>
      </p:sp>
      <p:sp>
        <p:nvSpPr>
          <p:cNvPr id="9" name="Espace réservé du numéro de diapositive 8"/>
          <p:cNvSpPr>
            <a:spLocks noGrp="1"/>
          </p:cNvSpPr>
          <p:nvPr>
            <p:ph type="sldNum" sz="quarter" idx="12"/>
          </p:nvPr>
        </p:nvSpPr>
        <p:spPr>
          <a:xfrm>
            <a:off x="7589520" y="6483096"/>
            <a:ext cx="502920" cy="301752"/>
          </a:xfrm>
        </p:spPr>
        <p:txBody>
          <a:bodyPr/>
          <a:lstStyle>
            <a:lvl1pPr algn="ctr">
              <a:defRPr/>
            </a:lvl1pPr>
          </a:lstStyle>
          <a:p>
            <a:fld id="{23ADB00F-74D5-45D9-AE7C-1B11EDC2AEF9}" type="slidenum">
              <a:rPr lang="fr-CA" smtClean="0"/>
              <a:pPr/>
              <a:t>‹N°›</a:t>
            </a:fld>
            <a:endParaRPr lang="fr-CA"/>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b="0"/>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FBA2D6C3-6E59-4DC6-ACBE-5AE330C9DAE1}" type="datetime1">
              <a:rPr lang="fr-CA" smtClean="0"/>
              <a:pPr/>
              <a:t>2015-11-19</a:t>
            </a:fld>
            <a:endParaRPr lang="fr-CA"/>
          </a:p>
        </p:txBody>
      </p:sp>
      <p:sp>
        <p:nvSpPr>
          <p:cNvPr id="4" name="Espace réservé du pied de page 3"/>
          <p:cNvSpPr>
            <a:spLocks noGrp="1"/>
          </p:cNvSpPr>
          <p:nvPr>
            <p:ph type="ftr" sz="quarter" idx="11"/>
          </p:nvPr>
        </p:nvSpPr>
        <p:spPr/>
        <p:txBody>
          <a:bodyPr/>
          <a:lstStyle/>
          <a:p>
            <a:endParaRPr lang="fr-CA"/>
          </a:p>
        </p:txBody>
      </p:sp>
      <p:sp>
        <p:nvSpPr>
          <p:cNvPr id="5" name="Espace réservé du numéro de diapositive 4"/>
          <p:cNvSpPr>
            <a:spLocks noGrp="1"/>
          </p:cNvSpPr>
          <p:nvPr>
            <p:ph type="sldNum" sz="quarter" idx="12"/>
          </p:nvPr>
        </p:nvSpPr>
        <p:spPr/>
        <p:txBody>
          <a:bodyPr/>
          <a:lstStyle/>
          <a:p>
            <a:fld id="{23ADB00F-74D5-45D9-AE7C-1B11EDC2AEF9}" type="slidenum">
              <a:rPr lang="fr-CA" smtClean="0"/>
              <a:pPr/>
              <a:t>‹N°›</a:t>
            </a:fld>
            <a:endParaRPr lang="fr-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791456" y="6480969"/>
            <a:ext cx="2133600" cy="301752"/>
          </a:xfrm>
        </p:spPr>
        <p:txBody>
          <a:bodyPr/>
          <a:lstStyle/>
          <a:p>
            <a:fld id="{27045FE5-89D4-4670-AE4A-0B8F80D65B22}" type="datetime1">
              <a:rPr lang="fr-CA" smtClean="0"/>
              <a:pPr/>
              <a:t>2015-11-19</a:t>
            </a:fld>
            <a:endParaRPr lang="fr-CA"/>
          </a:p>
        </p:txBody>
      </p:sp>
      <p:sp>
        <p:nvSpPr>
          <p:cNvPr id="3" name="Espace réservé du pied de page 2"/>
          <p:cNvSpPr>
            <a:spLocks noGrp="1"/>
          </p:cNvSpPr>
          <p:nvPr>
            <p:ph type="ftr" sz="quarter" idx="11"/>
          </p:nvPr>
        </p:nvSpPr>
        <p:spPr>
          <a:xfrm>
            <a:off x="457200" y="6481890"/>
            <a:ext cx="4260056" cy="300831"/>
          </a:xfrm>
        </p:spPr>
        <p:txBody>
          <a:bodyPr/>
          <a:lstStyle/>
          <a:p>
            <a:endParaRPr lang="fr-CA"/>
          </a:p>
        </p:txBody>
      </p:sp>
      <p:sp>
        <p:nvSpPr>
          <p:cNvPr id="4" name="Espace réservé du numéro de diapositive 3"/>
          <p:cNvSpPr>
            <a:spLocks noGrp="1"/>
          </p:cNvSpPr>
          <p:nvPr>
            <p:ph type="sldNum" sz="quarter" idx="12"/>
          </p:nvPr>
        </p:nvSpPr>
        <p:spPr>
          <a:xfrm>
            <a:off x="7589520" y="6480969"/>
            <a:ext cx="502920" cy="301752"/>
          </a:xfrm>
        </p:spPr>
        <p:txBody>
          <a:bodyPr/>
          <a:lstStyle/>
          <a:p>
            <a:fld id="{23ADB00F-74D5-45D9-AE7C-1B11EDC2AEF9}" type="slidenum">
              <a:rPr lang="fr-CA" smtClean="0"/>
              <a:pPr/>
              <a:t>‹N°›</a:t>
            </a:fld>
            <a:endParaRPr lang="fr-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278976" y="6556248"/>
            <a:ext cx="2133600" cy="301752"/>
          </a:xfrm>
        </p:spPr>
        <p:txBody>
          <a:bodyPr/>
          <a:lstStyle>
            <a:lvl1pPr>
              <a:defRPr sz="900"/>
            </a:lvl1pPr>
          </a:lstStyle>
          <a:p>
            <a:fld id="{E4A33E90-10E8-493B-8E2E-5AF6A7CA9E22}" type="datetime1">
              <a:rPr lang="fr-CA" smtClean="0"/>
              <a:pPr/>
              <a:t>2015-11-19</a:t>
            </a:fld>
            <a:endParaRPr lang="fr-CA"/>
          </a:p>
        </p:txBody>
      </p:sp>
      <p:sp>
        <p:nvSpPr>
          <p:cNvPr id="6" name="Espace réservé du pied de page 5"/>
          <p:cNvSpPr>
            <a:spLocks noGrp="1"/>
          </p:cNvSpPr>
          <p:nvPr>
            <p:ph type="ftr" sz="quarter" idx="11"/>
          </p:nvPr>
        </p:nvSpPr>
        <p:spPr>
          <a:xfrm>
            <a:off x="1135856" y="6556248"/>
            <a:ext cx="5143120" cy="301752"/>
          </a:xfrm>
        </p:spPr>
        <p:txBody>
          <a:bodyPr/>
          <a:lstStyle>
            <a:lvl1pPr>
              <a:defRPr sz="900"/>
            </a:lvl1pPr>
          </a:lstStyle>
          <a:p>
            <a:endParaRPr lang="fr-CA"/>
          </a:p>
        </p:txBody>
      </p:sp>
      <p:sp>
        <p:nvSpPr>
          <p:cNvPr id="7" name="Espace réservé du numéro de diapositive 6"/>
          <p:cNvSpPr>
            <a:spLocks noGrp="1"/>
          </p:cNvSpPr>
          <p:nvPr>
            <p:ph type="sldNum" sz="quarter" idx="12"/>
          </p:nvPr>
        </p:nvSpPr>
        <p:spPr>
          <a:xfrm>
            <a:off x="8410576" y="6556248"/>
            <a:ext cx="502920" cy="301752"/>
          </a:xfrm>
        </p:spPr>
        <p:txBody>
          <a:bodyPr/>
          <a:lstStyle>
            <a:lvl1pPr>
              <a:defRPr sz="900"/>
            </a:lvl1pPr>
          </a:lstStyle>
          <a:p>
            <a:fld id="{23ADB00F-74D5-45D9-AE7C-1B11EDC2AEF9}" type="slidenum">
              <a:rPr lang="fr-CA" smtClean="0"/>
              <a:pPr/>
              <a:t>‹N°›</a:t>
            </a:fld>
            <a:endParaRPr lang="fr-CA"/>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a:xfrm>
            <a:off x="6108192" y="6556248"/>
            <a:ext cx="2103120" cy="301752"/>
          </a:xfrm>
        </p:spPr>
        <p:txBody>
          <a:bodyPr/>
          <a:lstStyle>
            <a:lvl1pPr>
              <a:defRPr sz="900"/>
            </a:lvl1pPr>
          </a:lstStyle>
          <a:p>
            <a:fld id="{1EAA3A02-DF8E-4C38-A142-0AB6EEE0648D}" type="datetime1">
              <a:rPr lang="fr-CA" smtClean="0"/>
              <a:pPr/>
              <a:t>2015-11-19</a:t>
            </a:fld>
            <a:endParaRPr lang="fr-CA"/>
          </a:p>
        </p:txBody>
      </p:sp>
      <p:sp>
        <p:nvSpPr>
          <p:cNvPr id="6" name="Espace réservé du pied de page 5"/>
          <p:cNvSpPr>
            <a:spLocks noGrp="1"/>
          </p:cNvSpPr>
          <p:nvPr>
            <p:ph type="ftr" sz="quarter" idx="11"/>
          </p:nvPr>
        </p:nvSpPr>
        <p:spPr>
          <a:xfrm>
            <a:off x="1170432" y="6557169"/>
            <a:ext cx="4948072" cy="301752"/>
          </a:xfrm>
        </p:spPr>
        <p:txBody>
          <a:bodyPr/>
          <a:lstStyle>
            <a:lvl1pPr>
              <a:defRPr sz="900"/>
            </a:lvl1pPr>
          </a:lstStyle>
          <a:p>
            <a:endParaRPr lang="fr-CA"/>
          </a:p>
        </p:txBody>
      </p:sp>
      <p:sp>
        <p:nvSpPr>
          <p:cNvPr id="7" name="Espace réservé du numéro de diapositive 6"/>
          <p:cNvSpPr>
            <a:spLocks noGrp="1"/>
          </p:cNvSpPr>
          <p:nvPr>
            <p:ph type="sldNum" sz="quarter" idx="12"/>
          </p:nvPr>
        </p:nvSpPr>
        <p:spPr>
          <a:xfrm>
            <a:off x="8217192" y="6556248"/>
            <a:ext cx="365760" cy="301752"/>
          </a:xfrm>
        </p:spPr>
        <p:txBody>
          <a:bodyPr/>
          <a:lstStyle>
            <a:lvl1pPr algn="ctr">
              <a:defRPr sz="900"/>
            </a:lvl1pPr>
          </a:lstStyle>
          <a:p>
            <a:fld id="{23ADB00F-74D5-45D9-AE7C-1B11EDC2AEF9}" type="slidenum">
              <a:rPr lang="fr-CA" smtClean="0"/>
              <a:pPr/>
              <a:t>‹N°›</a:t>
            </a:fld>
            <a:endParaRPr lang="fr-CA"/>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Triangle rect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Connecteur droit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Espace réservé du titre 21"/>
          <p:cNvSpPr>
            <a:spLocks noGrp="1"/>
          </p:cNvSpPr>
          <p:nvPr>
            <p:ph type="title"/>
          </p:nvPr>
        </p:nvSpPr>
        <p:spPr>
          <a:xfrm>
            <a:off x="457200" y="267494"/>
            <a:ext cx="8229600" cy="1399032"/>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48A2A93D-0D0E-44F1-B2D7-5175B5219207}" type="datetime1">
              <a:rPr lang="fr-CA" smtClean="0"/>
              <a:pPr/>
              <a:t>2015-11-19</a:t>
            </a:fld>
            <a:endParaRPr lang="fr-CA"/>
          </a:p>
        </p:txBody>
      </p:sp>
      <p:sp>
        <p:nvSpPr>
          <p:cNvPr id="3" name="Espace réservé du pied de page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fr-CA"/>
          </a:p>
        </p:txBody>
      </p:sp>
      <p:sp>
        <p:nvSpPr>
          <p:cNvPr id="23" name="Espace réservé du numéro de diapositive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23ADB00F-74D5-45D9-AE7C-1B11EDC2AEF9}" type="slidenum">
              <a:rPr lang="fr-CA" smtClean="0"/>
              <a:pPr/>
              <a:t>‹N°›</a:t>
            </a:fld>
            <a:endParaRPr lang="fr-CA"/>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40544" y="620689"/>
            <a:ext cx="8062912" cy="2088232"/>
          </a:xfrm>
        </p:spPr>
        <p:txBody>
          <a:bodyPr>
            <a:normAutofit/>
          </a:bodyPr>
          <a:lstStyle/>
          <a:p>
            <a:r>
              <a:rPr lang="fr-CA" dirty="0" smtClean="0"/>
              <a:t>La pensée économique au XXe siècle</a:t>
            </a:r>
            <a:endParaRPr lang="fr-CA" dirty="0"/>
          </a:p>
        </p:txBody>
      </p:sp>
      <p:sp>
        <p:nvSpPr>
          <p:cNvPr id="3" name="Sous-titre 2"/>
          <p:cNvSpPr>
            <a:spLocks noGrp="1"/>
          </p:cNvSpPr>
          <p:nvPr>
            <p:ph type="subTitle" idx="1"/>
          </p:nvPr>
        </p:nvSpPr>
        <p:spPr>
          <a:xfrm>
            <a:off x="540544" y="3188568"/>
            <a:ext cx="8062912" cy="1752600"/>
          </a:xfrm>
        </p:spPr>
        <p:txBody>
          <a:bodyPr>
            <a:normAutofit/>
          </a:bodyPr>
          <a:lstStyle/>
          <a:p>
            <a:r>
              <a:rPr lang="fr-CA" dirty="0" smtClean="0"/>
              <a:t>ECO4062</a:t>
            </a:r>
          </a:p>
          <a:p>
            <a:r>
              <a:rPr lang="fr-CA" dirty="0" smtClean="0"/>
              <a:t>Lecture </a:t>
            </a:r>
            <a:r>
              <a:rPr lang="fr-CA" dirty="0" smtClean="0"/>
              <a:t>8</a:t>
            </a:r>
            <a:endParaRPr lang="fr-CA" dirty="0" smtClean="0"/>
          </a:p>
          <a:p>
            <a:r>
              <a:rPr lang="en-CA" dirty="0" smtClean="0"/>
              <a:t>La</a:t>
            </a:r>
            <a:r>
              <a:rPr lang="en-CA" i="1" dirty="0" smtClean="0"/>
              <a:t> </a:t>
            </a:r>
            <a:r>
              <a:rPr lang="en-CA" i="1" dirty="0" err="1" smtClean="0"/>
              <a:t>Théorie</a:t>
            </a:r>
            <a:r>
              <a:rPr lang="en-CA" i="1" dirty="0" smtClean="0"/>
              <a:t> </a:t>
            </a:r>
            <a:r>
              <a:rPr lang="en-CA" i="1" dirty="0" err="1" smtClean="0"/>
              <a:t>générale</a:t>
            </a:r>
            <a:r>
              <a:rPr lang="en-CA" dirty="0" smtClean="0"/>
              <a:t> </a:t>
            </a:r>
            <a:r>
              <a:rPr lang="en-CA" dirty="0" smtClean="0"/>
              <a:t>de </a:t>
            </a:r>
            <a:r>
              <a:rPr lang="en-CA" dirty="0" smtClean="0"/>
              <a:t>Keynes</a:t>
            </a:r>
            <a:endParaRPr lang="fr-CA"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sz="3600" dirty="0" smtClean="0"/>
              <a:t>Lignes directrices</a:t>
            </a:r>
            <a:endParaRPr lang="fr-CA" sz="3600" dirty="0"/>
          </a:p>
        </p:txBody>
      </p:sp>
      <p:sp>
        <p:nvSpPr>
          <p:cNvPr id="3" name="Espace réservé du contenu 2"/>
          <p:cNvSpPr>
            <a:spLocks noGrp="1"/>
          </p:cNvSpPr>
          <p:nvPr>
            <p:ph idx="1"/>
          </p:nvPr>
        </p:nvSpPr>
        <p:spPr>
          <a:xfrm>
            <a:off x="457200" y="1556792"/>
            <a:ext cx="8435280" cy="5301208"/>
          </a:xfrm>
        </p:spPr>
        <p:txBody>
          <a:bodyPr>
            <a:normAutofit fontScale="70000" lnSpcReduction="20000"/>
          </a:bodyPr>
          <a:lstStyle/>
          <a:p>
            <a:pPr lvl="0"/>
            <a:r>
              <a:rPr lang="fr-CA" dirty="0" smtClean="0"/>
              <a:t>Quel type d'«homme économique» est à la base de leur construction théorique respective?</a:t>
            </a:r>
          </a:p>
          <a:p>
            <a:pPr lvl="0"/>
            <a:endParaRPr lang="fr-FR" dirty="0" smtClean="0"/>
          </a:p>
          <a:p>
            <a:pPr lvl="0"/>
            <a:r>
              <a:rPr lang="fr-CA" dirty="0" smtClean="0"/>
              <a:t>En quoi ces positions diffèrent-elles de celles défendues par l'orthodoxie et en quoi diffèrent-elles de celles défendues par les autres écoles dissidentes?</a:t>
            </a:r>
          </a:p>
          <a:p>
            <a:pPr lvl="0"/>
            <a:endParaRPr lang="fr-FR" dirty="0" smtClean="0"/>
          </a:p>
          <a:p>
            <a:pPr lvl="0"/>
            <a:r>
              <a:rPr lang="fr-CA" dirty="0" smtClean="0"/>
              <a:t>Quels sont les rôles économiques que ces écoles de pensée attribuent à l'État?</a:t>
            </a:r>
          </a:p>
          <a:p>
            <a:pPr lvl="0"/>
            <a:endParaRPr lang="fr-FR" dirty="0" smtClean="0"/>
          </a:p>
          <a:p>
            <a:pPr lvl="0"/>
            <a:r>
              <a:rPr lang="fr-CA" dirty="0" smtClean="0"/>
              <a:t>Y-a-t-il un lien entre ces rôles et la marginalisation de ces écoles au sein de la communauté des économistes? Existe-t-il donc un «tabou du politique» en économie?</a:t>
            </a:r>
          </a:p>
          <a:p>
            <a:pPr lvl="0"/>
            <a:endParaRPr lang="fr-FR" dirty="0" smtClean="0"/>
          </a:p>
          <a:p>
            <a:pPr lvl="0"/>
            <a:r>
              <a:rPr lang="fr-CA" dirty="0" smtClean="0"/>
              <a:t>Y-a-t-il un futur pour les thèses défendues par ces écoles au sein de la discipline?</a:t>
            </a:r>
            <a:endParaRPr lang="fr-FR" dirty="0"/>
          </a:p>
        </p:txBody>
      </p:sp>
      <p:sp>
        <p:nvSpPr>
          <p:cNvPr id="4" name="Espace réservé du numéro de diapositive 3"/>
          <p:cNvSpPr>
            <a:spLocks noGrp="1"/>
          </p:cNvSpPr>
          <p:nvPr>
            <p:ph type="sldNum" sz="quarter" idx="12"/>
          </p:nvPr>
        </p:nvSpPr>
        <p:spPr/>
        <p:txBody>
          <a:bodyPr/>
          <a:lstStyle/>
          <a:p>
            <a:fld id="{23ADB00F-74D5-45D9-AE7C-1B11EDC2AEF9}" type="slidenum">
              <a:rPr lang="fr-CA" smtClean="0"/>
              <a:pPr/>
              <a:t>2</a:t>
            </a:fld>
            <a:endParaRPr lang="fr-C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4624"/>
            <a:ext cx="9144000" cy="1399032"/>
          </a:xfrm>
        </p:spPr>
        <p:txBody>
          <a:bodyPr>
            <a:normAutofit/>
          </a:bodyPr>
          <a:lstStyle/>
          <a:p>
            <a:r>
              <a:rPr lang="fr-CA" sz="3600" dirty="0" smtClean="0"/>
              <a:t>La </a:t>
            </a:r>
            <a:r>
              <a:rPr lang="fr-CA" sz="3600" i="1" dirty="0" smtClean="0"/>
              <a:t>Théorie générale</a:t>
            </a:r>
            <a:endParaRPr lang="fr-CA" sz="3600" i="1" dirty="0"/>
          </a:p>
        </p:txBody>
      </p:sp>
      <p:sp>
        <p:nvSpPr>
          <p:cNvPr id="3" name="Espace réservé du contenu 2"/>
          <p:cNvSpPr>
            <a:spLocks noGrp="1"/>
          </p:cNvSpPr>
          <p:nvPr>
            <p:ph idx="1"/>
          </p:nvPr>
        </p:nvSpPr>
        <p:spPr>
          <a:xfrm>
            <a:off x="457200" y="1214422"/>
            <a:ext cx="7972452" cy="4786346"/>
          </a:xfrm>
        </p:spPr>
        <p:txBody>
          <a:bodyPr>
            <a:noAutofit/>
          </a:bodyPr>
          <a:lstStyle/>
          <a:p>
            <a:pPr algn="just"/>
            <a:r>
              <a:rPr lang="fr-CA" sz="2000" dirty="0" smtClean="0"/>
              <a:t>Une théorie «générale»</a:t>
            </a:r>
          </a:p>
          <a:p>
            <a:pPr lvl="1" algn="just"/>
            <a:r>
              <a:rPr lang="fr-CA" sz="1600" dirty="0" smtClean="0"/>
              <a:t>Le cas classique est un équilibre particulier jamais réalisé</a:t>
            </a:r>
          </a:p>
          <a:p>
            <a:pPr lvl="1" algn="just"/>
            <a:r>
              <a:rPr lang="fr-CA" sz="1600" dirty="0" smtClean="0"/>
              <a:t>Retour à la macroéconomie</a:t>
            </a:r>
          </a:p>
          <a:p>
            <a:pPr lvl="1" algn="just"/>
            <a:r>
              <a:rPr lang="fr-CA" sz="1600" dirty="0" smtClean="0"/>
              <a:t>Expliquant le </a:t>
            </a:r>
            <a:r>
              <a:rPr lang="fr-CA" sz="1600" i="1" dirty="0" smtClean="0"/>
              <a:t>niveau d’emploi </a:t>
            </a:r>
            <a:r>
              <a:rPr lang="fr-CA" sz="1600" dirty="0" smtClean="0"/>
              <a:t>des facteurs existants</a:t>
            </a:r>
            <a:endParaRPr lang="fr-CA" sz="1600" dirty="0" smtClean="0"/>
          </a:p>
          <a:p>
            <a:pPr algn="just"/>
            <a:endParaRPr lang="fr-CA" sz="2000" dirty="0" smtClean="0"/>
          </a:p>
          <a:p>
            <a:pPr algn="just"/>
            <a:r>
              <a:rPr lang="fr-CA" sz="2000" dirty="0" smtClean="0"/>
              <a:t>Les postulats classiques</a:t>
            </a:r>
          </a:p>
          <a:p>
            <a:pPr lvl="1" algn="just"/>
            <a:r>
              <a:rPr lang="fr-CA" sz="1600" dirty="0" smtClean="0"/>
              <a:t>Équilibre du marché du travail (égalité entre la productivité marginale du travail et la désutilité marginale du travail)</a:t>
            </a:r>
          </a:p>
          <a:p>
            <a:pPr lvl="1" algn="just"/>
            <a:r>
              <a:rPr lang="fr-CA" sz="1600" dirty="0" smtClean="0"/>
              <a:t>Loi de Say</a:t>
            </a:r>
          </a:p>
          <a:p>
            <a:pPr lvl="1" algn="just"/>
            <a:r>
              <a:rPr lang="fr-CA" sz="1600" dirty="0" smtClean="0"/>
              <a:t>La TQM</a:t>
            </a:r>
          </a:p>
          <a:p>
            <a:pPr lvl="1" algn="just"/>
            <a:r>
              <a:rPr lang="fr-CA" sz="1600" dirty="0" smtClean="0"/>
              <a:t>Les trois tiennent au plein-emploi seulement (mais ce dernier n’est jamais réalisé)</a:t>
            </a:r>
          </a:p>
          <a:p>
            <a:pPr algn="just"/>
            <a:endParaRPr lang="fr-CA" sz="2000" dirty="0" smtClean="0"/>
          </a:p>
          <a:p>
            <a:pPr algn="just"/>
            <a:r>
              <a:rPr lang="fr-CA" sz="2000" dirty="0" smtClean="0"/>
              <a:t>Le chômage involontaire</a:t>
            </a:r>
          </a:p>
          <a:p>
            <a:pPr lvl="1" algn="just"/>
            <a:r>
              <a:rPr lang="fr-CA" sz="1600" dirty="0" smtClean="0"/>
              <a:t>Lorsque le niveau de l’emploi est en </a:t>
            </a:r>
            <a:r>
              <a:rPr lang="fr-CA" sz="1600" dirty="0" err="1" smtClean="0"/>
              <a:t>deça</a:t>
            </a:r>
            <a:r>
              <a:rPr lang="fr-CA" sz="1600" dirty="0" smtClean="0"/>
              <a:t> de l’équilibre classique, ce niveau étant fixé par l’équilibre sur le marché des biens</a:t>
            </a:r>
          </a:p>
          <a:p>
            <a:pPr lvl="1" algn="just"/>
            <a:r>
              <a:rPr lang="fr-CA" sz="1600" dirty="0" smtClean="0"/>
              <a:t>Les travailleurs négocient W qui fixe leur salaire relatif par rapport à celui des autres travailleurs, et ne peuvent rien contre W/P</a:t>
            </a:r>
            <a:endParaRPr lang="fr-CA" sz="1600" dirty="0" smtClean="0"/>
          </a:p>
          <a:p>
            <a:pPr algn="just"/>
            <a:endParaRPr lang="fr-CA" sz="2000" dirty="0" smtClean="0"/>
          </a:p>
          <a:p>
            <a:pPr algn="just"/>
            <a:r>
              <a:rPr lang="fr-CA" sz="2000" dirty="0" err="1" smtClean="0"/>
              <a:t>dL</a:t>
            </a:r>
            <a:endParaRPr lang="fr-CA" sz="1600" dirty="0" smtClean="0"/>
          </a:p>
          <a:p>
            <a:pPr algn="just"/>
            <a:endParaRPr lang="fr-CA" sz="1800" dirty="0" smtClean="0"/>
          </a:p>
        </p:txBody>
      </p:sp>
      <p:sp>
        <p:nvSpPr>
          <p:cNvPr id="4" name="Espace réservé du numéro de diapositive 3"/>
          <p:cNvSpPr>
            <a:spLocks noGrp="1"/>
          </p:cNvSpPr>
          <p:nvPr>
            <p:ph type="sldNum" sz="quarter" idx="12"/>
          </p:nvPr>
        </p:nvSpPr>
        <p:spPr/>
        <p:txBody>
          <a:bodyPr/>
          <a:lstStyle/>
          <a:p>
            <a:fld id="{23ADB00F-74D5-45D9-AE7C-1B11EDC2AEF9}" type="slidenum">
              <a:rPr lang="fr-CA" smtClean="0"/>
              <a:pPr/>
              <a:t>3</a:t>
            </a:fld>
            <a:endParaRPr lang="fr-CA"/>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4624"/>
            <a:ext cx="9144000" cy="1399032"/>
          </a:xfrm>
        </p:spPr>
        <p:txBody>
          <a:bodyPr>
            <a:normAutofit/>
          </a:bodyPr>
          <a:lstStyle/>
          <a:p>
            <a:r>
              <a:rPr lang="fr-CA" sz="3600" dirty="0" smtClean="0"/>
              <a:t>La </a:t>
            </a:r>
            <a:r>
              <a:rPr lang="fr-CA" sz="3600" i="1" dirty="0" smtClean="0"/>
              <a:t>Théorie générale</a:t>
            </a:r>
            <a:endParaRPr lang="fr-CA" sz="3600" i="1" dirty="0"/>
          </a:p>
        </p:txBody>
      </p:sp>
      <p:sp>
        <p:nvSpPr>
          <p:cNvPr id="3" name="Espace réservé du contenu 2"/>
          <p:cNvSpPr>
            <a:spLocks noGrp="1"/>
          </p:cNvSpPr>
          <p:nvPr>
            <p:ph idx="1"/>
          </p:nvPr>
        </p:nvSpPr>
        <p:spPr>
          <a:xfrm>
            <a:off x="457200" y="1214422"/>
            <a:ext cx="7972452" cy="4786346"/>
          </a:xfrm>
        </p:spPr>
        <p:txBody>
          <a:bodyPr>
            <a:noAutofit/>
          </a:bodyPr>
          <a:lstStyle/>
          <a:p>
            <a:pPr algn="just"/>
            <a:r>
              <a:rPr lang="fr-CA" sz="2000" dirty="0" smtClean="0"/>
              <a:t>Équilibre </a:t>
            </a:r>
            <a:r>
              <a:rPr lang="fr-CA" sz="2000" dirty="0" smtClean="0"/>
              <a:t>macroéconomique</a:t>
            </a:r>
          </a:p>
          <a:p>
            <a:pPr lvl="1" algn="just"/>
            <a:r>
              <a:rPr lang="fr-CA" sz="1800" dirty="0" smtClean="0"/>
              <a:t>La valeur du produit total au coût des facteurs (OG ou Z) est égale à sa valeur marchande (DG ou D)</a:t>
            </a:r>
          </a:p>
          <a:p>
            <a:pPr lvl="1" algn="just"/>
            <a:r>
              <a:rPr lang="fr-CA" sz="1800" dirty="0" smtClean="0"/>
              <a:t>Fixe le niveau de N (l’emploi) et les salaires</a:t>
            </a:r>
          </a:p>
          <a:p>
            <a:pPr lvl="1" algn="just"/>
            <a:r>
              <a:rPr lang="fr-CA" sz="1800" dirty="0" smtClean="0"/>
              <a:t>N’est pas </a:t>
            </a:r>
            <a:r>
              <a:rPr lang="fr-CA" sz="1800" dirty="0" err="1" smtClean="0"/>
              <a:t>néc</a:t>
            </a:r>
            <a:r>
              <a:rPr lang="fr-CA" sz="1800" dirty="0" smtClean="0"/>
              <a:t>. de plein-emploi</a:t>
            </a:r>
          </a:p>
          <a:p>
            <a:pPr algn="just"/>
            <a:endParaRPr lang="fr-CA" sz="2000" dirty="0" smtClean="0"/>
          </a:p>
          <a:p>
            <a:pPr algn="just"/>
            <a:r>
              <a:rPr lang="fr-CA" sz="2000" dirty="0" smtClean="0"/>
              <a:t>La demande effective</a:t>
            </a:r>
            <a:endParaRPr lang="fr-CA" sz="1400" dirty="0" smtClean="0"/>
          </a:p>
          <a:p>
            <a:pPr lvl="1" algn="just"/>
            <a:r>
              <a:rPr lang="fr-CA" sz="1800" dirty="0" smtClean="0"/>
              <a:t>Dépend des </a:t>
            </a:r>
            <a:r>
              <a:rPr lang="fr-CA" sz="1800" dirty="0" err="1" smtClean="0"/>
              <a:t>prop</a:t>
            </a:r>
            <a:r>
              <a:rPr lang="fr-CA" sz="1800" dirty="0" smtClean="0"/>
              <a:t>. à cons. (D1) et à investir (D2)</a:t>
            </a:r>
          </a:p>
          <a:p>
            <a:pPr lvl="1" algn="just"/>
            <a:r>
              <a:rPr lang="fr-CA" sz="1800" dirty="0" smtClean="0"/>
              <a:t>Lorsque Z augmente, D augmente à cause de l’augmentation de D1, mais moins rapidement que Z</a:t>
            </a:r>
          </a:p>
          <a:p>
            <a:pPr lvl="1" algn="just"/>
            <a:r>
              <a:rPr lang="fr-CA" sz="1800" dirty="0" smtClean="0"/>
              <a:t>L’écart doit être comblé par la hausse de D2</a:t>
            </a:r>
          </a:p>
          <a:p>
            <a:pPr algn="just"/>
            <a:endParaRPr lang="fr-CA" sz="1400" dirty="0" smtClean="0"/>
          </a:p>
          <a:p>
            <a:pPr algn="just"/>
            <a:r>
              <a:rPr lang="fr-CA" sz="2000" dirty="0" smtClean="0"/>
              <a:t>Le problème est que D2 est déterminé par de toutes autres considérations, soit l’efficacité marginale du capital perçu et le taux d’intérêt (rien n’indique donc que D2 soit suffisant pour atteindre le plein-emploi)</a:t>
            </a:r>
          </a:p>
        </p:txBody>
      </p:sp>
      <p:sp>
        <p:nvSpPr>
          <p:cNvPr id="4" name="Espace réservé du numéro de diapositive 3"/>
          <p:cNvSpPr>
            <a:spLocks noGrp="1"/>
          </p:cNvSpPr>
          <p:nvPr>
            <p:ph type="sldNum" sz="quarter" idx="12"/>
          </p:nvPr>
        </p:nvSpPr>
        <p:spPr/>
        <p:txBody>
          <a:bodyPr/>
          <a:lstStyle/>
          <a:p>
            <a:fld id="{23ADB00F-74D5-45D9-AE7C-1B11EDC2AEF9}" type="slidenum">
              <a:rPr lang="fr-CA" smtClean="0"/>
              <a:pPr/>
              <a:t>4</a:t>
            </a:fld>
            <a:endParaRPr lang="fr-CA"/>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4624"/>
            <a:ext cx="9144000" cy="1399032"/>
          </a:xfrm>
        </p:spPr>
        <p:txBody>
          <a:bodyPr>
            <a:normAutofit/>
          </a:bodyPr>
          <a:lstStyle/>
          <a:p>
            <a:r>
              <a:rPr lang="fr-CA" sz="3600" dirty="0" smtClean="0"/>
              <a:t>La </a:t>
            </a:r>
            <a:r>
              <a:rPr lang="fr-CA" sz="3600" i="1" dirty="0" smtClean="0"/>
              <a:t>Théorie générale</a:t>
            </a:r>
            <a:endParaRPr lang="fr-CA" sz="3600" i="1" dirty="0"/>
          </a:p>
        </p:txBody>
      </p:sp>
      <p:sp>
        <p:nvSpPr>
          <p:cNvPr id="3" name="Espace réservé du contenu 2"/>
          <p:cNvSpPr>
            <a:spLocks noGrp="1"/>
          </p:cNvSpPr>
          <p:nvPr>
            <p:ph idx="1"/>
          </p:nvPr>
        </p:nvSpPr>
        <p:spPr>
          <a:xfrm>
            <a:off x="457200" y="1214422"/>
            <a:ext cx="7972452" cy="4786346"/>
          </a:xfrm>
        </p:spPr>
        <p:txBody>
          <a:bodyPr>
            <a:noAutofit/>
          </a:bodyPr>
          <a:lstStyle/>
          <a:p>
            <a:pPr algn="just"/>
            <a:r>
              <a:rPr lang="fr-CA" sz="2000" dirty="0" smtClean="0"/>
              <a:t>L’efficacité marginale du capital (EMK)</a:t>
            </a:r>
          </a:p>
          <a:p>
            <a:pPr lvl="1" algn="just"/>
            <a:r>
              <a:rPr lang="fr-CA" sz="1800" dirty="0" smtClean="0"/>
              <a:t>Taux de rendement interne d’un I, surtout influencé par les annuités de revenus anticipées</a:t>
            </a:r>
          </a:p>
          <a:p>
            <a:pPr algn="just"/>
            <a:endParaRPr lang="fr-CA" sz="1800" dirty="0" smtClean="0"/>
          </a:p>
          <a:p>
            <a:pPr algn="just"/>
            <a:r>
              <a:rPr lang="fr-CA" sz="2000" dirty="0" smtClean="0"/>
              <a:t>La crise</a:t>
            </a:r>
          </a:p>
          <a:p>
            <a:pPr lvl="1" algn="just"/>
            <a:r>
              <a:rPr lang="fr-CA" sz="1800" dirty="0" smtClean="0"/>
              <a:t>Causée par la baisse de l’EMK en raison de l’accumulation de K durant le boom et surtout de la baisse irrationnelle des revenus anticipés</a:t>
            </a:r>
          </a:p>
          <a:p>
            <a:pPr lvl="1" algn="just"/>
            <a:r>
              <a:rPr lang="fr-CA" sz="1800" dirty="0" smtClean="0"/>
              <a:t>Associée aussi à la hausse de R à la fin du boom, elle-même associé à la hausse des besoins de liquidités (R se fixant sur le marché de la monnaie en fonction de la préférence pour la liquidité)</a:t>
            </a:r>
          </a:p>
          <a:p>
            <a:pPr lvl="1" algn="just"/>
            <a:r>
              <a:rPr lang="fr-CA" sz="1800" dirty="0" smtClean="0"/>
              <a:t>Empirée par la baisse de I dans le capital circulant et éventuellement l’I négatif en stock</a:t>
            </a:r>
          </a:p>
          <a:p>
            <a:pPr lvl="1" algn="just"/>
            <a:r>
              <a:rPr lang="fr-CA" sz="1800" dirty="0" smtClean="0"/>
              <a:t>Empirée aussi par la baisse de la </a:t>
            </a:r>
            <a:r>
              <a:rPr lang="fr-CA" sz="1800" dirty="0" err="1" smtClean="0"/>
              <a:t>prop</a:t>
            </a:r>
            <a:r>
              <a:rPr lang="fr-CA" sz="1800" dirty="0" smtClean="0"/>
              <a:t>. à cons. dû à l’effet de richesse de la chute des prix des valeurs mobilières</a:t>
            </a:r>
            <a:endParaRPr lang="fr-CA" sz="1800" dirty="0" smtClean="0"/>
          </a:p>
          <a:p>
            <a:pPr algn="just"/>
            <a:endParaRPr lang="fr-CA" sz="1800" dirty="0" smtClean="0"/>
          </a:p>
          <a:p>
            <a:pPr lvl="1" algn="just"/>
            <a:endParaRPr lang="fr-CA" sz="1600" dirty="0" smtClean="0"/>
          </a:p>
          <a:p>
            <a:pPr algn="just"/>
            <a:endParaRPr lang="fr-CA" sz="1800" dirty="0" smtClean="0"/>
          </a:p>
        </p:txBody>
      </p:sp>
      <p:sp>
        <p:nvSpPr>
          <p:cNvPr id="4" name="Espace réservé du numéro de diapositive 3"/>
          <p:cNvSpPr>
            <a:spLocks noGrp="1"/>
          </p:cNvSpPr>
          <p:nvPr>
            <p:ph type="sldNum" sz="quarter" idx="12"/>
          </p:nvPr>
        </p:nvSpPr>
        <p:spPr/>
        <p:txBody>
          <a:bodyPr/>
          <a:lstStyle/>
          <a:p>
            <a:fld id="{23ADB00F-74D5-45D9-AE7C-1B11EDC2AEF9}" type="slidenum">
              <a:rPr lang="fr-CA" smtClean="0"/>
              <a:pPr/>
              <a:t>5</a:t>
            </a:fld>
            <a:endParaRPr lang="fr-CA"/>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4624"/>
            <a:ext cx="9144000" cy="1399032"/>
          </a:xfrm>
        </p:spPr>
        <p:txBody>
          <a:bodyPr>
            <a:normAutofit/>
          </a:bodyPr>
          <a:lstStyle/>
          <a:p>
            <a:r>
              <a:rPr lang="fr-CA" sz="3600" dirty="0" smtClean="0"/>
              <a:t>La </a:t>
            </a:r>
            <a:r>
              <a:rPr lang="fr-CA" sz="3600" i="1" dirty="0" smtClean="0"/>
              <a:t>Théorie générale</a:t>
            </a:r>
            <a:endParaRPr lang="fr-CA" sz="3600" i="1" dirty="0"/>
          </a:p>
        </p:txBody>
      </p:sp>
      <p:sp>
        <p:nvSpPr>
          <p:cNvPr id="3" name="Espace réservé du contenu 2"/>
          <p:cNvSpPr>
            <a:spLocks noGrp="1"/>
          </p:cNvSpPr>
          <p:nvPr>
            <p:ph idx="1"/>
          </p:nvPr>
        </p:nvSpPr>
        <p:spPr>
          <a:xfrm>
            <a:off x="457200" y="1214422"/>
            <a:ext cx="7972452" cy="4786346"/>
          </a:xfrm>
        </p:spPr>
        <p:txBody>
          <a:bodyPr>
            <a:noAutofit/>
          </a:bodyPr>
          <a:lstStyle/>
          <a:p>
            <a:pPr algn="just"/>
            <a:r>
              <a:rPr lang="fr-CA" sz="2000" dirty="0" smtClean="0"/>
              <a:t>La reprise</a:t>
            </a:r>
          </a:p>
          <a:p>
            <a:pPr lvl="1" algn="just"/>
            <a:r>
              <a:rPr lang="fr-CA" sz="1800" dirty="0" smtClean="0"/>
              <a:t>Permise par le recul des stocks et la reprise de I dans le capital circulant</a:t>
            </a:r>
          </a:p>
          <a:p>
            <a:pPr lvl="1" algn="just"/>
            <a:r>
              <a:rPr lang="fr-CA" sz="1800" dirty="0" smtClean="0"/>
              <a:t>Effet limité de la baisse de R (inélasticité de I)</a:t>
            </a:r>
          </a:p>
          <a:p>
            <a:pPr lvl="1" algn="just"/>
            <a:r>
              <a:rPr lang="fr-CA" sz="1800" dirty="0" smtClean="0"/>
              <a:t>Bâtie </a:t>
            </a:r>
            <a:r>
              <a:rPr lang="fr-CA" sz="1800" dirty="0" smtClean="0"/>
              <a:t>sur la reprise de la confiance et l’augmentation de l’EMK</a:t>
            </a:r>
          </a:p>
          <a:p>
            <a:pPr algn="just"/>
            <a:endParaRPr lang="fr-CA" sz="2000" dirty="0" smtClean="0"/>
          </a:p>
          <a:p>
            <a:pPr algn="just"/>
            <a:r>
              <a:rPr lang="fr-CA" sz="2000" dirty="0" smtClean="0"/>
              <a:t>La </a:t>
            </a:r>
            <a:r>
              <a:rPr lang="fr-CA" sz="2000" dirty="0" smtClean="0"/>
              <a:t>solution au boom est la baisse de </a:t>
            </a:r>
            <a:r>
              <a:rPr lang="fr-CA" sz="2000" dirty="0" smtClean="0"/>
              <a:t>R !</a:t>
            </a:r>
            <a:endParaRPr lang="fr-CA" sz="2000" dirty="0" smtClean="0"/>
          </a:p>
          <a:p>
            <a:pPr lvl="1" algn="just"/>
            <a:r>
              <a:rPr lang="fr-CA" sz="1800" dirty="0" smtClean="0"/>
              <a:t>Évite la canalisation d’une trop grande part de S vers le secteur </a:t>
            </a:r>
            <a:r>
              <a:rPr lang="fr-CA" sz="1800" dirty="0" smtClean="0"/>
              <a:t>touché</a:t>
            </a:r>
          </a:p>
          <a:p>
            <a:pPr lvl="1" algn="just"/>
            <a:r>
              <a:rPr lang="fr-CA" sz="1800" dirty="0" smtClean="0"/>
              <a:t>Permettant de se rapprocher d’un plein investissement</a:t>
            </a:r>
            <a:endParaRPr lang="fr-CA" sz="1800" dirty="0" smtClean="0"/>
          </a:p>
          <a:p>
            <a:pPr algn="just"/>
            <a:endParaRPr lang="fr-CA" sz="2000" dirty="0" smtClean="0"/>
          </a:p>
          <a:p>
            <a:pPr algn="just"/>
            <a:r>
              <a:rPr lang="fr-CA" sz="2000" dirty="0" smtClean="0"/>
              <a:t>Surinvestissement</a:t>
            </a:r>
          </a:p>
          <a:p>
            <a:pPr lvl="1" algn="just"/>
            <a:r>
              <a:rPr lang="fr-CA" sz="1800" dirty="0" smtClean="0"/>
              <a:t>Menant à rendements internes décevant les attentes (relatif)</a:t>
            </a:r>
          </a:p>
          <a:p>
            <a:pPr lvl="1" algn="just"/>
            <a:r>
              <a:rPr lang="fr-CA" sz="1800" dirty="0" smtClean="0"/>
              <a:t>Menant à des rendements internes négatifs (absolu)</a:t>
            </a:r>
          </a:p>
          <a:p>
            <a:pPr algn="just">
              <a:buNone/>
            </a:pPr>
            <a:endParaRPr lang="fr-CA" sz="1800" dirty="0" smtClean="0"/>
          </a:p>
          <a:p>
            <a:pPr algn="just"/>
            <a:endParaRPr lang="fr-CA" sz="2300" dirty="0" smtClean="0"/>
          </a:p>
        </p:txBody>
      </p:sp>
      <p:sp>
        <p:nvSpPr>
          <p:cNvPr id="4" name="Espace réservé du numéro de diapositive 3"/>
          <p:cNvSpPr>
            <a:spLocks noGrp="1"/>
          </p:cNvSpPr>
          <p:nvPr>
            <p:ph type="sldNum" sz="quarter" idx="12"/>
          </p:nvPr>
        </p:nvSpPr>
        <p:spPr/>
        <p:txBody>
          <a:bodyPr/>
          <a:lstStyle/>
          <a:p>
            <a:fld id="{23ADB00F-74D5-45D9-AE7C-1B11EDC2AEF9}" type="slidenum">
              <a:rPr lang="fr-CA" smtClean="0"/>
              <a:pPr/>
              <a:t>6</a:t>
            </a:fld>
            <a:endParaRPr lang="fr-CA"/>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4624"/>
            <a:ext cx="9144000" cy="1399032"/>
          </a:xfrm>
        </p:spPr>
        <p:txBody>
          <a:bodyPr>
            <a:normAutofit/>
          </a:bodyPr>
          <a:lstStyle/>
          <a:p>
            <a:r>
              <a:rPr lang="fr-CA" sz="3600" dirty="0" smtClean="0"/>
              <a:t>La </a:t>
            </a:r>
            <a:r>
              <a:rPr lang="fr-CA" sz="3600" i="1" dirty="0" smtClean="0"/>
              <a:t>Théorie générale</a:t>
            </a:r>
            <a:endParaRPr lang="fr-CA" sz="3600" i="1" dirty="0"/>
          </a:p>
        </p:txBody>
      </p:sp>
      <p:sp>
        <p:nvSpPr>
          <p:cNvPr id="3" name="Espace réservé du contenu 2"/>
          <p:cNvSpPr>
            <a:spLocks noGrp="1"/>
          </p:cNvSpPr>
          <p:nvPr>
            <p:ph idx="1"/>
          </p:nvPr>
        </p:nvSpPr>
        <p:spPr>
          <a:xfrm>
            <a:off x="457200" y="1214422"/>
            <a:ext cx="7972452" cy="4786346"/>
          </a:xfrm>
        </p:spPr>
        <p:txBody>
          <a:bodyPr>
            <a:noAutofit/>
          </a:bodyPr>
          <a:lstStyle/>
          <a:p>
            <a:pPr algn="just"/>
            <a:r>
              <a:rPr lang="fr-CA" sz="2000" dirty="0" smtClean="0"/>
              <a:t>Plein investissement</a:t>
            </a:r>
            <a:endParaRPr lang="fr-CA" sz="2000" dirty="0" smtClean="0"/>
          </a:p>
          <a:p>
            <a:pPr lvl="1" algn="just"/>
            <a:r>
              <a:rPr lang="fr-CA" sz="1800" dirty="0" smtClean="0"/>
              <a:t>Tout I donnant des rendements internes positifs est réalisé</a:t>
            </a:r>
          </a:p>
          <a:p>
            <a:pPr lvl="1" algn="just"/>
            <a:r>
              <a:rPr lang="fr-CA" sz="1800" dirty="0" smtClean="0"/>
              <a:t>État possible et souhaitable, jamais </a:t>
            </a:r>
            <a:r>
              <a:rPr lang="fr-CA" sz="1800" dirty="0" smtClean="0"/>
              <a:t>approché</a:t>
            </a:r>
            <a:endParaRPr lang="fr-CA" sz="2000" dirty="0" smtClean="0"/>
          </a:p>
          <a:p>
            <a:pPr algn="just"/>
            <a:endParaRPr lang="fr-CA" sz="1800" dirty="0" smtClean="0"/>
          </a:p>
          <a:p>
            <a:pPr algn="just"/>
            <a:r>
              <a:rPr lang="fr-CA" sz="2000" dirty="0" smtClean="0"/>
              <a:t>La </a:t>
            </a:r>
            <a:r>
              <a:rPr lang="fr-CA" sz="2000" dirty="0" smtClean="0"/>
              <a:t>baisse de R favorise aussi </a:t>
            </a:r>
            <a:r>
              <a:rPr lang="fr-CA" sz="2000" dirty="0" smtClean="0"/>
              <a:t>l’asphyxie </a:t>
            </a:r>
            <a:r>
              <a:rPr lang="fr-CA" sz="2000" dirty="0" smtClean="0"/>
              <a:t>du rentier, la réduction des inégalités et la baisse du chômage</a:t>
            </a:r>
          </a:p>
          <a:p>
            <a:pPr algn="just"/>
            <a:endParaRPr lang="fr-CA" sz="2000" dirty="0" smtClean="0"/>
          </a:p>
          <a:p>
            <a:pPr algn="just"/>
            <a:r>
              <a:rPr lang="fr-CA" sz="2000" dirty="0" smtClean="0"/>
              <a:t>Deux vices :</a:t>
            </a:r>
            <a:r>
              <a:rPr lang="fr-CA" sz="2000" dirty="0" smtClean="0"/>
              <a:t> c</a:t>
            </a:r>
            <a:r>
              <a:rPr lang="fr-CA" sz="2000" dirty="0" smtClean="0"/>
              <a:t>hômage et inégalité</a:t>
            </a:r>
          </a:p>
          <a:p>
            <a:pPr algn="just"/>
            <a:endParaRPr lang="fr-CA" sz="2000" dirty="0" smtClean="0"/>
          </a:p>
          <a:p>
            <a:pPr algn="just"/>
            <a:r>
              <a:rPr lang="fr-CA" sz="2000" dirty="0" smtClean="0"/>
              <a:t>Moins d’inégalité cause une hausse de la </a:t>
            </a:r>
            <a:r>
              <a:rPr lang="fr-CA" sz="2000" dirty="0" err="1" smtClean="0"/>
              <a:t>prop</a:t>
            </a:r>
            <a:r>
              <a:rPr lang="fr-CA" sz="2000" dirty="0" smtClean="0"/>
              <a:t>. moyenne à cons. (la </a:t>
            </a:r>
            <a:r>
              <a:rPr lang="fr-CA" sz="2000" dirty="0" err="1" smtClean="0"/>
              <a:t>prop</a:t>
            </a:r>
            <a:r>
              <a:rPr lang="fr-CA" sz="2000" dirty="0" smtClean="0"/>
              <a:t>. marginale à cons. baissant avec le revenu)</a:t>
            </a:r>
          </a:p>
          <a:p>
            <a:pPr algn="just"/>
            <a:endParaRPr lang="fr-CA" sz="2000" dirty="0" smtClean="0"/>
          </a:p>
          <a:p>
            <a:pPr algn="just"/>
            <a:r>
              <a:rPr lang="fr-CA" sz="2000" dirty="0" smtClean="0"/>
              <a:t>L’enjeu est de sauvegarder les libertés individuelles et l’efficacité de l’allocation par le marché, tout en éliminant son gaspillage </a:t>
            </a:r>
            <a:r>
              <a:rPr lang="fr-CA" sz="2000" smtClean="0"/>
              <a:t>de ressources </a:t>
            </a:r>
            <a:r>
              <a:rPr lang="fr-CA" sz="2000" dirty="0" smtClean="0"/>
              <a:t>(le chômage)</a:t>
            </a:r>
            <a:endParaRPr lang="fr-CA" sz="2300" dirty="0" smtClean="0"/>
          </a:p>
        </p:txBody>
      </p:sp>
      <p:sp>
        <p:nvSpPr>
          <p:cNvPr id="4" name="Espace réservé du numéro de diapositive 3"/>
          <p:cNvSpPr>
            <a:spLocks noGrp="1"/>
          </p:cNvSpPr>
          <p:nvPr>
            <p:ph type="sldNum" sz="quarter" idx="12"/>
          </p:nvPr>
        </p:nvSpPr>
        <p:spPr/>
        <p:txBody>
          <a:bodyPr/>
          <a:lstStyle/>
          <a:p>
            <a:fld id="{23ADB00F-74D5-45D9-AE7C-1B11EDC2AEF9}" type="slidenum">
              <a:rPr lang="fr-CA" smtClean="0"/>
              <a:pPr/>
              <a:t>7</a:t>
            </a:fld>
            <a:endParaRPr lang="fr-CA"/>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1690</TotalTime>
  <Words>696</Words>
  <Application>Microsoft Office PowerPoint</Application>
  <PresentationFormat>Affichage à l'écran (4:3)</PresentationFormat>
  <Paragraphs>84</Paragraphs>
  <Slides>7</Slides>
  <Notes>0</Notes>
  <HiddenSlides>0</HiddenSlides>
  <MMClips>0</MMClips>
  <ScaleCrop>false</ScaleCrop>
  <HeadingPairs>
    <vt:vector size="4" baseType="variant">
      <vt:variant>
        <vt:lpstr>Thème</vt:lpstr>
      </vt:variant>
      <vt:variant>
        <vt:i4>1</vt:i4>
      </vt:variant>
      <vt:variant>
        <vt:lpstr>Titres des diapositives</vt:lpstr>
      </vt:variant>
      <vt:variant>
        <vt:i4>7</vt:i4>
      </vt:variant>
    </vt:vector>
  </HeadingPairs>
  <TitlesOfParts>
    <vt:vector size="8" baseType="lpstr">
      <vt:lpstr>Verve</vt:lpstr>
      <vt:lpstr>La pensée économique au XXe siècle</vt:lpstr>
      <vt:lpstr>Lignes directrices</vt:lpstr>
      <vt:lpstr>La Théorie générale</vt:lpstr>
      <vt:lpstr>La Théorie générale</vt:lpstr>
      <vt:lpstr>La Théorie générale</vt:lpstr>
      <vt:lpstr>La Théorie générale</vt:lpstr>
      <vt:lpstr>La Théorie générale</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pensée économique et l’idéalisme grec</dc:title>
  <dc:creator>Aurélie</dc:creator>
  <cp:lastModifiedBy>Bureau</cp:lastModifiedBy>
  <cp:revision>267</cp:revision>
  <dcterms:created xsi:type="dcterms:W3CDTF">2012-10-09T00:01:45Z</dcterms:created>
  <dcterms:modified xsi:type="dcterms:W3CDTF">2015-11-19T20:35:56Z</dcterms:modified>
</cp:coreProperties>
</file>