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1"/>
  </p:notesMasterIdLst>
  <p:handoutMasterIdLst>
    <p:handoutMasterId r:id="rId12"/>
  </p:handoutMasterIdLst>
  <p:sldIdLst>
    <p:sldId id="256" r:id="rId2"/>
    <p:sldId id="289" r:id="rId3"/>
    <p:sldId id="290" r:id="rId4"/>
    <p:sldId id="292" r:id="rId5"/>
    <p:sldId id="293" r:id="rId6"/>
    <p:sldId id="291" r:id="rId7"/>
    <p:sldId id="295" r:id="rId8"/>
    <p:sldId id="296" r:id="rId9"/>
    <p:sldId id="297" r:id="rId10"/>
  </p:sldIdLst>
  <p:sldSz cx="9144000" cy="6858000" type="screen4x3"/>
  <p:notesSz cx="6858000" cy="92964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E128D"/>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83692" autoAdjust="0"/>
  </p:normalViewPr>
  <p:slideViewPr>
    <p:cSldViewPr>
      <p:cViewPr>
        <p:scale>
          <a:sx n="66" d="100"/>
          <a:sy n="66" d="100"/>
        </p:scale>
        <p:origin x="-2010" y="-57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sz="quarter" idx="1"/>
          </p:nvPr>
        </p:nvSpPr>
        <p:spPr>
          <a:xfrm>
            <a:off x="3884613" y="0"/>
            <a:ext cx="2971800" cy="464820"/>
          </a:xfrm>
          <a:prstGeom prst="rect">
            <a:avLst/>
          </a:prstGeom>
        </p:spPr>
        <p:txBody>
          <a:bodyPr vert="horz" lIns="91440" tIns="45720" rIns="91440" bIns="45720" rtlCol="0"/>
          <a:lstStyle>
            <a:lvl1pPr algn="r">
              <a:defRPr sz="1200"/>
            </a:lvl1pPr>
          </a:lstStyle>
          <a:p>
            <a:fld id="{3967B35A-4FEF-48B9-8CAD-03297AD51C2B}" type="datetimeFigureOut">
              <a:rPr lang="fr-CA" smtClean="0"/>
              <a:pPr/>
              <a:t>2020-03-03</a:t>
            </a:fld>
            <a:endParaRPr lang="fr-CA"/>
          </a:p>
        </p:txBody>
      </p:sp>
      <p:sp>
        <p:nvSpPr>
          <p:cNvPr id="4" name="Espace réservé du pied de page 3"/>
          <p:cNvSpPr>
            <a:spLocks noGrp="1"/>
          </p:cNvSpPr>
          <p:nvPr>
            <p:ph type="ftr" sz="quarter" idx="2"/>
          </p:nvPr>
        </p:nvSpPr>
        <p:spPr>
          <a:xfrm>
            <a:off x="0" y="8829967"/>
            <a:ext cx="2971800" cy="464820"/>
          </a:xfrm>
          <a:prstGeom prst="rect">
            <a:avLst/>
          </a:prstGeom>
        </p:spPr>
        <p:txBody>
          <a:bodyPr vert="horz" lIns="91440" tIns="45720" rIns="91440" bIns="45720" rtlCol="0" anchor="b"/>
          <a:lstStyle>
            <a:lvl1pPr algn="l">
              <a:defRPr sz="1200"/>
            </a:lvl1pPr>
          </a:lstStyle>
          <a:p>
            <a:endParaRPr lang="fr-CA"/>
          </a:p>
        </p:txBody>
      </p:sp>
      <p:sp>
        <p:nvSpPr>
          <p:cNvPr id="5" name="Espace réservé du numéro de diapositive 4"/>
          <p:cNvSpPr>
            <a:spLocks noGrp="1"/>
          </p:cNvSpPr>
          <p:nvPr>
            <p:ph type="sldNum" sz="quarter" idx="3"/>
          </p:nvPr>
        </p:nvSpPr>
        <p:spPr>
          <a:xfrm>
            <a:off x="3884613" y="8829967"/>
            <a:ext cx="2971800" cy="464820"/>
          </a:xfrm>
          <a:prstGeom prst="rect">
            <a:avLst/>
          </a:prstGeom>
        </p:spPr>
        <p:txBody>
          <a:bodyPr vert="horz" lIns="91440" tIns="45720" rIns="91440" bIns="45720" rtlCol="0" anchor="b"/>
          <a:lstStyle>
            <a:lvl1pPr algn="r">
              <a:defRPr sz="1200"/>
            </a:lvl1pPr>
          </a:lstStyle>
          <a:p>
            <a:fld id="{8474DE3E-F426-42E8-A61E-0191B0FCA610}" type="slidenum">
              <a:rPr lang="fr-CA" smtClean="0"/>
              <a:pPr/>
              <a:t>‹N°›</a:t>
            </a:fld>
            <a:endParaRPr lang="fr-CA"/>
          </a:p>
        </p:txBody>
      </p:sp>
    </p:spTree>
    <p:extLst>
      <p:ext uri="{BB962C8B-B14F-4D97-AF65-F5344CB8AC3E}">
        <p14:creationId xmlns="" xmlns:p14="http://schemas.microsoft.com/office/powerpoint/2010/main" val="3579748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64820"/>
          </a:xfrm>
          <a:prstGeom prst="rect">
            <a:avLst/>
          </a:prstGeom>
        </p:spPr>
        <p:txBody>
          <a:bodyPr vert="horz" lIns="91440" tIns="45720" rIns="91440" bIns="45720" rtlCol="0"/>
          <a:lstStyle>
            <a:lvl1pPr algn="r">
              <a:defRPr sz="1200"/>
            </a:lvl1pPr>
          </a:lstStyle>
          <a:p>
            <a:fld id="{8F1C5084-9118-4996-8180-65BF355F703C}" type="datetimeFigureOut">
              <a:rPr lang="fr-CA" smtClean="0"/>
              <a:pPr/>
              <a:t>2020-03-03</a:t>
            </a:fld>
            <a:endParaRPr lang="fr-CA"/>
          </a:p>
        </p:txBody>
      </p:sp>
      <p:sp>
        <p:nvSpPr>
          <p:cNvPr id="4" name="Espace réservé de l'image des diapositives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commentaires 4"/>
          <p:cNvSpPr>
            <a:spLocks noGrp="1"/>
          </p:cNvSpPr>
          <p:nvPr>
            <p:ph type="body" sz="quarter" idx="3"/>
          </p:nvPr>
        </p:nvSpPr>
        <p:spPr>
          <a:xfrm>
            <a:off x="685800" y="4415790"/>
            <a:ext cx="5486400" cy="418338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6" name="Espace réservé du pied de page 5"/>
          <p:cNvSpPr>
            <a:spLocks noGrp="1"/>
          </p:cNvSpPr>
          <p:nvPr>
            <p:ph type="ftr" sz="quarter" idx="4"/>
          </p:nvPr>
        </p:nvSpPr>
        <p:spPr>
          <a:xfrm>
            <a:off x="0" y="8829967"/>
            <a:ext cx="2971800" cy="464820"/>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84613" y="8829967"/>
            <a:ext cx="2971800" cy="464820"/>
          </a:xfrm>
          <a:prstGeom prst="rect">
            <a:avLst/>
          </a:prstGeom>
        </p:spPr>
        <p:txBody>
          <a:bodyPr vert="horz" lIns="91440" tIns="45720" rIns="91440" bIns="45720" rtlCol="0" anchor="b"/>
          <a:lstStyle>
            <a:lvl1pPr algn="r">
              <a:defRPr sz="1200"/>
            </a:lvl1pPr>
          </a:lstStyle>
          <a:p>
            <a:fld id="{D8710D0A-93A3-49B6-A9CB-C767F84FC9B5}" type="slidenum">
              <a:rPr lang="fr-CA" smtClean="0"/>
              <a:pPr/>
              <a:t>‹N°›</a:t>
            </a:fld>
            <a:endParaRPr lang="fr-CA"/>
          </a:p>
        </p:txBody>
      </p:sp>
    </p:spTree>
    <p:extLst>
      <p:ext uri="{BB962C8B-B14F-4D97-AF65-F5344CB8AC3E}">
        <p14:creationId xmlns="" xmlns:p14="http://schemas.microsoft.com/office/powerpoint/2010/main" val="24214996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7" name="Triangle isocè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540544" y="776288"/>
            <a:ext cx="8062912" cy="1470025"/>
          </a:xfrm>
        </p:spPr>
        <p:txBody>
          <a:bodyPr anchor="b">
            <a:normAutofit/>
          </a:bodyPr>
          <a:lstStyle>
            <a:lvl1pPr algn="r">
              <a:defRPr sz="4400"/>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a:xfrm>
            <a:off x="1371600" y="6012656"/>
            <a:ext cx="5791200" cy="365125"/>
          </a:xfrm>
        </p:spPr>
        <p:txBody>
          <a:bodyPr tIns="0" bIns="0" anchor="t"/>
          <a:lstStyle>
            <a:lvl1pPr algn="r">
              <a:defRPr sz="1000"/>
            </a:lvl1pPr>
          </a:lstStyle>
          <a:p>
            <a:fld id="{23BF7E47-8E23-4C43-A45C-D029190CA677}" type="datetime1">
              <a:rPr lang="fr-CA" smtClean="0"/>
              <a:pPr/>
              <a:t>2020-03-03</a:t>
            </a:fld>
            <a:endParaRPr lang="fr-CA"/>
          </a:p>
        </p:txBody>
      </p:sp>
      <p:sp>
        <p:nvSpPr>
          <p:cNvPr id="17" name="Espace réservé du pied de page 16"/>
          <p:cNvSpPr>
            <a:spLocks noGrp="1"/>
          </p:cNvSpPr>
          <p:nvPr>
            <p:ph type="ftr" sz="quarter" idx="11"/>
          </p:nvPr>
        </p:nvSpPr>
        <p:spPr>
          <a:xfrm>
            <a:off x="1371600" y="5650704"/>
            <a:ext cx="5791200" cy="365125"/>
          </a:xfrm>
        </p:spPr>
        <p:txBody>
          <a:bodyPr tIns="0" bIns="0" anchor="b"/>
          <a:lstStyle>
            <a:lvl1pPr algn="r">
              <a:defRPr sz="1100"/>
            </a:lvl1pPr>
          </a:lstStyle>
          <a:p>
            <a:endParaRPr lang="fr-CA"/>
          </a:p>
        </p:txBody>
      </p:sp>
      <p:sp>
        <p:nvSpPr>
          <p:cNvPr id="29" name="Espace réservé du numéro de diapositive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23ADB00F-74D5-45D9-AE7C-1B11EDC2AEF9}" type="slidenum">
              <a:rPr lang="fr-CA" smtClean="0"/>
              <a:pPr/>
              <a:t>‹N°›</a:t>
            </a:fld>
            <a:endParaRPr lang="fr-C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56265A0-81E4-47AA-A35F-363B37810891}" type="datetime1">
              <a:rPr lang="fr-CA" smtClean="0"/>
              <a:pPr/>
              <a:t>2020-03-03</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23ADB00F-74D5-45D9-AE7C-1B11EDC2AEF9}" type="slidenum">
              <a:rPr lang="fr-CA" smtClean="0"/>
              <a:pPr/>
              <a:t>‹N°›</a:t>
            </a:fld>
            <a:endParaRPr lang="fr-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81800" y="381000"/>
            <a:ext cx="1905000" cy="5486400"/>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381000"/>
            <a:ext cx="6248400" cy="5486400"/>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63655C6B-6640-4E16-B860-85FD115A64D8}" type="datetime1">
              <a:rPr lang="fr-CA" smtClean="0"/>
              <a:pPr/>
              <a:t>2020-03-03</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23ADB00F-74D5-45D9-AE7C-1B11EDC2AEF9}" type="slidenum">
              <a:rPr lang="fr-CA" smtClean="0"/>
              <a:pPr/>
              <a:t>‹N°›</a:t>
            </a:fld>
            <a:endParaRPr lang="fr-C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67494"/>
            <a:ext cx="8229600" cy="1399032"/>
          </a:xfrm>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a:xfrm>
            <a:off x="457200" y="1882808"/>
            <a:ext cx="8229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4791456" y="6480048"/>
            <a:ext cx="2133600" cy="301752"/>
          </a:xfrm>
        </p:spPr>
        <p:txBody>
          <a:bodyPr/>
          <a:lstStyle/>
          <a:p>
            <a:fld id="{4B49EA26-9A55-4EAA-AA13-62866FB14839}" type="datetime1">
              <a:rPr lang="fr-CA" smtClean="0"/>
              <a:pPr/>
              <a:t>2020-03-03</a:t>
            </a:fld>
            <a:endParaRPr lang="fr-CA"/>
          </a:p>
        </p:txBody>
      </p:sp>
      <p:sp>
        <p:nvSpPr>
          <p:cNvPr id="5" name="Espace réservé du pied de page 4"/>
          <p:cNvSpPr>
            <a:spLocks noGrp="1"/>
          </p:cNvSpPr>
          <p:nvPr>
            <p:ph type="ftr" sz="quarter" idx="11"/>
          </p:nvPr>
        </p:nvSpPr>
        <p:spPr>
          <a:xfrm>
            <a:off x="457200" y="6480969"/>
            <a:ext cx="4260056" cy="300831"/>
          </a:xfrm>
        </p:spPr>
        <p:txBody>
          <a:bodyPr/>
          <a:lstStyle/>
          <a:p>
            <a:endParaRPr lang="fr-CA"/>
          </a:p>
        </p:txBody>
      </p:sp>
      <p:sp>
        <p:nvSpPr>
          <p:cNvPr id="6" name="Espace réservé du numéro de diapositive 5"/>
          <p:cNvSpPr>
            <a:spLocks noGrp="1"/>
          </p:cNvSpPr>
          <p:nvPr>
            <p:ph type="sldNum" sz="quarter" idx="12"/>
          </p:nvPr>
        </p:nvSpPr>
        <p:spPr/>
        <p:txBody>
          <a:bodyPr/>
          <a:lstStyle/>
          <a:p>
            <a:fld id="{23ADB00F-74D5-45D9-AE7C-1B11EDC2AEF9}" type="slidenum">
              <a:rPr lang="fr-CA" smtClean="0"/>
              <a:pPr/>
              <a:t>‹N°›</a:t>
            </a:fld>
            <a:endParaRPr lang="fr-C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2">
        <a:schemeClr val="bg1"/>
      </p:bgRef>
    </p:bg>
    <p:spTree>
      <p:nvGrpSpPr>
        <p:cNvPr id="1" name=""/>
        <p:cNvGrpSpPr/>
        <p:nvPr/>
      </p:nvGrpSpPr>
      <p:grpSpPr>
        <a:xfrm>
          <a:off x="0" y="0"/>
          <a:ext cx="0" cy="0"/>
          <a:chOff x="0" y="0"/>
          <a:chExt cx="0" cy="0"/>
        </a:xfrm>
      </p:grpSpPr>
      <p:sp>
        <p:nvSpPr>
          <p:cNvPr id="9" name="Triangle rect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Triangle isocè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Espace réservé de la date 3"/>
          <p:cNvSpPr>
            <a:spLocks noGrp="1"/>
          </p:cNvSpPr>
          <p:nvPr>
            <p:ph type="dt" sz="half" idx="10"/>
          </p:nvPr>
        </p:nvSpPr>
        <p:spPr>
          <a:xfrm>
            <a:off x="6955632" y="6477000"/>
            <a:ext cx="2133600" cy="304800"/>
          </a:xfrm>
        </p:spPr>
        <p:txBody>
          <a:bodyPr/>
          <a:lstStyle/>
          <a:p>
            <a:fld id="{00830E93-A556-4DD7-9175-168FF88A6277}" type="datetime1">
              <a:rPr lang="fr-CA" smtClean="0"/>
              <a:pPr/>
              <a:t>2020-03-03</a:t>
            </a:fld>
            <a:endParaRPr lang="fr-CA"/>
          </a:p>
        </p:txBody>
      </p:sp>
      <p:sp>
        <p:nvSpPr>
          <p:cNvPr id="5" name="Espace réservé du pied de page 4"/>
          <p:cNvSpPr>
            <a:spLocks noGrp="1"/>
          </p:cNvSpPr>
          <p:nvPr>
            <p:ph type="ftr" sz="quarter" idx="11"/>
          </p:nvPr>
        </p:nvSpPr>
        <p:spPr>
          <a:xfrm>
            <a:off x="2619376" y="6480969"/>
            <a:ext cx="4260056" cy="300831"/>
          </a:xfrm>
        </p:spPr>
        <p:txBody>
          <a:bodyPr/>
          <a:lstStyle/>
          <a:p>
            <a:endParaRPr lang="fr-CA"/>
          </a:p>
        </p:txBody>
      </p:sp>
      <p:sp>
        <p:nvSpPr>
          <p:cNvPr id="6" name="Espace réservé du numéro de diapositive 5"/>
          <p:cNvSpPr>
            <a:spLocks noGrp="1"/>
          </p:cNvSpPr>
          <p:nvPr>
            <p:ph type="sldNum" sz="quarter" idx="12"/>
          </p:nvPr>
        </p:nvSpPr>
        <p:spPr>
          <a:xfrm>
            <a:off x="8451056" y="809624"/>
            <a:ext cx="502920" cy="300831"/>
          </a:xfrm>
        </p:spPr>
        <p:txBody>
          <a:bodyPr/>
          <a:lstStyle/>
          <a:p>
            <a:fld id="{23ADB00F-74D5-45D9-AE7C-1B11EDC2AEF9}" type="slidenum">
              <a:rPr lang="fr-CA" smtClean="0"/>
              <a:pPr/>
              <a:t>‹N°›</a:t>
            </a:fld>
            <a:endParaRPr lang="fr-CA"/>
          </a:p>
        </p:txBody>
      </p:sp>
      <p:cxnSp>
        <p:nvCxnSpPr>
          <p:cNvPr id="11" name="Connecteur droit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Connecteur droit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r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marL="0" algn="l">
              <a:defRPr/>
            </a:lvl1p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4791456" y="6480969"/>
            <a:ext cx="2133600" cy="301752"/>
          </a:xfrm>
        </p:spPr>
        <p:txBody>
          <a:bodyPr/>
          <a:lstStyle/>
          <a:p>
            <a:fld id="{B5839E05-83D7-4B94-9BF8-18CB5B694295}" type="datetime1">
              <a:rPr lang="fr-CA" smtClean="0"/>
              <a:pPr/>
              <a:t>2020-03-03</a:t>
            </a:fld>
            <a:endParaRPr lang="fr-CA"/>
          </a:p>
        </p:txBody>
      </p:sp>
      <p:sp>
        <p:nvSpPr>
          <p:cNvPr id="6" name="Espace réservé du pied de page 5"/>
          <p:cNvSpPr>
            <a:spLocks noGrp="1"/>
          </p:cNvSpPr>
          <p:nvPr>
            <p:ph type="ftr" sz="quarter" idx="11"/>
          </p:nvPr>
        </p:nvSpPr>
        <p:spPr>
          <a:xfrm>
            <a:off x="457200" y="6480969"/>
            <a:ext cx="4260056" cy="301752"/>
          </a:xfrm>
        </p:spPr>
        <p:txBody>
          <a:bodyPr/>
          <a:lstStyle/>
          <a:p>
            <a:endParaRPr lang="fr-CA"/>
          </a:p>
        </p:txBody>
      </p:sp>
      <p:sp>
        <p:nvSpPr>
          <p:cNvPr id="7" name="Espace réservé du numéro de diapositive 6"/>
          <p:cNvSpPr>
            <a:spLocks noGrp="1"/>
          </p:cNvSpPr>
          <p:nvPr>
            <p:ph type="sldNum" sz="quarter" idx="12"/>
          </p:nvPr>
        </p:nvSpPr>
        <p:spPr>
          <a:xfrm>
            <a:off x="7589520" y="6480969"/>
            <a:ext cx="502920" cy="301752"/>
          </a:xfrm>
        </p:spPr>
        <p:txBody>
          <a:bodyPr/>
          <a:lstStyle/>
          <a:p>
            <a:fld id="{23ADB00F-74D5-45D9-AE7C-1B11EDC2AEF9}" type="slidenum">
              <a:rPr lang="fr-CA" smtClean="0"/>
              <a:pPr/>
              <a:t>‹N°›</a:t>
            </a:fld>
            <a:endParaRPr lang="fr-C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a:xfrm>
            <a:off x="4791456" y="6480969"/>
            <a:ext cx="2130552" cy="301752"/>
          </a:xfrm>
        </p:spPr>
        <p:txBody>
          <a:bodyPr/>
          <a:lstStyle/>
          <a:p>
            <a:fld id="{7D1597B7-E048-4CCF-BB53-85956B1D4BC0}" type="datetime1">
              <a:rPr lang="fr-CA" smtClean="0"/>
              <a:pPr/>
              <a:t>2020-03-03</a:t>
            </a:fld>
            <a:endParaRPr lang="fr-CA"/>
          </a:p>
        </p:txBody>
      </p:sp>
      <p:sp>
        <p:nvSpPr>
          <p:cNvPr id="8" name="Espace réservé du pied de page 7"/>
          <p:cNvSpPr>
            <a:spLocks noGrp="1"/>
          </p:cNvSpPr>
          <p:nvPr>
            <p:ph type="ftr" sz="quarter" idx="11"/>
          </p:nvPr>
        </p:nvSpPr>
        <p:spPr>
          <a:xfrm>
            <a:off x="457200" y="6480969"/>
            <a:ext cx="4261104" cy="301752"/>
          </a:xfrm>
        </p:spPr>
        <p:txBody>
          <a:bodyPr/>
          <a:lstStyle/>
          <a:p>
            <a:endParaRPr lang="fr-CA"/>
          </a:p>
        </p:txBody>
      </p:sp>
      <p:sp>
        <p:nvSpPr>
          <p:cNvPr id="9" name="Espace réservé du numéro de diapositive 8"/>
          <p:cNvSpPr>
            <a:spLocks noGrp="1"/>
          </p:cNvSpPr>
          <p:nvPr>
            <p:ph type="sldNum" sz="quarter" idx="12"/>
          </p:nvPr>
        </p:nvSpPr>
        <p:spPr>
          <a:xfrm>
            <a:off x="7589520" y="6483096"/>
            <a:ext cx="502920" cy="301752"/>
          </a:xfrm>
        </p:spPr>
        <p:txBody>
          <a:bodyPr/>
          <a:lstStyle>
            <a:lvl1pPr algn="ctr">
              <a:defRPr/>
            </a:lvl1pPr>
          </a:lstStyle>
          <a:p>
            <a:fld id="{23ADB00F-74D5-45D9-AE7C-1B11EDC2AEF9}" type="slidenum">
              <a:rPr lang="fr-CA" smtClean="0"/>
              <a:pPr/>
              <a:t>‹N°›</a:t>
            </a:fld>
            <a:endParaRPr lang="fr-CA"/>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b="0"/>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FBA2D6C3-6E59-4DC6-ACBE-5AE330C9DAE1}" type="datetime1">
              <a:rPr lang="fr-CA" smtClean="0"/>
              <a:pPr/>
              <a:t>2020-03-03</a:t>
            </a:fld>
            <a:endParaRPr lang="fr-CA"/>
          </a:p>
        </p:txBody>
      </p:sp>
      <p:sp>
        <p:nvSpPr>
          <p:cNvPr id="4" name="Espace réservé du pied de page 3"/>
          <p:cNvSpPr>
            <a:spLocks noGrp="1"/>
          </p:cNvSpPr>
          <p:nvPr>
            <p:ph type="ftr" sz="quarter" idx="11"/>
          </p:nvPr>
        </p:nvSpPr>
        <p:spPr/>
        <p:txBody>
          <a:bodyPr/>
          <a:lstStyle/>
          <a:p>
            <a:endParaRPr lang="fr-CA"/>
          </a:p>
        </p:txBody>
      </p:sp>
      <p:sp>
        <p:nvSpPr>
          <p:cNvPr id="5" name="Espace réservé du numéro de diapositive 4"/>
          <p:cNvSpPr>
            <a:spLocks noGrp="1"/>
          </p:cNvSpPr>
          <p:nvPr>
            <p:ph type="sldNum" sz="quarter" idx="12"/>
          </p:nvPr>
        </p:nvSpPr>
        <p:spPr/>
        <p:txBody>
          <a:bodyPr/>
          <a:lstStyle/>
          <a:p>
            <a:fld id="{23ADB00F-74D5-45D9-AE7C-1B11EDC2AEF9}" type="slidenum">
              <a:rPr lang="fr-CA" smtClean="0"/>
              <a:pPr/>
              <a:t>‹N°›</a:t>
            </a:fld>
            <a:endParaRPr lang="fr-C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791456" y="6480969"/>
            <a:ext cx="2133600" cy="301752"/>
          </a:xfrm>
        </p:spPr>
        <p:txBody>
          <a:bodyPr/>
          <a:lstStyle/>
          <a:p>
            <a:fld id="{27045FE5-89D4-4670-AE4A-0B8F80D65B22}" type="datetime1">
              <a:rPr lang="fr-CA" smtClean="0"/>
              <a:pPr/>
              <a:t>2020-03-03</a:t>
            </a:fld>
            <a:endParaRPr lang="fr-CA"/>
          </a:p>
        </p:txBody>
      </p:sp>
      <p:sp>
        <p:nvSpPr>
          <p:cNvPr id="3" name="Espace réservé du pied de page 2"/>
          <p:cNvSpPr>
            <a:spLocks noGrp="1"/>
          </p:cNvSpPr>
          <p:nvPr>
            <p:ph type="ftr" sz="quarter" idx="11"/>
          </p:nvPr>
        </p:nvSpPr>
        <p:spPr>
          <a:xfrm>
            <a:off x="457200" y="6481890"/>
            <a:ext cx="4260056" cy="300831"/>
          </a:xfrm>
        </p:spPr>
        <p:txBody>
          <a:bodyPr/>
          <a:lstStyle/>
          <a:p>
            <a:endParaRPr lang="fr-CA"/>
          </a:p>
        </p:txBody>
      </p:sp>
      <p:sp>
        <p:nvSpPr>
          <p:cNvPr id="4" name="Espace réservé du numéro de diapositive 3"/>
          <p:cNvSpPr>
            <a:spLocks noGrp="1"/>
          </p:cNvSpPr>
          <p:nvPr>
            <p:ph type="sldNum" sz="quarter" idx="12"/>
          </p:nvPr>
        </p:nvSpPr>
        <p:spPr>
          <a:xfrm>
            <a:off x="7589520" y="6480969"/>
            <a:ext cx="502920" cy="301752"/>
          </a:xfrm>
        </p:spPr>
        <p:txBody>
          <a:bodyPr/>
          <a:lstStyle/>
          <a:p>
            <a:fld id="{23ADB00F-74D5-45D9-AE7C-1B11EDC2AEF9}" type="slidenum">
              <a:rPr lang="fr-CA" smtClean="0"/>
              <a:pPr/>
              <a:t>‹N°›</a:t>
            </a:fld>
            <a:endParaRPr lang="fr-C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6278976" y="6556248"/>
            <a:ext cx="2133600" cy="301752"/>
          </a:xfrm>
        </p:spPr>
        <p:txBody>
          <a:bodyPr/>
          <a:lstStyle>
            <a:lvl1pPr>
              <a:defRPr sz="900"/>
            </a:lvl1pPr>
          </a:lstStyle>
          <a:p>
            <a:fld id="{E4A33E90-10E8-493B-8E2E-5AF6A7CA9E22}" type="datetime1">
              <a:rPr lang="fr-CA" smtClean="0"/>
              <a:pPr/>
              <a:t>2020-03-03</a:t>
            </a:fld>
            <a:endParaRPr lang="fr-CA"/>
          </a:p>
        </p:txBody>
      </p:sp>
      <p:sp>
        <p:nvSpPr>
          <p:cNvPr id="6" name="Espace réservé du pied de page 5"/>
          <p:cNvSpPr>
            <a:spLocks noGrp="1"/>
          </p:cNvSpPr>
          <p:nvPr>
            <p:ph type="ftr" sz="quarter" idx="11"/>
          </p:nvPr>
        </p:nvSpPr>
        <p:spPr>
          <a:xfrm>
            <a:off x="1135856" y="6556248"/>
            <a:ext cx="5143120" cy="301752"/>
          </a:xfrm>
        </p:spPr>
        <p:txBody>
          <a:bodyPr/>
          <a:lstStyle>
            <a:lvl1pPr>
              <a:defRPr sz="900"/>
            </a:lvl1pPr>
          </a:lstStyle>
          <a:p>
            <a:endParaRPr lang="fr-CA"/>
          </a:p>
        </p:txBody>
      </p:sp>
      <p:sp>
        <p:nvSpPr>
          <p:cNvPr id="7" name="Espace réservé du numéro de diapositive 6"/>
          <p:cNvSpPr>
            <a:spLocks noGrp="1"/>
          </p:cNvSpPr>
          <p:nvPr>
            <p:ph type="sldNum" sz="quarter" idx="12"/>
          </p:nvPr>
        </p:nvSpPr>
        <p:spPr>
          <a:xfrm>
            <a:off x="8410576" y="6556248"/>
            <a:ext cx="502920" cy="301752"/>
          </a:xfrm>
        </p:spPr>
        <p:txBody>
          <a:bodyPr/>
          <a:lstStyle>
            <a:lvl1pPr>
              <a:defRPr sz="900"/>
            </a:lvl1pPr>
          </a:lstStyle>
          <a:p>
            <a:fld id="{23ADB00F-74D5-45D9-AE7C-1B11EDC2AEF9}" type="slidenum">
              <a:rPr lang="fr-CA" smtClean="0"/>
              <a:pPr/>
              <a:t>‹N°›</a:t>
            </a:fld>
            <a:endParaRPr lang="fr-CA"/>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a:xfrm>
            <a:off x="6108192" y="6556248"/>
            <a:ext cx="2103120" cy="301752"/>
          </a:xfrm>
        </p:spPr>
        <p:txBody>
          <a:bodyPr/>
          <a:lstStyle>
            <a:lvl1pPr>
              <a:defRPr sz="900"/>
            </a:lvl1pPr>
          </a:lstStyle>
          <a:p>
            <a:fld id="{1EAA3A02-DF8E-4C38-A142-0AB6EEE0648D}" type="datetime1">
              <a:rPr lang="fr-CA" smtClean="0"/>
              <a:pPr/>
              <a:t>2020-03-03</a:t>
            </a:fld>
            <a:endParaRPr lang="fr-CA"/>
          </a:p>
        </p:txBody>
      </p:sp>
      <p:sp>
        <p:nvSpPr>
          <p:cNvPr id="6" name="Espace réservé du pied de page 5"/>
          <p:cNvSpPr>
            <a:spLocks noGrp="1"/>
          </p:cNvSpPr>
          <p:nvPr>
            <p:ph type="ftr" sz="quarter" idx="11"/>
          </p:nvPr>
        </p:nvSpPr>
        <p:spPr>
          <a:xfrm>
            <a:off x="1170432" y="6557169"/>
            <a:ext cx="4948072" cy="301752"/>
          </a:xfrm>
        </p:spPr>
        <p:txBody>
          <a:bodyPr/>
          <a:lstStyle>
            <a:lvl1pPr>
              <a:defRPr sz="900"/>
            </a:lvl1pPr>
          </a:lstStyle>
          <a:p>
            <a:endParaRPr lang="fr-CA"/>
          </a:p>
        </p:txBody>
      </p:sp>
      <p:sp>
        <p:nvSpPr>
          <p:cNvPr id="7" name="Espace réservé du numéro de diapositive 6"/>
          <p:cNvSpPr>
            <a:spLocks noGrp="1"/>
          </p:cNvSpPr>
          <p:nvPr>
            <p:ph type="sldNum" sz="quarter" idx="12"/>
          </p:nvPr>
        </p:nvSpPr>
        <p:spPr>
          <a:xfrm>
            <a:off x="8217192" y="6556248"/>
            <a:ext cx="365760" cy="301752"/>
          </a:xfrm>
        </p:spPr>
        <p:txBody>
          <a:bodyPr/>
          <a:lstStyle>
            <a:lvl1pPr algn="ctr">
              <a:defRPr sz="900"/>
            </a:lvl1pPr>
          </a:lstStyle>
          <a:p>
            <a:fld id="{23ADB00F-74D5-45D9-AE7C-1B11EDC2AEF9}" type="slidenum">
              <a:rPr lang="fr-CA" smtClean="0"/>
              <a:pPr/>
              <a:t>‹N°›</a:t>
            </a:fld>
            <a:endParaRPr lang="fr-CA"/>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Triangle rect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Connecteur droit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Connecteur droit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Espace réservé du titre 21"/>
          <p:cNvSpPr>
            <a:spLocks noGrp="1"/>
          </p:cNvSpPr>
          <p:nvPr>
            <p:ph type="title"/>
          </p:nvPr>
        </p:nvSpPr>
        <p:spPr>
          <a:xfrm>
            <a:off x="457200" y="267494"/>
            <a:ext cx="8229600" cy="1399032"/>
          </a:xfrm>
          <a:prstGeom prst="rect">
            <a:avLst/>
          </a:prstGeom>
        </p:spPr>
        <p:txBody>
          <a:bodyPr vert="horz" anchor="ctr">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48A2A93D-0D0E-44F1-B2D7-5175B5219207}" type="datetime1">
              <a:rPr lang="fr-CA" smtClean="0"/>
              <a:pPr/>
              <a:t>2020-03-03</a:t>
            </a:fld>
            <a:endParaRPr lang="fr-CA"/>
          </a:p>
        </p:txBody>
      </p:sp>
      <p:sp>
        <p:nvSpPr>
          <p:cNvPr id="3" name="Espace réservé du pied de page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fr-CA"/>
          </a:p>
        </p:txBody>
      </p:sp>
      <p:sp>
        <p:nvSpPr>
          <p:cNvPr id="23" name="Espace réservé du numéro de diapositive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23ADB00F-74D5-45D9-AE7C-1B11EDC2AEF9}" type="slidenum">
              <a:rPr lang="fr-CA" smtClean="0"/>
              <a:pPr/>
              <a:t>‹N°›</a:t>
            </a:fld>
            <a:endParaRPr lang="fr-CA"/>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40544" y="620689"/>
            <a:ext cx="8062912" cy="2088232"/>
          </a:xfrm>
        </p:spPr>
        <p:txBody>
          <a:bodyPr>
            <a:normAutofit/>
          </a:bodyPr>
          <a:lstStyle/>
          <a:p>
            <a:r>
              <a:rPr lang="fr-CA" dirty="0" smtClean="0"/>
              <a:t>La pensée économique au XXe siècle</a:t>
            </a:r>
            <a:endParaRPr lang="fr-CA" dirty="0"/>
          </a:p>
        </p:txBody>
      </p:sp>
      <p:sp>
        <p:nvSpPr>
          <p:cNvPr id="3" name="Sous-titre 2"/>
          <p:cNvSpPr>
            <a:spLocks noGrp="1"/>
          </p:cNvSpPr>
          <p:nvPr>
            <p:ph type="subTitle" idx="1"/>
          </p:nvPr>
        </p:nvSpPr>
        <p:spPr>
          <a:xfrm>
            <a:off x="540544" y="3188568"/>
            <a:ext cx="8062912" cy="1752600"/>
          </a:xfrm>
        </p:spPr>
        <p:txBody>
          <a:bodyPr>
            <a:normAutofit fontScale="85000" lnSpcReduction="20000"/>
          </a:bodyPr>
          <a:lstStyle/>
          <a:p>
            <a:r>
              <a:rPr lang="fr-CA" dirty="0" smtClean="0"/>
              <a:t>ECO4062</a:t>
            </a:r>
          </a:p>
          <a:p>
            <a:r>
              <a:rPr lang="fr-CA" smtClean="0"/>
              <a:t>Lecture 7</a:t>
            </a:r>
            <a:endParaRPr lang="fr-CA" dirty="0" smtClean="0"/>
          </a:p>
          <a:p>
            <a:r>
              <a:rPr lang="en-CA" i="1" dirty="0" smtClean="0"/>
              <a:t>Economic Calculation in the Socialist Commonwealth</a:t>
            </a:r>
            <a:r>
              <a:rPr lang="en-CA" dirty="0" smtClean="0"/>
              <a:t> de </a:t>
            </a:r>
            <a:r>
              <a:rPr lang="en-CA" dirty="0" err="1" smtClean="0"/>
              <a:t>Mises</a:t>
            </a:r>
            <a:r>
              <a:rPr lang="en-CA" dirty="0" smtClean="0"/>
              <a:t> et «The Use of knowledge in Society» de Hayek</a:t>
            </a:r>
            <a:endParaRPr lang="fr-CA"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CA" sz="3600" dirty="0" smtClean="0"/>
              <a:t>Lignes directrices</a:t>
            </a:r>
            <a:endParaRPr lang="fr-CA" sz="3600" dirty="0"/>
          </a:p>
        </p:txBody>
      </p:sp>
      <p:sp>
        <p:nvSpPr>
          <p:cNvPr id="3" name="Espace réservé du contenu 2"/>
          <p:cNvSpPr>
            <a:spLocks noGrp="1"/>
          </p:cNvSpPr>
          <p:nvPr>
            <p:ph idx="1"/>
          </p:nvPr>
        </p:nvSpPr>
        <p:spPr>
          <a:xfrm>
            <a:off x="457200" y="1556792"/>
            <a:ext cx="8435280" cy="5301208"/>
          </a:xfrm>
        </p:spPr>
        <p:txBody>
          <a:bodyPr>
            <a:normAutofit fontScale="70000" lnSpcReduction="20000"/>
          </a:bodyPr>
          <a:lstStyle/>
          <a:p>
            <a:pPr lvl="0"/>
            <a:r>
              <a:rPr lang="fr-CA" dirty="0" smtClean="0"/>
              <a:t>Quel type d'«homme économique» est à la base de leur construction théorique respective?</a:t>
            </a:r>
          </a:p>
          <a:p>
            <a:pPr lvl="0"/>
            <a:endParaRPr lang="fr-FR" dirty="0" smtClean="0"/>
          </a:p>
          <a:p>
            <a:pPr lvl="0"/>
            <a:r>
              <a:rPr lang="fr-CA" dirty="0" smtClean="0"/>
              <a:t>En quoi ces positions diffèrent-elles de celles défendues par l'orthodoxie et en quoi diffèrent-elles de celles défendues par les autres écoles dissidentes?</a:t>
            </a:r>
          </a:p>
          <a:p>
            <a:pPr lvl="0"/>
            <a:endParaRPr lang="fr-FR" dirty="0" smtClean="0"/>
          </a:p>
          <a:p>
            <a:pPr lvl="0"/>
            <a:r>
              <a:rPr lang="fr-CA" dirty="0" smtClean="0"/>
              <a:t>Quels sont les rôles économiques que ces écoles de pensée attribuent à l'État?</a:t>
            </a:r>
          </a:p>
          <a:p>
            <a:pPr lvl="0"/>
            <a:endParaRPr lang="fr-FR" dirty="0" smtClean="0"/>
          </a:p>
          <a:p>
            <a:pPr lvl="0"/>
            <a:r>
              <a:rPr lang="fr-CA" dirty="0" smtClean="0"/>
              <a:t>Y-a-t-il un lien entre ces rôles et la marginalisation de ces écoles au sein de la communauté des économistes? Existe-t-il donc un «tabou du politique» en économie?</a:t>
            </a:r>
          </a:p>
          <a:p>
            <a:pPr lvl="0"/>
            <a:endParaRPr lang="fr-FR" dirty="0" smtClean="0"/>
          </a:p>
          <a:p>
            <a:pPr lvl="0"/>
            <a:r>
              <a:rPr lang="fr-CA" dirty="0" smtClean="0"/>
              <a:t>Y-a-t-il un futur pour les thèses défendues par ces écoles au sein de la discipline?</a:t>
            </a:r>
            <a:endParaRPr lang="fr-FR" dirty="0"/>
          </a:p>
        </p:txBody>
      </p:sp>
      <p:sp>
        <p:nvSpPr>
          <p:cNvPr id="4" name="Espace réservé du numéro de diapositive 3"/>
          <p:cNvSpPr>
            <a:spLocks noGrp="1"/>
          </p:cNvSpPr>
          <p:nvPr>
            <p:ph type="sldNum" sz="quarter" idx="12"/>
          </p:nvPr>
        </p:nvSpPr>
        <p:spPr/>
        <p:txBody>
          <a:bodyPr/>
          <a:lstStyle/>
          <a:p>
            <a:fld id="{23ADB00F-74D5-45D9-AE7C-1B11EDC2AEF9}" type="slidenum">
              <a:rPr lang="fr-CA" smtClean="0"/>
              <a:pPr/>
              <a:t>2</a:t>
            </a:fld>
            <a:endParaRPr lang="fr-CA"/>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44624"/>
            <a:ext cx="9144000" cy="1399032"/>
          </a:xfrm>
        </p:spPr>
        <p:txBody>
          <a:bodyPr>
            <a:normAutofit/>
          </a:bodyPr>
          <a:lstStyle/>
          <a:p>
            <a:r>
              <a:rPr lang="fr-CA" sz="3600" i="1" dirty="0" err="1" smtClean="0"/>
              <a:t>Economic</a:t>
            </a:r>
            <a:r>
              <a:rPr lang="fr-CA" sz="3600" i="1" dirty="0" smtClean="0"/>
              <a:t> </a:t>
            </a:r>
            <a:r>
              <a:rPr lang="fr-CA" sz="3600" i="1" dirty="0" err="1" smtClean="0"/>
              <a:t>Calculation</a:t>
            </a:r>
            <a:r>
              <a:rPr lang="fr-CA" sz="3600" i="1" dirty="0" smtClean="0"/>
              <a:t> in the </a:t>
            </a:r>
            <a:r>
              <a:rPr lang="fr-CA" sz="3600" i="1" dirty="0" err="1" smtClean="0"/>
              <a:t>Socialist</a:t>
            </a:r>
            <a:r>
              <a:rPr lang="fr-CA" sz="3600" i="1" dirty="0" smtClean="0"/>
              <a:t> Commonwealth</a:t>
            </a:r>
            <a:endParaRPr lang="fr-CA" sz="3600" i="1" dirty="0"/>
          </a:p>
        </p:txBody>
      </p:sp>
      <p:sp>
        <p:nvSpPr>
          <p:cNvPr id="3" name="Espace réservé du contenu 2"/>
          <p:cNvSpPr>
            <a:spLocks noGrp="1"/>
          </p:cNvSpPr>
          <p:nvPr>
            <p:ph idx="1"/>
          </p:nvPr>
        </p:nvSpPr>
        <p:spPr>
          <a:xfrm>
            <a:off x="457200" y="1428736"/>
            <a:ext cx="7972452" cy="4786346"/>
          </a:xfrm>
        </p:spPr>
        <p:txBody>
          <a:bodyPr>
            <a:noAutofit/>
          </a:bodyPr>
          <a:lstStyle/>
          <a:p>
            <a:pPr algn="just"/>
            <a:r>
              <a:rPr lang="fr-CA" sz="2000" dirty="0" smtClean="0"/>
              <a:t>Partie 1 : la limitation du système de prix au marché des biens et services</a:t>
            </a:r>
          </a:p>
          <a:p>
            <a:pPr lvl="1" algn="just"/>
            <a:r>
              <a:rPr lang="fr-CA" sz="1800" dirty="0" smtClean="0"/>
              <a:t>Distribution nécessairement arbitraire, détachée de la productivité du travail</a:t>
            </a:r>
          </a:p>
          <a:p>
            <a:pPr lvl="1" algn="just"/>
            <a:r>
              <a:rPr lang="fr-CA" sz="1800" dirty="0" smtClean="0"/>
              <a:t>Déterminer «quoi produire» est possible, mais pas «comment» le produire (puisque seulement les P des biens de cons. sont connus)</a:t>
            </a:r>
          </a:p>
          <a:p>
            <a:pPr lvl="1" algn="just"/>
            <a:r>
              <a:rPr lang="fr-CA" sz="1800" dirty="0" smtClean="0"/>
              <a:t>La limitation du domaine des échanges change le rôle et la nature de la monnaie</a:t>
            </a:r>
          </a:p>
          <a:p>
            <a:pPr algn="just"/>
            <a:endParaRPr lang="fr-CA" sz="1800" dirty="0" smtClean="0"/>
          </a:p>
          <a:p>
            <a:pPr algn="just"/>
            <a:r>
              <a:rPr lang="fr-CA" sz="2000" dirty="0" smtClean="0"/>
              <a:t>Partie 2 : les difficultés d’évaluer la valeur des biens de second ordre et de savoir «comment» produire</a:t>
            </a:r>
          </a:p>
          <a:p>
            <a:pPr lvl="1" algn="just"/>
            <a:r>
              <a:rPr lang="fr-CA" sz="1800" dirty="0" smtClean="0"/>
              <a:t>Impossible d’imputer une valeur aux biens de capital, même si la valeur des biens de cons. qu’ils servent à produire est connue</a:t>
            </a:r>
          </a:p>
          <a:p>
            <a:pPr lvl="1" algn="just"/>
            <a:r>
              <a:rPr lang="fr-CA" sz="1800" dirty="0" smtClean="0"/>
              <a:t>Entre autres parce que leur contribution respective ne peut être évaluée</a:t>
            </a:r>
          </a:p>
          <a:p>
            <a:pPr lvl="1" algn="just">
              <a:buNone/>
            </a:pPr>
            <a:endParaRPr lang="fr-CA" sz="1800" dirty="0" smtClean="0"/>
          </a:p>
          <a:p>
            <a:pPr algn="just"/>
            <a:endParaRPr lang="fr-CA" sz="2000" dirty="0" smtClean="0"/>
          </a:p>
          <a:p>
            <a:pPr algn="just"/>
            <a:endParaRPr lang="fr-CA" sz="2300" dirty="0" smtClean="0"/>
          </a:p>
          <a:p>
            <a:pPr algn="just">
              <a:buNone/>
            </a:pPr>
            <a:endParaRPr lang="fr-CA" sz="2300" dirty="0" smtClean="0"/>
          </a:p>
        </p:txBody>
      </p:sp>
      <p:sp>
        <p:nvSpPr>
          <p:cNvPr id="4" name="Espace réservé du numéro de diapositive 3"/>
          <p:cNvSpPr>
            <a:spLocks noGrp="1"/>
          </p:cNvSpPr>
          <p:nvPr>
            <p:ph type="sldNum" sz="quarter" idx="12"/>
          </p:nvPr>
        </p:nvSpPr>
        <p:spPr/>
        <p:txBody>
          <a:bodyPr/>
          <a:lstStyle/>
          <a:p>
            <a:fld id="{23ADB00F-74D5-45D9-AE7C-1B11EDC2AEF9}" type="slidenum">
              <a:rPr lang="fr-CA" smtClean="0"/>
              <a:pPr/>
              <a:t>3</a:t>
            </a:fld>
            <a:endParaRPr lang="fr-CA"/>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44624"/>
            <a:ext cx="9144000" cy="1399032"/>
          </a:xfrm>
        </p:spPr>
        <p:txBody>
          <a:bodyPr>
            <a:normAutofit/>
          </a:bodyPr>
          <a:lstStyle/>
          <a:p>
            <a:r>
              <a:rPr lang="fr-CA" sz="3600" i="1" dirty="0" err="1" smtClean="0"/>
              <a:t>Economic</a:t>
            </a:r>
            <a:r>
              <a:rPr lang="fr-CA" sz="3600" i="1" dirty="0" smtClean="0"/>
              <a:t> </a:t>
            </a:r>
            <a:r>
              <a:rPr lang="fr-CA" sz="3600" i="1" dirty="0" err="1" smtClean="0"/>
              <a:t>Calculation</a:t>
            </a:r>
            <a:r>
              <a:rPr lang="fr-CA" sz="3600" i="1" dirty="0" smtClean="0"/>
              <a:t> in the </a:t>
            </a:r>
            <a:r>
              <a:rPr lang="fr-CA" sz="3600" i="1" dirty="0" err="1" smtClean="0"/>
              <a:t>Socialist</a:t>
            </a:r>
            <a:r>
              <a:rPr lang="fr-CA" sz="3600" i="1" dirty="0" smtClean="0"/>
              <a:t> Commonwealth</a:t>
            </a:r>
            <a:endParaRPr lang="fr-CA" sz="3600" i="1" dirty="0"/>
          </a:p>
        </p:txBody>
      </p:sp>
      <p:sp>
        <p:nvSpPr>
          <p:cNvPr id="3" name="Espace réservé du contenu 2"/>
          <p:cNvSpPr>
            <a:spLocks noGrp="1"/>
          </p:cNvSpPr>
          <p:nvPr>
            <p:ph idx="1"/>
          </p:nvPr>
        </p:nvSpPr>
        <p:spPr>
          <a:xfrm>
            <a:off x="457200" y="1428736"/>
            <a:ext cx="7972452" cy="4698378"/>
          </a:xfrm>
        </p:spPr>
        <p:txBody>
          <a:bodyPr>
            <a:noAutofit/>
          </a:bodyPr>
          <a:lstStyle/>
          <a:p>
            <a:pPr algn="just"/>
            <a:r>
              <a:rPr lang="fr-CA" sz="2000" dirty="0" smtClean="0"/>
              <a:t>Partie 3 : les limites de la théorie de la valeur travail comme étalon de valeur</a:t>
            </a:r>
          </a:p>
          <a:p>
            <a:pPr lvl="1" algn="just"/>
            <a:r>
              <a:rPr lang="fr-CA" sz="1800" dirty="0" smtClean="0"/>
              <a:t>N’est pas un étalon de valeur pouvant remplacer la monnaie d’une économie de marché</a:t>
            </a:r>
          </a:p>
          <a:p>
            <a:pPr lvl="1" algn="just"/>
            <a:r>
              <a:rPr lang="fr-CA" sz="1800" dirty="0" smtClean="0"/>
              <a:t>Impossible d’évaluer les contributions des différents types de travail</a:t>
            </a:r>
          </a:p>
          <a:p>
            <a:pPr lvl="1" algn="just"/>
            <a:r>
              <a:rPr lang="fr-CA" sz="1800" dirty="0" smtClean="0"/>
              <a:t>Impossible d’évaluer la valeur des ressources</a:t>
            </a:r>
          </a:p>
          <a:p>
            <a:pPr algn="just"/>
            <a:endParaRPr lang="fr-CA" sz="1800" dirty="0" smtClean="0"/>
          </a:p>
          <a:p>
            <a:pPr algn="just"/>
            <a:r>
              <a:rPr lang="fr-CA" sz="2000" dirty="0" smtClean="0"/>
              <a:t>Partie 4 : la nationalisation et la gouvernance</a:t>
            </a:r>
          </a:p>
          <a:p>
            <a:pPr lvl="1" algn="just"/>
            <a:r>
              <a:rPr lang="fr-CA" sz="1800" dirty="0" smtClean="0"/>
              <a:t>Socialiser le capital change le rôle et les incitatifs de ses gestionnaires</a:t>
            </a:r>
          </a:p>
          <a:p>
            <a:pPr lvl="1" algn="just"/>
            <a:r>
              <a:rPr lang="fr-CA" sz="1800" dirty="0" smtClean="0"/>
              <a:t>Ces derniers ne sont imputables que de leurs erreurs, et non de leurs bonnes décisions, ce qui limite leur prise de risque</a:t>
            </a:r>
          </a:p>
          <a:p>
            <a:pPr lvl="1" algn="just"/>
            <a:r>
              <a:rPr lang="fr-CA" sz="1800" dirty="0" smtClean="0"/>
              <a:t>Problématique surtout pour le contrôle des coûts et l’innovation</a:t>
            </a:r>
          </a:p>
          <a:p>
            <a:pPr algn="just"/>
            <a:endParaRPr lang="fr-CA" sz="2300" dirty="0" smtClean="0"/>
          </a:p>
          <a:p>
            <a:pPr algn="just"/>
            <a:endParaRPr lang="fr-CA" sz="2300" dirty="0" smtClean="0"/>
          </a:p>
          <a:p>
            <a:pPr algn="just">
              <a:buNone/>
            </a:pPr>
            <a:endParaRPr lang="fr-CA" sz="2300" dirty="0" smtClean="0"/>
          </a:p>
        </p:txBody>
      </p:sp>
      <p:sp>
        <p:nvSpPr>
          <p:cNvPr id="4" name="Espace réservé du numéro de diapositive 3"/>
          <p:cNvSpPr>
            <a:spLocks noGrp="1"/>
          </p:cNvSpPr>
          <p:nvPr>
            <p:ph type="sldNum" sz="quarter" idx="12"/>
          </p:nvPr>
        </p:nvSpPr>
        <p:spPr/>
        <p:txBody>
          <a:bodyPr/>
          <a:lstStyle/>
          <a:p>
            <a:fld id="{23ADB00F-74D5-45D9-AE7C-1B11EDC2AEF9}" type="slidenum">
              <a:rPr lang="fr-CA" smtClean="0"/>
              <a:pPr/>
              <a:t>4</a:t>
            </a:fld>
            <a:endParaRPr lang="fr-CA"/>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44624"/>
            <a:ext cx="9144000" cy="1399032"/>
          </a:xfrm>
        </p:spPr>
        <p:txBody>
          <a:bodyPr>
            <a:normAutofit/>
          </a:bodyPr>
          <a:lstStyle/>
          <a:p>
            <a:r>
              <a:rPr lang="fr-CA" sz="3600" i="1" dirty="0" err="1" smtClean="0"/>
              <a:t>Economic</a:t>
            </a:r>
            <a:r>
              <a:rPr lang="fr-CA" sz="3600" i="1" dirty="0" smtClean="0"/>
              <a:t> </a:t>
            </a:r>
            <a:r>
              <a:rPr lang="fr-CA" sz="3600" i="1" dirty="0" err="1" smtClean="0"/>
              <a:t>Calculation</a:t>
            </a:r>
            <a:r>
              <a:rPr lang="fr-CA" sz="3600" i="1" dirty="0" smtClean="0"/>
              <a:t> in the </a:t>
            </a:r>
            <a:r>
              <a:rPr lang="fr-CA" sz="3600" i="1" dirty="0" err="1" smtClean="0"/>
              <a:t>Socialist</a:t>
            </a:r>
            <a:r>
              <a:rPr lang="fr-CA" sz="3600" i="1" dirty="0" smtClean="0"/>
              <a:t> Commonwealth</a:t>
            </a:r>
            <a:endParaRPr lang="fr-CA" sz="3600" i="1" dirty="0"/>
          </a:p>
        </p:txBody>
      </p:sp>
      <p:sp>
        <p:nvSpPr>
          <p:cNvPr id="3" name="Espace réservé du contenu 2"/>
          <p:cNvSpPr>
            <a:spLocks noGrp="1"/>
          </p:cNvSpPr>
          <p:nvPr>
            <p:ph idx="1"/>
          </p:nvPr>
        </p:nvSpPr>
        <p:spPr>
          <a:xfrm>
            <a:off x="457200" y="1500174"/>
            <a:ext cx="7972452" cy="4626940"/>
          </a:xfrm>
        </p:spPr>
        <p:txBody>
          <a:bodyPr>
            <a:noAutofit/>
          </a:bodyPr>
          <a:lstStyle/>
          <a:p>
            <a:pPr algn="just"/>
            <a:r>
              <a:rPr lang="fr-CA" sz="2000" dirty="0" smtClean="0"/>
              <a:t>Partie 5 : les difficultés associées à l’allocation du crédit par la banque d’État</a:t>
            </a:r>
          </a:p>
          <a:p>
            <a:pPr lvl="1" algn="just"/>
            <a:r>
              <a:rPr lang="fr-CA" sz="1800" dirty="0" smtClean="0"/>
              <a:t>La nationalisation des banques revient à la création d’une banque unique</a:t>
            </a:r>
          </a:p>
          <a:p>
            <a:pPr lvl="1" algn="just"/>
            <a:r>
              <a:rPr lang="fr-CA" sz="1800" dirty="0" smtClean="0"/>
              <a:t>La création monétaire et les décisions d’investissement ne peuvent plus être dissociées</a:t>
            </a:r>
          </a:p>
          <a:p>
            <a:pPr lvl="1" algn="just"/>
            <a:r>
              <a:rPr lang="fr-CA" sz="1800" dirty="0" smtClean="0"/>
              <a:t>Les décisions d’investissement sont arbitraires puisqu’il est impossible d’évaluer leur rentabilité monétaire</a:t>
            </a:r>
          </a:p>
          <a:p>
            <a:pPr algn="just"/>
            <a:endParaRPr lang="fr-CA" sz="2300" dirty="0" smtClean="0"/>
          </a:p>
          <a:p>
            <a:pPr algn="just"/>
            <a:r>
              <a:rPr lang="fr-CA" sz="2000" dirty="0" smtClean="0"/>
              <a:t>Conclusion : le calcul économique «rationnel» suppose : 1) que tous les biens soient échangeables, incluant les biens de capital 2) l’existence d’une monnaie</a:t>
            </a:r>
          </a:p>
          <a:p>
            <a:pPr algn="just">
              <a:buNone/>
            </a:pPr>
            <a:endParaRPr lang="fr-CA" sz="2300" dirty="0" smtClean="0"/>
          </a:p>
        </p:txBody>
      </p:sp>
      <p:sp>
        <p:nvSpPr>
          <p:cNvPr id="4" name="Espace réservé du numéro de diapositive 3"/>
          <p:cNvSpPr>
            <a:spLocks noGrp="1"/>
          </p:cNvSpPr>
          <p:nvPr>
            <p:ph type="sldNum" sz="quarter" idx="12"/>
          </p:nvPr>
        </p:nvSpPr>
        <p:spPr/>
        <p:txBody>
          <a:bodyPr/>
          <a:lstStyle/>
          <a:p>
            <a:fld id="{23ADB00F-74D5-45D9-AE7C-1B11EDC2AEF9}" type="slidenum">
              <a:rPr lang="fr-CA" smtClean="0"/>
              <a:pPr/>
              <a:t>5</a:t>
            </a:fld>
            <a:endParaRPr lang="fr-CA"/>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44624"/>
            <a:ext cx="9144000" cy="1399032"/>
          </a:xfrm>
        </p:spPr>
        <p:txBody>
          <a:bodyPr>
            <a:normAutofit/>
          </a:bodyPr>
          <a:lstStyle/>
          <a:p>
            <a:r>
              <a:rPr lang="fr-CA" sz="3600" dirty="0" smtClean="0"/>
              <a:t>«The Use of </a:t>
            </a:r>
            <a:r>
              <a:rPr lang="fr-CA" sz="3600" dirty="0" err="1" smtClean="0"/>
              <a:t>Knowledge</a:t>
            </a:r>
            <a:r>
              <a:rPr lang="fr-CA" sz="3600" dirty="0" smtClean="0"/>
              <a:t> in Society»</a:t>
            </a:r>
            <a:endParaRPr lang="fr-CA" sz="3600" dirty="0"/>
          </a:p>
        </p:txBody>
      </p:sp>
      <p:sp>
        <p:nvSpPr>
          <p:cNvPr id="3" name="Espace réservé du contenu 2"/>
          <p:cNvSpPr>
            <a:spLocks noGrp="1"/>
          </p:cNvSpPr>
          <p:nvPr>
            <p:ph idx="1"/>
          </p:nvPr>
        </p:nvSpPr>
        <p:spPr>
          <a:xfrm>
            <a:off x="457200" y="1214422"/>
            <a:ext cx="7972452" cy="4786346"/>
          </a:xfrm>
        </p:spPr>
        <p:txBody>
          <a:bodyPr>
            <a:noAutofit/>
          </a:bodyPr>
          <a:lstStyle/>
          <a:p>
            <a:pPr algn="just"/>
            <a:r>
              <a:rPr lang="fr-CA" sz="2000" dirty="0" smtClean="0"/>
              <a:t>L’</a:t>
            </a:r>
            <a:r>
              <a:rPr lang="fr-CA" sz="2000" dirty="0" err="1" smtClean="0"/>
              <a:t>hyp</a:t>
            </a:r>
            <a:r>
              <a:rPr lang="fr-CA" sz="2000" dirty="0" smtClean="0"/>
              <a:t>. des connaissances parfaites permet de solutionner l’équilibre général, mais fait de cette analyse un simple exercice de logique</a:t>
            </a:r>
          </a:p>
          <a:p>
            <a:pPr lvl="1" algn="just"/>
            <a:r>
              <a:rPr lang="fr-CA" sz="1800" dirty="0" smtClean="0"/>
              <a:t>Ce niveau de connaissance est insaisissable pour un individu</a:t>
            </a:r>
          </a:p>
          <a:p>
            <a:pPr lvl="1" algn="just"/>
            <a:r>
              <a:rPr lang="fr-CA" sz="1800" dirty="0" smtClean="0"/>
              <a:t>La connaissance est plutôt dispersée entre les individus</a:t>
            </a:r>
          </a:p>
          <a:p>
            <a:pPr algn="just"/>
            <a:endParaRPr lang="fr-CA" sz="2000" dirty="0" smtClean="0"/>
          </a:p>
          <a:p>
            <a:pPr algn="just"/>
            <a:r>
              <a:rPr lang="fr-CA" sz="2000" dirty="0" smtClean="0"/>
              <a:t>Toute activité économique est une activité de planification, mais il faut distinguer «planification centrale» et «planification décentralisée)</a:t>
            </a:r>
          </a:p>
          <a:p>
            <a:pPr lvl="1" algn="just"/>
            <a:r>
              <a:rPr lang="fr-CA" sz="1800" dirty="0" smtClean="0"/>
              <a:t>Leur efficacité relative dépend de leur usage de la connaissance</a:t>
            </a:r>
          </a:p>
          <a:p>
            <a:pPr algn="just"/>
            <a:endParaRPr lang="fr-CA" sz="2000" dirty="0" smtClean="0"/>
          </a:p>
          <a:p>
            <a:pPr algn="just"/>
            <a:r>
              <a:rPr lang="fr-CA" sz="2000" dirty="0" smtClean="0"/>
              <a:t>Il faut distinguer «connaissance scientifique» et «connaissance pratique», la dernière est plus importante en quantité et en </a:t>
            </a:r>
            <a:r>
              <a:rPr lang="fr-CA" sz="2000" dirty="0" smtClean="0"/>
              <a:t>valeur et est irréductible à des statistiques, c’est sur cette dernière que doit reposer une science empirique de l’économie</a:t>
            </a:r>
            <a:endParaRPr lang="fr-CA" sz="2000" dirty="0" smtClean="0"/>
          </a:p>
        </p:txBody>
      </p:sp>
      <p:sp>
        <p:nvSpPr>
          <p:cNvPr id="4" name="Espace réservé du numéro de diapositive 3"/>
          <p:cNvSpPr>
            <a:spLocks noGrp="1"/>
          </p:cNvSpPr>
          <p:nvPr>
            <p:ph type="sldNum" sz="quarter" idx="12"/>
          </p:nvPr>
        </p:nvSpPr>
        <p:spPr/>
        <p:txBody>
          <a:bodyPr/>
          <a:lstStyle/>
          <a:p>
            <a:fld id="{23ADB00F-74D5-45D9-AE7C-1B11EDC2AEF9}" type="slidenum">
              <a:rPr lang="fr-CA" smtClean="0"/>
              <a:pPr/>
              <a:t>6</a:t>
            </a:fld>
            <a:endParaRPr lang="fr-CA"/>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44624"/>
            <a:ext cx="9144000" cy="1399032"/>
          </a:xfrm>
        </p:spPr>
        <p:txBody>
          <a:bodyPr>
            <a:normAutofit/>
          </a:bodyPr>
          <a:lstStyle/>
          <a:p>
            <a:r>
              <a:rPr lang="fr-CA" sz="3600" dirty="0" smtClean="0"/>
              <a:t>«The Use of </a:t>
            </a:r>
            <a:r>
              <a:rPr lang="fr-CA" sz="3600" dirty="0" err="1" smtClean="0"/>
              <a:t>Knowledge</a:t>
            </a:r>
            <a:r>
              <a:rPr lang="fr-CA" sz="3600" dirty="0" smtClean="0"/>
              <a:t> in Society»</a:t>
            </a:r>
            <a:endParaRPr lang="fr-CA" sz="3600" dirty="0"/>
          </a:p>
        </p:txBody>
      </p:sp>
      <p:sp>
        <p:nvSpPr>
          <p:cNvPr id="3" name="Espace réservé du contenu 2"/>
          <p:cNvSpPr>
            <a:spLocks noGrp="1"/>
          </p:cNvSpPr>
          <p:nvPr>
            <p:ph idx="1"/>
          </p:nvPr>
        </p:nvSpPr>
        <p:spPr>
          <a:xfrm>
            <a:off x="457200" y="1214422"/>
            <a:ext cx="7972452" cy="4786346"/>
          </a:xfrm>
        </p:spPr>
        <p:txBody>
          <a:bodyPr>
            <a:noAutofit/>
          </a:bodyPr>
          <a:lstStyle/>
          <a:p>
            <a:pPr algn="just"/>
            <a:r>
              <a:rPr lang="fr-CA" sz="2000" dirty="0" smtClean="0"/>
              <a:t>L’équilibre :</a:t>
            </a:r>
            <a:endParaRPr lang="fr-CA" sz="2000" dirty="0" smtClean="0"/>
          </a:p>
          <a:p>
            <a:pPr lvl="1" algn="just"/>
            <a:r>
              <a:rPr lang="fr-CA" sz="1700" dirty="0" smtClean="0"/>
              <a:t>L’individu est à l’équilibre aussi longtemps que ces anticipations se </a:t>
            </a:r>
            <a:r>
              <a:rPr lang="fr-CA" sz="1700" dirty="0" smtClean="0"/>
              <a:t>réalisent et qu’il est en mesure de réaliser son plan</a:t>
            </a:r>
            <a:endParaRPr lang="fr-CA" sz="1700" dirty="0" smtClean="0"/>
          </a:p>
          <a:p>
            <a:pPr lvl="1" algn="just"/>
            <a:r>
              <a:rPr lang="fr-CA" sz="1700" dirty="0" smtClean="0"/>
              <a:t>L’équilibre de marché présuppose 1) le maintient dans le temps d’une multitude de plans  et 2 )que ces dernier soient </a:t>
            </a:r>
            <a:r>
              <a:rPr lang="fr-CA" sz="1700" dirty="0" smtClean="0"/>
              <a:t>concordants</a:t>
            </a:r>
          </a:p>
          <a:p>
            <a:pPr lvl="1" algn="just"/>
            <a:r>
              <a:rPr lang="fr-CA" sz="1700" dirty="0" smtClean="0"/>
              <a:t>Le maintient de cet équilibre repose sur la compatibilité de l’évolution des données exogènes aux anticipations de tous les individus</a:t>
            </a:r>
          </a:p>
          <a:p>
            <a:pPr lvl="1" algn="just"/>
            <a:r>
              <a:rPr lang="fr-CA" sz="1700" dirty="0" smtClean="0"/>
              <a:t>La question au centre de la possibilité d’un tel équilibre devient le niveau suffisant de connaissance sur lequel devraient reposer ces anticipations</a:t>
            </a:r>
            <a:endParaRPr lang="fr-CA" sz="1700" dirty="0" smtClean="0"/>
          </a:p>
          <a:p>
            <a:pPr algn="just"/>
            <a:endParaRPr lang="fr-CA" sz="2000" dirty="0" smtClean="0"/>
          </a:p>
          <a:p>
            <a:pPr algn="just"/>
            <a:r>
              <a:rPr lang="fr-CA" sz="2000" dirty="0" smtClean="0"/>
              <a:t>L’agent planifie dans le temps sur la base d’une connaissance imparfaite et intangible qu’il doit actualiser incessamment afin de s’adapter aux modifications des conditions exogènes et de la modification des plans des autres agent</a:t>
            </a:r>
            <a:endParaRPr lang="fr-CA" sz="2000" dirty="0" smtClean="0"/>
          </a:p>
          <a:p>
            <a:pPr algn="just"/>
            <a:endParaRPr lang="fr-CA" sz="2000" dirty="0" smtClean="0"/>
          </a:p>
        </p:txBody>
      </p:sp>
      <p:sp>
        <p:nvSpPr>
          <p:cNvPr id="4" name="Espace réservé du numéro de diapositive 3"/>
          <p:cNvSpPr>
            <a:spLocks noGrp="1"/>
          </p:cNvSpPr>
          <p:nvPr>
            <p:ph type="sldNum" sz="quarter" idx="12"/>
          </p:nvPr>
        </p:nvSpPr>
        <p:spPr/>
        <p:txBody>
          <a:bodyPr/>
          <a:lstStyle/>
          <a:p>
            <a:fld id="{23ADB00F-74D5-45D9-AE7C-1B11EDC2AEF9}" type="slidenum">
              <a:rPr lang="fr-CA" smtClean="0"/>
              <a:pPr/>
              <a:t>7</a:t>
            </a:fld>
            <a:endParaRPr lang="fr-C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44624"/>
            <a:ext cx="9144000" cy="1399032"/>
          </a:xfrm>
        </p:spPr>
        <p:txBody>
          <a:bodyPr>
            <a:normAutofit/>
          </a:bodyPr>
          <a:lstStyle/>
          <a:p>
            <a:r>
              <a:rPr lang="fr-CA" sz="3600" dirty="0" smtClean="0"/>
              <a:t>«The Use of </a:t>
            </a:r>
            <a:r>
              <a:rPr lang="fr-CA" sz="3600" dirty="0" err="1" smtClean="0"/>
              <a:t>Knowledge</a:t>
            </a:r>
            <a:r>
              <a:rPr lang="fr-CA" sz="3600" dirty="0" smtClean="0"/>
              <a:t> in Society»</a:t>
            </a:r>
            <a:endParaRPr lang="fr-CA" sz="3600" dirty="0"/>
          </a:p>
        </p:txBody>
      </p:sp>
      <p:sp>
        <p:nvSpPr>
          <p:cNvPr id="3" name="Espace réservé du contenu 2"/>
          <p:cNvSpPr>
            <a:spLocks noGrp="1"/>
          </p:cNvSpPr>
          <p:nvPr>
            <p:ph idx="1"/>
          </p:nvPr>
        </p:nvSpPr>
        <p:spPr>
          <a:xfrm>
            <a:off x="457200" y="1214422"/>
            <a:ext cx="7972452" cy="5310922"/>
          </a:xfrm>
        </p:spPr>
        <p:txBody>
          <a:bodyPr>
            <a:noAutofit/>
          </a:bodyPr>
          <a:lstStyle/>
          <a:p>
            <a:pPr algn="just"/>
            <a:r>
              <a:rPr lang="fr-CA" sz="2000" dirty="0" smtClean="0"/>
              <a:t>Les changements de circonstances et l’adaptation du ou des plans sont les principaux objets d’une science empirique de l’économie</a:t>
            </a:r>
          </a:p>
          <a:p>
            <a:pPr lvl="1" algn="just"/>
            <a:r>
              <a:rPr lang="fr-CA" sz="1800" dirty="0" smtClean="0"/>
              <a:t>Leur nombre et leur fréquence disqualifie la planification centrale</a:t>
            </a:r>
          </a:p>
          <a:p>
            <a:pPr lvl="1" algn="just"/>
            <a:r>
              <a:rPr lang="fr-CA" sz="1800" dirty="0" smtClean="0"/>
              <a:t>L’impact cumulatif de ces changements sur les prix d’intérêt est une connaissance suffisante pour la modification et la coordination des plans individuels</a:t>
            </a:r>
          </a:p>
          <a:p>
            <a:pPr algn="just"/>
            <a:endParaRPr lang="fr-CA" sz="2000" dirty="0" smtClean="0"/>
          </a:p>
          <a:p>
            <a:pPr algn="just"/>
            <a:r>
              <a:rPr lang="fr-CA" sz="2000" dirty="0" smtClean="0"/>
              <a:t>L’analyse </a:t>
            </a:r>
            <a:r>
              <a:rPr lang="fr-CA" sz="2000" dirty="0" smtClean="0"/>
              <a:t>mathématique n’est pas un outil utile pour aborder ce problème, alors que celui des statistiques est plutôt susceptible cacher la nature de ce problème, la connaissance pratique  est intangible et irréductible à des statistiques</a:t>
            </a:r>
          </a:p>
          <a:p>
            <a:pPr algn="just"/>
            <a:endParaRPr lang="fr-CA" sz="2000" dirty="0" smtClean="0"/>
          </a:p>
          <a:p>
            <a:pPr algn="just"/>
            <a:endParaRPr lang="fr-CA" sz="2000" dirty="0" smtClean="0"/>
          </a:p>
          <a:p>
            <a:pPr algn="just"/>
            <a:endParaRPr lang="fr-CA" sz="2000" dirty="0" smtClean="0"/>
          </a:p>
          <a:p>
            <a:pPr algn="just"/>
            <a:endParaRPr lang="fr-CA" sz="2000" dirty="0" smtClean="0"/>
          </a:p>
          <a:p>
            <a:pPr algn="just"/>
            <a:endParaRPr lang="fr-CA" sz="2000" dirty="0" smtClean="0"/>
          </a:p>
          <a:p>
            <a:pPr algn="just"/>
            <a:endParaRPr lang="fr-CA" sz="2000" dirty="0" smtClean="0"/>
          </a:p>
          <a:p>
            <a:pPr algn="just"/>
            <a:endParaRPr lang="fr-CA" sz="2000" dirty="0" smtClean="0"/>
          </a:p>
          <a:p>
            <a:pPr algn="just"/>
            <a:endParaRPr lang="fr-CA" sz="2000" dirty="0" smtClean="0"/>
          </a:p>
          <a:p>
            <a:pPr algn="just"/>
            <a:endParaRPr lang="fr-CA" sz="2000" dirty="0" smtClean="0"/>
          </a:p>
          <a:p>
            <a:pPr algn="just"/>
            <a:endParaRPr lang="fr-CA" sz="2000" dirty="0" smtClean="0"/>
          </a:p>
        </p:txBody>
      </p:sp>
      <p:sp>
        <p:nvSpPr>
          <p:cNvPr id="4" name="Espace réservé du numéro de diapositive 3"/>
          <p:cNvSpPr>
            <a:spLocks noGrp="1"/>
          </p:cNvSpPr>
          <p:nvPr>
            <p:ph type="sldNum" sz="quarter" idx="12"/>
          </p:nvPr>
        </p:nvSpPr>
        <p:spPr/>
        <p:txBody>
          <a:bodyPr/>
          <a:lstStyle/>
          <a:p>
            <a:fld id="{23ADB00F-74D5-45D9-AE7C-1B11EDC2AEF9}" type="slidenum">
              <a:rPr lang="fr-CA" smtClean="0"/>
              <a:pPr/>
              <a:t>8</a:t>
            </a:fld>
            <a:endParaRPr lang="fr-CA"/>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67494"/>
            <a:ext cx="8363272" cy="1399032"/>
          </a:xfrm>
        </p:spPr>
        <p:txBody>
          <a:bodyPr>
            <a:normAutofit fontScale="90000"/>
          </a:bodyPr>
          <a:lstStyle/>
          <a:p>
            <a:r>
              <a:rPr lang="fr-CA" sz="4400" dirty="0" smtClean="0"/>
              <a:t>«The Use of </a:t>
            </a:r>
            <a:r>
              <a:rPr lang="fr-CA" sz="4400" dirty="0" err="1" smtClean="0"/>
              <a:t>Knowledge</a:t>
            </a:r>
            <a:r>
              <a:rPr lang="fr-CA" sz="4400" dirty="0" smtClean="0"/>
              <a:t> in Society»</a:t>
            </a:r>
            <a:endParaRPr lang="fr-CA" dirty="0"/>
          </a:p>
        </p:txBody>
      </p:sp>
      <p:sp>
        <p:nvSpPr>
          <p:cNvPr id="3" name="Espace réservé du contenu 2"/>
          <p:cNvSpPr>
            <a:spLocks noGrp="1"/>
          </p:cNvSpPr>
          <p:nvPr>
            <p:ph idx="1"/>
          </p:nvPr>
        </p:nvSpPr>
        <p:spPr>
          <a:xfrm>
            <a:off x="457200" y="1882808"/>
            <a:ext cx="8229600" cy="4714544"/>
          </a:xfrm>
        </p:spPr>
        <p:txBody>
          <a:bodyPr>
            <a:noAutofit/>
          </a:bodyPr>
          <a:lstStyle/>
          <a:p>
            <a:pPr algn="just"/>
            <a:r>
              <a:rPr lang="fr-CA" sz="2000" dirty="0" smtClean="0"/>
              <a:t>Le principal rôle du marché est ainsi de transmettre l’information de manière efficace et il résulte une harmonie des plans «merveilleuse» (C’est le miracle de Paris!)</a:t>
            </a:r>
          </a:p>
          <a:p>
            <a:pPr algn="just"/>
            <a:endParaRPr lang="fr-CA" sz="2000" dirty="0" smtClean="0"/>
          </a:p>
          <a:p>
            <a:pPr algn="just"/>
            <a:r>
              <a:rPr lang="fr-CA" sz="2000" dirty="0" smtClean="0"/>
              <a:t>Le </a:t>
            </a:r>
            <a:r>
              <a:rPr lang="fr-CA" sz="2000" dirty="0" smtClean="0"/>
              <a:t>marché est un cas particulier d’ordres spontanés (l’équivalent des institutions chez Hayek), l’émergence de ces derniers étant l’objet des sciences sociales </a:t>
            </a:r>
          </a:p>
          <a:p>
            <a:pPr algn="just"/>
            <a:endParaRPr lang="fr-CA" sz="2000" dirty="0" smtClean="0"/>
          </a:p>
          <a:p>
            <a:pPr algn="just"/>
            <a:r>
              <a:rPr lang="fr-CA" sz="2000" dirty="0" smtClean="0"/>
              <a:t>Les théories de l’équilibre général reposent sur l’hypothèse qu’un seul individu puisse connaître les valorisations subjectives des biens de tous les individus et des raretés relatives de l’ensemble des ressources, c’est un exercice logique intéressant, mais ce n’est pas le problème économique</a:t>
            </a:r>
          </a:p>
          <a:p>
            <a:endParaRPr lang="fr-CA" dirty="0"/>
          </a:p>
        </p:txBody>
      </p:sp>
      <p:sp>
        <p:nvSpPr>
          <p:cNvPr id="4" name="Espace réservé du numéro de diapositive 3"/>
          <p:cNvSpPr>
            <a:spLocks noGrp="1"/>
          </p:cNvSpPr>
          <p:nvPr>
            <p:ph type="sldNum" sz="quarter" idx="12"/>
          </p:nvPr>
        </p:nvSpPr>
        <p:spPr/>
        <p:txBody>
          <a:bodyPr/>
          <a:lstStyle/>
          <a:p>
            <a:fld id="{23ADB00F-74D5-45D9-AE7C-1B11EDC2AEF9}" type="slidenum">
              <a:rPr lang="fr-CA" smtClean="0"/>
              <a:pPr/>
              <a:t>9</a:t>
            </a:fld>
            <a:endParaRPr lang="fr-CA"/>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1666</TotalTime>
  <Words>905</Words>
  <Application>Microsoft Office PowerPoint</Application>
  <PresentationFormat>Affichage à l'écran (4:3)</PresentationFormat>
  <Paragraphs>88</Paragraphs>
  <Slides>9</Slides>
  <Notes>0</Notes>
  <HiddenSlides>0</HiddenSlides>
  <MMClips>0</MMClips>
  <ScaleCrop>false</ScaleCrop>
  <HeadingPairs>
    <vt:vector size="4" baseType="variant">
      <vt:variant>
        <vt:lpstr>Thème</vt:lpstr>
      </vt:variant>
      <vt:variant>
        <vt:i4>1</vt:i4>
      </vt:variant>
      <vt:variant>
        <vt:lpstr>Titres des diapositives</vt:lpstr>
      </vt:variant>
      <vt:variant>
        <vt:i4>9</vt:i4>
      </vt:variant>
    </vt:vector>
  </HeadingPairs>
  <TitlesOfParts>
    <vt:vector size="10" baseType="lpstr">
      <vt:lpstr>Verve</vt:lpstr>
      <vt:lpstr>La pensée économique au XXe siècle</vt:lpstr>
      <vt:lpstr>Lignes directrices</vt:lpstr>
      <vt:lpstr>Economic Calculation in the Socialist Commonwealth</vt:lpstr>
      <vt:lpstr>Economic Calculation in the Socialist Commonwealth</vt:lpstr>
      <vt:lpstr>Economic Calculation in the Socialist Commonwealth</vt:lpstr>
      <vt:lpstr>«The Use of Knowledge in Society»</vt:lpstr>
      <vt:lpstr>«The Use of Knowledge in Society»</vt:lpstr>
      <vt:lpstr>«The Use of Knowledge in Society»</vt:lpstr>
      <vt:lpstr>«The Use of Knowledge in Society»</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pensée économique et l’idéalisme grec</dc:title>
  <dc:creator>Aurélie</dc:creator>
  <cp:lastModifiedBy>Bureau</cp:lastModifiedBy>
  <cp:revision>261</cp:revision>
  <dcterms:created xsi:type="dcterms:W3CDTF">2012-10-09T00:01:45Z</dcterms:created>
  <dcterms:modified xsi:type="dcterms:W3CDTF">2020-03-03T13:57:03Z</dcterms:modified>
</cp:coreProperties>
</file>