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256" r:id="rId2"/>
    <p:sldId id="289" r:id="rId3"/>
    <p:sldId id="297" r:id="rId4"/>
    <p:sldId id="296" r:id="rId5"/>
    <p:sldId id="298" r:id="rId6"/>
    <p:sldId id="295" r:id="rId7"/>
  </p:sldIdLst>
  <p:sldSz cx="9144000" cy="6858000" type="screen4x3"/>
  <p:notesSz cx="6858000" cy="92964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E12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83692" autoAdjust="0"/>
  </p:normalViewPr>
  <p:slideViewPr>
    <p:cSldViewPr>
      <p:cViewPr varScale="1">
        <p:scale>
          <a:sx n="77" d="100"/>
          <a:sy n="77" d="100"/>
        </p:scale>
        <p:origin x="98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67B35A-4FEF-48B9-8CAD-03297AD51C2B}" type="datetimeFigureOut">
              <a:rPr lang="fr-CA" smtClean="0"/>
              <a:pPr/>
              <a:t>2020-02-11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74DE3E-F426-42E8-A61E-0191B0FCA610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79748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1C5084-9118-4996-8180-65BF355F703C}" type="datetimeFigureOut">
              <a:rPr lang="fr-CA" smtClean="0"/>
              <a:pPr/>
              <a:t>2020-02-11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710D0A-93A3-49B6-A9CB-C767F84FC9B5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21499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angle isocè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23BF7E47-8E23-4C43-A45C-D029190CA677}" type="datetime1">
              <a:rPr lang="fr-CA" smtClean="0"/>
              <a:pPr/>
              <a:t>2020-02-11</a:t>
            </a:fld>
            <a:endParaRPr lang="fr-CA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fr-CA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265A0-81E4-47AA-A35F-363B37810891}" type="datetime1">
              <a:rPr lang="fr-CA" smtClean="0"/>
              <a:pPr/>
              <a:t>2020-02-11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55C6B-6640-4E16-B860-85FD115A64D8}" type="datetime1">
              <a:rPr lang="fr-CA" smtClean="0"/>
              <a:pPr/>
              <a:t>2020-02-11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4B49EA26-9A55-4EAA-AA13-62866FB14839}" type="datetime1">
              <a:rPr lang="fr-CA" smtClean="0"/>
              <a:pPr/>
              <a:t>2020-02-11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Triangle isocè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00830E93-A556-4DD7-9175-168FF88A6277}" type="datetime1">
              <a:rPr lang="fr-CA" smtClean="0"/>
              <a:pPr/>
              <a:t>2020-02-11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  <p:cxnSp>
        <p:nvCxnSpPr>
          <p:cNvPr id="11" name="Connecteur droit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5839E05-83D7-4B94-9BF8-18CB5B694295}" type="datetime1">
              <a:rPr lang="fr-CA" smtClean="0"/>
              <a:pPr/>
              <a:t>2020-02-11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7D1597B7-E048-4CCF-BB53-85956B1D4BC0}" type="datetime1">
              <a:rPr lang="fr-CA" smtClean="0"/>
              <a:pPr/>
              <a:t>2020-02-11</a:t>
            </a:fld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2D6C3-6E59-4DC6-ACBE-5AE330C9DAE1}" type="datetime1">
              <a:rPr lang="fr-CA" smtClean="0"/>
              <a:pPr/>
              <a:t>2020-02-11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27045FE5-89D4-4670-AE4A-0B8F80D65B22}" type="datetime1">
              <a:rPr lang="fr-CA" smtClean="0"/>
              <a:pPr/>
              <a:t>2020-02-11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E4A33E90-10E8-493B-8E2E-5AF6A7CA9E22}" type="datetime1">
              <a:rPr lang="fr-CA" smtClean="0"/>
              <a:pPr/>
              <a:t>2020-02-11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1EAA3A02-DF8E-4C38-A142-0AB6EEE0648D}" type="datetime1">
              <a:rPr lang="fr-CA" smtClean="0"/>
              <a:pPr/>
              <a:t>2020-02-11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riangle rect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Connecteur droit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48A2A93D-0D0E-44F1-B2D7-5175B5219207}" type="datetime1">
              <a:rPr lang="fr-CA" smtClean="0"/>
              <a:pPr/>
              <a:t>2020-02-11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fr-CA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40544" y="620689"/>
            <a:ext cx="8062912" cy="2088232"/>
          </a:xfrm>
        </p:spPr>
        <p:txBody>
          <a:bodyPr>
            <a:normAutofit/>
          </a:bodyPr>
          <a:lstStyle/>
          <a:p>
            <a:r>
              <a:rPr lang="fr-CA" dirty="0" smtClean="0"/>
              <a:t>La pensée économique au XXe siècle</a:t>
            </a:r>
            <a:endParaRPr lang="fr-CA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40544" y="3188568"/>
            <a:ext cx="8062912" cy="1752600"/>
          </a:xfrm>
        </p:spPr>
        <p:txBody>
          <a:bodyPr>
            <a:normAutofit/>
          </a:bodyPr>
          <a:lstStyle/>
          <a:p>
            <a:r>
              <a:rPr lang="fr-CA" dirty="0" smtClean="0"/>
              <a:t>ECO4062</a:t>
            </a:r>
          </a:p>
          <a:p>
            <a:r>
              <a:rPr lang="fr-CA" dirty="0" smtClean="0"/>
              <a:t>Lecture 6</a:t>
            </a:r>
          </a:p>
          <a:p>
            <a:r>
              <a:rPr lang="en-CA" dirty="0" smtClean="0"/>
              <a:t>La </a:t>
            </a:r>
            <a:r>
              <a:rPr lang="en-CA" i="1" dirty="0" err="1" smtClean="0"/>
              <a:t>Théorie</a:t>
            </a:r>
            <a:r>
              <a:rPr lang="en-CA" i="1" dirty="0" smtClean="0"/>
              <a:t> de la </a:t>
            </a:r>
            <a:r>
              <a:rPr lang="en-CA" i="1" dirty="0" err="1" smtClean="0"/>
              <a:t>classe</a:t>
            </a:r>
            <a:r>
              <a:rPr lang="en-CA" i="1" dirty="0" smtClean="0"/>
              <a:t> de </a:t>
            </a:r>
            <a:r>
              <a:rPr lang="en-CA" i="1" dirty="0" err="1" smtClean="0"/>
              <a:t>loisir</a:t>
            </a:r>
            <a:r>
              <a:rPr lang="en-CA" i="1" dirty="0" smtClean="0"/>
              <a:t> </a:t>
            </a:r>
            <a:r>
              <a:rPr lang="en-CA" dirty="0" smtClean="0"/>
              <a:t>de Veblen</a:t>
            </a:r>
            <a:endParaRPr lang="fr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sz="3600" dirty="0" smtClean="0"/>
              <a:t>Lignes directrices</a:t>
            </a:r>
            <a:endParaRPr lang="fr-CA" sz="3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556792"/>
            <a:ext cx="8435280" cy="5301208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fr-CA" dirty="0" smtClean="0"/>
              <a:t>Quel type d'«homme économique» est à la base de leur construction théorique respective?</a:t>
            </a:r>
          </a:p>
          <a:p>
            <a:pPr lvl="0"/>
            <a:endParaRPr lang="fr-FR" dirty="0" smtClean="0"/>
          </a:p>
          <a:p>
            <a:pPr lvl="0"/>
            <a:r>
              <a:rPr lang="fr-CA" dirty="0" smtClean="0"/>
              <a:t>En quoi ces positions diffèrent-elles de celles défendues par l'orthodoxie et en quoi diffèrent-elles de celles défendues par les autres écoles dissidentes?</a:t>
            </a:r>
          </a:p>
          <a:p>
            <a:pPr lvl="0"/>
            <a:endParaRPr lang="fr-FR" dirty="0" smtClean="0"/>
          </a:p>
          <a:p>
            <a:pPr lvl="0"/>
            <a:r>
              <a:rPr lang="fr-CA" dirty="0" smtClean="0"/>
              <a:t>Quels sont les rôles économiques que ces écoles de pensée attribuent à l'État?</a:t>
            </a:r>
          </a:p>
          <a:p>
            <a:pPr lvl="0"/>
            <a:endParaRPr lang="fr-FR" dirty="0" smtClean="0"/>
          </a:p>
          <a:p>
            <a:pPr lvl="0"/>
            <a:r>
              <a:rPr lang="fr-CA" dirty="0" smtClean="0"/>
              <a:t>Y-a-t-il un lien entre ces rôles et la marginalisation de ces écoles au sein de la communauté des économistes? Existe-t-il donc un «tabou du politique» en économie?</a:t>
            </a:r>
          </a:p>
          <a:p>
            <a:pPr lvl="0"/>
            <a:endParaRPr lang="fr-FR" dirty="0" smtClean="0"/>
          </a:p>
          <a:p>
            <a:pPr lvl="0"/>
            <a:r>
              <a:rPr lang="fr-CA" dirty="0" smtClean="0"/>
              <a:t>Y-a-t-il un futur pour les thèses défendues par ces écoles au sein de la discipline?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2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399032"/>
          </a:xfrm>
        </p:spPr>
        <p:txBody>
          <a:bodyPr>
            <a:normAutofit/>
          </a:bodyPr>
          <a:lstStyle/>
          <a:p>
            <a:r>
              <a:rPr lang="fr-CA" sz="3600" dirty="0" smtClean="0"/>
              <a:t>La </a:t>
            </a:r>
            <a:r>
              <a:rPr lang="fr-CA" sz="3600" i="1" dirty="0" smtClean="0"/>
              <a:t>Théorie de la classe de loisir </a:t>
            </a:r>
            <a:r>
              <a:rPr lang="fr-CA" sz="3600" dirty="0" smtClean="0"/>
              <a:t>: plan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0034" y="1214422"/>
            <a:ext cx="7972452" cy="5072098"/>
          </a:xfrm>
        </p:spPr>
        <p:txBody>
          <a:bodyPr>
            <a:noAutofit/>
          </a:bodyPr>
          <a:lstStyle/>
          <a:p>
            <a:pPr algn="just"/>
            <a:r>
              <a:rPr lang="fr-CA" sz="2000" dirty="0" smtClean="0"/>
              <a:t>Chap. 1 : Les origines de la classe de loisir</a:t>
            </a:r>
          </a:p>
          <a:p>
            <a:pPr algn="just"/>
            <a:r>
              <a:rPr lang="fr-CA" sz="2000" dirty="0" smtClean="0"/>
              <a:t>Chap. 2 : L’émulation pécuniaire</a:t>
            </a:r>
          </a:p>
          <a:p>
            <a:pPr algn="just"/>
            <a:r>
              <a:rPr lang="fr-CA" sz="2000" dirty="0" smtClean="0"/>
              <a:t>Chap. 3 : Le loisir ostentatoire</a:t>
            </a:r>
          </a:p>
          <a:p>
            <a:pPr algn="just"/>
            <a:r>
              <a:rPr lang="fr-CA" sz="2000" dirty="0" smtClean="0"/>
              <a:t>Chap. 4 : La consommation ostentatoire</a:t>
            </a:r>
          </a:p>
          <a:p>
            <a:pPr algn="just"/>
            <a:r>
              <a:rPr lang="fr-CA" sz="2000" dirty="0" smtClean="0"/>
              <a:t>Chap. 5 : Les habitudes de consommation</a:t>
            </a:r>
          </a:p>
          <a:p>
            <a:pPr algn="just"/>
            <a:r>
              <a:rPr lang="fr-CA" sz="2000" dirty="0" smtClean="0"/>
              <a:t>Chap. 6 : L’esthétique</a:t>
            </a:r>
          </a:p>
          <a:p>
            <a:pPr algn="just"/>
            <a:r>
              <a:rPr lang="fr-CA" sz="2000" dirty="0" smtClean="0"/>
              <a:t>Chap. 7 : La mode vestimentaire</a:t>
            </a:r>
          </a:p>
          <a:p>
            <a:pPr algn="just"/>
            <a:r>
              <a:rPr lang="fr-CA" sz="2000" dirty="0" smtClean="0"/>
              <a:t>Chap. 8 : La politique et la finance contre</a:t>
            </a:r>
          </a:p>
          <a:p>
            <a:pPr lvl="4" algn="just">
              <a:buNone/>
              <a:tabLst>
                <a:tab pos="1619250" algn="l"/>
              </a:tabLst>
            </a:pPr>
            <a:r>
              <a:rPr lang="fr-CA" sz="2000" dirty="0" smtClean="0"/>
              <a:t>		l’industrie et le progrès</a:t>
            </a:r>
          </a:p>
          <a:p>
            <a:pPr algn="just"/>
            <a:r>
              <a:rPr lang="fr-CA" sz="2000" dirty="0" smtClean="0"/>
              <a:t>Chap. 9 : Le conservatisme</a:t>
            </a:r>
          </a:p>
          <a:p>
            <a:pPr algn="just"/>
            <a:r>
              <a:rPr lang="fr-CA" sz="2000" dirty="0" smtClean="0"/>
              <a:t>Chap. 10 : Le sport</a:t>
            </a:r>
          </a:p>
          <a:p>
            <a:pPr algn="just"/>
            <a:r>
              <a:rPr lang="fr-CA" sz="2000" dirty="0" smtClean="0"/>
              <a:t>Chap. 11 : Les jeux de hasard</a:t>
            </a:r>
          </a:p>
          <a:p>
            <a:pPr algn="just"/>
            <a:r>
              <a:rPr lang="fr-CA" sz="2000" dirty="0" smtClean="0"/>
              <a:t>Chap. 12 : La religion</a:t>
            </a:r>
          </a:p>
          <a:p>
            <a:pPr algn="just"/>
            <a:r>
              <a:rPr lang="fr-CA" sz="2000" dirty="0" smtClean="0"/>
              <a:t>Chap. 13 : Le statut des femmes</a:t>
            </a:r>
          </a:p>
          <a:p>
            <a:pPr algn="just"/>
            <a:r>
              <a:rPr lang="fr-CA" sz="2000" dirty="0" smtClean="0"/>
              <a:t>Chap. 14 : L’éducation</a:t>
            </a:r>
          </a:p>
          <a:p>
            <a:pPr algn="just"/>
            <a:endParaRPr lang="fr-CA" sz="2000" dirty="0" smtClean="0"/>
          </a:p>
          <a:p>
            <a:pPr algn="just"/>
            <a:endParaRPr lang="fr-CA" sz="2300" dirty="0" smtClean="0"/>
          </a:p>
          <a:p>
            <a:pPr>
              <a:buNone/>
            </a:pPr>
            <a:endParaRPr lang="fr-CA" sz="23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3</a:t>
            </a:fld>
            <a:endParaRPr lang="fr-CA"/>
          </a:p>
        </p:txBody>
      </p:sp>
      <p:sp>
        <p:nvSpPr>
          <p:cNvPr id="6" name="ZoneTexte 5"/>
          <p:cNvSpPr txBox="1"/>
          <p:nvPr/>
        </p:nvSpPr>
        <p:spPr>
          <a:xfrm>
            <a:off x="6858048" y="1676933"/>
            <a:ext cx="24288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smtClean="0"/>
              <a:t>Présentent la classe de loisir et les institutitons qui la supportent </a:t>
            </a:r>
            <a:endParaRPr lang="fr-FR" sz="2000"/>
          </a:p>
        </p:txBody>
      </p:sp>
      <p:sp>
        <p:nvSpPr>
          <p:cNvPr id="7" name="Accolade fermante 6"/>
          <p:cNvSpPr/>
          <p:nvPr/>
        </p:nvSpPr>
        <p:spPr>
          <a:xfrm>
            <a:off x="6072198" y="3214686"/>
            <a:ext cx="642942" cy="342902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6858048" y="3286124"/>
            <a:ext cx="24288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Présentent les occupations et l’influence de la classe de loisir (et des institutions qui s’y rattachent) dans les différentes sphères sociales</a:t>
            </a:r>
            <a:endParaRPr lang="fr-FR" sz="2000" dirty="0"/>
          </a:p>
        </p:txBody>
      </p:sp>
      <p:sp>
        <p:nvSpPr>
          <p:cNvPr id="9" name="Accolade fermante 8"/>
          <p:cNvSpPr/>
          <p:nvPr/>
        </p:nvSpPr>
        <p:spPr>
          <a:xfrm>
            <a:off x="6072198" y="1285860"/>
            <a:ext cx="714380" cy="171451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sz="3600" dirty="0" smtClean="0"/>
              <a:t>La </a:t>
            </a:r>
            <a:r>
              <a:rPr lang="fr-CA" sz="3600" i="1" dirty="0" smtClean="0"/>
              <a:t>Théorie de la classe de loisir</a:t>
            </a:r>
            <a:endParaRPr lang="fr-CA" sz="3600" i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571612"/>
            <a:ext cx="8686800" cy="5286388"/>
          </a:xfrm>
        </p:spPr>
        <p:txBody>
          <a:bodyPr>
            <a:normAutofit/>
          </a:bodyPr>
          <a:lstStyle/>
          <a:p>
            <a:r>
              <a:rPr lang="fr-FR" sz="2000" dirty="0" smtClean="0"/>
              <a:t>Comportement : déterminée par la «canalisation» des instincts par les instituions</a:t>
            </a:r>
          </a:p>
          <a:p>
            <a:endParaRPr lang="fr-FR" sz="2000" dirty="0" smtClean="0"/>
          </a:p>
          <a:p>
            <a:r>
              <a:rPr lang="fr-FR" sz="2000" dirty="0" smtClean="0"/>
              <a:t>Instincts : de préservation, prédateur et artisan</a:t>
            </a:r>
          </a:p>
          <a:p>
            <a:endParaRPr lang="fr-FR" sz="2000" dirty="0" smtClean="0"/>
          </a:p>
          <a:p>
            <a:r>
              <a:rPr lang="fr-FR" sz="2000" dirty="0" smtClean="0"/>
              <a:t>Institutions : habitudes de pensée, s’adaptent à retardement à l’environnement, entre autre technologique</a:t>
            </a:r>
          </a:p>
          <a:p>
            <a:pPr>
              <a:buNone/>
            </a:pPr>
            <a:endParaRPr lang="en-CA" sz="2000" dirty="0" smtClean="0"/>
          </a:p>
          <a:p>
            <a:r>
              <a:rPr lang="en-CA" sz="2000" dirty="0" err="1" smtClean="0"/>
              <a:t>Classe</a:t>
            </a:r>
            <a:r>
              <a:rPr lang="en-CA" sz="2000" dirty="0" smtClean="0"/>
              <a:t> de </a:t>
            </a:r>
            <a:r>
              <a:rPr lang="en-CA" sz="2000" dirty="0" err="1" smtClean="0"/>
              <a:t>loisir</a:t>
            </a:r>
            <a:r>
              <a:rPr lang="en-CA" sz="2000" dirty="0" smtClean="0"/>
              <a:t> : </a:t>
            </a:r>
            <a:r>
              <a:rPr lang="en-CA" sz="2000" dirty="0" err="1" smtClean="0"/>
              <a:t>classe</a:t>
            </a:r>
            <a:r>
              <a:rPr lang="en-CA" sz="2000" dirty="0" smtClean="0"/>
              <a:t> qui </a:t>
            </a:r>
            <a:r>
              <a:rPr lang="en-CA" sz="2000" dirty="0" err="1" smtClean="0"/>
              <a:t>s’accapare</a:t>
            </a:r>
            <a:r>
              <a:rPr lang="en-CA" sz="2000" dirty="0" smtClean="0"/>
              <a:t> le surplus </a:t>
            </a:r>
            <a:r>
              <a:rPr lang="en-CA" sz="2000" dirty="0" err="1" smtClean="0"/>
              <a:t>économique</a:t>
            </a:r>
            <a:r>
              <a:rPr lang="en-CA" sz="2000" dirty="0" smtClean="0"/>
              <a:t> </a:t>
            </a:r>
            <a:r>
              <a:rPr lang="en-CA" sz="2000" smtClean="0"/>
              <a:t>et </a:t>
            </a:r>
            <a:r>
              <a:rPr lang="en-CA" sz="2000" smtClean="0"/>
              <a:t>qui </a:t>
            </a:r>
            <a:r>
              <a:rPr lang="en-CA" sz="2000" dirty="0" smtClean="0"/>
              <a:t>le </a:t>
            </a:r>
            <a:r>
              <a:rPr lang="en-CA" sz="2000" dirty="0" err="1" smtClean="0"/>
              <a:t>gaspille</a:t>
            </a:r>
            <a:r>
              <a:rPr lang="en-CA" sz="2000" dirty="0" smtClean="0"/>
              <a:t> </a:t>
            </a:r>
            <a:r>
              <a:rPr lang="en-CA" sz="2000" dirty="0" err="1" smtClean="0"/>
              <a:t>afin</a:t>
            </a:r>
            <a:r>
              <a:rPr lang="en-CA" sz="2000" dirty="0" smtClean="0"/>
              <a:t> de </a:t>
            </a:r>
            <a:r>
              <a:rPr lang="en-CA" sz="2000" dirty="0" err="1" smtClean="0"/>
              <a:t>démontrer</a:t>
            </a:r>
            <a:r>
              <a:rPr lang="en-CA" sz="2000" dirty="0" smtClean="0"/>
              <a:t> son </a:t>
            </a:r>
            <a:r>
              <a:rPr lang="en-CA" sz="2000" dirty="0" err="1" smtClean="0"/>
              <a:t>statut</a:t>
            </a:r>
            <a:r>
              <a:rPr lang="en-CA" sz="2000" dirty="0" smtClean="0"/>
              <a:t>, </a:t>
            </a:r>
            <a:r>
              <a:rPr lang="en-CA" sz="2000" dirty="0" err="1" smtClean="0"/>
              <a:t>nécessite</a:t>
            </a:r>
            <a:r>
              <a:rPr lang="en-CA" sz="2000" dirty="0" smtClean="0"/>
              <a:t> </a:t>
            </a:r>
            <a:r>
              <a:rPr lang="en-CA" sz="2000" dirty="0" err="1" smtClean="0"/>
              <a:t>l’existence</a:t>
            </a:r>
            <a:r>
              <a:rPr lang="en-CA" sz="2000" dirty="0" smtClean="0"/>
              <a:t> d’un surplus et la </a:t>
            </a:r>
            <a:r>
              <a:rPr lang="en-CA" sz="2000" dirty="0" err="1" smtClean="0"/>
              <a:t>prédominance</a:t>
            </a:r>
            <a:r>
              <a:rPr lang="en-CA" sz="2000" dirty="0" smtClean="0"/>
              <a:t> de </a:t>
            </a:r>
            <a:r>
              <a:rPr lang="en-CA" sz="2000" dirty="0" err="1" smtClean="0"/>
              <a:t>l’instinct</a:t>
            </a:r>
            <a:r>
              <a:rPr lang="en-CA" sz="2000" dirty="0" smtClean="0"/>
              <a:t> </a:t>
            </a:r>
            <a:r>
              <a:rPr lang="en-CA" sz="2000" dirty="0" err="1" smtClean="0"/>
              <a:t>prédateur</a:t>
            </a:r>
            <a:endParaRPr lang="en-CA" sz="2000" dirty="0" smtClean="0"/>
          </a:p>
          <a:p>
            <a:endParaRPr lang="fr-FR" sz="2000" dirty="0" smtClean="0"/>
          </a:p>
          <a:p>
            <a:r>
              <a:rPr lang="fr-FR" sz="2000" dirty="0" smtClean="0"/>
              <a:t>Propriété privée : institution apparaissant avec la classe de loisir, sans lien avec l’instinct de préservation, mais plutôt avec l’instinct prédateur</a:t>
            </a:r>
          </a:p>
          <a:p>
            <a:endParaRPr lang="en-CA" sz="2000" dirty="0" smtClean="0"/>
          </a:p>
          <a:p>
            <a:endParaRPr lang="fr-FR" sz="2000" dirty="0" smtClean="0"/>
          </a:p>
          <a:p>
            <a:endParaRPr lang="en-CA" sz="2000" dirty="0" smtClean="0"/>
          </a:p>
          <a:p>
            <a:endParaRPr lang="fr-CA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4</a:t>
            </a:fld>
            <a:endParaRPr lang="fr-CA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sz="3600" dirty="0" smtClean="0"/>
              <a:t>La </a:t>
            </a:r>
            <a:r>
              <a:rPr lang="fr-CA" sz="3600" i="1" dirty="0" smtClean="0"/>
              <a:t>Théorie de la classe de loisir</a:t>
            </a:r>
            <a:endParaRPr lang="fr-CA" sz="3600" i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571612"/>
            <a:ext cx="8686800" cy="5286388"/>
          </a:xfrm>
        </p:spPr>
        <p:txBody>
          <a:bodyPr>
            <a:normAutofit/>
          </a:bodyPr>
          <a:lstStyle/>
          <a:p>
            <a:r>
              <a:rPr lang="fr-FR" sz="2000" dirty="0" smtClean="0"/>
              <a:t>Émulation pécuniaire : lutte pour le statut par la démonstration de la richesse pécuniaire (remplacement de la lutte des classes par l’émulation individuelle et l’aspiration à un statut pécuniaire plus élevé)</a:t>
            </a:r>
          </a:p>
          <a:p>
            <a:endParaRPr lang="fr-FR" sz="2000" dirty="0" smtClean="0"/>
          </a:p>
          <a:p>
            <a:r>
              <a:rPr lang="fr-FR" sz="2000" dirty="0" smtClean="0"/>
              <a:t>La cons. ostentatoire : gaspillage par une cons. visant à étaler aux autres son statut pécuniaire, se pratique en quantité ou en qualité</a:t>
            </a:r>
          </a:p>
          <a:p>
            <a:pPr>
              <a:buNone/>
            </a:pPr>
            <a:endParaRPr lang="fr-FR" sz="2000" dirty="0" smtClean="0"/>
          </a:p>
          <a:p>
            <a:r>
              <a:rPr lang="fr-FR" sz="2000" dirty="0" smtClean="0"/>
              <a:t>Le loisir ostentatoire : gaspillage par la pratique d’activités improductives visant à étaler aux autres son statut pécuniaire, éventuellement influencé par l’instinct artisan, prédilection pour les activités nobles telles l’éducation, le voyage, la musique, les arts, le sport</a:t>
            </a:r>
          </a:p>
          <a:p>
            <a:endParaRPr lang="fr-FR" sz="2000" dirty="0" smtClean="0"/>
          </a:p>
          <a:p>
            <a:endParaRPr lang="en-CA" sz="2000" dirty="0" smtClean="0"/>
          </a:p>
          <a:p>
            <a:endParaRPr lang="fr-CA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5</a:t>
            </a:fld>
            <a:endParaRPr lang="fr-CA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sz="3600" dirty="0" smtClean="0"/>
              <a:t>La </a:t>
            </a:r>
            <a:r>
              <a:rPr lang="fr-CA" sz="3600" i="1" dirty="0" smtClean="0"/>
              <a:t>Théorie de la classe de loisir</a:t>
            </a:r>
            <a:endParaRPr lang="fr-CA" sz="3600" i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5214950"/>
          </a:xfrm>
        </p:spPr>
        <p:txBody>
          <a:bodyPr>
            <a:normAutofit fontScale="92500"/>
          </a:bodyPr>
          <a:lstStyle/>
          <a:p>
            <a:r>
              <a:rPr lang="fr-FR" sz="2200" dirty="0" smtClean="0"/>
              <a:t>Cons. par procuration : lorsque la con. de biens ou de loisirs ostentatoires pour le mérite d’un individu est pratiqué par la femme, les pairs ou les vassaux</a:t>
            </a:r>
          </a:p>
          <a:p>
            <a:endParaRPr lang="fr-FR" sz="2200" dirty="0" smtClean="0"/>
          </a:p>
          <a:p>
            <a:r>
              <a:rPr lang="fr-FR" sz="2200" dirty="0" smtClean="0"/>
              <a:t>Urbanisation : tend à favoriser la cons. au détriment du loisir</a:t>
            </a:r>
          </a:p>
          <a:p>
            <a:endParaRPr lang="fr-FR" sz="2200" dirty="0" smtClean="0"/>
          </a:p>
          <a:p>
            <a:r>
              <a:rPr lang="fr-FR" sz="2200" dirty="0" smtClean="0"/>
              <a:t>Société pacifique :pas de surplus, l’instinct de survie et artisan prédominant, coopération</a:t>
            </a:r>
          </a:p>
          <a:p>
            <a:endParaRPr lang="fr-FR" sz="2200" dirty="0" smtClean="0"/>
          </a:p>
          <a:p>
            <a:r>
              <a:rPr lang="fr-FR" sz="2200" dirty="0" smtClean="0"/>
              <a:t>Société barbare préindustrielle : apparition d’un surplus, instinct prédateur prédominant, émulation par </a:t>
            </a:r>
            <a:r>
              <a:rPr lang="fr-FR" sz="2200" dirty="0" err="1" smtClean="0"/>
              <a:t>aggression</a:t>
            </a:r>
            <a:endParaRPr lang="fr-FR" sz="2200" dirty="0" smtClean="0"/>
          </a:p>
          <a:p>
            <a:endParaRPr lang="fr-FR" sz="2200" dirty="0" smtClean="0"/>
          </a:p>
          <a:p>
            <a:r>
              <a:rPr lang="fr-FR" sz="2200" dirty="0" smtClean="0"/>
              <a:t>Société barbare </a:t>
            </a:r>
            <a:r>
              <a:rPr lang="fr-FR" sz="2200" dirty="0" err="1" smtClean="0"/>
              <a:t>post-industrielle</a:t>
            </a:r>
            <a:r>
              <a:rPr lang="fr-FR" sz="2200" dirty="0" smtClean="0"/>
              <a:t> : surplus croissant, instinct prédateur prédominant, émulation pécuniaire</a:t>
            </a:r>
          </a:p>
          <a:p>
            <a:endParaRPr lang="en-CA" dirty="0" smtClean="0"/>
          </a:p>
          <a:p>
            <a:endParaRPr lang="en-CA" dirty="0" smtClean="0"/>
          </a:p>
          <a:p>
            <a:endParaRPr lang="en-CA" dirty="0" smtClean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6</a:t>
            </a:fld>
            <a:endParaRPr lang="fr-CA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1572</TotalTime>
  <Words>574</Words>
  <Application>Microsoft Office PowerPoint</Application>
  <PresentationFormat>Affichage à l'écran (4:3)</PresentationFormat>
  <Paragraphs>69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1" baseType="lpstr">
      <vt:lpstr>Calibri</vt:lpstr>
      <vt:lpstr>Century Gothic</vt:lpstr>
      <vt:lpstr>Verdana</vt:lpstr>
      <vt:lpstr>Wingdings 2</vt:lpstr>
      <vt:lpstr>Verve</vt:lpstr>
      <vt:lpstr>La pensée économique au XXe siècle</vt:lpstr>
      <vt:lpstr>Lignes directrices</vt:lpstr>
      <vt:lpstr>La Théorie de la classe de loisir : plan</vt:lpstr>
      <vt:lpstr>La Théorie de la classe de loisir</vt:lpstr>
      <vt:lpstr>La Théorie de la classe de loisir</vt:lpstr>
      <vt:lpstr>La Théorie de la classe de loisir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pensée économique et l’idéalisme grec</dc:title>
  <dc:creator>Aurélie</dc:creator>
  <cp:lastModifiedBy>sav-salledecours</cp:lastModifiedBy>
  <cp:revision>257</cp:revision>
  <dcterms:created xsi:type="dcterms:W3CDTF">2012-10-09T00:01:45Z</dcterms:created>
  <dcterms:modified xsi:type="dcterms:W3CDTF">2020-02-11T18:43:35Z</dcterms:modified>
</cp:coreProperties>
</file>