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56" r:id="rId2"/>
    <p:sldId id="289" r:id="rId3"/>
    <p:sldId id="290" r:id="rId4"/>
    <p:sldId id="296" r:id="rId5"/>
    <p:sldId id="295" r:id="rId6"/>
    <p:sldId id="292" r:id="rId7"/>
    <p:sldId id="297" r:id="rId8"/>
    <p:sldId id="298" r:id="rId9"/>
    <p:sldId id="299" r:id="rId10"/>
    <p:sldId id="301" r:id="rId11"/>
  </p:sldIdLst>
  <p:sldSz cx="9144000" cy="6858000" type="screen4x3"/>
  <p:notesSz cx="6858000" cy="9296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E12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3692" autoAdjust="0"/>
  </p:normalViewPr>
  <p:slideViewPr>
    <p:cSldViewPr>
      <p:cViewPr varScale="1">
        <p:scale>
          <a:sx n="66" d="100"/>
          <a:sy n="66" d="100"/>
        </p:scale>
        <p:origin x="142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67B35A-4FEF-48B9-8CAD-03297AD51C2B}" type="datetimeFigureOut">
              <a:rPr lang="fr-CA" smtClean="0"/>
              <a:pPr/>
              <a:t>2025-02-11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74DE3E-F426-42E8-A61E-0191B0FCA610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79748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1C5084-9118-4996-8180-65BF355F703C}" type="datetimeFigureOut">
              <a:rPr lang="fr-CA" smtClean="0"/>
              <a:pPr/>
              <a:t>2025-02-11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710D0A-93A3-49B6-A9CB-C767F84FC9B5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21499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angle isocè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23BF7E47-8E23-4C43-A45C-D029190CA677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fr-CA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265A0-81E4-47AA-A35F-363B37810891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55C6B-6640-4E16-B860-85FD115A64D8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4B49EA26-9A55-4EAA-AA13-62866FB14839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riangle isocè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00830E93-A556-4DD7-9175-168FF88A6277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  <p:cxnSp>
        <p:nvCxnSpPr>
          <p:cNvPr id="11" name="Connecteur droit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5839E05-83D7-4B94-9BF8-18CB5B694295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7D1597B7-E048-4CCF-BB53-85956B1D4BC0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2D6C3-6E59-4DC6-ACBE-5AE330C9DAE1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27045FE5-89D4-4670-AE4A-0B8F80D65B22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E4A33E90-10E8-493B-8E2E-5AF6A7CA9E22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1EAA3A02-DF8E-4C38-A142-0AB6EEE0648D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iangle rect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Connecteur droit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48A2A93D-0D0E-44F1-B2D7-5175B5219207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fr-CA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40544" y="620689"/>
            <a:ext cx="8062912" cy="2088232"/>
          </a:xfrm>
        </p:spPr>
        <p:txBody>
          <a:bodyPr>
            <a:normAutofit/>
          </a:bodyPr>
          <a:lstStyle/>
          <a:p>
            <a:r>
              <a:rPr lang="fr-CA" dirty="0"/>
              <a:t>La pensée économique au XXe siècle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40544" y="3188568"/>
            <a:ext cx="8062912" cy="1752600"/>
          </a:xfrm>
        </p:spPr>
        <p:txBody>
          <a:bodyPr>
            <a:normAutofit/>
          </a:bodyPr>
          <a:lstStyle/>
          <a:p>
            <a:r>
              <a:rPr lang="fr-CA"/>
              <a:t>ECO4063</a:t>
            </a:r>
            <a:endParaRPr lang="fr-CA" dirty="0"/>
          </a:p>
          <a:p>
            <a:r>
              <a:rPr lang="fr-CA" dirty="0"/>
              <a:t>Lecture 5</a:t>
            </a:r>
          </a:p>
          <a:p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révolution</a:t>
            </a:r>
            <a:r>
              <a:rPr lang="en-CA" dirty="0"/>
              <a:t> </a:t>
            </a:r>
            <a:r>
              <a:rPr lang="en-CA" dirty="0" err="1"/>
              <a:t>marginaliste</a:t>
            </a:r>
            <a:r>
              <a:rPr lang="en-CA" dirty="0"/>
              <a:t>?</a:t>
            </a:r>
            <a:endParaRPr lang="fr-CA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67494"/>
            <a:ext cx="9144000" cy="1399032"/>
          </a:xfrm>
        </p:spPr>
        <p:txBody>
          <a:bodyPr>
            <a:normAutofit/>
          </a:bodyPr>
          <a:lstStyle/>
          <a:p>
            <a:r>
              <a:rPr lang="fr-CA" dirty="0"/>
              <a:t>William Jaffé : fin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68152"/>
            <a:ext cx="8686800" cy="5301208"/>
          </a:xfrm>
        </p:spPr>
        <p:txBody>
          <a:bodyPr>
            <a:normAutofit/>
          </a:bodyPr>
          <a:lstStyle/>
          <a:p>
            <a:endParaRPr lang="fr-CA" sz="2300" dirty="0"/>
          </a:p>
          <a:p>
            <a:r>
              <a:rPr lang="fr-CA" sz="2300" dirty="0"/>
              <a:t>Des «marginalistes»</a:t>
            </a:r>
          </a:p>
          <a:p>
            <a:pPr lvl="1"/>
            <a:r>
              <a:rPr lang="fr-CA" sz="1900" dirty="0"/>
              <a:t>Walras est le père de l’économie moderne</a:t>
            </a:r>
          </a:p>
          <a:p>
            <a:pPr lvl="1"/>
            <a:r>
              <a:rPr lang="fr-CA" sz="2000" dirty="0"/>
              <a:t>Menger est le sous-estimé des trois, et pourtant supérieur à Jevons, et il est </a:t>
            </a:r>
            <a:r>
              <a:rPr lang="fr-CA" sz="1900" dirty="0"/>
              <a:t>le générateur du programme autrichien</a:t>
            </a:r>
          </a:p>
          <a:p>
            <a:pPr lvl="1"/>
            <a:r>
              <a:rPr lang="fr-CA" sz="1900" dirty="0"/>
              <a:t>Et Jevons? Pauvre Jevons.</a:t>
            </a:r>
          </a:p>
          <a:p>
            <a:pPr>
              <a:buNone/>
            </a:pPr>
            <a:endParaRPr lang="fr-CA" sz="23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10</a:t>
            </a:fld>
            <a:endParaRPr lang="fr-CA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Lignes directrices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56792"/>
            <a:ext cx="8435280" cy="5301208"/>
          </a:xfrm>
        </p:spPr>
        <p:txBody>
          <a:bodyPr>
            <a:normAutofit fontScale="77500" lnSpcReduction="20000"/>
          </a:bodyPr>
          <a:lstStyle/>
          <a:p>
            <a:pPr lvl="0" algn="just"/>
            <a:r>
              <a:rPr lang="fr-CA" dirty="0"/>
              <a:t>Y-a-t-il eu une véritable révolution marginaliste? Si oui, en quoi les positions «marginalistes» diffèrent-elles de celles de leurs prédécesseurs classiques?</a:t>
            </a:r>
          </a:p>
          <a:p>
            <a:pPr lvl="0" algn="just"/>
            <a:endParaRPr lang="fr-CA" dirty="0"/>
          </a:p>
          <a:p>
            <a:pPr lvl="0" algn="just"/>
            <a:r>
              <a:rPr lang="fr-CA" dirty="0"/>
              <a:t>Quelle est la différence entre les notions d'équilibre des marginalistes et l'état stationnaire des économistes classiques?</a:t>
            </a:r>
          </a:p>
          <a:p>
            <a:pPr lvl="0" algn="just"/>
            <a:endParaRPr lang="fr-CA" dirty="0"/>
          </a:p>
          <a:p>
            <a:pPr lvl="0" algn="just"/>
            <a:r>
              <a:rPr lang="fr-CA" dirty="0"/>
              <a:t>Qu'est-ce qui oppose, et qu'est-ce qui réunit les différentes positions défendues par les marginalistes?</a:t>
            </a:r>
          </a:p>
          <a:p>
            <a:pPr lvl="0" algn="just"/>
            <a:endParaRPr lang="fr-CA" dirty="0"/>
          </a:p>
          <a:p>
            <a:pPr lvl="0" algn="just"/>
            <a:r>
              <a:rPr lang="fr-CA" dirty="0"/>
              <a:t>Quels sont les legs respectifs des auteurs marginalistes à la discipline?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2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399032"/>
          </a:xfrm>
        </p:spPr>
        <p:txBody>
          <a:bodyPr>
            <a:normAutofit/>
          </a:bodyPr>
          <a:lstStyle/>
          <a:p>
            <a:r>
              <a:rPr lang="fr-CA" dirty="0" err="1"/>
              <a:t>Thorstein</a:t>
            </a:r>
            <a:r>
              <a:rPr lang="fr-CA" dirty="0"/>
              <a:t> Veblen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96752"/>
            <a:ext cx="8435280" cy="5661248"/>
          </a:xfrm>
        </p:spPr>
        <p:txBody>
          <a:bodyPr>
            <a:noAutofit/>
          </a:bodyPr>
          <a:lstStyle/>
          <a:p>
            <a:pPr algn="just"/>
            <a:r>
              <a:rPr lang="fr-CA" sz="2300" dirty="0"/>
              <a:t>Sciences évolutives vs non évolutives</a:t>
            </a:r>
          </a:p>
          <a:p>
            <a:pPr lvl="1" algn="just"/>
            <a:r>
              <a:rPr lang="fr-CA" sz="2000" dirty="0"/>
              <a:t>L’économie demeure pré-moderne</a:t>
            </a:r>
          </a:p>
          <a:p>
            <a:pPr lvl="1" algn="just"/>
            <a:r>
              <a:rPr lang="fr-CA" sz="2000" dirty="0"/>
              <a:t>Les faits et relations causales servent toujours à légitimer la convergence du système vers un état présupposé de normalité (science non-évolutive téléologique)</a:t>
            </a:r>
          </a:p>
          <a:p>
            <a:pPr marL="448056" lvl="1" indent="-384048" algn="just">
              <a:buSzPct val="80000"/>
              <a:buFont typeface="Wingdings 2"/>
              <a:buChar char=""/>
            </a:pPr>
            <a:endParaRPr lang="fr-CA" sz="2300" dirty="0"/>
          </a:p>
          <a:p>
            <a:pPr marL="448056" lvl="1" indent="-384048" algn="just">
              <a:buSzPct val="80000"/>
              <a:buFont typeface="Wingdings 2"/>
              <a:buChar char=""/>
            </a:pPr>
            <a:r>
              <a:rPr lang="fr-CA" sz="2300" dirty="0"/>
              <a:t>Continuité entre les premières doctrines basées sur les lois naturelles, les classiques et la croyance dans un état stationnaire et les néoclassiques et leur analyse normative en termes d’équilibre</a:t>
            </a:r>
          </a:p>
          <a:p>
            <a:pPr algn="just"/>
            <a:endParaRPr lang="fr-CA" sz="2300" dirty="0"/>
          </a:p>
          <a:p>
            <a:pPr algn="just"/>
            <a:r>
              <a:rPr lang="fr-CA" sz="2300" dirty="0"/>
              <a:t>Propose une métaphore biologique (anthropologique) plutôt que mécanique</a:t>
            </a:r>
          </a:p>
          <a:p>
            <a:pPr lvl="1" algn="just"/>
            <a:r>
              <a:rPr lang="fr-CA" sz="1900" dirty="0"/>
              <a:t>Avec le développement de l’industrie, les croyances animistes s’étiolent, déterminisme matérialiste</a:t>
            </a:r>
          </a:p>
          <a:p>
            <a:pPr algn="just"/>
            <a:endParaRPr lang="fr-CA" sz="2300" dirty="0"/>
          </a:p>
          <a:p>
            <a:pPr>
              <a:buNone/>
            </a:pPr>
            <a:endParaRPr lang="fr-CA" sz="23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3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399032"/>
          </a:xfrm>
        </p:spPr>
        <p:txBody>
          <a:bodyPr>
            <a:normAutofit/>
          </a:bodyPr>
          <a:lstStyle/>
          <a:p>
            <a:r>
              <a:rPr lang="fr-CA" dirty="0" err="1"/>
              <a:t>Thorstein</a:t>
            </a:r>
            <a:r>
              <a:rPr lang="fr-CA" dirty="0"/>
              <a:t> Veblen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96752"/>
            <a:ext cx="8435280" cy="5040560"/>
          </a:xfrm>
        </p:spPr>
        <p:txBody>
          <a:bodyPr>
            <a:noAutofit/>
          </a:bodyPr>
          <a:lstStyle/>
          <a:p>
            <a:r>
              <a:rPr lang="fr-CA" sz="2300" dirty="0"/>
              <a:t>L’École historique allemande n’est pas animiste, mais leurs travaux sont </a:t>
            </a:r>
            <a:r>
              <a:rPr lang="fr-CA" sz="2300" dirty="0" err="1"/>
              <a:t>athéoriques</a:t>
            </a:r>
            <a:r>
              <a:rPr lang="fr-CA" sz="2300" dirty="0"/>
              <a:t>, les Autrichiens sont venus près, mais n’ont pu rompre avec la conception hédoniste de l’homme</a:t>
            </a:r>
          </a:p>
          <a:p>
            <a:endParaRPr lang="fr-CA" sz="2300" dirty="0"/>
          </a:p>
          <a:p>
            <a:r>
              <a:rPr lang="fr-CA" sz="2300" dirty="0"/>
              <a:t>Critique homo-</a:t>
            </a:r>
            <a:r>
              <a:rPr lang="fr-CA" sz="2300" dirty="0" err="1"/>
              <a:t>oeconomicus</a:t>
            </a:r>
            <a:endParaRPr lang="fr-CA" sz="2300" dirty="0"/>
          </a:p>
          <a:p>
            <a:pPr lvl="1"/>
            <a:r>
              <a:rPr lang="fr-CA" sz="2000" dirty="0"/>
              <a:t>Passif, ses réactions ne servent qu’à rétablir la préséance de l’état d’équilibre présupposé</a:t>
            </a:r>
          </a:p>
          <a:p>
            <a:pPr lvl="1"/>
            <a:r>
              <a:rPr lang="fr-CA" sz="2000" dirty="0"/>
              <a:t>Hédonisme (utilitarisme) incompatible avec science moderne, évacue l’aspect téléologique de l’action</a:t>
            </a:r>
          </a:p>
          <a:p>
            <a:endParaRPr lang="fr-CA" sz="1900" dirty="0"/>
          </a:p>
          <a:p>
            <a:r>
              <a:rPr lang="fr-CA" sz="2300" dirty="0"/>
              <a:t>L’omniprésence de l’analyse en termes d’équilibre et la normativité de ce dernier est un résidu d’animisme (c’est une science à l’image de l’homme)</a:t>
            </a:r>
            <a:endParaRPr lang="fr-CA" sz="2300" i="1" dirty="0"/>
          </a:p>
          <a:p>
            <a:endParaRPr lang="fr-CA" sz="2000" dirty="0"/>
          </a:p>
          <a:p>
            <a:pPr>
              <a:buNone/>
            </a:pPr>
            <a:endParaRPr lang="fr-CA" sz="1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4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399032"/>
          </a:xfrm>
        </p:spPr>
        <p:txBody>
          <a:bodyPr>
            <a:normAutofit/>
          </a:bodyPr>
          <a:lstStyle/>
          <a:p>
            <a:r>
              <a:rPr lang="fr-CA" dirty="0" err="1"/>
              <a:t>Thorstein</a:t>
            </a:r>
            <a:r>
              <a:rPr lang="fr-CA" dirty="0"/>
              <a:t> Veblen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96752"/>
            <a:ext cx="8435280" cy="5040560"/>
          </a:xfrm>
        </p:spPr>
        <p:txBody>
          <a:bodyPr>
            <a:noAutofit/>
          </a:bodyPr>
          <a:lstStyle/>
          <a:p>
            <a:pPr marL="448056" lvl="1" indent="-384048" algn="just">
              <a:buSzPct val="80000"/>
              <a:buFont typeface="Wingdings 2"/>
              <a:buChar char=""/>
            </a:pPr>
            <a:r>
              <a:rPr lang="fr-CA" sz="2300" dirty="0"/>
              <a:t>Une économie moderne doit reposer sur un homme économique dont l’action est téléologique, issue de sa génétique et de son environnement institutionnel (Proposition d’une anthropologie économique)</a:t>
            </a:r>
          </a:p>
          <a:p>
            <a:pPr algn="just"/>
            <a:endParaRPr lang="fr-CA" sz="2300" dirty="0"/>
          </a:p>
          <a:p>
            <a:pPr algn="just"/>
            <a:r>
              <a:rPr lang="fr-CA" sz="2300" dirty="0"/>
              <a:t>Étude des institutions, compris comme des habitudes de pensée, fera de l’économie une science moderne</a:t>
            </a:r>
          </a:p>
          <a:p>
            <a:pPr algn="just">
              <a:buNone/>
            </a:pPr>
            <a:endParaRPr lang="fr-CA" sz="2300" dirty="0"/>
          </a:p>
          <a:p>
            <a:pPr algn="just"/>
            <a:r>
              <a:rPr lang="fr-CA" sz="2300" dirty="0"/>
              <a:t>Les institutions économiques</a:t>
            </a:r>
          </a:p>
          <a:p>
            <a:pPr lvl="1" algn="just"/>
            <a:r>
              <a:rPr lang="fr-CA" sz="2000" dirty="0"/>
              <a:t>Concernent la manière dont les hommes utilisent les ressources à leur fin</a:t>
            </a:r>
          </a:p>
          <a:p>
            <a:pPr lvl="1" algn="just"/>
            <a:r>
              <a:rPr lang="fr-CA" sz="2000" dirty="0"/>
              <a:t>Cohabitent avec les institutions non économiques</a:t>
            </a:r>
          </a:p>
          <a:p>
            <a:pPr algn="just"/>
            <a:endParaRPr lang="fr-CA" sz="2300" dirty="0"/>
          </a:p>
          <a:p>
            <a:pPr algn="just">
              <a:buNone/>
            </a:pPr>
            <a:endParaRPr lang="fr-CA" sz="2300" i="1" dirty="0"/>
          </a:p>
          <a:p>
            <a:pPr algn="just"/>
            <a:endParaRPr lang="fr-CA" sz="2000" dirty="0"/>
          </a:p>
          <a:p>
            <a:pPr algn="just">
              <a:buNone/>
            </a:pPr>
            <a:endParaRPr lang="fr-CA" sz="1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5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67494"/>
            <a:ext cx="9144000" cy="1399032"/>
          </a:xfrm>
        </p:spPr>
        <p:txBody>
          <a:bodyPr>
            <a:normAutofit/>
          </a:bodyPr>
          <a:lstStyle/>
          <a:p>
            <a:r>
              <a:rPr lang="fr-CA" dirty="0"/>
              <a:t>William Jaffé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68152"/>
            <a:ext cx="8686800" cy="5301208"/>
          </a:xfrm>
        </p:spPr>
        <p:txBody>
          <a:bodyPr>
            <a:normAutofit/>
          </a:bodyPr>
          <a:lstStyle/>
          <a:p>
            <a:r>
              <a:rPr lang="fr-CA" sz="2300" dirty="0"/>
              <a:t>Révision de l’histoire de la pensée économique : au-delà de la question de l’existence d’une révolution marginaliste, il est illégitime de regrouper Walras, Jevons et Menger</a:t>
            </a:r>
          </a:p>
          <a:p>
            <a:pPr lvl="1"/>
            <a:r>
              <a:rPr lang="fr-CA" sz="1900" dirty="0"/>
              <a:t>Fait reconnu par les </a:t>
            </a:r>
            <a:r>
              <a:rPr lang="fr-CA" sz="1900" dirty="0" err="1"/>
              <a:t>HPÉs</a:t>
            </a:r>
            <a:r>
              <a:rPr lang="fr-CA" sz="1900" dirty="0"/>
              <a:t>, hésitant dans l’utilisation de cette généralisation</a:t>
            </a:r>
          </a:p>
          <a:p>
            <a:pPr>
              <a:buNone/>
            </a:pPr>
            <a:endParaRPr lang="fr-CA" sz="2300" dirty="0"/>
          </a:p>
          <a:p>
            <a:r>
              <a:rPr lang="fr-CA" sz="2300" dirty="0"/>
              <a:t>Le terme marginalistes est associé à l’idée que l’Um était la contribution majeure des trois ce qui n’est pas le cas</a:t>
            </a:r>
          </a:p>
          <a:p>
            <a:endParaRPr lang="fr-CA" sz="2300" dirty="0"/>
          </a:p>
          <a:p>
            <a:r>
              <a:rPr lang="fr-CA" sz="2300" dirty="0"/>
              <a:t>Appréhension de la science en tant qu’amalgame d’outils heuristiques ou en tant que cadre structurant des connaissances et des faits (programme de recherche)</a:t>
            </a:r>
          </a:p>
          <a:p>
            <a:endParaRPr lang="fr-CA" sz="1500" dirty="0"/>
          </a:p>
          <a:p>
            <a:endParaRPr lang="fr-CA" sz="2300" i="1" dirty="0"/>
          </a:p>
          <a:p>
            <a:endParaRPr lang="fr-CA" sz="1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6</a:t>
            </a:fld>
            <a:endParaRPr lang="fr-CA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67494"/>
            <a:ext cx="9144000" cy="1399032"/>
          </a:xfrm>
        </p:spPr>
        <p:txBody>
          <a:bodyPr>
            <a:normAutofit/>
          </a:bodyPr>
          <a:lstStyle/>
          <a:p>
            <a:r>
              <a:rPr lang="fr-CA" dirty="0"/>
              <a:t>William Jaffé : sur Walras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68152"/>
            <a:ext cx="8686800" cy="5301208"/>
          </a:xfrm>
        </p:spPr>
        <p:txBody>
          <a:bodyPr>
            <a:normAutofit lnSpcReduction="10000"/>
          </a:bodyPr>
          <a:lstStyle/>
          <a:p>
            <a:r>
              <a:rPr lang="fr-CA" sz="2300" dirty="0"/>
              <a:t>Le programme de recherche de Walras concerne le fonctionnement d’une économie concurrentielle et sa contribution est l’équilibre général</a:t>
            </a:r>
          </a:p>
          <a:p>
            <a:endParaRPr lang="fr-CA" sz="2300" dirty="0"/>
          </a:p>
          <a:p>
            <a:r>
              <a:rPr lang="fr-CA" sz="2300" dirty="0"/>
              <a:t>Walras introduit la rareté dans son système seulement en 1872</a:t>
            </a:r>
          </a:p>
          <a:p>
            <a:pPr lvl="1"/>
            <a:r>
              <a:rPr lang="fr-CA" sz="1900" dirty="0"/>
              <a:t>La rareté était la solution pour la résolution de l’équilibre général d’un marché concurrentiel, pas l’intuition sur laquelle ce dernier a été développé (révision de l’hypothèse de Schumpeter)</a:t>
            </a:r>
          </a:p>
          <a:p>
            <a:pPr lvl="1"/>
            <a:r>
              <a:rPr lang="fr-CA" sz="1900" dirty="0"/>
              <a:t>Aucune influence ne l’amène à trouver la solution au problème  de la valeur et de l’utilité soulevé par son père, c’est Piccard qui lui fournit tardivement cette aide</a:t>
            </a:r>
            <a:endParaRPr lang="fr-CA" sz="2300" dirty="0"/>
          </a:p>
          <a:p>
            <a:endParaRPr lang="fr-CA" sz="2300" dirty="0"/>
          </a:p>
          <a:p>
            <a:r>
              <a:rPr lang="fr-CA" sz="2300" dirty="0"/>
              <a:t>Son intérêt est le marché, pas l’action économique de l’homme (dans le cadre de l’étude de l’éco. </a:t>
            </a:r>
            <a:r>
              <a:rPr lang="fr-CA" sz="2300" dirty="0" err="1"/>
              <a:t>pol</a:t>
            </a:r>
            <a:r>
              <a:rPr lang="fr-CA" sz="2300" dirty="0"/>
              <a:t>. pure.)</a:t>
            </a:r>
            <a:endParaRPr lang="fr-CA" sz="19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7</a:t>
            </a:fld>
            <a:endParaRPr lang="fr-CA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67494"/>
            <a:ext cx="9144000" cy="1399032"/>
          </a:xfrm>
        </p:spPr>
        <p:txBody>
          <a:bodyPr>
            <a:normAutofit/>
          </a:bodyPr>
          <a:lstStyle/>
          <a:p>
            <a:r>
              <a:rPr lang="fr-CA" dirty="0"/>
              <a:t>William Jaffé : sur Jevons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68152"/>
            <a:ext cx="8686800" cy="5301208"/>
          </a:xfrm>
        </p:spPr>
        <p:txBody>
          <a:bodyPr>
            <a:normAutofit lnSpcReduction="10000"/>
          </a:bodyPr>
          <a:lstStyle/>
          <a:p>
            <a:r>
              <a:rPr lang="fr-CA" sz="2300" dirty="0"/>
              <a:t>Le programme de recherche de Jevons concerne le développement du calcul hédoniste et sa contribution est une théorie subjective de la valeur basée sur l’Um</a:t>
            </a:r>
          </a:p>
          <a:p>
            <a:endParaRPr lang="fr-CA" sz="2300" dirty="0"/>
          </a:p>
          <a:p>
            <a:r>
              <a:rPr lang="fr-CA" sz="2300" dirty="0"/>
              <a:t>Jevons ne prescient pas l’équilibre général (Jevons lui-même déclare qu’il ne cherche pas à proposer une vision d’ensemble de l’économie)</a:t>
            </a:r>
          </a:p>
          <a:p>
            <a:endParaRPr lang="fr-CA" sz="2300" dirty="0"/>
          </a:p>
          <a:p>
            <a:r>
              <a:rPr lang="fr-CA" sz="2300" dirty="0"/>
              <a:t>Jaffé est plutôt critique de la contribution de Jevons</a:t>
            </a:r>
          </a:p>
          <a:p>
            <a:pPr lvl="1"/>
            <a:r>
              <a:rPr lang="fr-CA" sz="2000" dirty="0"/>
              <a:t>Sa théorie de l’Um n’est pas plus riche que celle de Walras et n’arrive à faire reposer formellement la demande sur l’Um</a:t>
            </a:r>
          </a:p>
          <a:p>
            <a:pPr lvl="1"/>
            <a:r>
              <a:rPr lang="fr-CA" sz="2000" dirty="0"/>
              <a:t>Sa détermination de la 2</a:t>
            </a:r>
            <a:r>
              <a:rPr lang="fr-CA" sz="2000" baseline="30000" dirty="0"/>
              <a:t>e</a:t>
            </a:r>
            <a:r>
              <a:rPr lang="fr-CA" sz="2000" dirty="0"/>
              <a:t> loi de Gossen ne repose pas sur une analyse du fonctionnement du marché</a:t>
            </a:r>
          </a:p>
          <a:p>
            <a:pPr lvl="1"/>
            <a:r>
              <a:rPr lang="fr-CA" sz="2000" dirty="0"/>
              <a:t>Il ne propose pas de vision convaincante d’une économie concurrentielle </a:t>
            </a:r>
          </a:p>
          <a:p>
            <a:endParaRPr lang="fr-CA" sz="2300" i="1" dirty="0"/>
          </a:p>
          <a:p>
            <a:endParaRPr lang="fr-CA" sz="1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8</a:t>
            </a:fld>
            <a:endParaRPr lang="fr-CA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67494"/>
            <a:ext cx="9144000" cy="1399032"/>
          </a:xfrm>
        </p:spPr>
        <p:txBody>
          <a:bodyPr>
            <a:normAutofit/>
          </a:bodyPr>
          <a:lstStyle/>
          <a:p>
            <a:r>
              <a:rPr lang="fr-CA" dirty="0"/>
              <a:t>William Jaffé : sur Menger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68152"/>
            <a:ext cx="8686800" cy="5301208"/>
          </a:xfrm>
        </p:spPr>
        <p:txBody>
          <a:bodyPr>
            <a:normAutofit fontScale="92500" lnSpcReduction="20000"/>
          </a:bodyPr>
          <a:lstStyle/>
          <a:p>
            <a:r>
              <a:rPr lang="fr-CA" sz="2300" dirty="0"/>
              <a:t>Son programme recherche s’intéresse aux forces économiques sous-jacentes à l’action de l’homme (en amont de ces comportements, pas en aval à travers l’explication des prix)</a:t>
            </a:r>
          </a:p>
          <a:p>
            <a:endParaRPr lang="fr-CA" sz="2300" dirty="0"/>
          </a:p>
          <a:p>
            <a:r>
              <a:rPr lang="fr-CA" sz="2300" dirty="0"/>
              <a:t>Sa présentation de l’Um est plus riche que celle de Jevons qui repose sur une métaphore mécanique et que celle Walras qui n’y portait pas autant d’intérêt</a:t>
            </a:r>
          </a:p>
          <a:p>
            <a:endParaRPr lang="fr-CA" sz="2300" dirty="0"/>
          </a:p>
          <a:p>
            <a:r>
              <a:rPr lang="fr-CA" sz="2300" dirty="0"/>
              <a:t>Sur le plan méthodologique Menger se distingue :</a:t>
            </a:r>
          </a:p>
          <a:p>
            <a:pPr lvl="1"/>
            <a:r>
              <a:rPr lang="fr-CA" sz="2000" dirty="0"/>
              <a:t>Refuse une théorie déterministe du prix, l’idée de l’équivalence dans l’échange et plus généralement la notion d’équilibre</a:t>
            </a:r>
          </a:p>
          <a:p>
            <a:pPr lvl="1"/>
            <a:r>
              <a:rPr lang="fr-CA" sz="2000" dirty="0"/>
              <a:t>Rejet des mathématiques par principe, cherche une causalité génétique s’inscrivant dans le temps, pas logique et statique</a:t>
            </a:r>
          </a:p>
          <a:p>
            <a:pPr lvl="1"/>
            <a:r>
              <a:rPr lang="fr-CA" sz="2000" dirty="0"/>
              <a:t>Homme économique doué d’une information imparfaite évoluant dans l’incertitude</a:t>
            </a:r>
          </a:p>
          <a:p>
            <a:pPr lvl="1"/>
            <a:r>
              <a:rPr lang="fr-CA" sz="2000" dirty="0"/>
              <a:t>S’intéresse davantage aux marchés monopolistiques que concurrentiels</a:t>
            </a:r>
          </a:p>
          <a:p>
            <a:endParaRPr lang="fr-CA" sz="23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9</a:t>
            </a:fld>
            <a:endParaRPr lang="fr-CA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1360</TotalTime>
  <Words>815</Words>
  <Application>Microsoft Office PowerPoint</Application>
  <PresentationFormat>Affichage à l'écran (4:3)</PresentationFormat>
  <Paragraphs>89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5" baseType="lpstr">
      <vt:lpstr>Calibri</vt:lpstr>
      <vt:lpstr>Century Gothic</vt:lpstr>
      <vt:lpstr>Verdana</vt:lpstr>
      <vt:lpstr>Wingdings 2</vt:lpstr>
      <vt:lpstr>Verve</vt:lpstr>
      <vt:lpstr>La pensée économique au XXe siècle</vt:lpstr>
      <vt:lpstr>Lignes directrices</vt:lpstr>
      <vt:lpstr>Thorstein Veblen</vt:lpstr>
      <vt:lpstr>Thorstein Veblen</vt:lpstr>
      <vt:lpstr>Thorstein Veblen</vt:lpstr>
      <vt:lpstr>William Jaffé</vt:lpstr>
      <vt:lpstr>William Jaffé : sur Walras</vt:lpstr>
      <vt:lpstr>William Jaffé : sur Jevons</vt:lpstr>
      <vt:lpstr>William Jaffé : sur Menger</vt:lpstr>
      <vt:lpstr>William Jaffé : fin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pensée économique et l’idéalisme grec</dc:title>
  <dc:creator>Aurélie</dc:creator>
  <cp:lastModifiedBy>Charest, Yan-Olivier</cp:lastModifiedBy>
  <cp:revision>228</cp:revision>
  <dcterms:created xsi:type="dcterms:W3CDTF">2012-10-09T00:01:45Z</dcterms:created>
  <dcterms:modified xsi:type="dcterms:W3CDTF">2025-02-11T15:42:58Z</dcterms:modified>
</cp:coreProperties>
</file>