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89" r:id="rId3"/>
    <p:sldId id="290" r:id="rId4"/>
    <p:sldId id="292" r:id="rId5"/>
    <p:sldId id="291" r:id="rId6"/>
    <p:sldId id="294" r:id="rId7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1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3692" autoAdjust="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B35A-4FEF-48B9-8CAD-03297AD51C2B}" type="datetimeFigureOut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4DE3E-F426-42E8-A61E-0191B0FCA610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974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C5084-9118-4996-8180-65BF355F703C}" type="datetimeFigureOut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10D0A-93A3-49B6-A9CB-C767F84FC9B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149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BF7E47-8E23-4C43-A45C-D029190CA67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65A0-81E4-47AA-A35F-363B37810891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5C6B-6640-4E16-B860-85FD115A64D8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B49EA26-9A55-4EAA-AA13-62866FB14839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0830E93-A556-4DD7-9175-168FF88A627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839E05-83D7-4B94-9BF8-18CB5B694295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D1597B7-E048-4CCF-BB53-85956B1D4BC0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D6C3-6E59-4DC6-ACBE-5AE330C9DAE1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045FE5-89D4-4670-AE4A-0B8F80D65B22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4A33E90-10E8-493B-8E2E-5AF6A7CA9E22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EAA3A02-DF8E-4C38-A142-0AB6EEE0648D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8A2A93D-0D0E-44F1-B2D7-5175B521920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544" y="620689"/>
            <a:ext cx="8062912" cy="2088232"/>
          </a:xfrm>
        </p:spPr>
        <p:txBody>
          <a:bodyPr>
            <a:normAutofit/>
          </a:bodyPr>
          <a:lstStyle/>
          <a:p>
            <a:r>
              <a:rPr lang="fr-CA" dirty="0"/>
              <a:t>La pensée économique au XXe siècle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40544" y="3188568"/>
            <a:ext cx="8062912" cy="1752600"/>
          </a:xfrm>
        </p:spPr>
        <p:txBody>
          <a:bodyPr>
            <a:normAutofit lnSpcReduction="10000"/>
          </a:bodyPr>
          <a:lstStyle/>
          <a:p>
            <a:r>
              <a:rPr lang="fr-CA"/>
              <a:t>ECO4063</a:t>
            </a:r>
            <a:endParaRPr lang="fr-CA" dirty="0"/>
          </a:p>
          <a:p>
            <a:r>
              <a:rPr lang="fr-CA" dirty="0"/>
              <a:t>Lecture 4</a:t>
            </a:r>
          </a:p>
          <a:p>
            <a:r>
              <a:rPr lang="en-CA" i="1" dirty="0" err="1"/>
              <a:t>Éléments</a:t>
            </a:r>
            <a:r>
              <a:rPr lang="en-CA" i="1" dirty="0"/>
              <a:t> </a:t>
            </a:r>
            <a:r>
              <a:rPr lang="en-CA" i="1" dirty="0" err="1"/>
              <a:t>d’économie</a:t>
            </a:r>
            <a:r>
              <a:rPr lang="en-CA" i="1" dirty="0"/>
              <a:t> </a:t>
            </a:r>
            <a:r>
              <a:rPr lang="en-CA" i="1" dirty="0" err="1"/>
              <a:t>politique</a:t>
            </a:r>
            <a:r>
              <a:rPr lang="en-CA" i="1" dirty="0"/>
              <a:t> pure</a:t>
            </a:r>
          </a:p>
          <a:p>
            <a:r>
              <a:rPr lang="en-CA" dirty="0"/>
              <a:t>de </a:t>
            </a:r>
            <a:r>
              <a:rPr lang="en-CA" dirty="0" err="1"/>
              <a:t>Léon</a:t>
            </a:r>
            <a:r>
              <a:rPr lang="en-CA" dirty="0"/>
              <a:t> </a:t>
            </a:r>
            <a:r>
              <a:rPr lang="en-CA" dirty="0" err="1"/>
              <a:t>Walras</a:t>
            </a:r>
            <a:endParaRPr lang="fr-C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Lignes directrices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435280" cy="4572000"/>
          </a:xfrm>
        </p:spPr>
        <p:txBody>
          <a:bodyPr>
            <a:normAutofit fontScale="92500" lnSpcReduction="20000"/>
          </a:bodyPr>
          <a:lstStyle/>
          <a:p>
            <a:r>
              <a:rPr lang="fr-CA" dirty="0"/>
              <a:t>Quel est l'objet disciplinaire proposé par l'auteur?</a:t>
            </a:r>
          </a:p>
          <a:p>
            <a:endParaRPr lang="fr-CA" dirty="0"/>
          </a:p>
          <a:p>
            <a:r>
              <a:rPr lang="fr-CA" dirty="0"/>
              <a:t>Quelle est la méthode d'investigation privilégiée par l'auteur pour l'aborder? </a:t>
            </a:r>
          </a:p>
          <a:p>
            <a:endParaRPr lang="fr-CA" dirty="0"/>
          </a:p>
          <a:p>
            <a:r>
              <a:rPr lang="fr-CA" dirty="0"/>
              <a:t>Quels sont la nature et le rôle attribués à l'«homme économique» par l'auteur? </a:t>
            </a:r>
          </a:p>
          <a:p>
            <a:endParaRPr lang="fr-CA" dirty="0"/>
          </a:p>
          <a:p>
            <a:r>
              <a:rPr lang="fr-CA" dirty="0"/>
              <a:t>Qu'est-ce qu'un équilibre économique selon l'auteur?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Léon Walras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040560"/>
          </a:xfrm>
        </p:spPr>
        <p:txBody>
          <a:bodyPr>
            <a:noAutofit/>
          </a:bodyPr>
          <a:lstStyle/>
          <a:p>
            <a:r>
              <a:rPr lang="fr-CA" sz="2300" dirty="0"/>
              <a:t>Définition passée de l’économique</a:t>
            </a:r>
          </a:p>
          <a:p>
            <a:pPr lvl="1"/>
            <a:r>
              <a:rPr lang="fr-CA" sz="2000" dirty="0"/>
              <a:t>Rejet de celle des physiocrates (trop large)</a:t>
            </a:r>
          </a:p>
          <a:p>
            <a:pPr lvl="1"/>
            <a:r>
              <a:rPr lang="fr-CA" sz="2000" dirty="0"/>
              <a:t>Rejet de celle de Smith (entièrement normative)</a:t>
            </a:r>
          </a:p>
          <a:p>
            <a:pPr lvl="1"/>
            <a:r>
              <a:rPr lang="fr-CA" sz="2000" dirty="0"/>
              <a:t>Rejet de celle de Say (entièrement positive)</a:t>
            </a:r>
          </a:p>
          <a:p>
            <a:endParaRPr lang="fr-CA" sz="1800" dirty="0"/>
          </a:p>
          <a:p>
            <a:r>
              <a:rPr lang="fr-CA" sz="2300" dirty="0"/>
              <a:t>Distinction entre science, art et moral</a:t>
            </a:r>
          </a:p>
          <a:p>
            <a:pPr lvl="1"/>
            <a:r>
              <a:rPr lang="fr-CA" sz="1900" dirty="0"/>
              <a:t>Coquelin : science et art</a:t>
            </a:r>
          </a:p>
          <a:p>
            <a:pPr lvl="1"/>
            <a:r>
              <a:rPr lang="fr-CA" sz="1900" dirty="0"/>
              <a:t>Faits naturels et humanitaires (sur les choses et entre les hommes)</a:t>
            </a:r>
          </a:p>
          <a:p>
            <a:pPr lvl="1"/>
            <a:r>
              <a:rPr lang="fr-CA" sz="1900" dirty="0"/>
              <a:t>Économie positive et normative</a:t>
            </a:r>
          </a:p>
          <a:p>
            <a:endParaRPr lang="fr-CA" sz="2300" dirty="0"/>
          </a:p>
          <a:p>
            <a:pPr>
              <a:buNone/>
            </a:pPr>
            <a:endParaRPr lang="fr-CA" sz="2300" i="1" dirty="0"/>
          </a:p>
          <a:p>
            <a:endParaRPr lang="fr-CA" sz="2000" dirty="0"/>
          </a:p>
          <a:p>
            <a:pPr>
              <a:buNone/>
            </a:pPr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Léon Walras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68152"/>
            <a:ext cx="8686800" cy="5301208"/>
          </a:xfrm>
        </p:spPr>
        <p:txBody>
          <a:bodyPr>
            <a:normAutofit/>
          </a:bodyPr>
          <a:lstStyle/>
          <a:p>
            <a:r>
              <a:rPr lang="fr-CA" sz="2300" dirty="0"/>
              <a:t>Définition de l’économique</a:t>
            </a:r>
          </a:p>
          <a:p>
            <a:pPr lvl="1"/>
            <a:r>
              <a:rPr lang="fr-CA" sz="1900" dirty="0"/>
              <a:t>La richesse sociale, rareté et utilité</a:t>
            </a:r>
          </a:p>
          <a:p>
            <a:pPr lvl="1"/>
            <a:r>
              <a:rPr lang="fr-CA" sz="1900" dirty="0"/>
              <a:t>L’économie politique pure et son caractère échangeable</a:t>
            </a:r>
          </a:p>
          <a:p>
            <a:pPr lvl="1"/>
            <a:r>
              <a:rPr lang="fr-CA" sz="1900" dirty="0"/>
              <a:t>L’économie politique appliqué et son caractère reproductible</a:t>
            </a:r>
          </a:p>
          <a:p>
            <a:pPr lvl="1"/>
            <a:r>
              <a:rPr lang="fr-CA" sz="1900" dirty="0"/>
              <a:t>L’économie sociale et son caractère appropriable</a:t>
            </a:r>
          </a:p>
          <a:p>
            <a:endParaRPr lang="fr-CA" sz="2300" i="1" dirty="0"/>
          </a:p>
          <a:p>
            <a:r>
              <a:rPr lang="fr-CA" sz="2300" i="1" dirty="0"/>
              <a:t>Homo </a:t>
            </a:r>
            <a:r>
              <a:rPr lang="fr-CA" sz="2300" i="1" dirty="0" err="1"/>
              <a:t>oeconomicus</a:t>
            </a:r>
            <a:endParaRPr lang="fr-CA" sz="2300" i="1" dirty="0"/>
          </a:p>
          <a:p>
            <a:pPr lvl="1"/>
            <a:r>
              <a:rPr lang="fr-CA" sz="2000" dirty="0"/>
              <a:t>Doué d’un libre arbitre, de volonté et de morale</a:t>
            </a:r>
          </a:p>
          <a:p>
            <a:pPr lvl="1"/>
            <a:r>
              <a:rPr lang="fr-CA" sz="2000" dirty="0"/>
              <a:t>Son action est contrainte par les lois naturelles de l’économie politique pure</a:t>
            </a:r>
          </a:p>
          <a:p>
            <a:pPr lvl="1"/>
            <a:r>
              <a:rPr lang="fr-CA" sz="2000" dirty="0"/>
              <a:t>Recherche son intérêt économique</a:t>
            </a:r>
          </a:p>
          <a:p>
            <a:pPr lvl="1"/>
            <a:r>
              <a:rPr lang="fr-CA" sz="2000" dirty="0"/>
              <a:t>Recherche un idéal moral, le juste</a:t>
            </a:r>
          </a:p>
          <a:p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Léon Walras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373216"/>
          </a:xfrm>
        </p:spPr>
        <p:txBody>
          <a:bodyPr>
            <a:normAutofit fontScale="92500" lnSpcReduction="10000"/>
          </a:bodyPr>
          <a:lstStyle/>
          <a:p>
            <a:r>
              <a:rPr lang="fr-CA" sz="2300" dirty="0"/>
              <a:t>Valeur</a:t>
            </a:r>
          </a:p>
          <a:p>
            <a:pPr lvl="1"/>
            <a:r>
              <a:rPr lang="fr-CA" sz="2000" dirty="0"/>
              <a:t>Fondée sur la rareté relative</a:t>
            </a:r>
          </a:p>
          <a:p>
            <a:pPr lvl="1"/>
            <a:r>
              <a:rPr lang="fr-CA" sz="2000" dirty="0"/>
              <a:t>Fait naturel (contraignant l’action humaine)</a:t>
            </a:r>
          </a:p>
          <a:p>
            <a:pPr lvl="1"/>
            <a:r>
              <a:rPr lang="fr-CA" sz="2000" dirty="0" err="1"/>
              <a:t>Excluabilité</a:t>
            </a:r>
            <a:r>
              <a:rPr lang="fr-CA" sz="2000" dirty="0"/>
              <a:t> et appropriation (rivalité)</a:t>
            </a:r>
          </a:p>
          <a:p>
            <a:pPr lvl="1"/>
            <a:r>
              <a:rPr lang="fr-CA" sz="2000" dirty="0"/>
              <a:t>Confère valeurs d’usage et d’échange</a:t>
            </a:r>
          </a:p>
          <a:p>
            <a:pPr lvl="1"/>
            <a:r>
              <a:rPr lang="fr-CA" sz="2000" dirty="0"/>
              <a:t>Stimule et guide l’industrie</a:t>
            </a:r>
          </a:p>
          <a:p>
            <a:pPr lvl="1"/>
            <a:r>
              <a:rPr lang="fr-CA" sz="2000" dirty="0"/>
              <a:t>Prix relatifs reposent sur les valeurs relatives</a:t>
            </a:r>
          </a:p>
          <a:p>
            <a:pPr>
              <a:buNone/>
            </a:pPr>
            <a:endParaRPr lang="fr-CA" dirty="0"/>
          </a:p>
          <a:p>
            <a:r>
              <a:rPr lang="fr-CA" sz="2300" dirty="0"/>
              <a:t>Méthode de l’économie politique pure</a:t>
            </a:r>
          </a:p>
          <a:p>
            <a:pPr lvl="1"/>
            <a:r>
              <a:rPr lang="fr-CA" sz="2000" dirty="0"/>
              <a:t>Mathématique par nature</a:t>
            </a:r>
          </a:p>
          <a:p>
            <a:pPr lvl="1"/>
            <a:r>
              <a:rPr lang="fr-CA" sz="2000" dirty="0"/>
              <a:t>Science «mécanique»</a:t>
            </a:r>
          </a:p>
          <a:p>
            <a:pPr lvl="1"/>
            <a:r>
              <a:rPr lang="fr-CA" sz="2000" dirty="0"/>
              <a:t>Suit la méthode «rationnelle», pas «expérimentale»</a:t>
            </a:r>
          </a:p>
          <a:p>
            <a:pPr lvl="1"/>
            <a:r>
              <a:rPr lang="fr-CA" sz="2000" dirty="0"/>
              <a:t>S’intéresse à des idéaux types : marché idéal, prix idéaux et O/D idéales</a:t>
            </a:r>
          </a:p>
          <a:p>
            <a:pPr lvl="1"/>
            <a:r>
              <a:rPr lang="fr-CA" sz="2000" dirty="0"/>
              <a:t>Langage plus adapté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Léon Walras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sz="2500" dirty="0"/>
              <a:t>Industrie</a:t>
            </a:r>
          </a:p>
          <a:p>
            <a:pPr lvl="1"/>
            <a:r>
              <a:rPr lang="fr-CA" sz="2200" dirty="0"/>
              <a:t>Utilités directe et indirecte</a:t>
            </a:r>
          </a:p>
          <a:p>
            <a:pPr lvl="1"/>
            <a:r>
              <a:rPr lang="fr-CA" sz="2200" dirty="0"/>
              <a:t>Multiplie les utilités directes et transforme les utilités indirectes</a:t>
            </a:r>
          </a:p>
          <a:p>
            <a:pPr lvl="1"/>
            <a:r>
              <a:rPr lang="fr-CA" sz="2200" dirty="0"/>
              <a:t>Technique et division du travail</a:t>
            </a:r>
          </a:p>
          <a:p>
            <a:endParaRPr lang="fr-CA" sz="2700" dirty="0"/>
          </a:p>
          <a:p>
            <a:r>
              <a:rPr lang="fr-CA" sz="2500" dirty="0"/>
              <a:t>Division du travail</a:t>
            </a:r>
          </a:p>
          <a:p>
            <a:pPr lvl="1"/>
            <a:r>
              <a:rPr lang="fr-CA" sz="2200" dirty="0"/>
              <a:t>Utile vs juste</a:t>
            </a:r>
          </a:p>
          <a:p>
            <a:pPr lvl="1"/>
            <a:r>
              <a:rPr lang="fr-CA" sz="2200"/>
              <a:t>Débat </a:t>
            </a:r>
            <a:r>
              <a:rPr lang="fr-CA" sz="2200" dirty="0"/>
              <a:t>socialisme versus individualisme</a:t>
            </a:r>
          </a:p>
          <a:p>
            <a:endParaRPr lang="fr-CA" sz="2700" dirty="0"/>
          </a:p>
          <a:p>
            <a:r>
              <a:rPr lang="fr-CA" sz="2500" dirty="0"/>
              <a:t>Équilibre</a:t>
            </a:r>
          </a:p>
          <a:p>
            <a:pPr lvl="1"/>
            <a:r>
              <a:rPr lang="fr-CA" sz="2200" dirty="0"/>
              <a:t>Général, simultané sur le marché de tous les biens </a:t>
            </a:r>
          </a:p>
          <a:p>
            <a:pPr lvl="1"/>
            <a:r>
              <a:rPr lang="fr-CA" sz="2200" dirty="0"/>
              <a:t>Existe : le nb d’inconnus égale celui des équations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1193</TotalTime>
  <Words>324</Words>
  <Application>Microsoft Office PowerPoint</Application>
  <PresentationFormat>Affichage à l'écran (4:3)</PresentationFormat>
  <Paragraphs>70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Calibri</vt:lpstr>
      <vt:lpstr>Century Gothic</vt:lpstr>
      <vt:lpstr>Verdana</vt:lpstr>
      <vt:lpstr>Wingdings 2</vt:lpstr>
      <vt:lpstr>Verve</vt:lpstr>
      <vt:lpstr>La pensée économique au XXe siècle</vt:lpstr>
      <vt:lpstr>Lignes directrices</vt:lpstr>
      <vt:lpstr>Léon Walras</vt:lpstr>
      <vt:lpstr>Léon Walras</vt:lpstr>
      <vt:lpstr>Léon Walras</vt:lpstr>
      <vt:lpstr>Léon Walras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pensée économique et l’idéalisme grec</dc:title>
  <dc:creator>Aurélie</dc:creator>
  <cp:lastModifiedBy>Charest, Yan-Olivier</cp:lastModifiedBy>
  <cp:revision>201</cp:revision>
  <dcterms:created xsi:type="dcterms:W3CDTF">2012-10-09T00:01:45Z</dcterms:created>
  <dcterms:modified xsi:type="dcterms:W3CDTF">2025-02-11T15:42:33Z</dcterms:modified>
</cp:coreProperties>
</file>