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89" r:id="rId3"/>
    <p:sldId id="290" r:id="rId4"/>
    <p:sldId id="292" r:id="rId5"/>
    <p:sldId id="291" r:id="rId6"/>
    <p:sldId id="293" r:id="rId7"/>
  </p:sldIdLst>
  <p:sldSz cx="9144000" cy="6858000" type="screen4x3"/>
  <p:notesSz cx="68580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1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3692" autoAdjust="0"/>
  </p:normalViewPr>
  <p:slideViewPr>
    <p:cSldViewPr>
      <p:cViewPr varScale="1">
        <p:scale>
          <a:sx n="66" d="100"/>
          <a:sy n="66" d="100"/>
        </p:scale>
        <p:origin x="14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7B35A-4FEF-48B9-8CAD-03297AD51C2B}" type="datetimeFigureOut">
              <a:rPr lang="fr-CA" smtClean="0"/>
              <a:pPr/>
              <a:t>2025-02-11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4DE3E-F426-42E8-A61E-0191B0FCA610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7974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C5084-9118-4996-8180-65BF355F703C}" type="datetimeFigureOut">
              <a:rPr lang="fr-CA" smtClean="0"/>
              <a:pPr/>
              <a:t>2025-02-11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10D0A-93A3-49B6-A9CB-C767F84FC9B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1499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3BF7E47-8E23-4C43-A45C-D029190CA677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265A0-81E4-47AA-A35F-363B37810891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5C6B-6640-4E16-B860-85FD115A64D8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B49EA26-9A55-4EAA-AA13-62866FB14839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0830E93-A556-4DD7-9175-168FF88A6277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839E05-83D7-4B94-9BF8-18CB5B694295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D1597B7-E048-4CCF-BB53-85956B1D4BC0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D6C3-6E59-4DC6-ACBE-5AE330C9DAE1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7045FE5-89D4-4670-AE4A-0B8F80D65B22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4A33E90-10E8-493B-8E2E-5AF6A7CA9E22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EAA3A02-DF8E-4C38-A142-0AB6EEE0648D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8A2A93D-0D0E-44F1-B2D7-5175B5219207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0544" y="620689"/>
            <a:ext cx="8062912" cy="2088232"/>
          </a:xfrm>
        </p:spPr>
        <p:txBody>
          <a:bodyPr>
            <a:normAutofit/>
          </a:bodyPr>
          <a:lstStyle/>
          <a:p>
            <a:r>
              <a:rPr lang="fr-CA" dirty="0"/>
              <a:t>La pensée économique au XXe siècle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40544" y="3188568"/>
            <a:ext cx="8062912" cy="1752600"/>
          </a:xfrm>
        </p:spPr>
        <p:txBody>
          <a:bodyPr>
            <a:normAutofit lnSpcReduction="10000"/>
          </a:bodyPr>
          <a:lstStyle/>
          <a:p>
            <a:r>
              <a:rPr lang="fr-CA"/>
              <a:t>ECO4063</a:t>
            </a:r>
            <a:endParaRPr lang="fr-CA" dirty="0"/>
          </a:p>
          <a:p>
            <a:r>
              <a:rPr lang="fr-CA" dirty="0"/>
              <a:t>Lecture 3</a:t>
            </a:r>
          </a:p>
          <a:p>
            <a:r>
              <a:rPr lang="en-CA" i="1" dirty="0"/>
              <a:t>Theory of Political Economy</a:t>
            </a:r>
          </a:p>
          <a:p>
            <a:r>
              <a:rPr lang="en-CA" dirty="0"/>
              <a:t>de William S. Jevons</a:t>
            </a:r>
            <a:endParaRPr lang="fr-C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Lignes directrices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435280" cy="4572000"/>
          </a:xfrm>
        </p:spPr>
        <p:txBody>
          <a:bodyPr>
            <a:normAutofit fontScale="92500" lnSpcReduction="20000"/>
          </a:bodyPr>
          <a:lstStyle/>
          <a:p>
            <a:r>
              <a:rPr lang="fr-CA" dirty="0"/>
              <a:t>Quel est l'objet disciplinaire proposé par l'auteur?</a:t>
            </a:r>
          </a:p>
          <a:p>
            <a:endParaRPr lang="fr-CA" dirty="0"/>
          </a:p>
          <a:p>
            <a:r>
              <a:rPr lang="fr-CA" dirty="0"/>
              <a:t>Quelle est la méthode d'investigation privilégiée par l'auteur pour l'aborder? </a:t>
            </a:r>
          </a:p>
          <a:p>
            <a:endParaRPr lang="fr-CA" dirty="0"/>
          </a:p>
          <a:p>
            <a:r>
              <a:rPr lang="fr-CA" dirty="0"/>
              <a:t>Quels sont la nature et le rôle attribués à l'«homme économique» par l'auteur? </a:t>
            </a:r>
          </a:p>
          <a:p>
            <a:endParaRPr lang="fr-CA" dirty="0"/>
          </a:p>
          <a:p>
            <a:r>
              <a:rPr lang="fr-CA" dirty="0"/>
              <a:t>Qu'est-ce qu'un équilibre économique selon l'auteur?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/>
              <a:t>William S. Jevons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5040560"/>
          </a:xfrm>
        </p:spPr>
        <p:txBody>
          <a:bodyPr>
            <a:noAutofit/>
          </a:bodyPr>
          <a:lstStyle/>
          <a:p>
            <a:r>
              <a:rPr lang="fr-CA" sz="2300" dirty="0"/>
              <a:t>Définition de l’économique</a:t>
            </a:r>
          </a:p>
          <a:p>
            <a:pPr lvl="1"/>
            <a:r>
              <a:rPr lang="fr-CA" sz="2000" dirty="0"/>
              <a:t>Dérivée de l’utilitarisme (Max U en min peine)</a:t>
            </a:r>
          </a:p>
          <a:p>
            <a:endParaRPr lang="fr-CA" sz="1800" dirty="0"/>
          </a:p>
          <a:p>
            <a:r>
              <a:rPr lang="fr-CA" sz="2300" i="1" dirty="0"/>
              <a:t>Homo </a:t>
            </a:r>
            <a:r>
              <a:rPr lang="fr-CA" sz="2300" i="1" dirty="0" err="1"/>
              <a:t>oeconomicus</a:t>
            </a:r>
            <a:endParaRPr lang="fr-CA" sz="2300" i="1" dirty="0"/>
          </a:p>
          <a:p>
            <a:pPr lvl="1"/>
            <a:r>
              <a:rPr lang="fr-CA" sz="2000" i="1" dirty="0"/>
              <a:t>Calculateur : max des plaisirs et min des efforts</a:t>
            </a:r>
          </a:p>
          <a:p>
            <a:pPr lvl="1"/>
            <a:r>
              <a:rPr lang="fr-CA" sz="2000" i="1" dirty="0"/>
              <a:t>Individualisme méthodologique</a:t>
            </a:r>
          </a:p>
          <a:p>
            <a:pPr marL="64008" indent="0">
              <a:buNone/>
            </a:pPr>
            <a:endParaRPr lang="fr-CA" sz="1800" dirty="0"/>
          </a:p>
          <a:p>
            <a:r>
              <a:rPr lang="fr-CA" sz="2300" dirty="0"/>
              <a:t>Mathématique</a:t>
            </a:r>
          </a:p>
          <a:p>
            <a:endParaRPr lang="fr-CA" sz="1800" dirty="0"/>
          </a:p>
          <a:p>
            <a:r>
              <a:rPr lang="fr-CA" sz="2300" dirty="0"/>
              <a:t>Base empirique</a:t>
            </a:r>
          </a:p>
          <a:p>
            <a:pPr lvl="1"/>
            <a:r>
              <a:rPr lang="fr-CA" sz="2000" dirty="0"/>
              <a:t>La mesure de l’utilité</a:t>
            </a:r>
          </a:p>
          <a:p>
            <a:pPr lvl="1"/>
            <a:r>
              <a:rPr lang="fr-CA" sz="2000"/>
              <a:t>Statistiques économiques</a:t>
            </a:r>
          </a:p>
          <a:p>
            <a:pPr lvl="1"/>
            <a:r>
              <a:rPr lang="fr-CA" sz="2000"/>
              <a:t>Les </a:t>
            </a:r>
            <a:r>
              <a:rPr lang="fr-CA" sz="2000" dirty="0"/>
              <a:t>rôles de l’induction et de la déduction</a:t>
            </a:r>
          </a:p>
          <a:p>
            <a:pPr>
              <a:buNone/>
            </a:pPr>
            <a:endParaRPr lang="fr-CA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/>
              <a:t>William S. Jevons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68152"/>
            <a:ext cx="8686800" cy="5301208"/>
          </a:xfrm>
        </p:spPr>
        <p:txBody>
          <a:bodyPr>
            <a:normAutofit fontScale="62500" lnSpcReduction="20000"/>
          </a:bodyPr>
          <a:lstStyle/>
          <a:p>
            <a:r>
              <a:rPr lang="fr-CA" sz="3700" dirty="0"/>
              <a:t>Lois économiques</a:t>
            </a:r>
          </a:p>
          <a:p>
            <a:pPr lvl="1"/>
            <a:r>
              <a:rPr lang="fr-CA" sz="3200" dirty="0"/>
              <a:t>Mathématiques</a:t>
            </a:r>
          </a:p>
          <a:p>
            <a:pPr lvl="1"/>
            <a:r>
              <a:rPr lang="fr-CA" sz="3200" dirty="0"/>
              <a:t>Même nature que dans les sciences  naturelles</a:t>
            </a:r>
          </a:p>
          <a:p>
            <a:pPr lvl="1"/>
            <a:r>
              <a:rPr lang="fr-CA" sz="3200" dirty="0"/>
              <a:t>La «loi de la moyenne» pourra permettre leur vérification </a:t>
            </a:r>
          </a:p>
          <a:p>
            <a:endParaRPr lang="fr-CA" dirty="0"/>
          </a:p>
          <a:p>
            <a:r>
              <a:rPr lang="fr-CA" sz="3700" dirty="0"/>
              <a:t>Consommation Vs production</a:t>
            </a:r>
          </a:p>
          <a:p>
            <a:pPr lvl="1"/>
            <a:r>
              <a:rPr lang="fr-CA" sz="3200" dirty="0"/>
              <a:t>Préséance à cons.</a:t>
            </a:r>
          </a:p>
          <a:p>
            <a:endParaRPr lang="fr-CA" dirty="0"/>
          </a:p>
          <a:p>
            <a:r>
              <a:rPr lang="fr-CA" sz="3700" dirty="0"/>
              <a:t>Valeur</a:t>
            </a:r>
          </a:p>
          <a:p>
            <a:pPr lvl="1"/>
            <a:r>
              <a:rPr lang="fr-CA" sz="3200" dirty="0"/>
              <a:t>Utilité</a:t>
            </a:r>
          </a:p>
          <a:p>
            <a:pPr lvl="1"/>
            <a:r>
              <a:rPr lang="fr-CA" sz="3200" dirty="0"/>
              <a:t>Subjective</a:t>
            </a:r>
          </a:p>
          <a:p>
            <a:pPr lvl="1"/>
            <a:r>
              <a:rPr lang="fr-CA" sz="3200" dirty="0"/>
              <a:t>Intuition des </a:t>
            </a:r>
            <a:r>
              <a:rPr lang="fr-CA" sz="3200" dirty="0" err="1"/>
              <a:t>préf</a:t>
            </a:r>
            <a:r>
              <a:rPr lang="fr-CA" sz="3200" dirty="0"/>
              <a:t>. révélées</a:t>
            </a:r>
          </a:p>
          <a:p>
            <a:pPr lvl="1"/>
            <a:r>
              <a:rPr lang="fr-CA" sz="3200" dirty="0"/>
              <a:t>Mesure ordinale</a:t>
            </a:r>
          </a:p>
          <a:p>
            <a:pPr lvl="1"/>
            <a:endParaRPr lang="fr-CA" dirty="0"/>
          </a:p>
          <a:p>
            <a:r>
              <a:rPr lang="fr-CA" sz="3700" dirty="0"/>
              <a:t>Fonction d’utilité</a:t>
            </a:r>
          </a:p>
          <a:p>
            <a:pPr lvl="1"/>
            <a:r>
              <a:rPr lang="fr-CA" sz="3200" dirty="0"/>
              <a:t>U=F(x)</a:t>
            </a:r>
          </a:p>
          <a:p>
            <a:pPr lvl="1"/>
            <a:r>
              <a:rPr lang="fr-CA" sz="3200" dirty="0"/>
              <a:t>Utilité totale vs degré d’utilité</a:t>
            </a:r>
          </a:p>
          <a:p>
            <a:pPr lvl="1"/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/>
              <a:t>William S. Jevons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681992"/>
          </a:xfrm>
        </p:spPr>
        <p:txBody>
          <a:bodyPr>
            <a:normAutofit fontScale="92500" lnSpcReduction="10000"/>
          </a:bodyPr>
          <a:lstStyle/>
          <a:p>
            <a:r>
              <a:rPr lang="fr-CA" sz="2700" dirty="0"/>
              <a:t>Équilibre</a:t>
            </a:r>
          </a:p>
          <a:p>
            <a:pPr lvl="1"/>
            <a:r>
              <a:rPr lang="fr-CA" sz="2200" dirty="0"/>
              <a:t>Degré d’utilité est tout juste compensé par la dépense</a:t>
            </a:r>
          </a:p>
          <a:p>
            <a:pPr lvl="1"/>
            <a:r>
              <a:rPr lang="fr-CA" sz="2200" dirty="0"/>
              <a:t>Égalisation des ratios Um/P (2</a:t>
            </a:r>
            <a:r>
              <a:rPr lang="fr-CA" sz="2200" baseline="30000" dirty="0"/>
              <a:t>e</a:t>
            </a:r>
            <a:r>
              <a:rPr lang="fr-CA" sz="2200" dirty="0"/>
              <a:t> loi de Gossen)</a:t>
            </a:r>
          </a:p>
          <a:p>
            <a:endParaRPr lang="fr-CA" dirty="0"/>
          </a:p>
          <a:p>
            <a:r>
              <a:rPr lang="fr-CA" sz="2700" dirty="0"/>
              <a:t>Traitement du temps et de l’incertitude</a:t>
            </a:r>
          </a:p>
          <a:p>
            <a:pPr lvl="1"/>
            <a:r>
              <a:rPr lang="fr-CA" sz="2200" dirty="0"/>
              <a:t>Anticipation et intuition de l’actualisation</a:t>
            </a:r>
          </a:p>
          <a:p>
            <a:pPr lvl="1"/>
            <a:r>
              <a:rPr lang="fr-CA" sz="2200" dirty="0"/>
              <a:t>Usage des probabilités</a:t>
            </a:r>
          </a:p>
          <a:p>
            <a:pPr lvl="1"/>
            <a:r>
              <a:rPr lang="fr-CA" sz="2200" dirty="0"/>
              <a:t>Fonction d’U espérée</a:t>
            </a:r>
          </a:p>
          <a:p>
            <a:endParaRPr lang="fr-CA" dirty="0"/>
          </a:p>
          <a:p>
            <a:r>
              <a:rPr lang="fr-CA" sz="2700" dirty="0"/>
              <a:t>Problèmes associés à la vérification empirique</a:t>
            </a:r>
          </a:p>
          <a:p>
            <a:pPr lvl="1"/>
            <a:r>
              <a:rPr lang="en-CA" sz="2200" dirty="0" err="1"/>
              <a:t>Contrôle</a:t>
            </a:r>
            <a:r>
              <a:rPr lang="en-CA" sz="2200" dirty="0"/>
              <a:t> des variables </a:t>
            </a:r>
            <a:r>
              <a:rPr lang="en-CA" sz="2200" dirty="0" err="1"/>
              <a:t>afin</a:t>
            </a:r>
            <a:r>
              <a:rPr lang="en-CA" sz="2200" dirty="0"/>
              <a:t> </a:t>
            </a:r>
            <a:r>
              <a:rPr lang="en-CA" sz="2200" dirty="0" err="1"/>
              <a:t>d’isoler</a:t>
            </a:r>
            <a:r>
              <a:rPr lang="en-CA" sz="2200" dirty="0"/>
              <a:t> les liens de cause à </a:t>
            </a:r>
            <a:r>
              <a:rPr lang="en-CA" sz="2200" dirty="0" err="1"/>
              <a:t>effet</a:t>
            </a:r>
            <a:endParaRPr lang="fr-CA" sz="2200" dirty="0"/>
          </a:p>
          <a:p>
            <a:pPr lvl="1"/>
            <a:r>
              <a:rPr lang="fr-CA" sz="2200" dirty="0" err="1"/>
              <a:t>Aggrégation</a:t>
            </a:r>
            <a:endParaRPr lang="fr-CA" sz="2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/>
              <a:t>Découvertes de l’Um</a:t>
            </a:r>
            <a:br>
              <a:rPr lang="fr-CA" dirty="0"/>
            </a:br>
            <a:r>
              <a:rPr lang="fr-CA" dirty="0"/>
              <a:t>(à compléter)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54000"/>
          </a:xfrm>
        </p:spPr>
        <p:txBody>
          <a:bodyPr>
            <a:normAutofit fontScale="77500" lnSpcReduction="20000"/>
          </a:bodyPr>
          <a:lstStyle/>
          <a:p>
            <a:r>
              <a:rPr lang="fr-CA" dirty="0" err="1"/>
              <a:t>Bernouilli</a:t>
            </a:r>
            <a:r>
              <a:rPr lang="fr-CA" dirty="0"/>
              <a:t>, Thünen, Gossen, </a:t>
            </a:r>
            <a:r>
              <a:rPr lang="fr-CA" dirty="0" err="1"/>
              <a:t>Dupuit</a:t>
            </a:r>
            <a:r>
              <a:rPr lang="fr-CA" dirty="0"/>
              <a:t> et Cournot : découvertes indépendantes</a:t>
            </a:r>
          </a:p>
          <a:p>
            <a:pPr>
              <a:buNone/>
            </a:pPr>
            <a:r>
              <a:rPr lang="fr-CA" dirty="0"/>
              <a:t>	(</a:t>
            </a:r>
            <a:r>
              <a:rPr lang="fr-CA" dirty="0" err="1"/>
              <a:t>Dupuit</a:t>
            </a:r>
            <a:r>
              <a:rPr lang="fr-CA" dirty="0"/>
              <a:t> n’avait pas lu Cournot)</a:t>
            </a:r>
          </a:p>
          <a:p>
            <a:endParaRPr lang="fr-CA" dirty="0"/>
          </a:p>
          <a:p>
            <a:r>
              <a:rPr lang="fr-CA" dirty="0"/>
              <a:t>Menger : indépendante?</a:t>
            </a:r>
          </a:p>
          <a:p>
            <a:endParaRPr lang="fr-CA" dirty="0"/>
          </a:p>
          <a:p>
            <a:r>
              <a:rPr lang="fr-CA" dirty="0"/>
              <a:t>Jevons : Senior, </a:t>
            </a:r>
            <a:r>
              <a:rPr lang="fr-CA" dirty="0" err="1"/>
              <a:t>Banfield</a:t>
            </a:r>
            <a:r>
              <a:rPr lang="fr-CA" dirty="0"/>
              <a:t> et </a:t>
            </a:r>
            <a:r>
              <a:rPr lang="fr-CA" dirty="0" err="1"/>
              <a:t>Jennings</a:t>
            </a:r>
            <a:endParaRPr lang="fr-CA" dirty="0"/>
          </a:p>
          <a:p>
            <a:endParaRPr lang="fr-CA" dirty="0"/>
          </a:p>
          <a:p>
            <a:r>
              <a:rPr lang="fr-CA" dirty="0"/>
              <a:t>Marshall : Cournot et Dupuis</a:t>
            </a:r>
          </a:p>
          <a:p>
            <a:endParaRPr lang="fr-CA" dirty="0"/>
          </a:p>
          <a:p>
            <a:r>
              <a:rPr lang="fr-CA" dirty="0"/>
              <a:t>Walras : Cournot</a:t>
            </a:r>
          </a:p>
          <a:p>
            <a:endParaRPr lang="fr-CA" dirty="0"/>
          </a:p>
          <a:p>
            <a:r>
              <a:rPr lang="fr-CA" dirty="0"/>
              <a:t>Clark : indépendante?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1068</TotalTime>
  <Words>282</Words>
  <Application>Microsoft Office PowerPoint</Application>
  <PresentationFormat>Affichage à l'écran (4:3)</PresentationFormat>
  <Paragraphs>77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Calibri</vt:lpstr>
      <vt:lpstr>Century Gothic</vt:lpstr>
      <vt:lpstr>Verdana</vt:lpstr>
      <vt:lpstr>Wingdings 2</vt:lpstr>
      <vt:lpstr>Verve</vt:lpstr>
      <vt:lpstr>La pensée économique au XXe siècle</vt:lpstr>
      <vt:lpstr>Lignes directrices</vt:lpstr>
      <vt:lpstr>William S. Jevons</vt:lpstr>
      <vt:lpstr>William S. Jevons</vt:lpstr>
      <vt:lpstr>William S. Jevons</vt:lpstr>
      <vt:lpstr>Découvertes de l’Um (à compléter)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pensée économique et l’idéalisme grec</dc:title>
  <dc:creator>Aurélie</dc:creator>
  <cp:lastModifiedBy>Charest, Yan-Olivier</cp:lastModifiedBy>
  <cp:revision>188</cp:revision>
  <dcterms:created xsi:type="dcterms:W3CDTF">2012-10-09T00:01:45Z</dcterms:created>
  <dcterms:modified xsi:type="dcterms:W3CDTF">2025-02-11T15:42:18Z</dcterms:modified>
</cp:coreProperties>
</file>