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89" r:id="rId3"/>
    <p:sldId id="290" r:id="rId4"/>
    <p:sldId id="291" r:id="rId5"/>
    <p:sldId id="29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1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3692" autoAdjust="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B35A-4FEF-48B9-8CAD-03297AD51C2B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4DE3E-F426-42E8-A61E-0191B0FCA610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974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C5084-9118-4996-8180-65BF355F703C}" type="datetimeFigureOut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10D0A-93A3-49B6-A9CB-C767F84FC9B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149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BF7E47-8E23-4C43-A45C-D029190CA6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265A0-81E4-47AA-A35F-363B3781089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55C6B-6640-4E16-B860-85FD115A64D8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B49EA26-9A55-4EAA-AA13-62866FB14839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0830E93-A556-4DD7-9175-168FF88A627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839E05-83D7-4B94-9BF8-18CB5B694295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D1597B7-E048-4CCF-BB53-85956B1D4BC0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2D6C3-6E59-4DC6-ACBE-5AE330C9DAE1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045FE5-89D4-4670-AE4A-0B8F80D65B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4A33E90-10E8-493B-8E2E-5AF6A7CA9E22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EAA3A02-DF8E-4C38-A142-0AB6EEE0648D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8A2A93D-0D0E-44F1-B2D7-5175B5219207}" type="datetime1">
              <a:rPr lang="fr-CA" smtClean="0"/>
              <a:pPr/>
              <a:t>2025-02-11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3ADB00F-74D5-45D9-AE7C-1B11EDC2AEF9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40544" y="620689"/>
            <a:ext cx="8062912" cy="2088232"/>
          </a:xfrm>
        </p:spPr>
        <p:txBody>
          <a:bodyPr>
            <a:normAutofit/>
          </a:bodyPr>
          <a:lstStyle/>
          <a:p>
            <a:r>
              <a:rPr lang="fr-CA" dirty="0"/>
              <a:t>La pensée économique au XXe siècle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40544" y="3188568"/>
            <a:ext cx="8062912" cy="1752600"/>
          </a:xfrm>
        </p:spPr>
        <p:txBody>
          <a:bodyPr>
            <a:normAutofit lnSpcReduction="10000"/>
          </a:bodyPr>
          <a:lstStyle/>
          <a:p>
            <a:r>
              <a:rPr lang="fr-CA"/>
              <a:t>ECO4063</a:t>
            </a:r>
            <a:endParaRPr lang="fr-CA" dirty="0"/>
          </a:p>
          <a:p>
            <a:r>
              <a:rPr lang="fr-CA" dirty="0"/>
              <a:t>Lectures 2</a:t>
            </a:r>
          </a:p>
          <a:p>
            <a:r>
              <a:rPr lang="en-CA" dirty="0"/>
              <a:t>Les </a:t>
            </a:r>
            <a:r>
              <a:rPr lang="en-CA" i="1" dirty="0" err="1"/>
              <a:t>Principes</a:t>
            </a:r>
            <a:r>
              <a:rPr lang="en-CA" i="1" dirty="0"/>
              <a:t> </a:t>
            </a:r>
            <a:r>
              <a:rPr lang="en-CA" i="1" dirty="0" err="1"/>
              <a:t>d’économie</a:t>
            </a:r>
            <a:r>
              <a:rPr lang="en-CA" i="1" dirty="0"/>
              <a:t> </a:t>
            </a:r>
            <a:r>
              <a:rPr lang="en-CA" i="1" dirty="0" err="1"/>
              <a:t>politique</a:t>
            </a:r>
            <a:r>
              <a:rPr lang="en-CA" i="1" dirty="0"/>
              <a:t> </a:t>
            </a:r>
            <a:r>
              <a:rPr lang="en-CA" dirty="0"/>
              <a:t>de Carl </a:t>
            </a:r>
            <a:r>
              <a:rPr lang="en-CA" dirty="0" err="1"/>
              <a:t>Menger</a:t>
            </a:r>
            <a:endParaRPr lang="fr-C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Lignes directrices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Quel est l'objet disciplinaire proposé par l'auteur?</a:t>
            </a:r>
          </a:p>
          <a:p>
            <a:endParaRPr lang="fr-CA" dirty="0"/>
          </a:p>
          <a:p>
            <a:r>
              <a:rPr lang="fr-CA" dirty="0"/>
              <a:t>Quelle est la méthode d'investigation privilégiée par l'auteur pour l'aborder? </a:t>
            </a:r>
          </a:p>
          <a:p>
            <a:endParaRPr lang="fr-CA" dirty="0"/>
          </a:p>
          <a:p>
            <a:r>
              <a:rPr lang="fr-CA" dirty="0"/>
              <a:t>Quels sont la nature et le rôle attribués à l'«homme économique» par l'auteur? </a:t>
            </a:r>
          </a:p>
          <a:p>
            <a:endParaRPr lang="fr-CA" dirty="0"/>
          </a:p>
          <a:p>
            <a:r>
              <a:rPr lang="fr-CA" dirty="0"/>
              <a:t>Qu'est-ce qu'un équilibre économique selon l'auteur?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Carl Menger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 fontScale="77500" lnSpcReduction="20000"/>
          </a:bodyPr>
          <a:lstStyle/>
          <a:p>
            <a:r>
              <a:rPr lang="fr-CA" dirty="0"/>
              <a:t>Définition de l’économique</a:t>
            </a:r>
          </a:p>
          <a:p>
            <a:pPr lvl="1"/>
            <a:r>
              <a:rPr lang="fr-CA" dirty="0"/>
              <a:t>Très près de celle de Robbins (1932)</a:t>
            </a:r>
          </a:p>
          <a:p>
            <a:pPr lvl="1"/>
            <a:r>
              <a:rPr lang="fr-CA" dirty="0"/>
              <a:t>Non déterministe, indentification des contraintes à l’action</a:t>
            </a:r>
          </a:p>
          <a:p>
            <a:endParaRPr lang="fr-CA" dirty="0"/>
          </a:p>
          <a:p>
            <a:r>
              <a:rPr lang="fr-CA" dirty="0"/>
              <a:t>Acteur économique</a:t>
            </a:r>
          </a:p>
          <a:p>
            <a:pPr lvl="1"/>
            <a:r>
              <a:rPr lang="en-CA" dirty="0"/>
              <a:t>Information </a:t>
            </a:r>
            <a:r>
              <a:rPr lang="en-CA" dirty="0" err="1"/>
              <a:t>imparfaite</a:t>
            </a:r>
            <a:r>
              <a:rPr lang="en-CA" dirty="0"/>
              <a:t>, </a:t>
            </a:r>
            <a:r>
              <a:rPr lang="en-CA" dirty="0" err="1"/>
              <a:t>partielle</a:t>
            </a:r>
            <a:endParaRPr lang="en-CA" dirty="0"/>
          </a:p>
          <a:p>
            <a:pPr marL="64008" indent="0">
              <a:buNone/>
            </a:pPr>
            <a:endParaRPr lang="fr-CA" dirty="0"/>
          </a:p>
          <a:p>
            <a:r>
              <a:rPr lang="fr-CA" dirty="0"/>
              <a:t>Base empirique</a:t>
            </a:r>
          </a:p>
          <a:p>
            <a:pPr lvl="1"/>
            <a:r>
              <a:rPr lang="fr-CA" dirty="0" err="1"/>
              <a:t>Diff</a:t>
            </a:r>
            <a:r>
              <a:rPr lang="fr-CA" dirty="0"/>
              <a:t>. des sciences naturelles</a:t>
            </a:r>
          </a:p>
          <a:p>
            <a:pPr lvl="1"/>
            <a:r>
              <a:rPr lang="fr-CA" dirty="0"/>
              <a:t>Essences</a:t>
            </a:r>
          </a:p>
          <a:p>
            <a:pPr lvl="1"/>
            <a:r>
              <a:rPr lang="fr-CA" dirty="0"/>
              <a:t>Introspection</a:t>
            </a:r>
          </a:p>
          <a:p>
            <a:endParaRPr lang="fr-CA" dirty="0"/>
          </a:p>
          <a:p>
            <a:r>
              <a:rPr lang="fr-CA" dirty="0"/>
              <a:t>Lois économiques</a:t>
            </a:r>
          </a:p>
          <a:p>
            <a:pPr lvl="1"/>
            <a:r>
              <a:rPr lang="fr-CA" dirty="0"/>
              <a:t>Contraintes, indépendantes de la volonté humaine</a:t>
            </a:r>
          </a:p>
          <a:p>
            <a:pPr marL="731520" lvl="2" indent="-384048">
              <a:buSzPct val="80000"/>
              <a:buFont typeface="Wingdings 2"/>
              <a:buChar char=""/>
            </a:pPr>
            <a:endParaRPr lang="en-CA" dirty="0"/>
          </a:p>
          <a:p>
            <a:endParaRPr lang="en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Carl Menger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5373216"/>
          </a:xfrm>
        </p:spPr>
        <p:txBody>
          <a:bodyPr>
            <a:normAutofit fontScale="70000" lnSpcReduction="20000"/>
          </a:bodyPr>
          <a:lstStyle/>
          <a:p>
            <a:r>
              <a:rPr lang="fr-FR" sz="3300" dirty="0"/>
              <a:t>Bien économique</a:t>
            </a:r>
          </a:p>
          <a:p>
            <a:endParaRPr lang="fr-FR" dirty="0"/>
          </a:p>
          <a:p>
            <a:r>
              <a:rPr lang="fr-FR" sz="3300" dirty="0"/>
              <a:t>Valeur (V)</a:t>
            </a:r>
          </a:p>
          <a:p>
            <a:pPr lvl="1"/>
            <a:r>
              <a:rPr lang="fr-FR" sz="2900" dirty="0"/>
              <a:t>Subjective, associée </a:t>
            </a:r>
            <a:r>
              <a:rPr lang="fr-CA" sz="2900" dirty="0"/>
              <a:t>à</a:t>
            </a:r>
            <a:r>
              <a:rPr lang="fr-FR" sz="2900" dirty="0"/>
              <a:t> la connaissance d'un besoin</a:t>
            </a:r>
          </a:p>
          <a:p>
            <a:pPr lvl="1"/>
            <a:r>
              <a:rPr lang="fr-FR" sz="2900" dirty="0"/>
              <a:t>Marginale, valeur du besoin comblé par la dernière unité consommée</a:t>
            </a:r>
          </a:p>
          <a:p>
            <a:pPr lvl="1"/>
            <a:r>
              <a:rPr lang="fr-FR" sz="2900" dirty="0"/>
              <a:t>Rejette la valeur travail et des étalons objectifs, subjectivités incommensurables</a:t>
            </a:r>
          </a:p>
          <a:p>
            <a:endParaRPr lang="fr-FR" dirty="0"/>
          </a:p>
          <a:p>
            <a:r>
              <a:rPr lang="fr-FR" sz="3300" dirty="0"/>
              <a:t>Équilibre</a:t>
            </a:r>
          </a:p>
          <a:p>
            <a:pPr lvl="1"/>
            <a:r>
              <a:rPr lang="fr-FR" sz="2900" dirty="0"/>
              <a:t>Pas</a:t>
            </a:r>
            <a:r>
              <a:rPr lang="fr-FR" dirty="0"/>
              <a:t> </a:t>
            </a:r>
            <a:r>
              <a:rPr lang="fr-FR" sz="2900" dirty="0"/>
              <a:t>dans la valeur des biens échangés</a:t>
            </a:r>
          </a:p>
          <a:p>
            <a:pPr lvl="1"/>
            <a:r>
              <a:rPr lang="fr-FR" sz="2900" dirty="0"/>
              <a:t>Dans l’absence d’actions de la part des acteur économiques</a:t>
            </a:r>
          </a:p>
          <a:p>
            <a:endParaRPr lang="fr-FR" dirty="0"/>
          </a:p>
          <a:p>
            <a:r>
              <a:rPr lang="fr-FR" sz="3300" dirty="0"/>
              <a:t>Prix</a:t>
            </a:r>
          </a:p>
          <a:p>
            <a:pPr lvl="1"/>
            <a:r>
              <a:rPr lang="fr-FR" sz="2900" dirty="0"/>
              <a:t>Indéterminés</a:t>
            </a:r>
          </a:p>
          <a:p>
            <a:pPr lvl="1"/>
            <a:r>
              <a:rPr lang="fr-FR" sz="2900" dirty="0"/>
              <a:t>Bornés par V du vendeur et V acheteur</a:t>
            </a:r>
          </a:p>
          <a:p>
            <a:pPr lvl="1"/>
            <a:r>
              <a:rPr lang="fr-FR" sz="2900" dirty="0"/>
              <a:t>Laisse une place </a:t>
            </a:r>
            <a:r>
              <a:rPr lang="fr-CA" sz="2900" dirty="0"/>
              <a:t>à</a:t>
            </a:r>
            <a:r>
              <a:rPr lang="fr-FR" sz="2900" dirty="0"/>
              <a:t> d'autres facteur déterminants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542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>
            <a:normAutofit/>
          </a:bodyPr>
          <a:lstStyle/>
          <a:p>
            <a:r>
              <a:rPr lang="fr-CA" dirty="0"/>
              <a:t>Carl Menger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81992"/>
          </a:xfrm>
        </p:spPr>
        <p:txBody>
          <a:bodyPr>
            <a:normAutofit/>
          </a:bodyPr>
          <a:lstStyle/>
          <a:p>
            <a:r>
              <a:rPr lang="fr-FR" sz="2300" dirty="0"/>
              <a:t>V usage et V d’échange</a:t>
            </a:r>
          </a:p>
          <a:p>
            <a:pPr lvl="1"/>
            <a:r>
              <a:rPr lang="fr-FR" sz="2000" dirty="0"/>
              <a:t>Deux pôles, ni exclusifs, ni nécessaires</a:t>
            </a:r>
          </a:p>
          <a:p>
            <a:pPr lvl="1"/>
            <a:r>
              <a:rPr lang="fr-FR" sz="2000" dirty="0"/>
              <a:t>V. usage &gt; V échange </a:t>
            </a:r>
            <a:r>
              <a:rPr lang="fr-FR" sz="2000" dirty="0">
                <a:sym typeface="Symbol"/>
              </a:rPr>
              <a:t></a:t>
            </a:r>
            <a:r>
              <a:rPr lang="fr-FR" sz="2000" dirty="0"/>
              <a:t> usage</a:t>
            </a:r>
          </a:p>
          <a:p>
            <a:pPr lvl="1"/>
            <a:r>
              <a:rPr lang="fr-FR" sz="2000" dirty="0"/>
              <a:t>V échange &gt; V usage </a:t>
            </a:r>
            <a:r>
              <a:rPr lang="fr-FR" sz="2000" dirty="0">
                <a:sym typeface="Symbol"/>
              </a:rPr>
              <a:t></a:t>
            </a:r>
            <a:r>
              <a:rPr lang="fr-FR" sz="2000" dirty="0"/>
              <a:t> échange</a:t>
            </a:r>
            <a:endParaRPr lang="en-CA" sz="2000" dirty="0"/>
          </a:p>
          <a:p>
            <a:pPr marL="64008" indent="0">
              <a:buNone/>
            </a:pPr>
            <a:endParaRPr lang="en-CA" dirty="0"/>
          </a:p>
          <a:p>
            <a:r>
              <a:rPr lang="en-CA" sz="2300" dirty="0"/>
              <a:t>Importance du temps</a:t>
            </a:r>
            <a:endParaRPr lang="en-CA" sz="1900" dirty="0"/>
          </a:p>
          <a:p>
            <a:endParaRPr lang="en-CA" dirty="0"/>
          </a:p>
          <a:p>
            <a:r>
              <a:rPr lang="en-CA" sz="2300" dirty="0" err="1"/>
              <a:t>Duopole</a:t>
            </a:r>
            <a:r>
              <a:rPr lang="en-CA" sz="2300" dirty="0"/>
              <a:t> </a:t>
            </a:r>
          </a:p>
          <a:p>
            <a:pPr lvl="1"/>
            <a:r>
              <a:rPr lang="en-CA" sz="2000" dirty="0" err="1"/>
              <a:t>Annonce</a:t>
            </a:r>
            <a:r>
              <a:rPr lang="en-CA" sz="2000" dirty="0"/>
              <a:t> la </a:t>
            </a:r>
            <a:r>
              <a:rPr lang="en-CA" sz="2000" dirty="0" err="1"/>
              <a:t>théorie</a:t>
            </a:r>
            <a:r>
              <a:rPr lang="en-CA" sz="2000" dirty="0"/>
              <a:t> des </a:t>
            </a:r>
            <a:r>
              <a:rPr lang="en-CA" sz="2000" dirty="0" err="1"/>
              <a:t>jeux</a:t>
            </a:r>
            <a:endParaRPr lang="en-CA" sz="2000" dirty="0"/>
          </a:p>
          <a:p>
            <a:pPr marL="64008" indent="0">
              <a:buNone/>
            </a:pPr>
            <a:endParaRPr lang="en-CA" dirty="0"/>
          </a:p>
          <a:p>
            <a:pPr lvl="1"/>
            <a:endParaRPr lang="en-CA" dirty="0"/>
          </a:p>
          <a:p>
            <a:endParaRPr lang="en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B00F-74D5-45D9-AE7C-1B11EDC2AEF9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205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846</TotalTime>
  <Words>222</Words>
  <Application>Microsoft Office PowerPoint</Application>
  <PresentationFormat>Affichage à l'écran (4:3)</PresentationFormat>
  <Paragraphs>60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Calibri</vt:lpstr>
      <vt:lpstr>Century Gothic</vt:lpstr>
      <vt:lpstr>Symbol</vt:lpstr>
      <vt:lpstr>Verdana</vt:lpstr>
      <vt:lpstr>Wingdings 2</vt:lpstr>
      <vt:lpstr>Verve</vt:lpstr>
      <vt:lpstr>La pensée économique au XXe siècle</vt:lpstr>
      <vt:lpstr>Lignes directrices</vt:lpstr>
      <vt:lpstr>Carl Menger</vt:lpstr>
      <vt:lpstr>Carl Menger</vt:lpstr>
      <vt:lpstr>Carl Menger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pensée économique et l’idéalisme grec</dc:title>
  <dc:creator>Aurélie</dc:creator>
  <cp:lastModifiedBy>Charest, Yan-Olivier</cp:lastModifiedBy>
  <cp:revision>168</cp:revision>
  <dcterms:created xsi:type="dcterms:W3CDTF">2012-10-09T00:01:45Z</dcterms:created>
  <dcterms:modified xsi:type="dcterms:W3CDTF">2025-02-11T15:41:59Z</dcterms:modified>
</cp:coreProperties>
</file>