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89" r:id="rId3"/>
    <p:sldId id="295" r:id="rId4"/>
    <p:sldId id="296" r:id="rId5"/>
    <p:sldId id="297" r:id="rId6"/>
    <p:sldId id="298" r:id="rId7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/>
    <p:restoredTop sz="83692" autoAdjust="0"/>
  </p:normalViewPr>
  <p:slideViewPr>
    <p:cSldViewPr>
      <p:cViewPr>
        <p:scale>
          <a:sx n="66" d="100"/>
          <a:sy n="66" d="100"/>
        </p:scale>
        <p:origin x="-1002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B35A-4FEF-48B9-8CAD-03297AD51C2B}" type="datetimeFigureOut">
              <a:rPr lang="fr-CA" smtClean="0"/>
              <a:pPr/>
              <a:t>2015-12-08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4DE3E-F426-42E8-A61E-0191B0FCA610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974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5084-9118-4996-8180-65BF355F703C}" type="datetimeFigureOut">
              <a:rPr lang="fr-CA" smtClean="0"/>
              <a:pPr/>
              <a:t>2015-12-08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0D0A-93A3-49B6-A9CB-C767F84FC9B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149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BF7E47-8E23-4C43-A45C-D029190CA677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65A0-81E4-47AA-A35F-363B37810891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5C6B-6640-4E16-B860-85FD115A64D8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B49EA26-9A55-4EAA-AA13-62866FB14839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0830E93-A556-4DD7-9175-168FF88A6277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839E05-83D7-4B94-9BF8-18CB5B694295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1597B7-E048-4CCF-BB53-85956B1D4BC0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D6C3-6E59-4DC6-ACBE-5AE330C9DAE1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045FE5-89D4-4670-AE4A-0B8F80D65B22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4A33E90-10E8-493B-8E2E-5AF6A7CA9E22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EAA3A02-DF8E-4C38-A142-0AB6EEE0648D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8A2A93D-0D0E-44F1-B2D7-5175B5219207}" type="datetime1">
              <a:rPr lang="fr-CA" smtClean="0"/>
              <a:pPr/>
              <a:t>2015-12-08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544" y="620689"/>
            <a:ext cx="8062912" cy="2088232"/>
          </a:xfrm>
        </p:spPr>
        <p:txBody>
          <a:bodyPr>
            <a:normAutofit/>
          </a:bodyPr>
          <a:lstStyle/>
          <a:p>
            <a:r>
              <a:rPr lang="fr-CA" dirty="0" smtClean="0"/>
              <a:t>La pensée économique au XXe siècle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0544" y="3188568"/>
            <a:ext cx="8062912" cy="1752600"/>
          </a:xfrm>
        </p:spPr>
        <p:txBody>
          <a:bodyPr>
            <a:normAutofit fontScale="85000" lnSpcReduction="10000"/>
          </a:bodyPr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Lecture 11</a:t>
            </a:r>
          </a:p>
          <a:p>
            <a:r>
              <a:rPr lang="en-CA" i="1" dirty="0" smtClean="0"/>
              <a:t>Experimental Studies of Consumer </a:t>
            </a:r>
            <a:r>
              <a:rPr lang="en-CA" i="1" dirty="0" smtClean="0"/>
              <a:t>Demand </a:t>
            </a:r>
            <a:r>
              <a:rPr lang="en-CA" i="1" dirty="0" smtClean="0"/>
              <a:t>Behavior Using Laboratory Animals,</a:t>
            </a:r>
            <a:r>
              <a:rPr lang="en-CA" dirty="0" smtClean="0"/>
              <a:t> </a:t>
            </a:r>
            <a:r>
              <a:rPr lang="en-CA" dirty="0" err="1" smtClean="0"/>
              <a:t>Kagel</a:t>
            </a:r>
            <a:r>
              <a:rPr lang="en-CA" dirty="0" smtClean="0"/>
              <a:t> </a:t>
            </a:r>
            <a:r>
              <a:rPr lang="en-CA" i="1" dirty="0" smtClean="0"/>
              <a:t>et al.</a:t>
            </a:r>
            <a:endParaRPr lang="fr-CA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dirty="0" smtClean="0"/>
              <a:t>Lignes directrices</a:t>
            </a:r>
            <a:endParaRPr lang="fr-CA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5301208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fr-CA" dirty="0" smtClean="0"/>
              <a:t>En quoi ces nouveaux pans de la théorie économique fournissent-ils des réponses aux attaques méthodologiques formulées dans la première moitié du XXe siècle contre l’orthodoxie, notamment sur la nature de l'</a:t>
            </a:r>
            <a:r>
              <a:rPr lang="fr-CA" i="1" dirty="0" smtClean="0"/>
              <a:t>Homo </a:t>
            </a:r>
            <a:r>
              <a:rPr lang="fr-CA" i="1" dirty="0" err="1" smtClean="0"/>
              <a:t>oeconomicus</a:t>
            </a:r>
            <a:r>
              <a:rPr lang="fr-CA" dirty="0" smtClean="0"/>
              <a:t>?</a:t>
            </a:r>
            <a:endParaRPr lang="fr-FR" dirty="0" smtClean="0"/>
          </a:p>
          <a:p>
            <a:pPr lvl="0" algn="just"/>
            <a:endParaRPr lang="fr-CA" dirty="0" smtClean="0"/>
          </a:p>
          <a:p>
            <a:pPr lvl="0" algn="just"/>
            <a:r>
              <a:rPr lang="fr-CA" dirty="0" smtClean="0"/>
              <a:t>Peut-on considérer que leur essor marque l'intégration des positions défendues par certaines écoles hétérodoxes à l'orthodoxie? La théorie des jeux n'est-elle pas, par exemple, l'héritière de «l'acteur économique» de Menger?</a:t>
            </a:r>
            <a:endParaRPr lang="fr-FR" dirty="0" smtClean="0"/>
          </a:p>
          <a:p>
            <a:pPr lvl="0" algn="just"/>
            <a:endParaRPr lang="fr-CA" dirty="0" smtClean="0"/>
          </a:p>
          <a:p>
            <a:pPr lvl="0" algn="just"/>
            <a:r>
              <a:rPr lang="fr-CA" dirty="0" smtClean="0"/>
              <a:t>Était-ce plutôt une simple réponse à un contexte géopolitique particulier ou le résultat de l'«ouverture» des disciplines universitaires observée à la fin du siècle?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sz="3400" dirty="0" smtClean="0"/>
              <a:t>Kagel </a:t>
            </a:r>
            <a:r>
              <a:rPr lang="fr-CA" sz="3400" i="1" dirty="0" smtClean="0"/>
              <a:t>et al.</a:t>
            </a:r>
            <a:endParaRPr lang="fr-CA" sz="34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7972452" cy="4714908"/>
          </a:xfrm>
        </p:spPr>
        <p:txBody>
          <a:bodyPr>
            <a:noAutofit/>
          </a:bodyPr>
          <a:lstStyle/>
          <a:p>
            <a:pPr algn="just"/>
            <a:r>
              <a:rPr lang="fr-CA" sz="2000" dirty="0" smtClean="0"/>
              <a:t>Continuité biologique entre les espèces : l’existence de phénotypes communs est une question empirique intéressante en soi, si elle est s’avère elle ouvre la voie à l’expérimentation animale dans l’étude du comportement humain (une nouvelle méthodologie)</a:t>
            </a:r>
          </a:p>
          <a:p>
            <a:pPr algn="just"/>
            <a:endParaRPr lang="fr-CA" sz="2000" dirty="0" smtClean="0"/>
          </a:p>
          <a:p>
            <a:pPr algn="just"/>
            <a:r>
              <a:rPr lang="fr-CA" sz="2000" dirty="0" smtClean="0"/>
              <a:t>Vise à fournir explicitement une assise évolutionniste à l’</a:t>
            </a:r>
            <a:r>
              <a:rPr lang="fr-CA" sz="2000" dirty="0" err="1" smtClean="0"/>
              <a:t>hyp</a:t>
            </a:r>
            <a:r>
              <a:rPr lang="fr-CA" sz="2000" dirty="0" smtClean="0"/>
              <a:t>. de </a:t>
            </a:r>
            <a:r>
              <a:rPr lang="fr-CA" sz="2000" dirty="0" smtClean="0"/>
              <a:t>rationalité </a:t>
            </a:r>
            <a:r>
              <a:rPr lang="fr-CA" sz="2000" dirty="0" smtClean="0"/>
              <a:t>plutôt qu’une interprétation heuristique</a:t>
            </a:r>
          </a:p>
          <a:p>
            <a:pPr algn="just"/>
            <a:endParaRPr lang="fr-CA" sz="2000" dirty="0" smtClean="0"/>
          </a:p>
          <a:p>
            <a:pPr algn="just"/>
            <a:r>
              <a:rPr lang="fr-CA" sz="2000" dirty="0" smtClean="0"/>
              <a:t>Les avantages des sujets animaux :</a:t>
            </a:r>
          </a:p>
          <a:p>
            <a:pPr lvl="1" algn="just"/>
            <a:r>
              <a:rPr lang="fr-CA" sz="1600" dirty="0" smtClean="0"/>
              <a:t>Pratique, </a:t>
            </a:r>
            <a:r>
              <a:rPr lang="fr-CA" sz="1600" dirty="0" smtClean="0"/>
              <a:t>permet une réduction </a:t>
            </a:r>
            <a:r>
              <a:rPr lang="fr-CA" sz="1600" dirty="0" smtClean="0"/>
              <a:t>des erreurs et des coûts</a:t>
            </a:r>
          </a:p>
          <a:p>
            <a:pPr lvl="1" algn="just"/>
            <a:r>
              <a:rPr lang="fr-CA" sz="1600" dirty="0" smtClean="0"/>
              <a:t>Éthique, permet </a:t>
            </a:r>
            <a:r>
              <a:rPr lang="fr-CA" sz="1600" dirty="0" smtClean="0"/>
              <a:t>des expériences «significatives» pour les sujets</a:t>
            </a:r>
          </a:p>
          <a:p>
            <a:pPr lvl="1" algn="just"/>
            <a:r>
              <a:rPr lang="fr-CA" sz="1600" dirty="0" smtClean="0"/>
              <a:t>Meilleur contrôle des facteurs environnementaux</a:t>
            </a:r>
          </a:p>
          <a:p>
            <a:pPr algn="just"/>
            <a:endParaRPr lang="fr-CA" sz="2000" dirty="0" smtClean="0"/>
          </a:p>
          <a:p>
            <a:pPr algn="just"/>
            <a:endParaRPr lang="fr-CA" sz="2000" dirty="0" smtClean="0"/>
          </a:p>
          <a:p>
            <a:pPr algn="just"/>
            <a:endParaRPr lang="fr-CA" sz="2000" dirty="0" smtClean="0"/>
          </a:p>
          <a:p>
            <a:pPr algn="just"/>
            <a:endParaRPr lang="fr-CA" sz="1600" dirty="0" smtClean="0"/>
          </a:p>
          <a:p>
            <a:pPr lvl="1" algn="just">
              <a:buNone/>
            </a:pPr>
            <a:endParaRPr lang="fr-CA" sz="16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sz="3400" dirty="0" smtClean="0"/>
              <a:t>Kagel </a:t>
            </a:r>
            <a:r>
              <a:rPr lang="fr-CA" sz="3400" i="1" dirty="0" smtClean="0"/>
              <a:t>et al.</a:t>
            </a:r>
            <a:endParaRPr lang="fr-CA" sz="34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147248" cy="5143536"/>
          </a:xfrm>
        </p:spPr>
        <p:txBody>
          <a:bodyPr>
            <a:noAutofit/>
          </a:bodyPr>
          <a:lstStyle/>
          <a:p>
            <a:pPr algn="just"/>
            <a:r>
              <a:rPr lang="fr-CA" sz="2000" dirty="0" smtClean="0"/>
              <a:t>L’appareil expérimental : boîtes de Skinner </a:t>
            </a:r>
            <a:r>
              <a:rPr lang="fr-CA" sz="2000" dirty="0" smtClean="0"/>
              <a:t>préprogrammées </a:t>
            </a:r>
            <a:r>
              <a:rPr lang="fr-CA" sz="2000" dirty="0" smtClean="0"/>
              <a:t>selon une contingence de renforcement à ratios fixes, enregistrant automatiquement les réponses des sujets, des </a:t>
            </a:r>
            <a:r>
              <a:rPr lang="fr-CA" sz="2000" dirty="0" smtClean="0"/>
              <a:t>rats de laboratoires</a:t>
            </a:r>
            <a:endParaRPr lang="fr-CA" sz="2000" dirty="0" smtClean="0"/>
          </a:p>
          <a:p>
            <a:pPr lvl="1" algn="just"/>
            <a:r>
              <a:rPr lang="fr-CA" sz="1600" dirty="0" smtClean="0"/>
              <a:t>Le revenu est fixé par le nombre de réponses </a:t>
            </a:r>
            <a:r>
              <a:rPr lang="fr-CA" sz="1600" dirty="0" smtClean="0"/>
              <a:t>totales pouvant être émises </a:t>
            </a:r>
            <a:r>
              <a:rPr lang="fr-CA" sz="1600" dirty="0" smtClean="0"/>
              <a:t>sur les deux leviers (la fermeture des voyants lumineux indiquant aux sujets son épuisement), fixé à un niveau très faible par rapport à la capacité physiologique des sujets (tests sur la théorie du cons., par sur l’offre de travail)</a:t>
            </a:r>
          </a:p>
          <a:p>
            <a:pPr lvl="1" algn="just"/>
            <a:r>
              <a:rPr lang="fr-CA" sz="1600" dirty="0" smtClean="0"/>
              <a:t>Le prix est mesuré par la ration des deux biens dispensée par activation, une baisse de cette ration correspondant à une hausse du prix unitaire d’une quantité de ration fixe</a:t>
            </a:r>
          </a:p>
          <a:p>
            <a:pPr algn="just"/>
            <a:endParaRPr lang="fr-CA" sz="2000" dirty="0" smtClean="0"/>
          </a:p>
          <a:p>
            <a:pPr algn="just"/>
            <a:r>
              <a:rPr lang="fr-CA" sz="2000" dirty="0" smtClean="0"/>
              <a:t>Le test : la négativité de l’effet de substitution par la mesure de la réponse des sujets à des variations de prix compensées</a:t>
            </a:r>
          </a:p>
          <a:p>
            <a:pPr lvl="1" algn="just"/>
            <a:r>
              <a:rPr lang="fr-CA" sz="1600" dirty="0" smtClean="0"/>
              <a:t>Pour un couple de biens </a:t>
            </a:r>
            <a:r>
              <a:rPr lang="fr-CA" sz="1600" dirty="0" smtClean="0"/>
              <a:t>substituts, deux liquides désaltérant préférés à l’eau, en maintenant l’accès à l’eau et à la nourriture</a:t>
            </a:r>
            <a:endParaRPr lang="fr-CA" sz="1600" dirty="0" smtClean="0"/>
          </a:p>
          <a:p>
            <a:pPr lvl="1" algn="just"/>
            <a:r>
              <a:rPr lang="fr-CA" sz="1600" dirty="0" smtClean="0"/>
              <a:t>Pour un couple de biens </a:t>
            </a:r>
            <a:r>
              <a:rPr lang="fr-CA" sz="1600" dirty="0" smtClean="0"/>
              <a:t>complémentaires, de l’eau </a:t>
            </a:r>
            <a:r>
              <a:rPr lang="fr-CA" sz="1600" dirty="0" smtClean="0"/>
              <a:t>et de la nourriture, </a:t>
            </a:r>
            <a:r>
              <a:rPr lang="fr-CA" sz="1600" dirty="0" smtClean="0"/>
              <a:t>sans accès à d’autres biens</a:t>
            </a:r>
            <a:endParaRPr lang="fr-CA" sz="1600" dirty="0" smtClean="0"/>
          </a:p>
          <a:p>
            <a:pPr algn="just"/>
            <a:endParaRPr lang="fr-CA" sz="2000" dirty="0" smtClean="0"/>
          </a:p>
          <a:p>
            <a:pPr algn="just"/>
            <a:endParaRPr lang="fr-CA" sz="1600" dirty="0" smtClean="0"/>
          </a:p>
          <a:p>
            <a:pPr lvl="1" algn="just">
              <a:buNone/>
            </a:pPr>
            <a:endParaRPr lang="fr-CA" sz="16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sz="3400" dirty="0" smtClean="0"/>
              <a:t>Kagel </a:t>
            </a:r>
            <a:r>
              <a:rPr lang="fr-CA" sz="3400" i="1" dirty="0" smtClean="0"/>
              <a:t>et al.</a:t>
            </a:r>
            <a:endParaRPr lang="fr-CA" sz="34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7972452" cy="5095468"/>
          </a:xfrm>
        </p:spPr>
        <p:txBody>
          <a:bodyPr>
            <a:noAutofit/>
          </a:bodyPr>
          <a:lstStyle/>
          <a:p>
            <a:pPr algn="just"/>
            <a:r>
              <a:rPr lang="fr-CA" sz="2000" dirty="0" smtClean="0"/>
              <a:t>Critère de stabilité et enregistrement des comportements : 10 jours </a:t>
            </a:r>
            <a:r>
              <a:rPr lang="fr-CA" sz="2000" dirty="0" smtClean="0"/>
              <a:t>consécutifs de cons. </a:t>
            </a:r>
            <a:r>
              <a:rPr lang="fr-CA" sz="2000" dirty="0" smtClean="0"/>
              <a:t>stable</a:t>
            </a:r>
            <a:r>
              <a:rPr lang="fr-CA" sz="2000" dirty="0" smtClean="0"/>
              <a:t>, </a:t>
            </a:r>
            <a:r>
              <a:rPr lang="fr-CA" sz="2000" dirty="0" smtClean="0"/>
              <a:t>pour une durée totale minimum de 14 jours</a:t>
            </a:r>
            <a:r>
              <a:rPr lang="fr-CA" sz="2000" dirty="0" smtClean="0"/>
              <a:t>, et les </a:t>
            </a:r>
            <a:r>
              <a:rPr lang="fr-CA" sz="2000" dirty="0" smtClean="0"/>
              <a:t>données des 3 premiers </a:t>
            </a:r>
            <a:r>
              <a:rPr lang="fr-CA" sz="2000" dirty="0" smtClean="0"/>
              <a:t>jours étant </a:t>
            </a:r>
            <a:r>
              <a:rPr lang="fr-CA" sz="2000" dirty="0" smtClean="0"/>
              <a:t>retranchées</a:t>
            </a:r>
          </a:p>
          <a:p>
            <a:pPr algn="just"/>
            <a:endParaRPr lang="fr-CA" sz="2000" dirty="0" smtClean="0"/>
          </a:p>
          <a:p>
            <a:pPr algn="just"/>
            <a:r>
              <a:rPr lang="fr-CA" sz="2000" dirty="0" smtClean="0"/>
              <a:t>Données </a:t>
            </a:r>
            <a:r>
              <a:rPr lang="fr-CA" sz="2000" dirty="0" smtClean="0"/>
              <a:t>compilées </a:t>
            </a:r>
            <a:r>
              <a:rPr lang="fr-CA" sz="2000" dirty="0" smtClean="0"/>
              <a:t>: </a:t>
            </a:r>
            <a:r>
              <a:rPr lang="fr-CA" sz="2000" dirty="0" smtClean="0"/>
              <a:t>la consommation </a:t>
            </a:r>
            <a:r>
              <a:rPr lang="fr-CA" sz="2000" dirty="0" smtClean="0"/>
              <a:t>moyenne quotidienne </a:t>
            </a:r>
            <a:r>
              <a:rPr lang="fr-CA" sz="2000" dirty="0" smtClean="0"/>
              <a:t>et son écart-type</a:t>
            </a:r>
          </a:p>
          <a:p>
            <a:pPr algn="just"/>
            <a:endParaRPr lang="fr-CA" sz="2000" dirty="0" smtClean="0"/>
          </a:p>
          <a:p>
            <a:pPr algn="just"/>
            <a:r>
              <a:rPr lang="fr-CA" sz="2000" dirty="0" smtClean="0"/>
              <a:t>Résultats</a:t>
            </a:r>
          </a:p>
          <a:p>
            <a:pPr lvl="1" algn="just"/>
            <a:r>
              <a:rPr lang="fr-CA" sz="1800" dirty="0" smtClean="0"/>
              <a:t>Cohérent avec l’</a:t>
            </a:r>
            <a:r>
              <a:rPr lang="fr-CA" sz="1800" dirty="0" err="1" smtClean="0"/>
              <a:t>hyp</a:t>
            </a:r>
            <a:r>
              <a:rPr lang="fr-CA" sz="1800" dirty="0" smtClean="0"/>
              <a:t>. pour les 2 sujets dans la 1</a:t>
            </a:r>
            <a:r>
              <a:rPr lang="fr-CA" sz="1800" baseline="30000" dirty="0" smtClean="0"/>
              <a:t>ère</a:t>
            </a:r>
            <a:r>
              <a:rPr lang="fr-CA" sz="1800" dirty="0" smtClean="0"/>
              <a:t> </a:t>
            </a:r>
            <a:r>
              <a:rPr lang="fr-CA" sz="1800" dirty="0" err="1" smtClean="0"/>
              <a:t>exp</a:t>
            </a:r>
            <a:r>
              <a:rPr lang="fr-CA" sz="1800" dirty="0" smtClean="0"/>
              <a:t>.</a:t>
            </a:r>
          </a:p>
          <a:p>
            <a:pPr lvl="1" algn="just"/>
            <a:r>
              <a:rPr lang="fr-CA" sz="1800" dirty="0" smtClean="0"/>
              <a:t>Cohérent avec l’</a:t>
            </a:r>
            <a:r>
              <a:rPr lang="fr-CA" sz="1800" dirty="0" err="1" smtClean="0"/>
              <a:t>hyp</a:t>
            </a:r>
            <a:r>
              <a:rPr lang="fr-CA" sz="1800" dirty="0" smtClean="0"/>
              <a:t>. pour </a:t>
            </a:r>
            <a:r>
              <a:rPr lang="fr-CA" sz="1800" dirty="0" smtClean="0"/>
              <a:t>1 seul des 2 sujets </a:t>
            </a:r>
            <a:r>
              <a:rPr lang="fr-CA" sz="1800" dirty="0" smtClean="0"/>
              <a:t>dans la 2</a:t>
            </a:r>
            <a:r>
              <a:rPr lang="fr-CA" sz="1800" baseline="30000" dirty="0" smtClean="0"/>
              <a:t>e</a:t>
            </a:r>
            <a:r>
              <a:rPr lang="fr-CA" sz="1800" dirty="0" smtClean="0"/>
              <a:t> </a:t>
            </a:r>
            <a:r>
              <a:rPr lang="fr-CA" sz="1800" dirty="0" err="1" smtClean="0"/>
              <a:t>exp</a:t>
            </a:r>
            <a:r>
              <a:rPr lang="fr-CA" sz="1800" dirty="0" smtClean="0"/>
              <a:t>.</a:t>
            </a:r>
          </a:p>
          <a:p>
            <a:pPr lvl="1" algn="just"/>
            <a:r>
              <a:rPr lang="fr-CA" sz="1800" dirty="0" smtClean="0"/>
              <a:t>Le comportement du 2</a:t>
            </a:r>
            <a:r>
              <a:rPr lang="fr-CA" sz="1800" baseline="30000" dirty="0" smtClean="0"/>
              <a:t>e</a:t>
            </a:r>
            <a:r>
              <a:rPr lang="fr-CA" sz="1800" dirty="0" smtClean="0"/>
              <a:t> sujet montre aussi une diminution de la consommation relative du bien dont le prix relatif est augmenté, mais ce dernier refuse étrangement d’épuiser sa </a:t>
            </a:r>
            <a:r>
              <a:rPr lang="fr-CA" sz="1800" dirty="0" smtClean="0"/>
              <a:t>contrainte de revenu, </a:t>
            </a:r>
            <a:r>
              <a:rPr lang="fr-CA" sz="1800" dirty="0" smtClean="0"/>
              <a:t>ce qui implique une perte de </a:t>
            </a:r>
            <a:r>
              <a:rPr lang="fr-CA" sz="1800" dirty="0" smtClean="0"/>
              <a:t>poids, il proteste, devient paresseux et dépérit!</a:t>
            </a:r>
            <a:endParaRPr lang="fr-CA" sz="2000" dirty="0" smtClean="0"/>
          </a:p>
          <a:p>
            <a:pPr algn="just"/>
            <a:endParaRPr lang="fr-CA" sz="2000" dirty="0" smtClean="0"/>
          </a:p>
          <a:p>
            <a:pPr algn="just"/>
            <a:endParaRPr lang="fr-CA" sz="1600" dirty="0" smtClean="0"/>
          </a:p>
          <a:p>
            <a:pPr lvl="1" algn="just">
              <a:buNone/>
            </a:pPr>
            <a:endParaRPr lang="fr-CA" sz="16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99032"/>
          </a:xfrm>
        </p:spPr>
        <p:txBody>
          <a:bodyPr>
            <a:normAutofit/>
          </a:bodyPr>
          <a:lstStyle/>
          <a:p>
            <a:r>
              <a:rPr lang="fr-CA" sz="3400" dirty="0" smtClean="0"/>
              <a:t>Kagel </a:t>
            </a:r>
            <a:r>
              <a:rPr lang="fr-CA" sz="3400" i="1" dirty="0" smtClean="0"/>
              <a:t>et al.</a:t>
            </a:r>
            <a:endParaRPr lang="fr-CA" sz="3400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7972452" cy="4714908"/>
          </a:xfrm>
        </p:spPr>
        <p:txBody>
          <a:bodyPr>
            <a:noAutofit/>
          </a:bodyPr>
          <a:lstStyle/>
          <a:p>
            <a:pPr algn="just"/>
            <a:r>
              <a:rPr lang="fr-FR" sz="2000" dirty="0" smtClean="0"/>
              <a:t>Le niveau de contrôle expérimental et la standardisation de la procédure…</a:t>
            </a:r>
          </a:p>
          <a:p>
            <a:pPr lvl="1" algn="just"/>
            <a:r>
              <a:rPr lang="fr-FR" sz="1600" dirty="0" smtClean="0"/>
              <a:t>Limitent le nombre de sujets nécessaire pour arriver à des résultats significatifs</a:t>
            </a:r>
          </a:p>
          <a:p>
            <a:pPr lvl="1" algn="just"/>
            <a:r>
              <a:rPr lang="fr-FR" sz="1600" dirty="0" smtClean="0"/>
              <a:t>Facilitent une éventuelle réplication de l’expérience, le retour aux conditions initiales fournissant déjà une réplication </a:t>
            </a:r>
            <a:r>
              <a:rPr lang="fr-FR" sz="1600" dirty="0" err="1" smtClean="0"/>
              <a:t>intrasujet</a:t>
            </a:r>
            <a:endParaRPr lang="fr-FR" sz="1600" dirty="0" smtClean="0"/>
          </a:p>
          <a:p>
            <a:pPr lvl="1" algn="just"/>
            <a:r>
              <a:rPr lang="fr-FR" sz="1600" dirty="0" smtClean="0"/>
              <a:t>Possibilité de mesurer l’ampleur d’éventuels biais à coûts faibles (</a:t>
            </a:r>
            <a:r>
              <a:rPr lang="fr-FR" sz="1600" dirty="0" err="1" smtClean="0"/>
              <a:t>p.e</a:t>
            </a:r>
            <a:r>
              <a:rPr lang="fr-FR" sz="1600" dirty="0" smtClean="0"/>
              <a:t>. le biais de levier)</a:t>
            </a:r>
            <a:endParaRPr lang="fr-FR" sz="1600" dirty="0" smtClean="0"/>
          </a:p>
          <a:p>
            <a:pPr algn="just"/>
            <a:endParaRPr lang="fr-CA" sz="2000" dirty="0" smtClean="0"/>
          </a:p>
          <a:p>
            <a:pPr marL="64008" indent="0" algn="just">
              <a:buNone/>
            </a:pPr>
            <a:endParaRPr lang="fr-CA" sz="2000" dirty="0" smtClean="0"/>
          </a:p>
          <a:p>
            <a:pPr algn="just"/>
            <a:endParaRPr lang="fr-CA" sz="1600" dirty="0" smtClean="0"/>
          </a:p>
          <a:p>
            <a:pPr lvl="1" algn="just">
              <a:buNone/>
            </a:pPr>
            <a:endParaRPr lang="fr-CA" sz="16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2225</TotalTime>
  <Words>591</Words>
  <Application>Microsoft Office PowerPoint</Application>
  <PresentationFormat>Affichage à l'écran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Verve</vt:lpstr>
      <vt:lpstr>La pensée économique au XXe siècle</vt:lpstr>
      <vt:lpstr>Lignes directrices</vt:lpstr>
      <vt:lpstr>Kagel et al.</vt:lpstr>
      <vt:lpstr>Kagel et al.</vt:lpstr>
      <vt:lpstr>Kagel et al.</vt:lpstr>
      <vt:lpstr>Kagel et al.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pensée économique et l’idéalisme grec</dc:title>
  <dc:creator>Aurélie</dc:creator>
  <cp:lastModifiedBy>sav-salledecours</cp:lastModifiedBy>
  <cp:revision>341</cp:revision>
  <dcterms:created xsi:type="dcterms:W3CDTF">2012-10-09T00:01:45Z</dcterms:created>
  <dcterms:modified xsi:type="dcterms:W3CDTF">2015-12-08T15:04:13Z</dcterms:modified>
</cp:coreProperties>
</file>