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9"/>
  </p:notesMasterIdLst>
  <p:handoutMasterIdLst>
    <p:handoutMasterId r:id="rId10"/>
  </p:handoutMasterIdLst>
  <p:sldIdLst>
    <p:sldId id="256" r:id="rId2"/>
    <p:sldId id="289" r:id="rId3"/>
    <p:sldId id="295" r:id="rId4"/>
    <p:sldId id="299" r:id="rId5"/>
    <p:sldId id="298" r:id="rId6"/>
    <p:sldId id="300" r:id="rId7"/>
    <p:sldId id="301" r:id="rId8"/>
  </p:sldIdLst>
  <p:sldSz cx="9144000" cy="6858000" type="screen4x3"/>
  <p:notesSz cx="6858000" cy="9296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E12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15620"/>
    <p:restoredTop sz="83692" autoAdjust="0"/>
  </p:normalViewPr>
  <p:slideViewPr>
    <p:cSldViewPr>
      <p:cViewPr varScale="1">
        <p:scale>
          <a:sx n="66" d="100"/>
          <a:sy n="66" d="100"/>
        </p:scale>
        <p:origin x="762"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3967B35A-4FEF-48B9-8CAD-03297AD51C2B}" type="datetimeFigureOut">
              <a:rPr lang="fr-CA" smtClean="0"/>
              <a:pPr/>
              <a:t>2025-04-08</a:t>
            </a:fld>
            <a:endParaRPr lang="fr-CA"/>
          </a:p>
        </p:txBody>
      </p:sp>
      <p:sp>
        <p:nvSpPr>
          <p:cNvPr id="4" name="Espace réservé du pied de page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fr-CA"/>
          </a:p>
        </p:txBody>
      </p:sp>
      <p:sp>
        <p:nvSpPr>
          <p:cNvPr id="5" name="Espace réservé du numéro de diapositive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8474DE3E-F426-42E8-A61E-0191B0FCA610}" type="slidenum">
              <a:rPr lang="fr-CA" smtClean="0"/>
              <a:pPr/>
              <a:t>‹N°›</a:t>
            </a:fld>
            <a:endParaRPr lang="fr-CA"/>
          </a:p>
        </p:txBody>
      </p:sp>
    </p:spTree>
    <p:extLst>
      <p:ext uri="{BB962C8B-B14F-4D97-AF65-F5344CB8AC3E}">
        <p14:creationId xmlns:p14="http://schemas.microsoft.com/office/powerpoint/2010/main" val="3579748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8F1C5084-9118-4996-8180-65BF355F703C}" type="datetimeFigureOut">
              <a:rPr lang="fr-CA" smtClean="0"/>
              <a:pPr/>
              <a:t>2025-04-08</a:t>
            </a:fld>
            <a:endParaRPr lang="fr-CA"/>
          </a:p>
        </p:txBody>
      </p:sp>
      <p:sp>
        <p:nvSpPr>
          <p:cNvPr id="4" name="Espace réservé de l'image des diapositives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commentaires 4"/>
          <p:cNvSpPr>
            <a:spLocks noGrp="1"/>
          </p:cNvSpPr>
          <p:nvPr>
            <p:ph type="body" sz="quarter" idx="3"/>
          </p:nvPr>
        </p:nvSpPr>
        <p:spPr>
          <a:xfrm>
            <a:off x="685800" y="4415790"/>
            <a:ext cx="5486400" cy="418338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D8710D0A-93A3-49B6-A9CB-C767F84FC9B5}" type="slidenum">
              <a:rPr lang="fr-CA" smtClean="0"/>
              <a:pPr/>
              <a:t>‹N°›</a:t>
            </a:fld>
            <a:endParaRPr lang="fr-CA"/>
          </a:p>
        </p:txBody>
      </p:sp>
    </p:spTree>
    <p:extLst>
      <p:ext uri="{BB962C8B-B14F-4D97-AF65-F5344CB8AC3E}">
        <p14:creationId xmlns:p14="http://schemas.microsoft.com/office/powerpoint/2010/main" val="24214996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Triangle isocè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540544" y="776288"/>
            <a:ext cx="8062912" cy="1470025"/>
          </a:xfrm>
        </p:spPr>
        <p:txBody>
          <a:bodyPr anchor="b">
            <a:normAutofit/>
          </a:bodyPr>
          <a:lstStyle>
            <a:lvl1pPr algn="r">
              <a:defRPr sz="4400"/>
            </a:lvl1pPr>
          </a:lstStyle>
          <a:p>
            <a:r>
              <a:rPr kumimoji="0" lang="fr-FR"/>
              <a:t>Cliquez pour modifier le style du titre</a:t>
            </a:r>
            <a:endParaRPr kumimoji="0" lang="en-US"/>
          </a:p>
        </p:txBody>
      </p:sp>
      <p:sp>
        <p:nvSpPr>
          <p:cNvPr id="9" name="Sous-titr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28" name="Espace réservé de la date 27"/>
          <p:cNvSpPr>
            <a:spLocks noGrp="1"/>
          </p:cNvSpPr>
          <p:nvPr>
            <p:ph type="dt" sz="half" idx="10"/>
          </p:nvPr>
        </p:nvSpPr>
        <p:spPr>
          <a:xfrm>
            <a:off x="1371600" y="6012656"/>
            <a:ext cx="5791200" cy="365125"/>
          </a:xfrm>
        </p:spPr>
        <p:txBody>
          <a:bodyPr tIns="0" bIns="0" anchor="t"/>
          <a:lstStyle>
            <a:lvl1pPr algn="r">
              <a:defRPr sz="1000"/>
            </a:lvl1pPr>
          </a:lstStyle>
          <a:p>
            <a:fld id="{23BF7E47-8E23-4C43-A45C-D029190CA677}" type="datetime1">
              <a:rPr lang="fr-CA" smtClean="0"/>
              <a:pPr/>
              <a:t>2025-04-08</a:t>
            </a:fld>
            <a:endParaRPr lang="fr-CA"/>
          </a:p>
        </p:txBody>
      </p:sp>
      <p:sp>
        <p:nvSpPr>
          <p:cNvPr id="17" name="Espace réservé du pied de page 16"/>
          <p:cNvSpPr>
            <a:spLocks noGrp="1"/>
          </p:cNvSpPr>
          <p:nvPr>
            <p:ph type="ftr" sz="quarter" idx="11"/>
          </p:nvPr>
        </p:nvSpPr>
        <p:spPr>
          <a:xfrm>
            <a:off x="1371600" y="5650704"/>
            <a:ext cx="5791200" cy="365125"/>
          </a:xfrm>
        </p:spPr>
        <p:txBody>
          <a:bodyPr tIns="0" bIns="0" anchor="b"/>
          <a:lstStyle>
            <a:lvl1pPr algn="r">
              <a:defRPr sz="1100"/>
            </a:lvl1pPr>
          </a:lstStyle>
          <a:p>
            <a:endParaRPr lang="fr-CA"/>
          </a:p>
        </p:txBody>
      </p:sp>
      <p:sp>
        <p:nvSpPr>
          <p:cNvPr id="29" name="Espace réservé du numéro de diapositive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23ADB00F-74D5-45D9-AE7C-1B11EDC2AEF9}" type="slidenum">
              <a:rPr lang="fr-CA" smtClean="0"/>
              <a:pPr/>
              <a:t>‹N°›</a:t>
            </a:fld>
            <a:endParaRPr lang="fr-C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256265A0-81E4-47AA-A35F-363B37810891}" type="datetime1">
              <a:rPr lang="fr-CA" smtClean="0"/>
              <a:pPr/>
              <a:t>2025-04-08</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23ADB00F-74D5-45D9-AE7C-1B11EDC2AEF9}" type="slidenum">
              <a:rPr lang="fr-CA" smtClean="0"/>
              <a:pPr/>
              <a:t>‹N°›</a:t>
            </a:fld>
            <a:endParaRPr lang="fr-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81800" y="381000"/>
            <a:ext cx="1905000" cy="5486400"/>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381000"/>
            <a:ext cx="6248400" cy="5486400"/>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63655C6B-6640-4E16-B860-85FD115A64D8}" type="datetime1">
              <a:rPr lang="fr-CA" smtClean="0"/>
              <a:pPr/>
              <a:t>2025-04-08</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23ADB00F-74D5-45D9-AE7C-1B11EDC2AEF9}" type="slidenum">
              <a:rPr lang="fr-CA" smtClean="0"/>
              <a:pPr/>
              <a:t>‹N°›</a:t>
            </a:fld>
            <a:endParaRPr lang="fr-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1399032"/>
          </a:xfrm>
        </p:spPr>
        <p:txBody>
          <a:bodyPr/>
          <a:lstStyle/>
          <a:p>
            <a:r>
              <a:rPr kumimoji="0" lang="fr-FR"/>
              <a:t>Cliquez pour modifier le style du titre</a:t>
            </a:r>
            <a:endParaRPr kumimoji="0" lang="en-US"/>
          </a:p>
        </p:txBody>
      </p:sp>
      <p:sp>
        <p:nvSpPr>
          <p:cNvPr id="3" name="Espace réservé du contenu 2"/>
          <p:cNvSpPr>
            <a:spLocks noGrp="1"/>
          </p:cNvSpPr>
          <p:nvPr>
            <p:ph idx="1"/>
          </p:nvPr>
        </p:nvSpPr>
        <p:spPr>
          <a:xfrm>
            <a:off x="457200" y="1882808"/>
            <a:ext cx="8229600" cy="4572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a:xfrm>
            <a:off x="4791456" y="6480048"/>
            <a:ext cx="2133600" cy="301752"/>
          </a:xfrm>
        </p:spPr>
        <p:txBody>
          <a:bodyPr/>
          <a:lstStyle/>
          <a:p>
            <a:fld id="{4B49EA26-9A55-4EAA-AA13-62866FB14839}" type="datetime1">
              <a:rPr lang="fr-CA" smtClean="0"/>
              <a:pPr/>
              <a:t>2025-04-08</a:t>
            </a:fld>
            <a:endParaRPr lang="fr-CA"/>
          </a:p>
        </p:txBody>
      </p:sp>
      <p:sp>
        <p:nvSpPr>
          <p:cNvPr id="5" name="Espace réservé du pied de page 4"/>
          <p:cNvSpPr>
            <a:spLocks noGrp="1"/>
          </p:cNvSpPr>
          <p:nvPr>
            <p:ph type="ftr" sz="quarter" idx="11"/>
          </p:nvPr>
        </p:nvSpPr>
        <p:spPr>
          <a:xfrm>
            <a:off x="457200" y="6480969"/>
            <a:ext cx="4260056" cy="300831"/>
          </a:xfrm>
        </p:spPr>
        <p:txBody>
          <a:bodyPr/>
          <a:lstStyle/>
          <a:p>
            <a:endParaRPr lang="fr-CA"/>
          </a:p>
        </p:txBody>
      </p:sp>
      <p:sp>
        <p:nvSpPr>
          <p:cNvPr id="6" name="Espace réservé du numéro de diapositive 5"/>
          <p:cNvSpPr>
            <a:spLocks noGrp="1"/>
          </p:cNvSpPr>
          <p:nvPr>
            <p:ph type="sldNum" sz="quarter" idx="12"/>
          </p:nvPr>
        </p:nvSpPr>
        <p:spPr/>
        <p:txBody>
          <a:bodyPr/>
          <a:lstStyle/>
          <a:p>
            <a:fld id="{23ADB00F-74D5-45D9-AE7C-1B11EDC2AEF9}" type="slidenum">
              <a:rPr lang="fr-CA" smtClean="0"/>
              <a:pPr/>
              <a:t>‹N°›</a:t>
            </a:fld>
            <a:endParaRPr lang="fr-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1"/>
      </p:bgRef>
    </p:bg>
    <p:spTree>
      <p:nvGrpSpPr>
        <p:cNvPr id="1" name=""/>
        <p:cNvGrpSpPr/>
        <p:nvPr/>
      </p:nvGrpSpPr>
      <p:grpSpPr>
        <a:xfrm>
          <a:off x="0" y="0"/>
          <a:ext cx="0" cy="0"/>
          <a:chOff x="0" y="0"/>
          <a:chExt cx="0" cy="0"/>
        </a:xfrm>
      </p:grpSpPr>
      <p:sp>
        <p:nvSpPr>
          <p:cNvPr id="9" name="Triangle rect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Triangle isocè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Espace réservé de la date 3"/>
          <p:cNvSpPr>
            <a:spLocks noGrp="1"/>
          </p:cNvSpPr>
          <p:nvPr>
            <p:ph type="dt" sz="half" idx="10"/>
          </p:nvPr>
        </p:nvSpPr>
        <p:spPr>
          <a:xfrm>
            <a:off x="6955632" y="6477000"/>
            <a:ext cx="2133600" cy="304800"/>
          </a:xfrm>
        </p:spPr>
        <p:txBody>
          <a:bodyPr/>
          <a:lstStyle/>
          <a:p>
            <a:fld id="{00830E93-A556-4DD7-9175-168FF88A6277}" type="datetime1">
              <a:rPr lang="fr-CA" smtClean="0"/>
              <a:pPr/>
              <a:t>2025-04-08</a:t>
            </a:fld>
            <a:endParaRPr lang="fr-CA"/>
          </a:p>
        </p:txBody>
      </p:sp>
      <p:sp>
        <p:nvSpPr>
          <p:cNvPr id="5" name="Espace réservé du pied de page 4"/>
          <p:cNvSpPr>
            <a:spLocks noGrp="1"/>
          </p:cNvSpPr>
          <p:nvPr>
            <p:ph type="ftr" sz="quarter" idx="11"/>
          </p:nvPr>
        </p:nvSpPr>
        <p:spPr>
          <a:xfrm>
            <a:off x="2619376" y="6480969"/>
            <a:ext cx="4260056" cy="300831"/>
          </a:xfrm>
        </p:spPr>
        <p:txBody>
          <a:bodyPr/>
          <a:lstStyle/>
          <a:p>
            <a:endParaRPr lang="fr-CA"/>
          </a:p>
        </p:txBody>
      </p:sp>
      <p:sp>
        <p:nvSpPr>
          <p:cNvPr id="6" name="Espace réservé du numéro de diapositive 5"/>
          <p:cNvSpPr>
            <a:spLocks noGrp="1"/>
          </p:cNvSpPr>
          <p:nvPr>
            <p:ph type="sldNum" sz="quarter" idx="12"/>
          </p:nvPr>
        </p:nvSpPr>
        <p:spPr>
          <a:xfrm>
            <a:off x="8451056" y="809624"/>
            <a:ext cx="502920" cy="300831"/>
          </a:xfrm>
        </p:spPr>
        <p:txBody>
          <a:bodyPr/>
          <a:lstStyle/>
          <a:p>
            <a:fld id="{23ADB00F-74D5-45D9-AE7C-1B11EDC2AEF9}" type="slidenum">
              <a:rPr lang="fr-CA" smtClean="0"/>
              <a:pPr/>
              <a:t>‹N°›</a:t>
            </a:fld>
            <a:endParaRPr lang="fr-CA"/>
          </a:p>
        </p:txBody>
      </p:sp>
      <p:cxnSp>
        <p:nvCxnSpPr>
          <p:cNvPr id="11" name="Connecteur droit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Connecteur droit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r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marL="0" algn="l">
              <a:defRPr/>
            </a:lvl1p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a:xfrm>
            <a:off x="4791456" y="6480969"/>
            <a:ext cx="2133600" cy="301752"/>
          </a:xfrm>
        </p:spPr>
        <p:txBody>
          <a:bodyPr/>
          <a:lstStyle/>
          <a:p>
            <a:fld id="{B5839E05-83D7-4B94-9BF8-18CB5B694295}" type="datetime1">
              <a:rPr lang="fr-CA" smtClean="0"/>
              <a:pPr/>
              <a:t>2025-04-08</a:t>
            </a:fld>
            <a:endParaRPr lang="fr-CA"/>
          </a:p>
        </p:txBody>
      </p:sp>
      <p:sp>
        <p:nvSpPr>
          <p:cNvPr id="6" name="Espace réservé du pied de page 5"/>
          <p:cNvSpPr>
            <a:spLocks noGrp="1"/>
          </p:cNvSpPr>
          <p:nvPr>
            <p:ph type="ftr" sz="quarter" idx="11"/>
          </p:nvPr>
        </p:nvSpPr>
        <p:spPr>
          <a:xfrm>
            <a:off x="457200" y="6480969"/>
            <a:ext cx="4260056" cy="301752"/>
          </a:xfrm>
        </p:spPr>
        <p:txBody>
          <a:bodyPr/>
          <a:lstStyle/>
          <a:p>
            <a:endParaRPr lang="fr-CA"/>
          </a:p>
        </p:txBody>
      </p:sp>
      <p:sp>
        <p:nvSpPr>
          <p:cNvPr id="7" name="Espace réservé du numéro de diapositive 6"/>
          <p:cNvSpPr>
            <a:spLocks noGrp="1"/>
          </p:cNvSpPr>
          <p:nvPr>
            <p:ph type="sldNum" sz="quarter" idx="12"/>
          </p:nvPr>
        </p:nvSpPr>
        <p:spPr>
          <a:xfrm>
            <a:off x="7589520" y="6480969"/>
            <a:ext cx="502920" cy="301752"/>
          </a:xfrm>
        </p:spPr>
        <p:txBody>
          <a:bodyPr/>
          <a:lstStyle/>
          <a:p>
            <a:fld id="{23ADB00F-74D5-45D9-AE7C-1B11EDC2AEF9}" type="slidenum">
              <a:rPr lang="fr-CA" smtClean="0"/>
              <a:pPr/>
              <a:t>‹N°›</a:t>
            </a:fld>
            <a:endParaRPr lang="fr-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a:xfrm>
            <a:off x="4791456" y="6480969"/>
            <a:ext cx="2130552" cy="301752"/>
          </a:xfrm>
        </p:spPr>
        <p:txBody>
          <a:bodyPr/>
          <a:lstStyle/>
          <a:p>
            <a:fld id="{7D1597B7-E048-4CCF-BB53-85956B1D4BC0}" type="datetime1">
              <a:rPr lang="fr-CA" smtClean="0"/>
              <a:pPr/>
              <a:t>2025-04-08</a:t>
            </a:fld>
            <a:endParaRPr lang="fr-CA"/>
          </a:p>
        </p:txBody>
      </p:sp>
      <p:sp>
        <p:nvSpPr>
          <p:cNvPr id="8" name="Espace réservé du pied de page 7"/>
          <p:cNvSpPr>
            <a:spLocks noGrp="1"/>
          </p:cNvSpPr>
          <p:nvPr>
            <p:ph type="ftr" sz="quarter" idx="11"/>
          </p:nvPr>
        </p:nvSpPr>
        <p:spPr>
          <a:xfrm>
            <a:off x="457200" y="6480969"/>
            <a:ext cx="4261104" cy="301752"/>
          </a:xfrm>
        </p:spPr>
        <p:txBody>
          <a:bodyPr/>
          <a:lstStyle/>
          <a:p>
            <a:endParaRPr lang="fr-CA"/>
          </a:p>
        </p:txBody>
      </p:sp>
      <p:sp>
        <p:nvSpPr>
          <p:cNvPr id="9" name="Espace réservé du numéro de diapositive 8"/>
          <p:cNvSpPr>
            <a:spLocks noGrp="1"/>
          </p:cNvSpPr>
          <p:nvPr>
            <p:ph type="sldNum" sz="quarter" idx="12"/>
          </p:nvPr>
        </p:nvSpPr>
        <p:spPr>
          <a:xfrm>
            <a:off x="7589520" y="6483096"/>
            <a:ext cx="502920" cy="301752"/>
          </a:xfrm>
        </p:spPr>
        <p:txBody>
          <a:bodyPr/>
          <a:lstStyle>
            <a:lvl1pPr algn="ctr">
              <a:defRPr/>
            </a:lvl1pPr>
          </a:lstStyle>
          <a:p>
            <a:fld id="{23ADB00F-74D5-45D9-AE7C-1B11EDC2AEF9}" type="slidenum">
              <a:rPr lang="fr-CA" smtClean="0"/>
              <a:pPr/>
              <a:t>‹N°›</a:t>
            </a:fld>
            <a:endParaRPr lang="fr-CA"/>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b="0"/>
            </a:lvl1p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FBA2D6C3-6E59-4DC6-ACBE-5AE330C9DAE1}" type="datetime1">
              <a:rPr lang="fr-CA" smtClean="0"/>
              <a:pPr/>
              <a:t>2025-04-08</a:t>
            </a:fld>
            <a:endParaRPr lang="fr-CA"/>
          </a:p>
        </p:txBody>
      </p:sp>
      <p:sp>
        <p:nvSpPr>
          <p:cNvPr id="4" name="Espace réservé du pied de page 3"/>
          <p:cNvSpPr>
            <a:spLocks noGrp="1"/>
          </p:cNvSpPr>
          <p:nvPr>
            <p:ph type="ftr" sz="quarter" idx="11"/>
          </p:nvPr>
        </p:nvSpPr>
        <p:spPr/>
        <p:txBody>
          <a:bodyPr/>
          <a:lstStyle/>
          <a:p>
            <a:endParaRPr lang="fr-CA"/>
          </a:p>
        </p:txBody>
      </p:sp>
      <p:sp>
        <p:nvSpPr>
          <p:cNvPr id="5" name="Espace réservé du numéro de diapositive 4"/>
          <p:cNvSpPr>
            <a:spLocks noGrp="1"/>
          </p:cNvSpPr>
          <p:nvPr>
            <p:ph type="sldNum" sz="quarter" idx="12"/>
          </p:nvPr>
        </p:nvSpPr>
        <p:spPr/>
        <p:txBody>
          <a:bodyPr/>
          <a:lstStyle/>
          <a:p>
            <a:fld id="{23ADB00F-74D5-45D9-AE7C-1B11EDC2AEF9}" type="slidenum">
              <a:rPr lang="fr-CA" smtClean="0"/>
              <a:pPr/>
              <a:t>‹N°›</a:t>
            </a:fld>
            <a:endParaRPr lang="fr-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791456" y="6480969"/>
            <a:ext cx="2133600" cy="301752"/>
          </a:xfrm>
        </p:spPr>
        <p:txBody>
          <a:bodyPr/>
          <a:lstStyle/>
          <a:p>
            <a:fld id="{27045FE5-89D4-4670-AE4A-0B8F80D65B22}" type="datetime1">
              <a:rPr lang="fr-CA" smtClean="0"/>
              <a:pPr/>
              <a:t>2025-04-08</a:t>
            </a:fld>
            <a:endParaRPr lang="fr-CA"/>
          </a:p>
        </p:txBody>
      </p:sp>
      <p:sp>
        <p:nvSpPr>
          <p:cNvPr id="3" name="Espace réservé du pied de page 2"/>
          <p:cNvSpPr>
            <a:spLocks noGrp="1"/>
          </p:cNvSpPr>
          <p:nvPr>
            <p:ph type="ftr" sz="quarter" idx="11"/>
          </p:nvPr>
        </p:nvSpPr>
        <p:spPr>
          <a:xfrm>
            <a:off x="457200" y="6481890"/>
            <a:ext cx="4260056" cy="300831"/>
          </a:xfrm>
        </p:spPr>
        <p:txBody>
          <a:bodyPr/>
          <a:lstStyle/>
          <a:p>
            <a:endParaRPr lang="fr-CA"/>
          </a:p>
        </p:txBody>
      </p:sp>
      <p:sp>
        <p:nvSpPr>
          <p:cNvPr id="4" name="Espace réservé du numéro de diapositive 3"/>
          <p:cNvSpPr>
            <a:spLocks noGrp="1"/>
          </p:cNvSpPr>
          <p:nvPr>
            <p:ph type="sldNum" sz="quarter" idx="12"/>
          </p:nvPr>
        </p:nvSpPr>
        <p:spPr>
          <a:xfrm>
            <a:off x="7589520" y="6480969"/>
            <a:ext cx="502920" cy="301752"/>
          </a:xfrm>
        </p:spPr>
        <p:txBody>
          <a:bodyPr/>
          <a:lstStyle/>
          <a:p>
            <a:fld id="{23ADB00F-74D5-45D9-AE7C-1B11EDC2AEF9}" type="slidenum">
              <a:rPr lang="fr-CA" smtClean="0"/>
              <a:pPr/>
              <a:t>‹N°›</a:t>
            </a:fld>
            <a:endParaRPr lang="fr-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4" name="Espace réservé du conten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a:xfrm>
            <a:off x="6278976" y="6556248"/>
            <a:ext cx="2133600" cy="301752"/>
          </a:xfrm>
        </p:spPr>
        <p:txBody>
          <a:bodyPr/>
          <a:lstStyle>
            <a:lvl1pPr>
              <a:defRPr sz="900"/>
            </a:lvl1pPr>
          </a:lstStyle>
          <a:p>
            <a:fld id="{E4A33E90-10E8-493B-8E2E-5AF6A7CA9E22}" type="datetime1">
              <a:rPr lang="fr-CA" smtClean="0"/>
              <a:pPr/>
              <a:t>2025-04-08</a:t>
            </a:fld>
            <a:endParaRPr lang="fr-CA"/>
          </a:p>
        </p:txBody>
      </p:sp>
      <p:sp>
        <p:nvSpPr>
          <p:cNvPr id="6" name="Espace réservé du pied de page 5"/>
          <p:cNvSpPr>
            <a:spLocks noGrp="1"/>
          </p:cNvSpPr>
          <p:nvPr>
            <p:ph type="ftr" sz="quarter" idx="11"/>
          </p:nvPr>
        </p:nvSpPr>
        <p:spPr>
          <a:xfrm>
            <a:off x="1135856" y="6556248"/>
            <a:ext cx="5143120" cy="301752"/>
          </a:xfrm>
        </p:spPr>
        <p:txBody>
          <a:bodyPr/>
          <a:lstStyle>
            <a:lvl1pPr>
              <a:defRPr sz="900"/>
            </a:lvl1pPr>
          </a:lstStyle>
          <a:p>
            <a:endParaRPr lang="fr-CA"/>
          </a:p>
        </p:txBody>
      </p:sp>
      <p:sp>
        <p:nvSpPr>
          <p:cNvPr id="7" name="Espace réservé du numéro de diapositive 6"/>
          <p:cNvSpPr>
            <a:spLocks noGrp="1"/>
          </p:cNvSpPr>
          <p:nvPr>
            <p:ph type="sldNum" sz="quarter" idx="12"/>
          </p:nvPr>
        </p:nvSpPr>
        <p:spPr>
          <a:xfrm>
            <a:off x="8410576" y="6556248"/>
            <a:ext cx="502920" cy="301752"/>
          </a:xfrm>
        </p:spPr>
        <p:txBody>
          <a:bodyPr/>
          <a:lstStyle>
            <a:lvl1pPr>
              <a:defRPr sz="900"/>
            </a:lvl1pPr>
          </a:lstStyle>
          <a:p>
            <a:fld id="{23ADB00F-74D5-45D9-AE7C-1B11EDC2AEF9}" type="slidenum">
              <a:rPr lang="fr-CA" smtClean="0"/>
              <a:pPr/>
              <a:t>‹N°›</a:t>
            </a:fld>
            <a:endParaRPr lang="fr-CA"/>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fr-FR"/>
              <a:t>Cliquez pour modifier le style du titre</a:t>
            </a:r>
            <a:endParaRPr kumimoji="0" lang="en-US"/>
          </a:p>
        </p:txBody>
      </p:sp>
      <p:sp>
        <p:nvSpPr>
          <p:cNvPr id="3" name="Espace réservé pour une image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fr-FR"/>
              <a:t>Cliquez sur l'icône pour ajouter une image</a:t>
            </a:r>
            <a:endParaRPr kumimoji="0" lang="en-US" dirty="0"/>
          </a:p>
        </p:txBody>
      </p:sp>
      <p:sp>
        <p:nvSpPr>
          <p:cNvPr id="4" name="Espace réservé du texte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a:xfrm>
            <a:off x="6108192" y="6556248"/>
            <a:ext cx="2103120" cy="301752"/>
          </a:xfrm>
        </p:spPr>
        <p:txBody>
          <a:bodyPr/>
          <a:lstStyle>
            <a:lvl1pPr>
              <a:defRPr sz="900"/>
            </a:lvl1pPr>
          </a:lstStyle>
          <a:p>
            <a:fld id="{1EAA3A02-DF8E-4C38-A142-0AB6EEE0648D}" type="datetime1">
              <a:rPr lang="fr-CA" smtClean="0"/>
              <a:pPr/>
              <a:t>2025-04-08</a:t>
            </a:fld>
            <a:endParaRPr lang="fr-CA"/>
          </a:p>
        </p:txBody>
      </p:sp>
      <p:sp>
        <p:nvSpPr>
          <p:cNvPr id="6" name="Espace réservé du pied de page 5"/>
          <p:cNvSpPr>
            <a:spLocks noGrp="1"/>
          </p:cNvSpPr>
          <p:nvPr>
            <p:ph type="ftr" sz="quarter" idx="11"/>
          </p:nvPr>
        </p:nvSpPr>
        <p:spPr>
          <a:xfrm>
            <a:off x="1170432" y="6557169"/>
            <a:ext cx="4948072" cy="301752"/>
          </a:xfrm>
        </p:spPr>
        <p:txBody>
          <a:bodyPr/>
          <a:lstStyle>
            <a:lvl1pPr>
              <a:defRPr sz="900"/>
            </a:lvl1pPr>
          </a:lstStyle>
          <a:p>
            <a:endParaRPr lang="fr-CA"/>
          </a:p>
        </p:txBody>
      </p:sp>
      <p:sp>
        <p:nvSpPr>
          <p:cNvPr id="7" name="Espace réservé du numéro de diapositive 6"/>
          <p:cNvSpPr>
            <a:spLocks noGrp="1"/>
          </p:cNvSpPr>
          <p:nvPr>
            <p:ph type="sldNum" sz="quarter" idx="12"/>
          </p:nvPr>
        </p:nvSpPr>
        <p:spPr>
          <a:xfrm>
            <a:off x="8217192" y="6556248"/>
            <a:ext cx="365760" cy="301752"/>
          </a:xfrm>
        </p:spPr>
        <p:txBody>
          <a:bodyPr/>
          <a:lstStyle>
            <a:lvl1pPr algn="ctr">
              <a:defRPr sz="900"/>
            </a:lvl1pPr>
          </a:lstStyle>
          <a:p>
            <a:fld id="{23ADB00F-74D5-45D9-AE7C-1B11EDC2AEF9}" type="slidenum">
              <a:rPr lang="fr-CA" smtClean="0"/>
              <a:pPr/>
              <a:t>‹N°›</a:t>
            </a:fld>
            <a:endParaRPr lang="fr-CA"/>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Triangle rect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Connecteur droit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Connecteur droit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Espace réservé du titre 21"/>
          <p:cNvSpPr>
            <a:spLocks noGrp="1"/>
          </p:cNvSpPr>
          <p:nvPr>
            <p:ph type="title"/>
          </p:nvPr>
        </p:nvSpPr>
        <p:spPr>
          <a:xfrm>
            <a:off x="457200" y="267494"/>
            <a:ext cx="8229600" cy="1399032"/>
          </a:xfrm>
          <a:prstGeom prst="rect">
            <a:avLst/>
          </a:prstGeom>
        </p:spPr>
        <p:txBody>
          <a:bodyPr vert="horz" anchor="ctr">
            <a:normAutofit/>
          </a:bodyPr>
          <a:lstStyle/>
          <a:p>
            <a:r>
              <a:rPr kumimoji="0" lang="fr-FR"/>
              <a:t>Cliquez pour modifier le style du titre</a:t>
            </a:r>
            <a:endParaRPr kumimoji="0" lang="en-US"/>
          </a:p>
        </p:txBody>
      </p:sp>
      <p:sp>
        <p:nvSpPr>
          <p:cNvPr id="13" name="Espace réservé du texte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4" name="Espace réservé de la date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48A2A93D-0D0E-44F1-B2D7-5175B5219207}" type="datetime1">
              <a:rPr lang="fr-CA" smtClean="0"/>
              <a:pPr/>
              <a:t>2025-04-08</a:t>
            </a:fld>
            <a:endParaRPr lang="fr-CA"/>
          </a:p>
        </p:txBody>
      </p:sp>
      <p:sp>
        <p:nvSpPr>
          <p:cNvPr id="3" name="Espace réservé du pied de page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fr-CA"/>
          </a:p>
        </p:txBody>
      </p:sp>
      <p:sp>
        <p:nvSpPr>
          <p:cNvPr id="23" name="Espace réservé du numéro de diapositive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23ADB00F-74D5-45D9-AE7C-1B11EDC2AEF9}" type="slidenum">
              <a:rPr lang="fr-CA" smtClean="0"/>
              <a:pPr/>
              <a:t>‹N°›</a:t>
            </a:fld>
            <a:endParaRPr lang="fr-CA"/>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0544" y="620689"/>
            <a:ext cx="8062912" cy="2088232"/>
          </a:xfrm>
        </p:spPr>
        <p:txBody>
          <a:bodyPr>
            <a:normAutofit/>
          </a:bodyPr>
          <a:lstStyle/>
          <a:p>
            <a:r>
              <a:rPr lang="fr-CA" dirty="0"/>
              <a:t>La pensée économique au XXe siècle</a:t>
            </a:r>
          </a:p>
        </p:txBody>
      </p:sp>
      <p:sp>
        <p:nvSpPr>
          <p:cNvPr id="3" name="Sous-titre 2"/>
          <p:cNvSpPr>
            <a:spLocks noGrp="1"/>
          </p:cNvSpPr>
          <p:nvPr>
            <p:ph type="subTitle" idx="1"/>
          </p:nvPr>
        </p:nvSpPr>
        <p:spPr>
          <a:xfrm>
            <a:off x="540544" y="3188568"/>
            <a:ext cx="8062912" cy="1752600"/>
          </a:xfrm>
        </p:spPr>
        <p:txBody>
          <a:bodyPr>
            <a:normAutofit/>
          </a:bodyPr>
          <a:lstStyle/>
          <a:p>
            <a:r>
              <a:rPr lang="fr-CA" dirty="0"/>
              <a:t>ECO4062</a:t>
            </a:r>
          </a:p>
          <a:p>
            <a:r>
              <a:rPr lang="fr-CA" dirty="0"/>
              <a:t>Lecture 10</a:t>
            </a:r>
          </a:p>
          <a:p>
            <a:r>
              <a:rPr lang="en-CA" i="1" dirty="0"/>
              <a:t>Theory of Games and Economic </a:t>
            </a:r>
            <a:r>
              <a:rPr lang="en-CA" i="1" dirty="0" err="1"/>
              <a:t>Behavior</a:t>
            </a:r>
            <a:endParaRPr lang="fr-CA" i="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A" sz="3600" dirty="0"/>
              <a:t>Lignes directrices</a:t>
            </a:r>
          </a:p>
        </p:txBody>
      </p:sp>
      <p:sp>
        <p:nvSpPr>
          <p:cNvPr id="3" name="Espace réservé du contenu 2"/>
          <p:cNvSpPr>
            <a:spLocks noGrp="1"/>
          </p:cNvSpPr>
          <p:nvPr>
            <p:ph idx="1"/>
          </p:nvPr>
        </p:nvSpPr>
        <p:spPr>
          <a:xfrm>
            <a:off x="457200" y="1556792"/>
            <a:ext cx="8435280" cy="5301208"/>
          </a:xfrm>
        </p:spPr>
        <p:txBody>
          <a:bodyPr>
            <a:normAutofit fontScale="77500" lnSpcReduction="20000"/>
          </a:bodyPr>
          <a:lstStyle/>
          <a:p>
            <a:pPr lvl="0" algn="just"/>
            <a:r>
              <a:rPr lang="fr-CA" dirty="0"/>
              <a:t>En quoi ces nouveaux pans de la théorie économique fournissent-ils des réponses aux attaques méthodologiques formulées dans la première moitié du XXe siècle contre l’orthodoxie, notamment sur la nature de l'</a:t>
            </a:r>
            <a:r>
              <a:rPr lang="fr-CA" i="1" dirty="0"/>
              <a:t>Homo </a:t>
            </a:r>
            <a:r>
              <a:rPr lang="fr-CA" i="1" dirty="0" err="1"/>
              <a:t>oeconomicus</a:t>
            </a:r>
            <a:r>
              <a:rPr lang="fr-CA" dirty="0"/>
              <a:t>?</a:t>
            </a:r>
            <a:endParaRPr lang="fr-FR" dirty="0"/>
          </a:p>
          <a:p>
            <a:pPr lvl="0" algn="just"/>
            <a:endParaRPr lang="fr-CA" dirty="0"/>
          </a:p>
          <a:p>
            <a:pPr lvl="0" algn="just"/>
            <a:r>
              <a:rPr lang="fr-CA" dirty="0"/>
              <a:t>Peut-on considérer que leur essor marque l'intégration des positions défendues par certaines écoles hétérodoxes à l'orthodoxie? La théorie des jeux n'est-elle pas, par exemple, l'héritière de «l'acteur économique» de Menger?</a:t>
            </a:r>
            <a:endParaRPr lang="fr-FR" dirty="0"/>
          </a:p>
          <a:p>
            <a:pPr lvl="0" algn="just"/>
            <a:endParaRPr lang="fr-CA" dirty="0"/>
          </a:p>
          <a:p>
            <a:pPr lvl="0" algn="just"/>
            <a:r>
              <a:rPr lang="fr-CA" dirty="0"/>
              <a:t>Était-ce plutôt une simple réponse à un contexte géopolitique particulier ou le résultat de l'«ouverture» des disciplines universitaires observée à la fin du siècle?</a:t>
            </a:r>
            <a:endParaRPr lang="fr-FR" dirty="0"/>
          </a:p>
        </p:txBody>
      </p:sp>
      <p:sp>
        <p:nvSpPr>
          <p:cNvPr id="4" name="Espace réservé du numéro de diapositive 3"/>
          <p:cNvSpPr>
            <a:spLocks noGrp="1"/>
          </p:cNvSpPr>
          <p:nvPr>
            <p:ph type="sldNum" sz="quarter" idx="12"/>
          </p:nvPr>
        </p:nvSpPr>
        <p:spPr/>
        <p:txBody>
          <a:bodyPr/>
          <a:lstStyle/>
          <a:p>
            <a:fld id="{23ADB00F-74D5-45D9-AE7C-1B11EDC2AEF9}" type="slidenum">
              <a:rPr lang="fr-CA" smtClean="0"/>
              <a:pPr/>
              <a:t>2</a:t>
            </a:fld>
            <a:endParaRPr lang="fr-CA"/>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44624"/>
            <a:ext cx="9144000" cy="1399032"/>
          </a:xfrm>
        </p:spPr>
        <p:txBody>
          <a:bodyPr>
            <a:normAutofit/>
          </a:bodyPr>
          <a:lstStyle/>
          <a:p>
            <a:r>
              <a:rPr lang="fr-CA" sz="3400" i="1" dirty="0" err="1"/>
              <a:t>Theory</a:t>
            </a:r>
            <a:r>
              <a:rPr lang="fr-CA" sz="3400" i="1" dirty="0"/>
              <a:t> of </a:t>
            </a:r>
            <a:r>
              <a:rPr lang="fr-CA" sz="3400" i="1" dirty="0" err="1"/>
              <a:t>Games</a:t>
            </a:r>
            <a:endParaRPr lang="fr-CA" sz="3400" i="1" dirty="0"/>
          </a:p>
        </p:txBody>
      </p:sp>
      <p:sp>
        <p:nvSpPr>
          <p:cNvPr id="3" name="Espace réservé du contenu 2"/>
          <p:cNvSpPr>
            <a:spLocks noGrp="1"/>
          </p:cNvSpPr>
          <p:nvPr>
            <p:ph idx="1"/>
          </p:nvPr>
        </p:nvSpPr>
        <p:spPr>
          <a:xfrm>
            <a:off x="457200" y="1285860"/>
            <a:ext cx="7972452" cy="4714908"/>
          </a:xfrm>
        </p:spPr>
        <p:txBody>
          <a:bodyPr>
            <a:noAutofit/>
          </a:bodyPr>
          <a:lstStyle/>
          <a:p>
            <a:pPr algn="just"/>
            <a:r>
              <a:rPr lang="fr-CA" sz="2000" dirty="0"/>
              <a:t>Économie mathématique, pas des maximums et du calcul (qui s’appliquent seul. à l’économie de Robinson dépendant des états de la nature), mais sur le </a:t>
            </a:r>
            <a:r>
              <a:rPr lang="fr-CA" sz="2000" dirty="0" err="1"/>
              <a:t>dév</a:t>
            </a:r>
            <a:r>
              <a:rPr lang="fr-CA" sz="2000" dirty="0"/>
              <a:t>. de la théorie des ensembles (économie sociale avec interactions stratégiques où toutes les variables ne sont pas contrôlées) </a:t>
            </a:r>
          </a:p>
          <a:p>
            <a:pPr algn="just"/>
            <a:endParaRPr lang="fr-CA" sz="2000" dirty="0"/>
          </a:p>
          <a:p>
            <a:pPr algn="just"/>
            <a:r>
              <a:rPr lang="fr-CA" sz="2000" dirty="0"/>
              <a:t>Rien dans la nature des sciences sociales ne proscrit l’usage des mathématiques, sauf la complexité de leur objet, et l’usage d’une méthode fructueuse dans les sc. physique, les mathématiques, devrait être tenté</a:t>
            </a:r>
          </a:p>
          <a:p>
            <a:pPr algn="just"/>
            <a:endParaRPr lang="fr-CA" sz="2000" dirty="0"/>
          </a:p>
          <a:p>
            <a:pPr algn="just"/>
            <a:r>
              <a:rPr lang="fr-CA" sz="2000" dirty="0"/>
              <a:t>Il faut se méfier des théories universelles prématurées (attaque contre l’</a:t>
            </a:r>
            <a:r>
              <a:rPr lang="fr-CA" sz="2000" dirty="0" err="1"/>
              <a:t>équi</a:t>
            </a:r>
            <a:r>
              <a:rPr lang="fr-CA" sz="2000" dirty="0"/>
              <a:t>. </a:t>
            </a:r>
            <a:r>
              <a:rPr lang="fr-CA" sz="2000" dirty="0" err="1"/>
              <a:t>gén</a:t>
            </a:r>
            <a:r>
              <a:rPr lang="fr-CA" sz="2000" dirty="0"/>
              <a:t>.), et faire que l’on s’applique d’abord à des problèmes particuliers</a:t>
            </a:r>
          </a:p>
          <a:p>
            <a:pPr algn="just"/>
            <a:endParaRPr lang="fr-CA" sz="2000" dirty="0"/>
          </a:p>
          <a:p>
            <a:pPr algn="just"/>
            <a:endParaRPr lang="fr-CA" sz="2000" dirty="0"/>
          </a:p>
          <a:p>
            <a:pPr algn="just"/>
            <a:endParaRPr lang="fr-CA" sz="1600" dirty="0"/>
          </a:p>
          <a:p>
            <a:pPr lvl="1" algn="just">
              <a:buNone/>
            </a:pPr>
            <a:endParaRPr lang="fr-CA" sz="1600" dirty="0"/>
          </a:p>
        </p:txBody>
      </p:sp>
      <p:sp>
        <p:nvSpPr>
          <p:cNvPr id="4" name="Espace réservé du numéro de diapositive 3"/>
          <p:cNvSpPr>
            <a:spLocks noGrp="1"/>
          </p:cNvSpPr>
          <p:nvPr>
            <p:ph type="sldNum" sz="quarter" idx="12"/>
          </p:nvPr>
        </p:nvSpPr>
        <p:spPr/>
        <p:txBody>
          <a:bodyPr/>
          <a:lstStyle/>
          <a:p>
            <a:fld id="{23ADB00F-74D5-45D9-AE7C-1B11EDC2AEF9}" type="slidenum">
              <a:rPr lang="fr-CA" smtClean="0"/>
              <a:pPr/>
              <a:t>3</a:t>
            </a:fld>
            <a:endParaRPr lang="fr-CA"/>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44624"/>
            <a:ext cx="9144000" cy="1399032"/>
          </a:xfrm>
        </p:spPr>
        <p:txBody>
          <a:bodyPr>
            <a:normAutofit/>
          </a:bodyPr>
          <a:lstStyle/>
          <a:p>
            <a:r>
              <a:rPr lang="fr-CA" sz="3400" i="1" dirty="0" err="1"/>
              <a:t>Theory</a:t>
            </a:r>
            <a:r>
              <a:rPr lang="fr-CA" sz="3400" i="1" dirty="0"/>
              <a:t> of </a:t>
            </a:r>
            <a:r>
              <a:rPr lang="fr-CA" sz="3400" i="1" dirty="0" err="1"/>
              <a:t>Games</a:t>
            </a:r>
            <a:endParaRPr lang="fr-CA" sz="3400" i="1" dirty="0"/>
          </a:p>
        </p:txBody>
      </p:sp>
      <p:sp>
        <p:nvSpPr>
          <p:cNvPr id="3" name="Espace réservé du contenu 2"/>
          <p:cNvSpPr>
            <a:spLocks noGrp="1"/>
          </p:cNvSpPr>
          <p:nvPr>
            <p:ph idx="1"/>
          </p:nvPr>
        </p:nvSpPr>
        <p:spPr>
          <a:xfrm>
            <a:off x="457200" y="1285860"/>
            <a:ext cx="7972452" cy="5357850"/>
          </a:xfrm>
        </p:spPr>
        <p:txBody>
          <a:bodyPr>
            <a:noAutofit/>
          </a:bodyPr>
          <a:lstStyle/>
          <a:p>
            <a:pPr algn="just"/>
            <a:r>
              <a:rPr lang="fr-CA" sz="2000" dirty="0"/>
              <a:t>La théorie précède souvent la mesure, même si le </a:t>
            </a:r>
            <a:r>
              <a:rPr lang="fr-CA" sz="2000" dirty="0" err="1"/>
              <a:t>dév</a:t>
            </a:r>
            <a:r>
              <a:rPr lang="fr-CA" sz="2000" dirty="0"/>
              <a:t>. de la mesure demeure le trait distinctif des sciences</a:t>
            </a:r>
          </a:p>
          <a:p>
            <a:pPr algn="just"/>
            <a:endParaRPr lang="fr-CA" sz="2000" dirty="0"/>
          </a:p>
          <a:p>
            <a:pPr algn="just"/>
            <a:r>
              <a:rPr lang="fr-CA" sz="2000" dirty="0"/>
              <a:t>Le comportement rationnel des autres ne peut être traité comme une donnée, ce qui le réduirait à un simple état de la nature (postulat derrière l’équilibre général)</a:t>
            </a:r>
          </a:p>
          <a:p>
            <a:pPr algn="just"/>
            <a:endParaRPr lang="fr-CA" sz="2000" dirty="0"/>
          </a:p>
          <a:p>
            <a:pPr algn="just"/>
            <a:r>
              <a:rPr lang="fr-CA" sz="2000" dirty="0"/>
              <a:t>Établir un nouveau cadre permettant de reformuler la théorie économique existante et de traiter de nouveau problèmes, ce cadre est celui des jeux de stratégie et leur formulation mathématique</a:t>
            </a:r>
          </a:p>
          <a:p>
            <a:pPr algn="just">
              <a:buNone/>
            </a:pPr>
            <a:endParaRPr lang="fr-CA" sz="2000" dirty="0"/>
          </a:p>
          <a:p>
            <a:pPr algn="just"/>
            <a:r>
              <a:rPr lang="fr-CA" sz="2000" dirty="0"/>
              <a:t>Agent rationnel, maximisant une utilité cardinale et doté d’une information parfaite</a:t>
            </a:r>
          </a:p>
          <a:p>
            <a:pPr algn="just"/>
            <a:endParaRPr lang="fr-CA" sz="2000" dirty="0"/>
          </a:p>
        </p:txBody>
      </p:sp>
      <p:sp>
        <p:nvSpPr>
          <p:cNvPr id="4" name="Espace réservé du numéro de diapositive 3"/>
          <p:cNvSpPr>
            <a:spLocks noGrp="1"/>
          </p:cNvSpPr>
          <p:nvPr>
            <p:ph type="sldNum" sz="quarter" idx="12"/>
          </p:nvPr>
        </p:nvSpPr>
        <p:spPr/>
        <p:txBody>
          <a:bodyPr/>
          <a:lstStyle/>
          <a:p>
            <a:fld id="{23ADB00F-74D5-45D9-AE7C-1B11EDC2AEF9}" type="slidenum">
              <a:rPr lang="fr-CA" smtClean="0"/>
              <a:pPr/>
              <a:t>4</a:t>
            </a:fld>
            <a:endParaRPr lang="fr-CA"/>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42900"/>
            <a:ext cx="9144000" cy="1399032"/>
          </a:xfrm>
        </p:spPr>
        <p:txBody>
          <a:bodyPr>
            <a:normAutofit/>
          </a:bodyPr>
          <a:lstStyle/>
          <a:p>
            <a:r>
              <a:rPr lang="fr-CA" sz="3400" i="1" dirty="0" err="1"/>
              <a:t>Theory</a:t>
            </a:r>
            <a:r>
              <a:rPr lang="fr-CA" sz="3400" i="1" dirty="0"/>
              <a:t> of </a:t>
            </a:r>
            <a:r>
              <a:rPr lang="fr-CA" sz="3400" i="1" dirty="0" err="1"/>
              <a:t>Games</a:t>
            </a:r>
            <a:endParaRPr lang="fr-CA" sz="3400" i="1" dirty="0"/>
          </a:p>
        </p:txBody>
      </p:sp>
      <p:sp>
        <p:nvSpPr>
          <p:cNvPr id="3" name="Espace réservé du contenu 2"/>
          <p:cNvSpPr>
            <a:spLocks noGrp="1"/>
          </p:cNvSpPr>
          <p:nvPr>
            <p:ph idx="1"/>
          </p:nvPr>
        </p:nvSpPr>
        <p:spPr>
          <a:xfrm>
            <a:off x="457200" y="1142984"/>
            <a:ext cx="7972452" cy="5715016"/>
          </a:xfrm>
        </p:spPr>
        <p:txBody>
          <a:bodyPr>
            <a:noAutofit/>
          </a:bodyPr>
          <a:lstStyle/>
          <a:p>
            <a:pPr algn="just"/>
            <a:r>
              <a:rPr lang="fr-CA" sz="2000" dirty="0"/>
              <a:t>L’action d’un agent rationnel ne peut être réduite à une variable sur la base de l’attribution préalable d’une stratégie (sinon, retour à l’économie de Robinson). Surtout, dans un tel cas l’action «irrationnelle» pourrait devenir «rationnelle».</a:t>
            </a:r>
          </a:p>
          <a:p>
            <a:pPr algn="just"/>
            <a:endParaRPr lang="fr-CA" sz="2000" dirty="0"/>
          </a:p>
          <a:p>
            <a:pPr algn="just"/>
            <a:r>
              <a:rPr lang="fr-CA" sz="2000" dirty="0"/>
              <a:t>Ensemble partiels d’imputations sur la base de variables d’intérêts des participants et ensemble total des imputations qui dépend de deux facteurs : le nb de variables (difficulté technique) et de joueurs (difficulté conceptuelle)</a:t>
            </a:r>
          </a:p>
          <a:p>
            <a:pPr algn="just"/>
            <a:endParaRPr lang="fr-CA" sz="2000" dirty="0"/>
          </a:p>
          <a:p>
            <a:pPr algn="just"/>
            <a:r>
              <a:rPr lang="fr-CA" sz="2000" dirty="0"/>
              <a:t>Même un grand nb de joueurs ne </a:t>
            </a:r>
            <a:r>
              <a:rPr lang="fr-CA" sz="2000" dirty="0" err="1"/>
              <a:t>permait</a:t>
            </a:r>
            <a:r>
              <a:rPr lang="fr-CA" sz="2000" dirty="0"/>
              <a:t> pas </a:t>
            </a:r>
            <a:r>
              <a:rPr lang="fr-CA" sz="2000" dirty="0" err="1"/>
              <a:t>néc</a:t>
            </a:r>
            <a:r>
              <a:rPr lang="fr-CA" sz="2000" dirty="0"/>
              <a:t>. l’élimination des comportements stratégiques, des coalitions sont possibles et probables. Il pourrait s’avérer que la cc parfaite soit une chimère.</a:t>
            </a:r>
            <a:endParaRPr lang="fr-CA" sz="1600" dirty="0"/>
          </a:p>
        </p:txBody>
      </p:sp>
      <p:sp>
        <p:nvSpPr>
          <p:cNvPr id="4" name="Espace réservé du numéro de diapositive 3"/>
          <p:cNvSpPr>
            <a:spLocks noGrp="1"/>
          </p:cNvSpPr>
          <p:nvPr>
            <p:ph type="sldNum" sz="quarter" idx="12"/>
          </p:nvPr>
        </p:nvSpPr>
        <p:spPr/>
        <p:txBody>
          <a:bodyPr/>
          <a:lstStyle/>
          <a:p>
            <a:fld id="{23ADB00F-74D5-45D9-AE7C-1B11EDC2AEF9}" type="slidenum">
              <a:rPr lang="fr-CA" smtClean="0"/>
              <a:pPr/>
              <a:t>5</a:t>
            </a:fld>
            <a:endParaRPr lang="fr-CA"/>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44624"/>
            <a:ext cx="9144000" cy="1399032"/>
          </a:xfrm>
        </p:spPr>
        <p:txBody>
          <a:bodyPr>
            <a:normAutofit/>
          </a:bodyPr>
          <a:lstStyle/>
          <a:p>
            <a:r>
              <a:rPr lang="fr-CA" sz="3400" i="1" dirty="0" err="1"/>
              <a:t>Theory</a:t>
            </a:r>
            <a:r>
              <a:rPr lang="fr-CA" sz="3400" i="1" dirty="0"/>
              <a:t> of </a:t>
            </a:r>
            <a:r>
              <a:rPr lang="fr-CA" sz="3400" i="1" dirty="0" err="1"/>
              <a:t>Games</a:t>
            </a:r>
            <a:endParaRPr lang="fr-CA" sz="3400" i="1" dirty="0"/>
          </a:p>
        </p:txBody>
      </p:sp>
      <p:sp>
        <p:nvSpPr>
          <p:cNvPr id="3" name="Espace réservé du contenu 2"/>
          <p:cNvSpPr>
            <a:spLocks noGrp="1"/>
          </p:cNvSpPr>
          <p:nvPr>
            <p:ph idx="1"/>
          </p:nvPr>
        </p:nvSpPr>
        <p:spPr>
          <a:xfrm>
            <a:off x="457200" y="1285860"/>
            <a:ext cx="7972452" cy="4714908"/>
          </a:xfrm>
        </p:spPr>
        <p:txBody>
          <a:bodyPr>
            <a:noAutofit/>
          </a:bodyPr>
          <a:lstStyle/>
          <a:p>
            <a:pPr algn="just"/>
            <a:r>
              <a:rPr lang="fr-CA" sz="2000" dirty="0"/>
              <a:t>Utilité cardinale, </a:t>
            </a:r>
            <a:r>
              <a:rPr lang="fr-CA" sz="2000" dirty="0" err="1"/>
              <a:t>monétisable</a:t>
            </a:r>
            <a:r>
              <a:rPr lang="fr-CA" sz="2000" dirty="0"/>
              <a:t>, divisible et substituable, de toute manière une conséquence dérivable des courbes d’indifférence</a:t>
            </a:r>
          </a:p>
          <a:p>
            <a:pPr algn="just"/>
            <a:endParaRPr lang="fr-CA" sz="2000" dirty="0"/>
          </a:p>
          <a:p>
            <a:pPr algn="just"/>
            <a:r>
              <a:rPr lang="fr-CA" sz="2000" dirty="0"/>
              <a:t>Axiome : ordre de </a:t>
            </a:r>
            <a:r>
              <a:rPr lang="fr-CA" sz="2000" dirty="0" err="1"/>
              <a:t>préf</a:t>
            </a:r>
            <a:r>
              <a:rPr lang="fr-CA" sz="2000" dirty="0"/>
              <a:t>. complet et transitif et indépendance des utilités  </a:t>
            </a:r>
          </a:p>
          <a:p>
            <a:pPr algn="just">
              <a:buNone/>
            </a:pPr>
            <a:endParaRPr lang="fr-CA" sz="2000" dirty="0"/>
          </a:p>
          <a:p>
            <a:pPr algn="just"/>
            <a:r>
              <a:rPr lang="fr-CA" sz="2000" dirty="0"/>
              <a:t>Approche qui mène à revoir les situations dites «d’information imparfaite» et le rôle de l’Um</a:t>
            </a:r>
          </a:p>
          <a:p>
            <a:pPr algn="just"/>
            <a:endParaRPr lang="fr-CA" sz="2000" dirty="0"/>
          </a:p>
          <a:p>
            <a:pPr algn="just"/>
            <a:r>
              <a:rPr lang="fr-CA" sz="2000" dirty="0"/>
              <a:t>Jeux à somme nulle et à somme non nulle (pour les premiers jeux à deux joueurs, il existe une solution unique maximisant la somme des gains potentiels de chaque joueur, un équilibre en </a:t>
            </a:r>
            <a:r>
              <a:rPr lang="fr-CA" sz="2000" dirty="0" err="1"/>
              <a:t>strat</a:t>
            </a:r>
            <a:r>
              <a:rPr lang="fr-CA" sz="2000" dirty="0"/>
              <a:t>. dominante) </a:t>
            </a:r>
          </a:p>
          <a:p>
            <a:pPr algn="just"/>
            <a:endParaRPr lang="fr-CA" sz="2000" dirty="0"/>
          </a:p>
          <a:p>
            <a:pPr algn="just"/>
            <a:endParaRPr lang="fr-CA" sz="2000" dirty="0"/>
          </a:p>
        </p:txBody>
      </p:sp>
      <p:sp>
        <p:nvSpPr>
          <p:cNvPr id="4" name="Espace réservé du numéro de diapositive 3"/>
          <p:cNvSpPr>
            <a:spLocks noGrp="1"/>
          </p:cNvSpPr>
          <p:nvPr>
            <p:ph type="sldNum" sz="quarter" idx="12"/>
          </p:nvPr>
        </p:nvSpPr>
        <p:spPr/>
        <p:txBody>
          <a:bodyPr/>
          <a:lstStyle/>
          <a:p>
            <a:fld id="{23ADB00F-74D5-45D9-AE7C-1B11EDC2AEF9}" type="slidenum">
              <a:rPr lang="fr-CA" smtClean="0"/>
              <a:pPr/>
              <a:t>6</a:t>
            </a:fld>
            <a:endParaRPr lang="fr-CA"/>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44624"/>
            <a:ext cx="9144000" cy="1399032"/>
          </a:xfrm>
        </p:spPr>
        <p:txBody>
          <a:bodyPr>
            <a:normAutofit/>
          </a:bodyPr>
          <a:lstStyle/>
          <a:p>
            <a:r>
              <a:rPr lang="fr-CA" sz="3400" i="1" dirty="0" err="1"/>
              <a:t>Theory</a:t>
            </a:r>
            <a:r>
              <a:rPr lang="fr-CA" sz="3400" i="1" dirty="0"/>
              <a:t> of </a:t>
            </a:r>
            <a:r>
              <a:rPr lang="fr-CA" sz="3400" i="1" dirty="0" err="1"/>
              <a:t>Games</a:t>
            </a:r>
            <a:endParaRPr lang="fr-CA" sz="3400" i="1" dirty="0"/>
          </a:p>
        </p:txBody>
      </p:sp>
      <p:sp>
        <p:nvSpPr>
          <p:cNvPr id="3" name="Espace réservé du contenu 2"/>
          <p:cNvSpPr>
            <a:spLocks noGrp="1"/>
          </p:cNvSpPr>
          <p:nvPr>
            <p:ph idx="1"/>
          </p:nvPr>
        </p:nvSpPr>
        <p:spPr>
          <a:xfrm>
            <a:off x="457200" y="1285860"/>
            <a:ext cx="7972452" cy="4714908"/>
          </a:xfrm>
        </p:spPr>
        <p:txBody>
          <a:bodyPr>
            <a:noAutofit/>
          </a:bodyPr>
          <a:lstStyle/>
          <a:p>
            <a:pPr algn="just"/>
            <a:r>
              <a:rPr lang="fr-CA" sz="2000" dirty="0"/>
              <a:t>Jeux coopératifs et non coopératifs : l’ouvrage traite du cas plus général des jeux coopératifs</a:t>
            </a:r>
          </a:p>
          <a:p>
            <a:pPr algn="just"/>
            <a:endParaRPr lang="fr-CA" sz="2000" dirty="0"/>
          </a:p>
          <a:p>
            <a:pPr algn="just"/>
            <a:r>
              <a:rPr lang="fr-CA" sz="2000" dirty="0"/>
              <a:t>Dans un jeu à somme nul à trois participants, il existe trois coalitions possibles en plus des possibilités non coopératives et potentiellement plusieurs solutions stables spécifiant la répartition des gains incluant les conditions de répartition suffisante des gains des coalisés</a:t>
            </a:r>
          </a:p>
          <a:p>
            <a:pPr algn="just"/>
            <a:endParaRPr lang="fr-CA" sz="2000" dirty="0"/>
          </a:p>
          <a:p>
            <a:pPr algn="just"/>
            <a:r>
              <a:rPr lang="fr-CA" sz="2000" dirty="0"/>
              <a:t>Un solution stable est une solution qui n’est pas dominée par aucune autre dans l’ensemble des solutions, plus d’une solutions, correspondant aux différentes situations de coalition, sont alors à prévoir. </a:t>
            </a:r>
          </a:p>
          <a:p>
            <a:pPr algn="just">
              <a:buNone/>
            </a:pPr>
            <a:endParaRPr lang="fr-CA" sz="2000" dirty="0"/>
          </a:p>
          <a:p>
            <a:pPr algn="just">
              <a:buNone/>
            </a:pPr>
            <a:endParaRPr lang="fr-CA" sz="2000" dirty="0"/>
          </a:p>
        </p:txBody>
      </p:sp>
      <p:sp>
        <p:nvSpPr>
          <p:cNvPr id="4" name="Espace réservé du numéro de diapositive 3"/>
          <p:cNvSpPr>
            <a:spLocks noGrp="1"/>
          </p:cNvSpPr>
          <p:nvPr>
            <p:ph type="sldNum" sz="quarter" idx="12"/>
          </p:nvPr>
        </p:nvSpPr>
        <p:spPr/>
        <p:txBody>
          <a:bodyPr/>
          <a:lstStyle/>
          <a:p>
            <a:fld id="{23ADB00F-74D5-45D9-AE7C-1B11EDC2AEF9}" type="slidenum">
              <a:rPr lang="fr-CA" smtClean="0"/>
              <a:pPr/>
              <a:t>7</a:t>
            </a:fld>
            <a:endParaRPr lang="fr-CA"/>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2110</TotalTime>
  <Words>633</Words>
  <Application>Microsoft Office PowerPoint</Application>
  <PresentationFormat>Affichage à l'écran (4:3)</PresentationFormat>
  <Paragraphs>52</Paragraphs>
  <Slides>7</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7</vt:i4>
      </vt:variant>
    </vt:vector>
  </HeadingPairs>
  <TitlesOfParts>
    <vt:vector size="12" baseType="lpstr">
      <vt:lpstr>Calibri</vt:lpstr>
      <vt:lpstr>Century Gothic</vt:lpstr>
      <vt:lpstr>Verdana</vt:lpstr>
      <vt:lpstr>Wingdings 2</vt:lpstr>
      <vt:lpstr>Verve</vt:lpstr>
      <vt:lpstr>La pensée économique au XXe siècle</vt:lpstr>
      <vt:lpstr>Lignes directrices</vt:lpstr>
      <vt:lpstr>Theory of Games</vt:lpstr>
      <vt:lpstr>Theory of Games</vt:lpstr>
      <vt:lpstr>Theory of Games</vt:lpstr>
      <vt:lpstr>Theory of Games</vt:lpstr>
      <vt:lpstr>Theory of Games</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pensée économique et l’idéalisme grec</dc:title>
  <dc:creator>Aurélie</dc:creator>
  <cp:lastModifiedBy>Charest, Yan-Olivier</cp:lastModifiedBy>
  <cp:revision>322</cp:revision>
  <dcterms:created xsi:type="dcterms:W3CDTF">2012-10-09T00:01:45Z</dcterms:created>
  <dcterms:modified xsi:type="dcterms:W3CDTF">2025-04-08T13:56:31Z</dcterms:modified>
</cp:coreProperties>
</file>