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60" r:id="rId1"/>
  </p:sldMasterIdLst>
  <p:notesMasterIdLst>
    <p:notesMasterId r:id="rId23"/>
  </p:notesMasterIdLst>
  <p:handoutMasterIdLst>
    <p:handoutMasterId r:id="rId24"/>
  </p:handoutMasterIdLst>
  <p:sldIdLst>
    <p:sldId id="256" r:id="rId2"/>
    <p:sldId id="327" r:id="rId3"/>
    <p:sldId id="442" r:id="rId4"/>
    <p:sldId id="447" r:id="rId5"/>
    <p:sldId id="461" r:id="rId6"/>
    <p:sldId id="457" r:id="rId7"/>
    <p:sldId id="458" r:id="rId8"/>
    <p:sldId id="467" r:id="rId9"/>
    <p:sldId id="460" r:id="rId10"/>
    <p:sldId id="466" r:id="rId11"/>
    <p:sldId id="459" r:id="rId12"/>
    <p:sldId id="468" r:id="rId13"/>
    <p:sldId id="470" r:id="rId14"/>
    <p:sldId id="472" r:id="rId15"/>
    <p:sldId id="471" r:id="rId16"/>
    <p:sldId id="473" r:id="rId17"/>
    <p:sldId id="452" r:id="rId18"/>
    <p:sldId id="464" r:id="rId19"/>
    <p:sldId id="465" r:id="rId20"/>
    <p:sldId id="469" r:id="rId21"/>
    <p:sldId id="462" r:id="rId22"/>
  </p:sldIdLst>
  <p:sldSz cx="9144000" cy="6858000" type="screen4x3"/>
  <p:notesSz cx="6858000" cy="9296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66" d="100"/>
          <a:sy n="66" d="100"/>
        </p:scale>
        <p:origin x="-2022" y="-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0DF788-EAEA-4AC0-B0EA-4EA1FF9DAEF4}" type="datetimeFigureOut">
              <a:rPr lang="fr-FR" smtClean="0"/>
              <a:pPr/>
              <a:t>04/02/2020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B4253-D9C2-467B-968F-751CA3647FE6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553970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01F111-7397-4D9A-AA81-9927AA69E198}" type="datetimeFigureOut">
              <a:rPr lang="fr-CA" smtClean="0"/>
              <a:pPr/>
              <a:t>2020-02-04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ECF99-64B1-4A3C-83CF-427D76DEF955}" type="slidenum">
              <a:rPr lang="fr-CA" smtClean="0"/>
              <a:pPr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89575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riangle isocè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162816-1AFD-481B-9B80-B520050C54B0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fr-CA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92B5-F7B8-49E2-AEE9-899B494B8ED8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F41E9-B8BC-4EA0-B15D-892B3192F1FB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7C71A31-F347-42C6-BE50-8F86576630F7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riangle rect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riangle isocè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0E509EA0-A292-4C82-A36A-55B24B6AFB5E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  <p:cxnSp>
        <p:nvCxnSpPr>
          <p:cNvPr id="11" name="Connecteur droit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4BAAC3C-8FFF-4A02-A040-82A1189A442A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9469ED4-65BE-475E-B1B9-71D7065C0358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9258D-E0BA-456A-8809-D3AA7F907BDA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B96659C-F59D-40B1-A553-2DBF4E8ED2F6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71CCA99-A916-42A9-99C6-F46F1E337BC1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63454F02-0497-4DC6-B67D-3A1E5BA12AD3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riangle rect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2E47D74-7A8B-42D2-BB62-F431A542A768}" type="datetime1">
              <a:rPr lang="fr-CA" smtClean="0"/>
              <a:pPr/>
              <a:t>2020-02-04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fr-CA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1250827-E9F0-4171-AF23-C9772C8CFEBE}" type="slidenum">
              <a:rPr lang="fr-CA" smtClean="0"/>
              <a:pPr/>
              <a:t>‹N°›</a:t>
            </a:fld>
            <a:endParaRPr lang="fr-C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hdr="0" ftr="0" dt="0"/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Léon Walras et l’équilibre général</a:t>
            </a:r>
            <a:endParaRPr lang="fr-CA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 smtClean="0"/>
              <a:t>ECO4062</a:t>
            </a:r>
          </a:p>
          <a:p>
            <a:r>
              <a:rPr lang="fr-CA" dirty="0" smtClean="0"/>
              <a:t> </a:t>
            </a:r>
            <a:r>
              <a:rPr lang="fr-CA" smtClean="0"/>
              <a:t>Sujet </a:t>
            </a:r>
            <a:r>
              <a:rPr lang="fr-CA"/>
              <a:t>4</a:t>
            </a:r>
            <a:endParaRPr lang="fr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79296" cy="1399032"/>
          </a:xfrm>
        </p:spPr>
        <p:txBody>
          <a:bodyPr/>
          <a:lstStyle/>
          <a:p>
            <a:r>
              <a:rPr lang="fr-CA" dirty="0" smtClean="0"/>
              <a:t>L’équilibre général </a:t>
            </a:r>
            <a:r>
              <a:rPr lang="fr-CA" dirty="0" err="1" smtClean="0"/>
              <a:t>walrasien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8032" y="1484784"/>
            <a:ext cx="4788024" cy="511256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CA" sz="1400" dirty="0" err="1" smtClean="0"/>
              <a:t>Soit</a:t>
            </a:r>
            <a:r>
              <a:rPr lang="en-CA" sz="1400" dirty="0" smtClean="0"/>
              <a:t> </a:t>
            </a:r>
            <a:r>
              <a:rPr lang="en-CA" sz="1400" dirty="0"/>
              <a:t>: </a:t>
            </a:r>
          </a:p>
          <a:p>
            <a:pPr lvl="1"/>
            <a:r>
              <a:rPr lang="en-CA" sz="1400" dirty="0"/>
              <a:t>m </a:t>
            </a:r>
            <a:r>
              <a:rPr lang="en-CA" sz="1400" dirty="0" err="1" smtClean="0"/>
              <a:t>biens</a:t>
            </a:r>
            <a:r>
              <a:rPr lang="en-CA" sz="1400" dirty="0" smtClean="0"/>
              <a:t> X </a:t>
            </a:r>
            <a:r>
              <a:rPr lang="en-CA" sz="1400" dirty="0" err="1" smtClean="0"/>
              <a:t>dont</a:t>
            </a:r>
            <a:r>
              <a:rPr lang="en-CA" sz="1400" dirty="0" smtClean="0"/>
              <a:t> 1 </a:t>
            </a:r>
            <a:r>
              <a:rPr lang="en-CA" sz="1400" dirty="0" err="1"/>
              <a:t>numéraire</a:t>
            </a:r>
            <a:endParaRPr lang="fr-CA" sz="1400" dirty="0"/>
          </a:p>
          <a:p>
            <a:pPr lvl="1"/>
            <a:r>
              <a:rPr lang="fr-CA" sz="1400" dirty="0"/>
              <a:t>n </a:t>
            </a:r>
            <a:r>
              <a:rPr lang="fr-CA" sz="1400" dirty="0" smtClean="0"/>
              <a:t>services producteurs</a:t>
            </a:r>
            <a:endParaRPr lang="en-CA" sz="1400" dirty="0"/>
          </a:p>
          <a:p>
            <a:pPr marL="64008" indent="0">
              <a:buNone/>
            </a:pPr>
            <a:endParaRPr lang="en-CA" sz="1400" dirty="0" smtClean="0"/>
          </a:p>
          <a:p>
            <a:pPr>
              <a:buNone/>
            </a:pPr>
            <a:r>
              <a:rPr lang="en-CA" sz="1400" dirty="0" smtClean="0"/>
              <a:t>Et </a:t>
            </a:r>
            <a:r>
              <a:rPr lang="en-CA" sz="1400" dirty="0"/>
              <a:t>nm </a:t>
            </a:r>
            <a:r>
              <a:rPr lang="en-CA" sz="1400" dirty="0" smtClean="0"/>
              <a:t>coefficients </a:t>
            </a:r>
            <a:r>
              <a:rPr lang="en-CA" sz="1400" dirty="0"/>
              <a:t>de </a:t>
            </a:r>
            <a:r>
              <a:rPr lang="en-CA" sz="1400" dirty="0" smtClean="0"/>
              <a:t>fabrication </a:t>
            </a:r>
            <a:r>
              <a:rPr lang="en-CA" sz="1400" dirty="0" err="1" smtClean="0"/>
              <a:t>donnés</a:t>
            </a:r>
            <a:endParaRPr lang="en-CA" sz="1400" dirty="0"/>
          </a:p>
          <a:p>
            <a:pPr marL="537210" lvl="1" indent="0" defTabSz="900113">
              <a:buNone/>
              <a:tabLst>
                <a:tab pos="900113" algn="l"/>
                <a:tab pos="1436688" algn="l"/>
                <a:tab pos="1973263" algn="l"/>
                <a:tab pos="2511425" algn="l"/>
                <a:tab pos="3048000" algn="l"/>
              </a:tabLst>
            </a:pPr>
            <a:r>
              <a:rPr lang="en-CA" sz="1400" dirty="0" smtClean="0"/>
              <a:t>	a</a:t>
            </a:r>
            <a:r>
              <a:rPr lang="en-CA" sz="1400" baseline="-25000" dirty="0" smtClean="0"/>
              <a:t>11</a:t>
            </a:r>
            <a:r>
              <a:rPr lang="en-CA" sz="1400" dirty="0" smtClean="0"/>
              <a:t>	a</a:t>
            </a:r>
            <a:r>
              <a:rPr lang="en-CA" sz="1400" baseline="-25000" dirty="0" smtClean="0"/>
              <a:t>12</a:t>
            </a:r>
            <a:r>
              <a:rPr lang="en-CA" sz="1400" dirty="0" smtClean="0"/>
              <a:t>	…	a</a:t>
            </a:r>
            <a:r>
              <a:rPr lang="en-CA" sz="1400" baseline="-25000" dirty="0" smtClean="0"/>
              <a:t>1n</a:t>
            </a:r>
          </a:p>
          <a:p>
            <a:pPr marL="537210" lvl="1" indent="0" defTabSz="900113">
              <a:buNone/>
              <a:tabLst>
                <a:tab pos="900113" algn="l"/>
                <a:tab pos="1436688" algn="l"/>
                <a:tab pos="1973263" algn="l"/>
                <a:tab pos="2511425" algn="l"/>
                <a:tab pos="3048000" algn="l"/>
              </a:tabLst>
            </a:pPr>
            <a:r>
              <a:rPr lang="en-CA" sz="1400" dirty="0" smtClean="0"/>
              <a:t>	a</a:t>
            </a:r>
            <a:r>
              <a:rPr lang="en-CA" sz="1400" baseline="-25000" dirty="0" smtClean="0"/>
              <a:t>21</a:t>
            </a:r>
            <a:r>
              <a:rPr lang="en-CA" sz="1400" dirty="0"/>
              <a:t>	</a:t>
            </a:r>
            <a:r>
              <a:rPr lang="en-CA" sz="1400" dirty="0" smtClean="0"/>
              <a:t>a</a:t>
            </a:r>
            <a:r>
              <a:rPr lang="en-CA" sz="1400" baseline="-25000" dirty="0" smtClean="0"/>
              <a:t>22</a:t>
            </a:r>
            <a:r>
              <a:rPr lang="en-CA" sz="1400" dirty="0" smtClean="0"/>
              <a:t>	…	a</a:t>
            </a:r>
            <a:r>
              <a:rPr lang="en-CA" sz="1400" baseline="-25000" dirty="0" smtClean="0"/>
              <a:t>2n</a:t>
            </a:r>
          </a:p>
          <a:p>
            <a:pPr marL="537210" lvl="1" indent="0" defTabSz="900113">
              <a:buNone/>
              <a:tabLst>
                <a:tab pos="900113" algn="l"/>
                <a:tab pos="1436688" algn="l"/>
                <a:tab pos="1973263" algn="l"/>
                <a:tab pos="2511425" algn="l"/>
                <a:tab pos="3048000" algn="l"/>
              </a:tabLst>
            </a:pPr>
            <a:r>
              <a:rPr lang="en-CA" sz="1400" dirty="0"/>
              <a:t>	</a:t>
            </a:r>
            <a:r>
              <a:rPr lang="en-CA" sz="1400" dirty="0" smtClean="0"/>
              <a:t>…</a:t>
            </a:r>
          </a:p>
          <a:p>
            <a:pPr marL="537210" lvl="1" indent="0" defTabSz="900113">
              <a:buNone/>
              <a:tabLst>
                <a:tab pos="900113" algn="l"/>
                <a:tab pos="1436688" algn="l"/>
                <a:tab pos="1973263" algn="l"/>
                <a:tab pos="2511425" algn="l"/>
                <a:tab pos="3048000" algn="l"/>
              </a:tabLst>
            </a:pPr>
            <a:r>
              <a:rPr lang="en-CA" sz="1400" dirty="0"/>
              <a:t>	</a:t>
            </a:r>
            <a:r>
              <a:rPr lang="en-CA" sz="1400" dirty="0" smtClean="0"/>
              <a:t>a</a:t>
            </a:r>
            <a:r>
              <a:rPr lang="en-CA" sz="1400" baseline="-25000" dirty="0" smtClean="0"/>
              <a:t>m1</a:t>
            </a:r>
            <a:r>
              <a:rPr lang="en-CA" sz="1400" dirty="0" smtClean="0"/>
              <a:t>	a</a:t>
            </a:r>
            <a:r>
              <a:rPr lang="en-CA" sz="1400" baseline="-25000" dirty="0" smtClean="0"/>
              <a:t>m2</a:t>
            </a:r>
            <a:r>
              <a:rPr lang="en-CA" sz="1400" dirty="0" smtClean="0"/>
              <a:t>	…	</a:t>
            </a:r>
            <a:r>
              <a:rPr lang="en-CA" sz="1400" dirty="0" err="1" smtClean="0"/>
              <a:t>a</a:t>
            </a:r>
            <a:r>
              <a:rPr lang="en-CA" sz="1400" baseline="-25000" dirty="0" err="1" smtClean="0"/>
              <a:t>mn</a:t>
            </a:r>
            <a:endParaRPr lang="en-CA" sz="1400" baseline="-25000" dirty="0"/>
          </a:p>
          <a:p>
            <a:pPr lvl="2"/>
            <a:endParaRPr lang="en-CA" sz="1400" dirty="0" smtClean="0"/>
          </a:p>
          <a:p>
            <a:pPr>
              <a:buNone/>
            </a:pPr>
            <a:r>
              <a:rPr lang="en-CA" sz="1400" dirty="0" smtClean="0"/>
              <a:t>On a 2m + 2n – 1  </a:t>
            </a:r>
            <a:r>
              <a:rPr lang="en-CA" sz="1400" dirty="0" err="1" smtClean="0"/>
              <a:t>inconnus</a:t>
            </a:r>
            <a:r>
              <a:rPr lang="en-CA" sz="1400" dirty="0" smtClean="0"/>
              <a:t> :</a:t>
            </a:r>
          </a:p>
          <a:p>
            <a:pPr lvl="1"/>
            <a:r>
              <a:rPr lang="en-CA" sz="1400" dirty="0" smtClean="0"/>
              <a:t>m </a:t>
            </a:r>
            <a:r>
              <a:rPr lang="en-CA" sz="1400" dirty="0" err="1" smtClean="0"/>
              <a:t>quantités</a:t>
            </a:r>
            <a:r>
              <a:rPr lang="en-CA" sz="1400" dirty="0" smtClean="0"/>
              <a:t> </a:t>
            </a:r>
            <a:r>
              <a:rPr lang="en-CA" sz="1400" dirty="0" err="1" smtClean="0"/>
              <a:t>échangées</a:t>
            </a:r>
            <a:r>
              <a:rPr lang="en-CA" sz="1400" dirty="0" smtClean="0"/>
              <a:t> des </a:t>
            </a:r>
            <a:r>
              <a:rPr lang="en-CA" sz="1400" dirty="0" err="1" smtClean="0"/>
              <a:t>biens</a:t>
            </a:r>
            <a:r>
              <a:rPr lang="en-CA" sz="1400" dirty="0" smtClean="0"/>
              <a:t> (X)</a:t>
            </a:r>
            <a:endParaRPr lang="fr-CA" sz="1400" dirty="0" smtClean="0"/>
          </a:p>
          <a:p>
            <a:pPr lvl="1"/>
            <a:r>
              <a:rPr lang="fr-CA" sz="1400" dirty="0" smtClean="0"/>
              <a:t>m – 1 prix des biens X (p)</a:t>
            </a:r>
          </a:p>
          <a:p>
            <a:pPr lvl="1"/>
            <a:r>
              <a:rPr lang="fr-CA" sz="1400" dirty="0" smtClean="0"/>
              <a:t>n quantités échangées des services producteurs (S)</a:t>
            </a:r>
          </a:p>
          <a:p>
            <a:pPr lvl="1"/>
            <a:r>
              <a:rPr lang="fr-CA" sz="1400" dirty="0" smtClean="0"/>
              <a:t>n prix des services producteurs (w)</a:t>
            </a:r>
          </a:p>
          <a:p>
            <a:pPr>
              <a:buNone/>
            </a:pPr>
            <a:endParaRPr lang="en-CA" sz="1400" dirty="0" smtClean="0"/>
          </a:p>
          <a:p>
            <a:pPr>
              <a:buNone/>
            </a:pPr>
            <a:r>
              <a:rPr lang="en-CA" sz="1400" dirty="0" smtClean="0"/>
              <a:t>Et les  2m + 2n – 1 </a:t>
            </a:r>
            <a:r>
              <a:rPr lang="en-CA" sz="1400" dirty="0" err="1" smtClean="0"/>
              <a:t>équations</a:t>
            </a:r>
            <a:r>
              <a:rPr lang="en-CA" sz="1400" dirty="0" smtClean="0"/>
              <a:t> </a:t>
            </a:r>
            <a:r>
              <a:rPr lang="en-CA" sz="1400" dirty="0" err="1" smtClean="0"/>
              <a:t>suivantes</a:t>
            </a:r>
            <a:r>
              <a:rPr lang="en-CA" sz="1400" dirty="0" smtClean="0"/>
              <a:t> :</a:t>
            </a:r>
          </a:p>
          <a:p>
            <a:pPr>
              <a:buNone/>
            </a:pPr>
            <a:endParaRPr lang="en-CA" sz="1400" dirty="0" smtClean="0"/>
          </a:p>
          <a:p>
            <a:pPr>
              <a:buNone/>
            </a:pPr>
            <a:r>
              <a:rPr lang="en-CA" sz="1400" dirty="0" smtClean="0"/>
              <a:t>m – 1 </a:t>
            </a:r>
            <a:r>
              <a:rPr lang="en-CA" sz="1400" dirty="0" err="1" smtClean="0"/>
              <a:t>demandes</a:t>
            </a:r>
            <a:r>
              <a:rPr lang="en-CA" sz="1400" dirty="0" smtClean="0"/>
              <a:t> des </a:t>
            </a:r>
            <a:r>
              <a:rPr lang="en-CA" sz="1400" dirty="0" err="1" smtClean="0"/>
              <a:t>produits</a:t>
            </a:r>
            <a:r>
              <a:rPr lang="en-CA" sz="1400" dirty="0" smtClean="0"/>
              <a:t> X</a:t>
            </a:r>
          </a:p>
          <a:p>
            <a:pPr marL="64008" indent="0">
              <a:buNone/>
            </a:pPr>
            <a:r>
              <a:rPr lang="en-CA" sz="1400" dirty="0"/>
              <a:t>	</a:t>
            </a:r>
            <a:r>
              <a:rPr lang="en-CA" sz="1400" dirty="0" smtClean="0"/>
              <a:t>X</a:t>
            </a:r>
            <a:r>
              <a:rPr lang="en-CA" sz="1400" baseline="-25000" dirty="0" smtClean="0"/>
              <a:t>2 </a:t>
            </a:r>
            <a:r>
              <a:rPr lang="en-CA" sz="1400" dirty="0" smtClean="0"/>
              <a:t>= f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(p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,p</a:t>
            </a:r>
            <a:r>
              <a:rPr lang="en-CA" sz="1400" baseline="-25000" dirty="0" smtClean="0"/>
              <a:t>3</a:t>
            </a:r>
            <a:r>
              <a:rPr lang="en-CA" sz="1400" dirty="0" smtClean="0"/>
              <a:t>,…,p</a:t>
            </a:r>
            <a:r>
              <a:rPr lang="en-CA" sz="1400" baseline="-25000" dirty="0" smtClean="0"/>
              <a:t>m</a:t>
            </a:r>
            <a:r>
              <a:rPr lang="en-CA" sz="1400" dirty="0" smtClean="0"/>
              <a:t> </a:t>
            </a:r>
            <a:r>
              <a:rPr lang="en-CA" sz="1400" dirty="0"/>
              <a:t>; </a:t>
            </a:r>
            <a:r>
              <a:rPr lang="en-CA" sz="1400" dirty="0" smtClean="0"/>
              <a:t>w</a:t>
            </a:r>
            <a:r>
              <a:rPr lang="en-CA" sz="1400" baseline="-25000" dirty="0" smtClean="0"/>
              <a:t>1</a:t>
            </a:r>
            <a:r>
              <a:rPr lang="en-CA" sz="1400" dirty="0" smtClean="0"/>
              <a:t>,w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,…,</a:t>
            </a:r>
            <a:r>
              <a:rPr lang="en-CA" sz="1400" dirty="0" err="1"/>
              <a:t>w</a:t>
            </a:r>
            <a:r>
              <a:rPr lang="en-CA" sz="1400" baseline="-25000" dirty="0" err="1" smtClean="0"/>
              <a:t>n</a:t>
            </a:r>
            <a:r>
              <a:rPr lang="en-CA" sz="1400" dirty="0" smtClean="0"/>
              <a:t>)</a:t>
            </a:r>
          </a:p>
          <a:p>
            <a:pPr marL="64008" indent="0">
              <a:buNone/>
            </a:pPr>
            <a:r>
              <a:rPr lang="en-CA" sz="1400" dirty="0" smtClean="0"/>
              <a:t>	X</a:t>
            </a:r>
            <a:r>
              <a:rPr lang="en-CA" sz="1400" baseline="-25000" dirty="0" smtClean="0"/>
              <a:t>3 </a:t>
            </a:r>
            <a:r>
              <a:rPr lang="en-CA" sz="1400" dirty="0" smtClean="0"/>
              <a:t>= f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(p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,p</a:t>
            </a:r>
            <a:r>
              <a:rPr lang="en-CA" sz="1400" baseline="-25000" dirty="0" smtClean="0"/>
              <a:t>3</a:t>
            </a:r>
            <a:r>
              <a:rPr lang="en-CA" sz="1400" dirty="0" smtClean="0"/>
              <a:t>,…,p</a:t>
            </a:r>
            <a:r>
              <a:rPr lang="en-CA" sz="1400" baseline="-25000" dirty="0" smtClean="0"/>
              <a:t>m</a:t>
            </a:r>
            <a:r>
              <a:rPr lang="en-CA" sz="1400" dirty="0" smtClean="0"/>
              <a:t> </a:t>
            </a:r>
            <a:r>
              <a:rPr lang="en-CA" sz="1400" dirty="0"/>
              <a:t>; </a:t>
            </a:r>
            <a:r>
              <a:rPr lang="en-CA" sz="1400" dirty="0" smtClean="0"/>
              <a:t>w</a:t>
            </a:r>
            <a:r>
              <a:rPr lang="en-CA" sz="1400" baseline="-25000" dirty="0" smtClean="0"/>
              <a:t>1</a:t>
            </a:r>
            <a:r>
              <a:rPr lang="en-CA" sz="1400" dirty="0" smtClean="0"/>
              <a:t>,w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,…,</a:t>
            </a:r>
            <a:r>
              <a:rPr lang="en-CA" sz="1400" dirty="0" err="1"/>
              <a:t>w</a:t>
            </a:r>
            <a:r>
              <a:rPr lang="en-CA" sz="1400" baseline="-25000" dirty="0" err="1" smtClean="0"/>
              <a:t>n</a:t>
            </a:r>
            <a:r>
              <a:rPr lang="en-CA" sz="1400" dirty="0"/>
              <a:t>)</a:t>
            </a:r>
          </a:p>
          <a:p>
            <a:pPr marL="64008" indent="0">
              <a:buNone/>
            </a:pPr>
            <a:r>
              <a:rPr lang="en-CA" sz="1400" dirty="0" smtClean="0"/>
              <a:t>	…</a:t>
            </a:r>
          </a:p>
          <a:p>
            <a:pPr marL="64008" indent="0">
              <a:buNone/>
            </a:pPr>
            <a:r>
              <a:rPr lang="en-CA" sz="1400" dirty="0"/>
              <a:t>	</a:t>
            </a:r>
            <a:r>
              <a:rPr lang="en-CA" sz="1400" dirty="0" err="1" smtClean="0"/>
              <a:t>X</a:t>
            </a:r>
            <a:r>
              <a:rPr lang="en-CA" sz="1400" baseline="-25000" dirty="0" err="1" smtClean="0"/>
              <a:t>m</a:t>
            </a:r>
            <a:r>
              <a:rPr lang="en-CA" sz="1400" baseline="-25000" dirty="0" smtClean="0"/>
              <a:t> </a:t>
            </a:r>
            <a:r>
              <a:rPr lang="en-CA" sz="1400" dirty="0" smtClean="0"/>
              <a:t>= f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(p</a:t>
            </a:r>
            <a:r>
              <a:rPr lang="en-CA" sz="1400" baseline="-25000" dirty="0" smtClean="0"/>
              <a:t>2</a:t>
            </a:r>
            <a:r>
              <a:rPr lang="en-CA" sz="1400" dirty="0"/>
              <a:t>, p</a:t>
            </a:r>
            <a:r>
              <a:rPr lang="en-CA" sz="1400" baseline="-25000" dirty="0"/>
              <a:t>3</a:t>
            </a:r>
            <a:r>
              <a:rPr lang="en-CA" sz="1400" dirty="0"/>
              <a:t>,…,p</a:t>
            </a:r>
            <a:r>
              <a:rPr lang="en-CA" sz="1400" baseline="-25000" dirty="0"/>
              <a:t>m</a:t>
            </a:r>
            <a:r>
              <a:rPr lang="en-CA" sz="1400" dirty="0"/>
              <a:t> ; </a:t>
            </a:r>
            <a:r>
              <a:rPr lang="en-CA" sz="1400" dirty="0" smtClean="0"/>
              <a:t>w</a:t>
            </a:r>
            <a:r>
              <a:rPr lang="en-CA" sz="1400" baseline="-25000" dirty="0" smtClean="0"/>
              <a:t>1</a:t>
            </a:r>
            <a:r>
              <a:rPr lang="en-CA" sz="1400" dirty="0" smtClean="0"/>
              <a:t>,w</a:t>
            </a:r>
            <a:r>
              <a:rPr lang="en-CA" sz="1400" baseline="-25000" dirty="0" smtClean="0"/>
              <a:t>2</a:t>
            </a:r>
            <a:r>
              <a:rPr lang="en-CA" sz="1400" dirty="0" smtClean="0"/>
              <a:t>,…,</a:t>
            </a:r>
            <a:r>
              <a:rPr lang="en-CA" sz="1400" dirty="0" err="1"/>
              <a:t>w</a:t>
            </a:r>
            <a:r>
              <a:rPr lang="en-CA" sz="1400" baseline="-25000" dirty="0" err="1" smtClean="0"/>
              <a:t>n</a:t>
            </a:r>
            <a:r>
              <a:rPr lang="en-CA" sz="1400" dirty="0" smtClean="0"/>
              <a:t>)</a:t>
            </a:r>
            <a:endParaRPr lang="en-CA" sz="1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10</a:t>
            </a:fld>
            <a:endParaRPr lang="fr-CA"/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4597152" y="1484784"/>
            <a:ext cx="4367336" cy="5112568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448056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CA" sz="1300" dirty="0" smtClean="0"/>
              <a:t>n </a:t>
            </a:r>
            <a:r>
              <a:rPr lang="en-CA" sz="1300" dirty="0" err="1" smtClean="0"/>
              <a:t>offres</a:t>
            </a:r>
            <a:r>
              <a:rPr lang="en-CA" sz="1300" dirty="0" smtClean="0"/>
              <a:t> des services </a:t>
            </a:r>
            <a:r>
              <a:rPr lang="en-CA" sz="1300" dirty="0" err="1" smtClean="0"/>
              <a:t>producteurs</a:t>
            </a:r>
            <a:r>
              <a:rPr lang="en-CA" sz="1300" dirty="0" smtClean="0"/>
              <a:t> S</a:t>
            </a:r>
            <a:endParaRPr kumimoji="0" lang="en-CA" sz="1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lang="en-CA" sz="1300" baseline="-25000" dirty="0" smtClean="0"/>
              <a:t>1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=g</a:t>
            </a:r>
            <a:r>
              <a:rPr lang="en-CA" sz="1300" baseline="-25000" dirty="0" smtClean="0"/>
              <a:t>1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</a:t>
            </a:r>
            <a:r>
              <a:rPr lang="en-CA" sz="1300" baseline="-25000" noProof="0" dirty="0" smtClean="0"/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,p</a:t>
            </a:r>
            <a:r>
              <a:rPr lang="en-CA" sz="1300" baseline="-25000" dirty="0" smtClean="0"/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,…,p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; </a:t>
            </a:r>
            <a:r>
              <a:rPr lang="en-CA" sz="1300" dirty="0" smtClean="0"/>
              <a:t>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,…,</a:t>
            </a:r>
            <a:r>
              <a:rPr lang="en-CA" sz="1300" dirty="0" err="1" smtClean="0"/>
              <a:t>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S</a:t>
            </a:r>
            <a:r>
              <a:rPr lang="en-CA" sz="1300" baseline="-25000" dirty="0" smtClean="0"/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=g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,p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,…,p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;</a:t>
            </a:r>
            <a:r>
              <a:rPr kumimoji="0" lang="en-CA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,…,</a:t>
            </a:r>
            <a:r>
              <a:rPr lang="en-CA" sz="1300" dirty="0" err="1" smtClean="0"/>
              <a:t>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…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CA" sz="1300" dirty="0" err="1" smtClean="0"/>
              <a:t>S</a:t>
            </a:r>
            <a:r>
              <a:rPr lang="en-CA" sz="1300" baseline="-25000" dirty="0" err="1" smtClean="0"/>
              <a:t>n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=g</a:t>
            </a:r>
            <a:r>
              <a:rPr lang="en-CA" sz="1300" baseline="-25000" dirty="0" smtClean="0"/>
              <a:t>n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</a:t>
            </a:r>
            <a:r>
              <a:rPr lang="en-CA" sz="1300" baseline="-25000" noProof="0" dirty="0" smtClean="0"/>
              <a:t>2,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lang="en-CA" sz="1300" baseline="-25000" noProof="0" dirty="0" smtClean="0"/>
              <a:t>3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,…,p</a:t>
            </a:r>
            <a:r>
              <a:rPr lang="en-CA" sz="1300" baseline="-25000" noProof="0" dirty="0" smtClean="0"/>
              <a:t>m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; 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,…,</a:t>
            </a:r>
            <a:r>
              <a:rPr lang="en-CA" sz="1300" dirty="0" err="1" smtClean="0"/>
              <a:t>w</a:t>
            </a: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en-CA" sz="1300" dirty="0" smtClean="0"/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CA" sz="1300" dirty="0" smtClean="0"/>
              <a:t>n </a:t>
            </a:r>
            <a:r>
              <a:rPr lang="en-CA" sz="1300" dirty="0" err="1" smtClean="0"/>
              <a:t>équations</a:t>
            </a:r>
            <a:r>
              <a:rPr lang="en-CA" sz="1300" dirty="0" smtClean="0"/>
              <a:t> </a:t>
            </a:r>
            <a:r>
              <a:rPr lang="en-CA" sz="1300" dirty="0" err="1" smtClean="0"/>
              <a:t>égalisant</a:t>
            </a:r>
            <a:r>
              <a:rPr lang="en-CA" sz="1300" dirty="0" smtClean="0"/>
              <a:t> les </a:t>
            </a:r>
            <a:r>
              <a:rPr lang="en-CA" sz="1300" dirty="0" err="1" smtClean="0"/>
              <a:t>offres</a:t>
            </a:r>
            <a:r>
              <a:rPr lang="en-CA" sz="1300" dirty="0" smtClean="0"/>
              <a:t> de services </a:t>
            </a:r>
            <a:r>
              <a:rPr lang="en-CA" sz="1300" dirty="0" err="1" smtClean="0"/>
              <a:t>producteurs</a:t>
            </a:r>
            <a:r>
              <a:rPr lang="en-CA" sz="1300" dirty="0" smtClean="0"/>
              <a:t> à </a:t>
            </a:r>
            <a:r>
              <a:rPr lang="en-CA" sz="1300" dirty="0" err="1" smtClean="0"/>
              <a:t>leur</a:t>
            </a:r>
            <a:r>
              <a:rPr lang="en-CA" sz="1300" dirty="0" smtClean="0"/>
              <a:t> </a:t>
            </a:r>
            <a:r>
              <a:rPr lang="en-CA" sz="1300" dirty="0" err="1" smtClean="0"/>
              <a:t>demande</a:t>
            </a:r>
            <a:r>
              <a:rPr lang="en-CA" sz="1300" dirty="0" smtClean="0"/>
              <a:t> en </a:t>
            </a:r>
            <a:r>
              <a:rPr lang="en-CA" sz="1300" dirty="0" err="1" smtClean="0"/>
              <a:t>fonction</a:t>
            </a:r>
            <a:r>
              <a:rPr lang="en-CA" sz="1300" dirty="0" smtClean="0"/>
              <a:t> des </a:t>
            </a:r>
            <a:r>
              <a:rPr lang="en-CA" sz="1300" dirty="0" err="1" smtClean="0"/>
              <a:t>quantités</a:t>
            </a:r>
            <a:r>
              <a:rPr lang="en-CA" sz="1300" dirty="0" smtClean="0"/>
              <a:t> de </a:t>
            </a:r>
            <a:r>
              <a:rPr lang="en-CA" sz="1300" dirty="0" err="1" smtClean="0"/>
              <a:t>biens</a:t>
            </a:r>
            <a:r>
              <a:rPr lang="en-CA" sz="1300" dirty="0" smtClean="0"/>
              <a:t> </a:t>
            </a:r>
            <a:r>
              <a:rPr lang="en-CA" sz="1300" dirty="0" err="1" smtClean="0"/>
              <a:t>produites</a:t>
            </a:r>
            <a:r>
              <a:rPr lang="en-CA" sz="1300" dirty="0" smtClean="0"/>
              <a:t> et des coefficients de fabrication</a:t>
            </a:r>
          </a:p>
          <a:p>
            <a:pPr marL="64008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n-CA" sz="1300" dirty="0" smtClean="0"/>
              <a:t>	S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= a</a:t>
            </a:r>
            <a:r>
              <a:rPr lang="en-CA" sz="1300" baseline="-25000" dirty="0" smtClean="0"/>
              <a:t>11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+ a</a:t>
            </a:r>
            <a:r>
              <a:rPr lang="en-CA" sz="1300" baseline="-25000" dirty="0" smtClean="0"/>
              <a:t>21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+ ... + a</a:t>
            </a:r>
            <a:r>
              <a:rPr lang="en-CA" sz="1300" baseline="-25000" dirty="0" smtClean="0"/>
              <a:t>m1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m</a:t>
            </a:r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CA" sz="1300" dirty="0" smtClean="0"/>
              <a:t> 	S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= a</a:t>
            </a:r>
            <a:r>
              <a:rPr lang="en-CA" sz="1300" baseline="-25000" dirty="0" smtClean="0"/>
              <a:t>12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+ a</a:t>
            </a:r>
            <a:r>
              <a:rPr lang="en-CA" sz="1300" baseline="-25000" dirty="0" smtClean="0"/>
              <a:t>22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+ ... + a</a:t>
            </a:r>
            <a:r>
              <a:rPr lang="en-CA" sz="1300" baseline="-25000" dirty="0" smtClean="0"/>
              <a:t>m2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m</a:t>
            </a:r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CA" sz="1300" dirty="0" smtClean="0"/>
              <a:t>	 …</a:t>
            </a:r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CA" sz="1300" dirty="0" err="1" smtClean="0"/>
              <a:t>S</a:t>
            </a:r>
            <a:r>
              <a:rPr lang="en-CA" sz="1300" baseline="-25000" dirty="0" err="1" smtClean="0"/>
              <a:t>n</a:t>
            </a:r>
            <a:r>
              <a:rPr lang="en-CA" sz="1300" dirty="0" smtClean="0"/>
              <a:t> = a</a:t>
            </a:r>
            <a:r>
              <a:rPr lang="en-CA" sz="1300" baseline="-25000" dirty="0" smtClean="0"/>
              <a:t>1n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+ a</a:t>
            </a:r>
            <a:r>
              <a:rPr lang="en-CA" sz="1300" baseline="-25000" dirty="0" smtClean="0"/>
              <a:t>2n</a:t>
            </a:r>
            <a:r>
              <a:rPr lang="en-CA" sz="1300" dirty="0" smtClean="0"/>
              <a:t>X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+ ... + </a:t>
            </a:r>
            <a:r>
              <a:rPr lang="en-CA" sz="1300" dirty="0" err="1" smtClean="0"/>
              <a:t>a</a:t>
            </a:r>
            <a:r>
              <a:rPr lang="en-CA" sz="1300" baseline="-25000" dirty="0" err="1" smtClean="0"/>
              <a:t>mn</a:t>
            </a:r>
            <a:r>
              <a:rPr lang="en-CA" sz="1300" dirty="0" err="1" smtClean="0"/>
              <a:t>X</a:t>
            </a:r>
            <a:r>
              <a:rPr lang="en-CA" sz="1300" baseline="-25000" dirty="0" err="1" smtClean="0"/>
              <a:t>m</a:t>
            </a:r>
            <a:endParaRPr lang="en-CA" sz="1300" baseline="-25000" dirty="0" smtClean="0"/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endParaRPr lang="en-CA" sz="1300" dirty="0" smtClean="0"/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CA" sz="1300" dirty="0" smtClean="0"/>
              <a:t>m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CA" sz="1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équations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CA" sz="13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égalisant</a:t>
            </a:r>
            <a:r>
              <a:rPr kumimoji="0" lang="en-CA" sz="1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le</a:t>
            </a:r>
            <a:r>
              <a:rPr kumimoji="0" lang="en-CA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prix des </a:t>
            </a:r>
            <a:r>
              <a:rPr kumimoji="0" lang="en-CA" sz="13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biens</a:t>
            </a:r>
            <a:r>
              <a:rPr kumimoji="0" lang="en-CA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à </a:t>
            </a:r>
            <a:r>
              <a:rPr kumimoji="0" lang="en-CA" sz="13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leur</a:t>
            </a:r>
            <a:r>
              <a:rPr kumimoji="0" lang="en-CA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CA" sz="13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coût</a:t>
            </a:r>
            <a:r>
              <a:rPr kumimoji="0" lang="en-CA" sz="13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production</a:t>
            </a:r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CA" sz="1300" baseline="0" dirty="0" smtClean="0"/>
              <a:t>	</a:t>
            </a:r>
            <a:r>
              <a:rPr lang="en-CA" sz="1300" dirty="0" smtClean="0"/>
              <a:t> p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= a</a:t>
            </a:r>
            <a:r>
              <a:rPr lang="en-CA" sz="1300" baseline="-25000" dirty="0" smtClean="0"/>
              <a:t>11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+ a</a:t>
            </a:r>
            <a:r>
              <a:rPr lang="en-CA" sz="1300" baseline="-25000" dirty="0" smtClean="0"/>
              <a:t>12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+ ... + a</a:t>
            </a:r>
            <a:r>
              <a:rPr lang="en-CA" sz="1300" baseline="-25000" dirty="0" smtClean="0"/>
              <a:t>1n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n</a:t>
            </a:r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CA" sz="1300" dirty="0" smtClean="0"/>
              <a:t> p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= a</a:t>
            </a:r>
            <a:r>
              <a:rPr lang="en-CA" sz="1300" baseline="-25000" dirty="0" smtClean="0"/>
              <a:t>21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+ a</a:t>
            </a:r>
            <a:r>
              <a:rPr lang="en-CA" sz="1300" baseline="-25000" dirty="0" smtClean="0"/>
              <a:t>22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+ ... + a</a:t>
            </a:r>
            <a:r>
              <a:rPr lang="en-CA" sz="1300" baseline="-25000" dirty="0" smtClean="0"/>
              <a:t>2n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n</a:t>
            </a:r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lang="en-CA" sz="1300" baseline="-25000" dirty="0" smtClean="0"/>
              <a:t>	</a:t>
            </a:r>
            <a:r>
              <a:rPr lang="en-CA" sz="1300" dirty="0" smtClean="0"/>
              <a:t> …</a:t>
            </a:r>
            <a:endParaRPr lang="en-CA" sz="1300" baseline="-25000" dirty="0" smtClean="0"/>
          </a:p>
          <a:p>
            <a:pPr marL="64008" lvl="0">
              <a:spcBef>
                <a:spcPct val="20000"/>
              </a:spcBef>
              <a:buClr>
                <a:schemeClr val="accent1"/>
              </a:buClr>
              <a:buSzPct val="80000"/>
              <a:defRPr/>
            </a:pPr>
            <a:r>
              <a:rPr kumimoji="0" lang="en-CA" sz="13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</a:t>
            </a:r>
            <a:r>
              <a:rPr lang="en-CA" sz="1300" dirty="0" smtClean="0"/>
              <a:t> p</a:t>
            </a:r>
            <a:r>
              <a:rPr lang="en-CA" sz="1300" baseline="-25000" dirty="0" smtClean="0"/>
              <a:t>m</a:t>
            </a:r>
            <a:r>
              <a:rPr lang="en-CA" sz="1300" dirty="0" smtClean="0"/>
              <a:t> = a</a:t>
            </a:r>
            <a:r>
              <a:rPr lang="en-CA" sz="1300" baseline="-25000" dirty="0" smtClean="0"/>
              <a:t>m1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1</a:t>
            </a:r>
            <a:r>
              <a:rPr lang="en-CA" sz="1300" dirty="0" smtClean="0"/>
              <a:t> + a</a:t>
            </a:r>
            <a:r>
              <a:rPr lang="en-CA" sz="1300" baseline="-25000" dirty="0" smtClean="0"/>
              <a:t>m1</a:t>
            </a:r>
            <a:r>
              <a:rPr lang="en-CA" sz="1300" dirty="0" smtClean="0"/>
              <a:t>w</a:t>
            </a:r>
            <a:r>
              <a:rPr lang="en-CA" sz="1300" baseline="-25000" dirty="0" smtClean="0"/>
              <a:t>2</a:t>
            </a:r>
            <a:r>
              <a:rPr lang="en-CA" sz="1300" dirty="0" smtClean="0"/>
              <a:t> + ... + </a:t>
            </a:r>
            <a:r>
              <a:rPr lang="en-CA" sz="1300" dirty="0" err="1" smtClean="0"/>
              <a:t>a</a:t>
            </a:r>
            <a:r>
              <a:rPr lang="en-CA" sz="1300" baseline="-25000" dirty="0" err="1" smtClean="0"/>
              <a:t>mn</a:t>
            </a:r>
            <a:r>
              <a:rPr lang="en-CA" sz="1300" dirty="0" err="1" smtClean="0"/>
              <a:t>w</a:t>
            </a:r>
            <a:r>
              <a:rPr lang="en-CA" sz="1300" baseline="-25000" dirty="0" err="1" smtClean="0"/>
              <a:t>n</a:t>
            </a:r>
            <a:endParaRPr kumimoji="0" lang="en-CA" sz="13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7592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L’économie sociale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 smtClean="0"/>
              <a:t>Science morale de la </a:t>
            </a:r>
            <a:r>
              <a:rPr lang="en-CA" dirty="0" err="1" smtClean="0"/>
              <a:t>répartition</a:t>
            </a:r>
            <a:endParaRPr lang="en-CA" dirty="0" smtClean="0"/>
          </a:p>
          <a:p>
            <a:pPr lvl="1"/>
            <a:r>
              <a:rPr lang="en-CA" dirty="0" smtClean="0"/>
              <a:t>Justice </a:t>
            </a:r>
            <a:r>
              <a:rPr lang="en-CA" dirty="0" smtClean="0">
                <a:sym typeface="Symbol"/>
              </a:rPr>
              <a:t> pas </a:t>
            </a:r>
            <a:r>
              <a:rPr lang="en-CA" dirty="0" err="1" smtClean="0">
                <a:sym typeface="Symbol"/>
              </a:rPr>
              <a:t>d’impôt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sur</a:t>
            </a:r>
            <a:r>
              <a:rPr lang="en-CA" dirty="0" smtClean="0">
                <a:sym typeface="Symbol"/>
              </a:rPr>
              <a:t> le </a:t>
            </a:r>
            <a:r>
              <a:rPr lang="en-CA" dirty="0" err="1" smtClean="0">
                <a:sym typeface="Symbol"/>
              </a:rPr>
              <a:t>revenu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ou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sur</a:t>
            </a:r>
            <a:r>
              <a:rPr lang="en-CA" dirty="0" smtClean="0">
                <a:sym typeface="Symbol"/>
              </a:rPr>
              <a:t> le capital (le capital </a:t>
            </a:r>
            <a:r>
              <a:rPr lang="en-CA" dirty="0" err="1" smtClean="0">
                <a:sym typeface="Symbol"/>
              </a:rPr>
              <a:t>est</a:t>
            </a:r>
            <a:r>
              <a:rPr lang="en-CA" dirty="0" smtClean="0">
                <a:sym typeface="Symbol"/>
              </a:rPr>
              <a:t> </a:t>
            </a:r>
            <a:r>
              <a:rPr lang="en-CA" dirty="0" err="1" smtClean="0">
                <a:sym typeface="Symbol"/>
              </a:rPr>
              <a:t>accumulé</a:t>
            </a:r>
            <a:r>
              <a:rPr lang="en-CA" dirty="0" smtClean="0">
                <a:sym typeface="Symbol"/>
              </a:rPr>
              <a:t> à </a:t>
            </a:r>
            <a:r>
              <a:rPr lang="en-CA" dirty="0" err="1" smtClean="0">
                <a:sym typeface="Symbol"/>
              </a:rPr>
              <a:t>l’aide</a:t>
            </a:r>
            <a:r>
              <a:rPr lang="en-CA" dirty="0" smtClean="0">
                <a:sym typeface="Symbol"/>
              </a:rPr>
              <a:t> des </a:t>
            </a:r>
            <a:r>
              <a:rPr lang="en-CA" dirty="0" err="1" smtClean="0">
                <a:sym typeface="Symbol"/>
              </a:rPr>
              <a:t>revenus</a:t>
            </a:r>
            <a:r>
              <a:rPr lang="en-CA" dirty="0" smtClean="0">
                <a:sym typeface="Symbol"/>
              </a:rPr>
              <a:t> du travail)</a:t>
            </a:r>
          </a:p>
          <a:p>
            <a:pPr lvl="1"/>
            <a:r>
              <a:rPr lang="en-CA" dirty="0" err="1" smtClean="0">
                <a:sym typeface="Symbol"/>
              </a:rPr>
              <a:t>Égalité</a:t>
            </a:r>
            <a:r>
              <a:rPr lang="en-CA" dirty="0" smtClean="0">
                <a:sym typeface="Symbol"/>
              </a:rPr>
              <a:t>  pas de </a:t>
            </a:r>
            <a:r>
              <a:rPr lang="en-CA" dirty="0" err="1" smtClean="0">
                <a:sym typeface="Symbol"/>
              </a:rPr>
              <a:t>revenu</a:t>
            </a:r>
            <a:r>
              <a:rPr lang="en-CA" dirty="0" smtClean="0">
                <a:sym typeface="Symbol"/>
              </a:rPr>
              <a:t> de la </a:t>
            </a:r>
            <a:r>
              <a:rPr lang="en-CA" dirty="0" err="1" smtClean="0">
                <a:sym typeface="Symbol"/>
              </a:rPr>
              <a:t>terre</a:t>
            </a:r>
            <a:endParaRPr lang="en-CA" dirty="0" smtClean="0">
              <a:sym typeface="Symbol"/>
            </a:endParaRPr>
          </a:p>
          <a:p>
            <a:endParaRPr lang="en-CA" dirty="0" smtClean="0"/>
          </a:p>
          <a:p>
            <a:r>
              <a:rPr lang="en-CA" dirty="0" err="1" smtClean="0"/>
              <a:t>Idéal</a:t>
            </a:r>
            <a:r>
              <a:rPr lang="en-CA" dirty="0" smtClean="0"/>
              <a:t> : </a:t>
            </a:r>
            <a:r>
              <a:rPr lang="en-CA" dirty="0" err="1" smtClean="0"/>
              <a:t>impôt</a:t>
            </a:r>
            <a:r>
              <a:rPr lang="en-CA" dirty="0" smtClean="0"/>
              <a:t> unique </a:t>
            </a:r>
            <a:r>
              <a:rPr lang="en-CA" dirty="0" err="1" smtClean="0"/>
              <a:t>sur</a:t>
            </a:r>
            <a:r>
              <a:rPr lang="en-CA" dirty="0" smtClean="0"/>
              <a:t> la </a:t>
            </a:r>
            <a:r>
              <a:rPr lang="en-CA" dirty="0" err="1" smtClean="0"/>
              <a:t>rente</a:t>
            </a:r>
            <a:r>
              <a:rPr lang="en-CA" dirty="0" smtClean="0"/>
              <a:t>, </a:t>
            </a:r>
            <a:r>
              <a:rPr lang="en-CA" dirty="0" err="1" smtClean="0"/>
              <a:t>rachat</a:t>
            </a:r>
            <a:r>
              <a:rPr lang="en-CA" dirty="0" smtClean="0"/>
              <a:t> </a:t>
            </a:r>
            <a:r>
              <a:rPr lang="en-CA" dirty="0" err="1" smtClean="0"/>
              <a:t>progressif</a:t>
            </a:r>
            <a:r>
              <a:rPr lang="en-CA" dirty="0" smtClean="0"/>
              <a:t> des </a:t>
            </a:r>
            <a:r>
              <a:rPr lang="en-CA" dirty="0" err="1" smtClean="0"/>
              <a:t>terres</a:t>
            </a:r>
            <a:r>
              <a:rPr lang="en-CA" dirty="0" smtClean="0"/>
              <a:t>, par la suite </a:t>
            </a:r>
            <a:r>
              <a:rPr lang="en-CA" dirty="0" err="1" smtClean="0"/>
              <a:t>mises</a:t>
            </a:r>
            <a:r>
              <a:rPr lang="en-CA" dirty="0" smtClean="0"/>
              <a:t> en location (</a:t>
            </a:r>
            <a:r>
              <a:rPr lang="en-CA" dirty="0" err="1" smtClean="0"/>
              <a:t>repris</a:t>
            </a:r>
            <a:r>
              <a:rPr lang="en-CA" dirty="0" smtClean="0"/>
              <a:t> de James Mill et </a:t>
            </a:r>
            <a:r>
              <a:rPr lang="en-CA" dirty="0" err="1" smtClean="0"/>
              <a:t>Gossen</a:t>
            </a:r>
            <a:r>
              <a:rPr lang="en-CA" dirty="0" smtClean="0"/>
              <a:t>)</a:t>
            </a:r>
          </a:p>
          <a:p>
            <a:endParaRPr lang="en-CA" dirty="0"/>
          </a:p>
          <a:p>
            <a:r>
              <a:rPr lang="en-CA" dirty="0" smtClean="0"/>
              <a:t>Possible : </a:t>
            </a:r>
            <a:r>
              <a:rPr lang="en-CA" dirty="0" err="1" smtClean="0"/>
              <a:t>impôt</a:t>
            </a:r>
            <a:r>
              <a:rPr lang="en-CA" dirty="0" smtClean="0"/>
              <a:t> unique </a:t>
            </a:r>
            <a:r>
              <a:rPr lang="en-CA" dirty="0" err="1" smtClean="0"/>
              <a:t>sur</a:t>
            </a:r>
            <a:r>
              <a:rPr lang="en-CA" dirty="0" smtClean="0"/>
              <a:t> le capital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402974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L’économie appliquée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Science </a:t>
            </a:r>
            <a:r>
              <a:rPr lang="en-CA" dirty="0" err="1" smtClean="0"/>
              <a:t>appliquée</a:t>
            </a:r>
            <a:r>
              <a:rPr lang="en-CA" dirty="0" smtClean="0"/>
              <a:t> de la production</a:t>
            </a:r>
          </a:p>
          <a:p>
            <a:pPr lvl="1"/>
            <a:r>
              <a:rPr lang="en-CA" dirty="0" err="1" smtClean="0"/>
              <a:t>Recherche</a:t>
            </a:r>
            <a:r>
              <a:rPr lang="en-CA" dirty="0" smtClean="0"/>
              <a:t> de </a:t>
            </a:r>
            <a:r>
              <a:rPr lang="en-CA" dirty="0" err="1" smtClean="0"/>
              <a:t>l’utile</a:t>
            </a:r>
            <a:endParaRPr lang="en-CA" dirty="0" smtClean="0"/>
          </a:p>
          <a:p>
            <a:pPr lvl="1"/>
            <a:endParaRPr lang="en-CA" dirty="0" smtClean="0"/>
          </a:p>
          <a:p>
            <a:r>
              <a:rPr lang="en-CA" dirty="0" err="1" smtClean="0"/>
              <a:t>Traite</a:t>
            </a:r>
            <a:r>
              <a:rPr lang="en-CA" dirty="0" smtClean="0"/>
              <a:t> de divers </a:t>
            </a:r>
            <a:r>
              <a:rPr lang="en-CA" dirty="0" err="1" smtClean="0"/>
              <a:t>sujets</a:t>
            </a:r>
            <a:r>
              <a:rPr lang="en-CA" dirty="0" smtClean="0"/>
              <a:t> : </a:t>
            </a:r>
            <a:r>
              <a:rPr lang="en-CA" dirty="0" err="1" smtClean="0"/>
              <a:t>monnaie</a:t>
            </a:r>
            <a:r>
              <a:rPr lang="en-CA" dirty="0" smtClean="0"/>
              <a:t>, </a:t>
            </a:r>
            <a:r>
              <a:rPr lang="en-CA" dirty="0" err="1" smtClean="0"/>
              <a:t>banque</a:t>
            </a:r>
            <a:r>
              <a:rPr lang="en-CA" dirty="0" smtClean="0"/>
              <a:t>,  </a:t>
            </a:r>
            <a:r>
              <a:rPr lang="en-CA" dirty="0" err="1" smtClean="0"/>
              <a:t>crédit</a:t>
            </a:r>
            <a:r>
              <a:rPr lang="en-CA" dirty="0" smtClean="0"/>
              <a:t>, bourse et </a:t>
            </a:r>
            <a:r>
              <a:rPr lang="en-CA" dirty="0" err="1" smtClean="0"/>
              <a:t>rôles</a:t>
            </a:r>
            <a:r>
              <a:rPr lang="en-CA" dirty="0" smtClean="0"/>
              <a:t> de </a:t>
            </a:r>
            <a:r>
              <a:rPr lang="en-CA" dirty="0" err="1" smtClean="0"/>
              <a:t>l’État</a:t>
            </a:r>
            <a:endParaRPr lang="en-CA" dirty="0" smtClean="0"/>
          </a:p>
          <a:p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402974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L’impôt unique sur la rente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 fontScale="70000" lnSpcReduction="20000"/>
          </a:bodyPr>
          <a:lstStyle/>
          <a:p>
            <a:r>
              <a:rPr lang="fr-CA" dirty="0" smtClean="0"/>
              <a:t>D’abord proposé par Quesnay les physiocratiques (puisque toute valeur vient de la terre)</a:t>
            </a:r>
          </a:p>
          <a:p>
            <a:endParaRPr lang="fr-CA" dirty="0" smtClean="0"/>
          </a:p>
          <a:p>
            <a:r>
              <a:rPr lang="fr-CA" dirty="0" smtClean="0"/>
              <a:t>Repris en Angleterre par Smith, Ricardo et surtout James Mill et en Allemagne</a:t>
            </a:r>
            <a:r>
              <a:rPr lang="fr-CA" dirty="0" smtClean="0"/>
              <a:t> par Gossen </a:t>
            </a:r>
            <a:endParaRPr lang="fr-CA" dirty="0" smtClean="0"/>
          </a:p>
          <a:p>
            <a:endParaRPr lang="fr-CA" dirty="0" smtClean="0"/>
          </a:p>
          <a:p>
            <a:r>
              <a:rPr lang="fr-CA" dirty="0" smtClean="0"/>
              <a:t>À la fin du XIXe siècle, Henry George en est le principal défenseur dans le monde anglo-saxon aux côtés de Walras en France</a:t>
            </a:r>
          </a:p>
          <a:p>
            <a:endParaRPr lang="fr-CA" dirty="0" smtClean="0"/>
          </a:p>
          <a:p>
            <a:r>
              <a:rPr lang="fr-CA" dirty="0" smtClean="0"/>
              <a:t>Au XIXe, des économistes tels que Friedman et </a:t>
            </a:r>
            <a:r>
              <a:rPr lang="fr-CA" dirty="0" err="1" smtClean="0"/>
              <a:t>Stiglitz</a:t>
            </a:r>
            <a:r>
              <a:rPr lang="fr-CA" dirty="0" smtClean="0"/>
              <a:t> l’ont supportée</a:t>
            </a:r>
          </a:p>
          <a:p>
            <a:endParaRPr lang="fr-CA" dirty="0" smtClean="0"/>
          </a:p>
          <a:p>
            <a:r>
              <a:rPr lang="fr-CA" dirty="0" smtClean="0"/>
              <a:t>Au fil du temps, l’idée fédératrice s’est érigée en véritable mouvance idéologique, rassemblant la gauche, la droite, </a:t>
            </a:r>
            <a:r>
              <a:rPr lang="fr-CA" smtClean="0"/>
              <a:t>les environnementalistes…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13</a:t>
            </a:fld>
            <a:endParaRPr lang="fr-C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Équité, justice et efficacité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435280" cy="4572000"/>
          </a:xfrm>
        </p:spPr>
        <p:txBody>
          <a:bodyPr>
            <a:normAutofit fontScale="92500" lnSpcReduction="20000"/>
          </a:bodyPr>
          <a:lstStyle/>
          <a:p>
            <a:r>
              <a:rPr lang="fr-CA" dirty="0" smtClean="0"/>
              <a:t>L’abolition de l’aristocratie foncière assure d’une part l’égalité des chances (la taxation de l’héritage est souvent aussi invoquée par les </a:t>
            </a:r>
            <a:r>
              <a:rPr lang="fr-CA" dirty="0" err="1" smtClean="0"/>
              <a:t>déf</a:t>
            </a:r>
            <a:r>
              <a:rPr lang="fr-CA" dirty="0" smtClean="0"/>
              <a:t>. de l’impôt unique)</a:t>
            </a:r>
          </a:p>
          <a:p>
            <a:endParaRPr lang="fr-CA" dirty="0" smtClean="0"/>
          </a:p>
          <a:p>
            <a:r>
              <a:rPr lang="fr-CA" dirty="0" smtClean="0"/>
              <a:t>L’abolition des autres formes d’imposition assure la justice en permettant la complète rémunération du talent et de l’effort</a:t>
            </a:r>
          </a:p>
          <a:p>
            <a:endParaRPr lang="fr-CA" dirty="0" smtClean="0"/>
          </a:p>
          <a:p>
            <a:r>
              <a:rPr lang="fr-CA" dirty="0" smtClean="0"/>
              <a:t>L’absence d’interférence de la fiscalité dans les signaux de prix assure l’efficacité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14</a:t>
            </a:fld>
            <a:endParaRPr lang="fr-C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 théorème Henry George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Gossen (rente constante), puis Walras (rente croissante)en propose des premières formulations qui seront finalement formalisé par </a:t>
            </a:r>
            <a:r>
              <a:rPr lang="fr-CA" dirty="0" err="1" smtClean="0"/>
              <a:t>Stiglitz</a:t>
            </a:r>
            <a:r>
              <a:rPr lang="fr-CA" dirty="0" smtClean="0"/>
              <a:t> en 1977</a:t>
            </a:r>
          </a:p>
          <a:p>
            <a:endParaRPr lang="fr-CA" dirty="0" smtClean="0"/>
          </a:p>
          <a:p>
            <a:r>
              <a:rPr lang="fr-CA" dirty="0" smtClean="0"/>
              <a:t>Sous certaines conditions, la plus-value foncière générée par l’I</a:t>
            </a:r>
            <a:r>
              <a:rPr lang="fr-CA" baseline="30000" dirty="0" smtClean="0"/>
              <a:t>G</a:t>
            </a:r>
            <a:r>
              <a:rPr lang="fr-CA" dirty="0" smtClean="0"/>
              <a:t> est plus que suffisante pour couvrir son financement</a:t>
            </a:r>
          </a:p>
          <a:p>
            <a:endParaRPr lang="fr-CA" dirty="0" smtClean="0"/>
          </a:p>
          <a:p>
            <a:r>
              <a:rPr lang="fr-CA" dirty="0" smtClean="0"/>
              <a:t>L’impôt unique n’est pas seulement le </a:t>
            </a:r>
            <a:r>
              <a:rPr lang="fr-CA" dirty="0" smtClean="0"/>
              <a:t>plus juste, le plus équitable et le plus efficient : il </a:t>
            </a:r>
            <a:r>
              <a:rPr lang="fr-CA" dirty="0" smtClean="0"/>
              <a:t>est aussi suffisant pour le financement de </a:t>
            </a:r>
            <a:r>
              <a:rPr lang="fr-CA" dirty="0" smtClean="0"/>
              <a:t>l’État!</a:t>
            </a:r>
            <a:endParaRPr lang="fr-CA" dirty="0" smtClean="0"/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15</a:t>
            </a:fld>
            <a:endParaRPr lang="fr-CA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Walras et l’impôt unique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A" dirty="0" smtClean="0"/>
              <a:t>Son père le défendait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C’est la </a:t>
            </a:r>
            <a:r>
              <a:rPr lang="fr-CA" dirty="0" err="1" smtClean="0"/>
              <a:t>déf</a:t>
            </a:r>
            <a:r>
              <a:rPr lang="fr-CA" dirty="0" smtClean="0"/>
              <a:t>. de l’impôt unique dans un mémoire de 1860 présenté au Congrès de Lausanne qui lui ouvre les portes de l’Université en1870</a:t>
            </a:r>
          </a:p>
          <a:p>
            <a:endParaRPr lang="fr-CA" dirty="0" smtClean="0"/>
          </a:p>
          <a:p>
            <a:r>
              <a:rPr lang="fr-CA" dirty="0" smtClean="0"/>
              <a:t>C’est une thèse au centre de son </a:t>
            </a:r>
            <a:r>
              <a:rPr lang="fr-CA" i="1" dirty="0" smtClean="0"/>
              <a:t>Économie sociale</a:t>
            </a:r>
            <a:r>
              <a:rPr lang="fr-CA" dirty="0" smtClean="0"/>
              <a:t> et de la proposition d’une «troisième voie» progressiste entre le libéralisme économique et les idéaux humanistes de la Révolution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16</a:t>
            </a:fld>
            <a:endParaRPr lang="fr-C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L’École de Lausanne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Léon Walras</a:t>
            </a:r>
            <a:endParaRPr lang="en-CA" dirty="0" smtClean="0"/>
          </a:p>
          <a:p>
            <a:r>
              <a:rPr lang="en-CA" dirty="0" smtClean="0"/>
              <a:t>Vilfredo Pareto (1848-1923)</a:t>
            </a:r>
          </a:p>
          <a:p>
            <a:pPr lvl="1"/>
            <a:r>
              <a:rPr lang="en-CA" dirty="0" smtClean="0"/>
              <a:t>Les </a:t>
            </a:r>
            <a:r>
              <a:rPr lang="en-CA" dirty="0" err="1" smtClean="0"/>
              <a:t>courbes</a:t>
            </a:r>
            <a:r>
              <a:rPr lang="en-CA" dirty="0" smtClean="0"/>
              <a:t> </a:t>
            </a:r>
            <a:r>
              <a:rPr lang="en-CA" dirty="0" err="1" smtClean="0"/>
              <a:t>d’indifférence</a:t>
            </a:r>
            <a:r>
              <a:rPr lang="en-CA" dirty="0" smtClean="0"/>
              <a:t>, avec Francis Y. </a:t>
            </a:r>
            <a:r>
              <a:rPr lang="en-CA" dirty="0" err="1" smtClean="0"/>
              <a:t>Edgeworth</a:t>
            </a:r>
            <a:r>
              <a:rPr lang="en-CA" dirty="0" smtClean="0"/>
              <a:t> (1845-1926)</a:t>
            </a:r>
          </a:p>
          <a:p>
            <a:pPr lvl="1"/>
            <a:r>
              <a:rPr lang="en-CA" dirty="0" smtClean="0"/>
              <a:t>Optimum de </a:t>
            </a:r>
            <a:r>
              <a:rPr lang="en-CA" dirty="0" err="1" smtClean="0"/>
              <a:t>pareto</a:t>
            </a:r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17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L’équilibre général après l’École de Lausanne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CA" dirty="0" smtClean="0"/>
              <a:t>Débat ayant lieu dans la 1ere moitié du XXe siècle quant à la possibilité de démontrer l’existence, l’unicité, la stabilité et l’optimalité de l’équilibre général </a:t>
            </a:r>
            <a:r>
              <a:rPr lang="fr-CA" dirty="0" err="1" smtClean="0"/>
              <a:t>walrasien</a:t>
            </a:r>
            <a:endParaRPr lang="fr-CA" dirty="0" smtClean="0"/>
          </a:p>
          <a:p>
            <a:endParaRPr lang="en-CA" dirty="0"/>
          </a:p>
          <a:p>
            <a:r>
              <a:rPr lang="en-CA" dirty="0" smtClean="0"/>
              <a:t>Les </a:t>
            </a:r>
            <a:r>
              <a:rPr lang="en-CA" dirty="0" err="1" smtClean="0"/>
              <a:t>principaux</a:t>
            </a:r>
            <a:r>
              <a:rPr lang="en-CA" dirty="0" smtClean="0"/>
              <a:t> </a:t>
            </a:r>
            <a:r>
              <a:rPr lang="en-CA" dirty="0" err="1" smtClean="0"/>
              <a:t>contributeurs</a:t>
            </a:r>
            <a:endParaRPr lang="en-CA" dirty="0" smtClean="0"/>
          </a:p>
          <a:p>
            <a:pPr lvl="1"/>
            <a:r>
              <a:rPr lang="en-CA" dirty="0" smtClean="0"/>
              <a:t>Abraham Wald (1902-1950)</a:t>
            </a:r>
          </a:p>
          <a:p>
            <a:pPr lvl="1"/>
            <a:r>
              <a:rPr lang="en-CA" dirty="0" smtClean="0"/>
              <a:t>John </a:t>
            </a:r>
            <a:r>
              <a:rPr lang="en-CA" dirty="0"/>
              <a:t>von Neumann (1903-1957</a:t>
            </a:r>
            <a:r>
              <a:rPr lang="en-CA" dirty="0" smtClean="0"/>
              <a:t>)</a:t>
            </a:r>
          </a:p>
          <a:p>
            <a:pPr lvl="1"/>
            <a:r>
              <a:rPr lang="en-CA" dirty="0" err="1" smtClean="0"/>
              <a:t>Lionnel</a:t>
            </a:r>
            <a:r>
              <a:rPr lang="en-CA" dirty="0" smtClean="0"/>
              <a:t> W. McKenzie (1919-2010)</a:t>
            </a:r>
            <a:endParaRPr lang="en-CA" dirty="0"/>
          </a:p>
          <a:p>
            <a:pPr lvl="1"/>
            <a:r>
              <a:rPr lang="en-CA" dirty="0" smtClean="0"/>
              <a:t>Kenneth Arrow (1921- )</a:t>
            </a:r>
          </a:p>
          <a:p>
            <a:pPr lvl="1"/>
            <a:r>
              <a:rPr lang="en-CA" dirty="0" smtClean="0"/>
              <a:t>Gérard </a:t>
            </a:r>
            <a:r>
              <a:rPr lang="en-CA" dirty="0" err="1" smtClean="0"/>
              <a:t>Debreux</a:t>
            </a:r>
            <a:r>
              <a:rPr lang="en-CA" dirty="0" smtClean="0"/>
              <a:t> (1921-2004)</a:t>
            </a:r>
          </a:p>
          <a:p>
            <a:pPr lvl="1"/>
            <a:r>
              <a:rPr lang="en-CA" dirty="0" smtClean="0"/>
              <a:t>Maurice Allais (1911-2010)</a:t>
            </a:r>
          </a:p>
          <a:p>
            <a:pPr lvl="1"/>
            <a:r>
              <a:rPr lang="en-CA" dirty="0" smtClean="0"/>
              <a:t>Franck Hahn (1925-2013)</a:t>
            </a:r>
          </a:p>
          <a:p>
            <a:pPr lvl="1"/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18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265699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Preuve</a:t>
            </a:r>
            <a:r>
              <a:rPr lang="en-CA" dirty="0" smtClean="0"/>
              <a:t> </a:t>
            </a:r>
            <a:r>
              <a:rPr lang="en-CA" dirty="0" err="1" smtClean="0"/>
              <a:t>d’existence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882808"/>
            <a:ext cx="8507288" cy="4572000"/>
          </a:xfrm>
        </p:spPr>
        <p:txBody>
          <a:bodyPr>
            <a:normAutofit lnSpcReduction="10000"/>
          </a:bodyPr>
          <a:lstStyle/>
          <a:p>
            <a:r>
              <a:rPr lang="en-CA" dirty="0" smtClean="0"/>
              <a:t>Wald (1935) : </a:t>
            </a:r>
            <a:r>
              <a:rPr lang="en-CA" dirty="0" err="1" smtClean="0"/>
              <a:t>montre</a:t>
            </a:r>
            <a:r>
              <a:rPr lang="en-CA" dirty="0" smtClean="0"/>
              <a:t> </a:t>
            </a:r>
            <a:r>
              <a:rPr lang="en-CA" dirty="0" err="1" smtClean="0"/>
              <a:t>qu’il</a:t>
            </a:r>
            <a:r>
              <a:rPr lang="en-CA" dirty="0" smtClean="0"/>
              <a:t> </a:t>
            </a:r>
            <a:r>
              <a:rPr lang="en-CA" dirty="0" err="1" smtClean="0"/>
              <a:t>existe</a:t>
            </a:r>
            <a:r>
              <a:rPr lang="en-CA" dirty="0" smtClean="0"/>
              <a:t> </a:t>
            </a:r>
            <a:r>
              <a:rPr lang="en-CA" dirty="0" err="1" smtClean="0"/>
              <a:t>une</a:t>
            </a:r>
            <a:r>
              <a:rPr lang="en-CA" dirty="0" smtClean="0"/>
              <a:t> solution unique à prix </a:t>
            </a:r>
            <a:r>
              <a:rPr lang="en-CA" dirty="0" err="1" smtClean="0"/>
              <a:t>positifs</a:t>
            </a:r>
            <a:r>
              <a:rPr lang="en-CA" dirty="0" smtClean="0"/>
              <a:t> sous des </a:t>
            </a:r>
            <a:r>
              <a:rPr lang="en-CA" dirty="0" err="1" smtClean="0"/>
              <a:t>hypothèses</a:t>
            </a:r>
            <a:r>
              <a:rPr lang="en-CA" dirty="0" smtClean="0"/>
              <a:t> </a:t>
            </a:r>
            <a:r>
              <a:rPr lang="en-CA" dirty="0" err="1" smtClean="0"/>
              <a:t>contraignantes</a:t>
            </a:r>
            <a:endParaRPr lang="en-CA" dirty="0" smtClean="0"/>
          </a:p>
          <a:p>
            <a:endParaRPr lang="en-CA" dirty="0"/>
          </a:p>
          <a:p>
            <a:r>
              <a:rPr lang="en-CA" dirty="0" smtClean="0"/>
              <a:t>Arrow-Debreu (1954) : </a:t>
            </a:r>
            <a:r>
              <a:rPr lang="en-CA" dirty="0" err="1" smtClean="0"/>
              <a:t>montrent</a:t>
            </a:r>
            <a:r>
              <a:rPr lang="en-CA" dirty="0" smtClean="0"/>
              <a:t> </a:t>
            </a:r>
            <a:r>
              <a:rPr lang="en-CA" dirty="0" err="1" smtClean="0"/>
              <a:t>qu’il</a:t>
            </a:r>
            <a:r>
              <a:rPr lang="en-CA" dirty="0" smtClean="0"/>
              <a:t> </a:t>
            </a:r>
            <a:r>
              <a:rPr lang="en-CA" dirty="0" err="1" smtClean="0"/>
              <a:t>existe</a:t>
            </a:r>
            <a:r>
              <a:rPr lang="en-CA" dirty="0" smtClean="0"/>
              <a:t> </a:t>
            </a:r>
            <a:r>
              <a:rPr lang="en-CA" dirty="0" err="1" smtClean="0"/>
              <a:t>une</a:t>
            </a:r>
            <a:r>
              <a:rPr lang="en-CA" dirty="0" smtClean="0"/>
              <a:t> solution à prix </a:t>
            </a:r>
            <a:r>
              <a:rPr lang="en-CA" dirty="0" err="1" smtClean="0"/>
              <a:t>positifs</a:t>
            </a:r>
            <a:r>
              <a:rPr lang="en-CA" dirty="0" smtClean="0"/>
              <a:t> qui </a:t>
            </a:r>
            <a:r>
              <a:rPr lang="en-CA" dirty="0" err="1" smtClean="0"/>
              <a:t>est</a:t>
            </a:r>
            <a:r>
              <a:rPr lang="en-CA" dirty="0" smtClean="0"/>
              <a:t> </a:t>
            </a:r>
            <a:r>
              <a:rPr lang="en-CA" dirty="0" err="1" smtClean="0"/>
              <a:t>paréto-optimale</a:t>
            </a:r>
            <a:r>
              <a:rPr lang="en-CA" dirty="0" smtClean="0"/>
              <a:t> et </a:t>
            </a:r>
            <a:r>
              <a:rPr lang="en-CA" dirty="0" err="1" smtClean="0"/>
              <a:t>que</a:t>
            </a:r>
            <a:r>
              <a:rPr lang="en-CA" dirty="0" smtClean="0"/>
              <a:t> tout </a:t>
            </a:r>
            <a:r>
              <a:rPr lang="en-CA" dirty="0" err="1" smtClean="0"/>
              <a:t>équilibre</a:t>
            </a:r>
            <a:r>
              <a:rPr lang="en-CA" dirty="0" smtClean="0"/>
              <a:t> </a:t>
            </a:r>
            <a:r>
              <a:rPr lang="en-CA" dirty="0" err="1" smtClean="0"/>
              <a:t>paréto</a:t>
            </a:r>
            <a:r>
              <a:rPr lang="en-CA" dirty="0" smtClean="0"/>
              <a:t>-optimal </a:t>
            </a:r>
            <a:r>
              <a:rPr lang="en-CA" dirty="0" err="1" smtClean="0"/>
              <a:t>peut</a:t>
            </a:r>
            <a:r>
              <a:rPr lang="en-CA" dirty="0" smtClean="0"/>
              <a:t> </a:t>
            </a:r>
            <a:r>
              <a:rPr lang="en-CA" dirty="0" err="1" smtClean="0"/>
              <a:t>être</a:t>
            </a:r>
            <a:r>
              <a:rPr lang="en-CA" dirty="0" smtClean="0"/>
              <a:t> </a:t>
            </a:r>
            <a:r>
              <a:rPr lang="en-CA" dirty="0" err="1" smtClean="0"/>
              <a:t>atteint</a:t>
            </a:r>
            <a:r>
              <a:rPr lang="en-CA" dirty="0" smtClean="0"/>
              <a:t> par un </a:t>
            </a:r>
            <a:r>
              <a:rPr lang="en-CA" dirty="0" err="1" smtClean="0"/>
              <a:t>équilibre</a:t>
            </a:r>
            <a:r>
              <a:rPr lang="en-CA" dirty="0" smtClean="0"/>
              <a:t> </a:t>
            </a:r>
            <a:r>
              <a:rPr lang="en-CA" dirty="0" err="1" smtClean="0"/>
              <a:t>concurrenciel</a:t>
            </a:r>
            <a:r>
              <a:rPr lang="en-CA" dirty="0" smtClean="0"/>
              <a:t> </a:t>
            </a:r>
            <a:r>
              <a:rPr lang="en-CA" dirty="0" err="1" smtClean="0"/>
              <a:t>particulier</a:t>
            </a:r>
            <a:r>
              <a:rPr lang="en-CA" dirty="0" smtClean="0"/>
              <a:t> (</a:t>
            </a:r>
            <a:r>
              <a:rPr lang="en-CA" dirty="0" err="1" smtClean="0"/>
              <a:t>mais</a:t>
            </a:r>
            <a:r>
              <a:rPr lang="en-CA" dirty="0" smtClean="0"/>
              <a:t> pas </a:t>
            </a:r>
            <a:r>
              <a:rPr lang="en-CA" dirty="0" err="1" smtClean="0"/>
              <a:t>l’unicité</a:t>
            </a:r>
            <a:r>
              <a:rPr lang="en-CA" dirty="0" smtClean="0"/>
              <a:t> et la </a:t>
            </a:r>
            <a:r>
              <a:rPr lang="en-CA" dirty="0" err="1" smtClean="0"/>
              <a:t>stabilité</a:t>
            </a:r>
            <a:r>
              <a:rPr lang="en-CA" dirty="0" smtClean="0"/>
              <a:t> de </a:t>
            </a:r>
            <a:r>
              <a:rPr lang="en-CA" dirty="0" err="1" smtClean="0"/>
              <a:t>cet</a:t>
            </a:r>
            <a:r>
              <a:rPr lang="en-CA" dirty="0" smtClean="0"/>
              <a:t> </a:t>
            </a:r>
            <a:r>
              <a:rPr lang="en-CA" dirty="0" err="1" smtClean="0"/>
              <a:t>équilibre</a:t>
            </a:r>
            <a:r>
              <a:rPr lang="en-CA" smtClean="0"/>
              <a:t>)</a:t>
            </a:r>
          </a:p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19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8618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Plan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A" dirty="0" smtClean="0"/>
              <a:t>Léon Walras (1834-1910)</a:t>
            </a:r>
          </a:p>
          <a:p>
            <a:pPr>
              <a:lnSpc>
                <a:spcPct val="150000"/>
              </a:lnSpc>
            </a:pPr>
            <a:r>
              <a:rPr lang="en-CA" dirty="0" err="1" smtClean="0"/>
              <a:t>L’École</a:t>
            </a:r>
            <a:r>
              <a:rPr lang="en-CA" dirty="0" smtClean="0"/>
              <a:t> de Lausanne</a:t>
            </a:r>
            <a:endParaRPr lang="fr-CA" dirty="0" smtClean="0"/>
          </a:p>
          <a:p>
            <a:pPr>
              <a:lnSpc>
                <a:spcPct val="150000"/>
              </a:lnSpc>
            </a:pPr>
            <a:r>
              <a:rPr lang="fr-CA" dirty="0" smtClean="0"/>
              <a:t>Le débat sur l’équilibre général</a:t>
            </a:r>
          </a:p>
          <a:p>
            <a:pPr>
              <a:buNone/>
            </a:pPr>
            <a:endParaRPr lang="fr-CA" dirty="0" smtClean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Les deux théorèmes du bien-être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smtClean="0"/>
              <a:t>Tout équilibre général de marché en concurrence parfaite est </a:t>
            </a:r>
            <a:r>
              <a:rPr lang="fr-CA" dirty="0" err="1" smtClean="0"/>
              <a:t>paréto</a:t>
            </a:r>
            <a:r>
              <a:rPr lang="fr-CA" dirty="0" smtClean="0"/>
              <a:t>-optimal </a:t>
            </a:r>
          </a:p>
          <a:p>
            <a:endParaRPr lang="fr-CA" dirty="0" smtClean="0"/>
          </a:p>
          <a:p>
            <a:r>
              <a:rPr lang="fr-CA" dirty="0" smtClean="0"/>
              <a:t>Tout équilibre de marché concurrentiel </a:t>
            </a:r>
            <a:r>
              <a:rPr lang="fr-CA" dirty="0" err="1" smtClean="0"/>
              <a:t>paréto</a:t>
            </a:r>
            <a:r>
              <a:rPr lang="fr-CA" dirty="0" smtClean="0"/>
              <a:t>-optimal peut être atteint moyennant la réallocation appropriée des dotations initiales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20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/>
              <a:t>Bibliographie</a:t>
            </a:r>
            <a:r>
              <a:rPr lang="en-CA" dirty="0" smtClean="0"/>
              <a:t> </a:t>
            </a:r>
            <a:r>
              <a:rPr lang="en-CA" dirty="0" err="1" smtClean="0"/>
              <a:t>choisie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CA" dirty="0" err="1" smtClean="0"/>
              <a:t>Auguste</a:t>
            </a:r>
            <a:r>
              <a:rPr lang="en-CA" dirty="0" smtClean="0"/>
              <a:t> et </a:t>
            </a:r>
            <a:r>
              <a:rPr lang="en-CA" dirty="0" err="1" smtClean="0"/>
              <a:t>Léon</a:t>
            </a:r>
            <a:r>
              <a:rPr lang="en-CA" dirty="0" smtClean="0"/>
              <a:t> </a:t>
            </a:r>
            <a:r>
              <a:rPr lang="en-CA" dirty="0" err="1" smtClean="0"/>
              <a:t>Walras</a:t>
            </a:r>
            <a:r>
              <a:rPr lang="en-CA" dirty="0" smtClean="0"/>
              <a:t>, </a:t>
            </a:r>
            <a:r>
              <a:rPr lang="en-CA" i="1" dirty="0" smtClean="0"/>
              <a:t>Oeuvres </a:t>
            </a:r>
            <a:r>
              <a:rPr lang="en-CA" i="1" dirty="0" err="1" smtClean="0"/>
              <a:t>économiques</a:t>
            </a:r>
            <a:r>
              <a:rPr lang="en-CA" i="1" dirty="0" smtClean="0"/>
              <a:t> </a:t>
            </a:r>
            <a:r>
              <a:rPr lang="en-CA" i="1" dirty="0" err="1" smtClean="0"/>
              <a:t>complètes</a:t>
            </a:r>
            <a:r>
              <a:rPr lang="en-CA" dirty="0" smtClean="0"/>
              <a:t>, </a:t>
            </a:r>
            <a:r>
              <a:rPr lang="en-CA" dirty="0" err="1" smtClean="0"/>
              <a:t>Économica</a:t>
            </a:r>
            <a:r>
              <a:rPr lang="en-CA" dirty="0" smtClean="0"/>
              <a:t>, 14 vol., 1987.</a:t>
            </a:r>
          </a:p>
          <a:p>
            <a:endParaRPr lang="en-CA" dirty="0" smtClean="0"/>
          </a:p>
          <a:p>
            <a:r>
              <a:rPr lang="en-CA" i="1" dirty="0" smtClean="0"/>
              <a:t>Correspondence of </a:t>
            </a:r>
            <a:r>
              <a:rPr lang="en-CA" i="1" dirty="0" err="1" smtClean="0"/>
              <a:t>Léon</a:t>
            </a:r>
            <a:r>
              <a:rPr lang="en-CA" i="1" dirty="0" smtClean="0"/>
              <a:t> </a:t>
            </a:r>
            <a:r>
              <a:rPr lang="en-CA" i="1" dirty="0" err="1" smtClean="0"/>
              <a:t>Walras</a:t>
            </a:r>
            <a:r>
              <a:rPr lang="en-CA" i="1" dirty="0" smtClean="0"/>
              <a:t> and Related Papers</a:t>
            </a:r>
            <a:r>
              <a:rPr lang="en-CA" dirty="0" smtClean="0"/>
              <a:t>, </a:t>
            </a:r>
            <a:r>
              <a:rPr lang="en-CA" dirty="0" err="1" smtClean="0"/>
              <a:t>édité</a:t>
            </a:r>
            <a:r>
              <a:rPr lang="en-CA" dirty="0" smtClean="0"/>
              <a:t> par William </a:t>
            </a:r>
            <a:r>
              <a:rPr lang="en-CA" dirty="0" err="1" smtClean="0"/>
              <a:t>Jaffé</a:t>
            </a:r>
            <a:r>
              <a:rPr lang="en-CA" dirty="0" smtClean="0"/>
              <a:t>, North-Holland, 3 vol., 1965.</a:t>
            </a:r>
          </a:p>
          <a:p>
            <a:endParaRPr lang="en-CA" dirty="0" smtClean="0"/>
          </a:p>
          <a:p>
            <a:r>
              <a:rPr lang="en-US" i="1" dirty="0" smtClean="0"/>
              <a:t>William </a:t>
            </a:r>
            <a:r>
              <a:rPr lang="en-US" i="1" dirty="0" err="1" smtClean="0"/>
              <a:t>Jaffé’s</a:t>
            </a:r>
            <a:r>
              <a:rPr lang="en-US" i="1" dirty="0" smtClean="0"/>
              <a:t> Essays on </a:t>
            </a:r>
            <a:r>
              <a:rPr lang="en-US" i="1" dirty="0" err="1" smtClean="0"/>
              <a:t>Walras</a:t>
            </a:r>
            <a:r>
              <a:rPr lang="en-US" dirty="0" smtClean="0"/>
              <a:t>, </a:t>
            </a:r>
            <a:r>
              <a:rPr lang="en-US" dirty="0" err="1" smtClean="0"/>
              <a:t>édité</a:t>
            </a:r>
            <a:r>
              <a:rPr lang="en-US" dirty="0" smtClean="0"/>
              <a:t> par Donald Walker, Cambridge University Press, </a:t>
            </a:r>
            <a:r>
              <a:rPr lang="en-CA" dirty="0" smtClean="0"/>
              <a:t>1983.</a:t>
            </a:r>
          </a:p>
          <a:p>
            <a:endParaRPr lang="en-CA" dirty="0" smtClean="0"/>
          </a:p>
          <a:p>
            <a:r>
              <a:rPr lang="en-CA" i="1" dirty="0" smtClean="0"/>
              <a:t>Manuel </a:t>
            </a:r>
            <a:r>
              <a:rPr lang="en-CA" i="1" dirty="0" err="1" smtClean="0"/>
              <a:t>d’économie</a:t>
            </a:r>
            <a:r>
              <a:rPr lang="en-CA" i="1" dirty="0" smtClean="0"/>
              <a:t> </a:t>
            </a:r>
            <a:r>
              <a:rPr lang="en-CA" i="1" dirty="0" err="1" smtClean="0"/>
              <a:t>politique</a:t>
            </a:r>
            <a:r>
              <a:rPr lang="en-CA" i="1" dirty="0" smtClean="0"/>
              <a:t>,</a:t>
            </a:r>
            <a:r>
              <a:rPr lang="en-CA" dirty="0" smtClean="0"/>
              <a:t> de V. Pareto, </a:t>
            </a:r>
            <a:r>
              <a:rPr lang="en-CA" dirty="0" err="1" smtClean="0"/>
              <a:t>Droz</a:t>
            </a:r>
            <a:r>
              <a:rPr lang="en-CA" dirty="0" smtClean="0"/>
              <a:t>, 1906.</a:t>
            </a:r>
          </a:p>
          <a:p>
            <a:endParaRPr lang="en-CA" i="1" dirty="0" smtClean="0"/>
          </a:p>
          <a:p>
            <a:r>
              <a:rPr lang="en-CA" i="1" dirty="0" smtClean="0"/>
              <a:t>General Competitive Economy</a:t>
            </a:r>
            <a:r>
              <a:rPr lang="en-CA" dirty="0" smtClean="0"/>
              <a:t>, K. Arrow et F. Hahn, Holden day, 1971.</a:t>
            </a:r>
          </a:p>
          <a:p>
            <a:endParaRPr lang="en-CA" dirty="0" smtClean="0"/>
          </a:p>
          <a:p>
            <a:endParaRPr lang="en-CA" dirty="0"/>
          </a:p>
          <a:p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21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62168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79296" cy="1399032"/>
          </a:xfrm>
        </p:spPr>
        <p:txBody>
          <a:bodyPr/>
          <a:lstStyle/>
          <a:p>
            <a:r>
              <a:rPr lang="fr-CA" dirty="0" smtClean="0"/>
              <a:t>Léon Walras : 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5301208"/>
          </a:xfrm>
        </p:spPr>
        <p:txBody>
          <a:bodyPr>
            <a:noAutofit/>
          </a:bodyPr>
          <a:lstStyle/>
          <a:p>
            <a:pPr marL="1073150" indent="-1073150">
              <a:buNone/>
            </a:pPr>
            <a:r>
              <a:rPr lang="fr-CA" sz="2000" dirty="0" smtClean="0"/>
              <a:t>1834	Né à Évreux</a:t>
            </a:r>
          </a:p>
          <a:p>
            <a:pPr marL="1073150" indent="-1073150">
              <a:buNone/>
            </a:pPr>
            <a:r>
              <a:rPr lang="fr-CA" sz="2000" dirty="0" smtClean="0"/>
              <a:t>1851	Baccalauréat ès lettres</a:t>
            </a:r>
          </a:p>
          <a:p>
            <a:pPr marL="1073150" indent="-1073150">
              <a:buNone/>
            </a:pPr>
            <a:r>
              <a:rPr lang="fr-CA" sz="2000" dirty="0" smtClean="0"/>
              <a:t>1853	Baccalauréat ès sciences</a:t>
            </a:r>
          </a:p>
          <a:p>
            <a:pPr marL="1073150" indent="-1073150">
              <a:buNone/>
            </a:pPr>
            <a:r>
              <a:rPr lang="fr-CA" sz="2000" dirty="0" smtClean="0"/>
              <a:t>1854 	Quitte l’École des Mines sans diplôme</a:t>
            </a:r>
          </a:p>
          <a:p>
            <a:pPr marL="1073150" indent="-1073150">
              <a:buNone/>
            </a:pPr>
            <a:r>
              <a:rPr lang="fr-CA" sz="2000" dirty="0" smtClean="0"/>
              <a:t>1858	</a:t>
            </a:r>
            <a:r>
              <a:rPr lang="fr-CA" sz="2000" i="1" dirty="0" smtClean="0"/>
              <a:t>Francis Sauveur</a:t>
            </a:r>
          </a:p>
          <a:p>
            <a:pPr marL="1073150" indent="-1073150">
              <a:buNone/>
            </a:pPr>
            <a:r>
              <a:rPr lang="fr-CA" sz="2000" dirty="0" smtClean="0"/>
              <a:t>1859	Journaliste au </a:t>
            </a:r>
            <a:r>
              <a:rPr lang="fr-CA" sz="2000" i="1" dirty="0" smtClean="0"/>
              <a:t>Journal des économistes </a:t>
            </a:r>
            <a:r>
              <a:rPr lang="fr-CA" sz="2000" dirty="0" smtClean="0"/>
              <a:t>et à </a:t>
            </a:r>
            <a:r>
              <a:rPr lang="fr-CA" sz="2000" i="1" dirty="0" smtClean="0"/>
              <a:t>La Presse</a:t>
            </a:r>
          </a:p>
          <a:p>
            <a:pPr marL="1073150" indent="-1073150">
              <a:buNone/>
            </a:pPr>
            <a:r>
              <a:rPr lang="fr-CA" sz="2000" dirty="0" smtClean="0"/>
              <a:t>1860	</a:t>
            </a:r>
            <a:r>
              <a:rPr lang="fr-CA" sz="2000" i="1" dirty="0" smtClean="0"/>
              <a:t>L’économie politique et la justice</a:t>
            </a:r>
          </a:p>
          <a:p>
            <a:pPr marL="1073150" indent="-1073150">
              <a:buNone/>
            </a:pPr>
            <a:r>
              <a:rPr lang="fr-CA" sz="2000" dirty="0" smtClean="0"/>
              <a:t>1862	Employé à la Compagnie des chemins de fer du Nord</a:t>
            </a:r>
          </a:p>
          <a:p>
            <a:pPr marL="1073150" indent="-1073150">
              <a:buNone/>
            </a:pPr>
            <a:r>
              <a:rPr lang="fr-CA" sz="2000" dirty="0" smtClean="0"/>
              <a:t>1865 	Employé à la Caisse d’escompte des associations populaires de consommation, de production et de crédit</a:t>
            </a:r>
          </a:p>
          <a:p>
            <a:pPr marL="1074738" indent="-1074738">
              <a:buNone/>
            </a:pPr>
            <a:r>
              <a:rPr lang="fr-CA" sz="2000" dirty="0"/>
              <a:t>1866 	Fondation et rédaction à la revue coopérative </a:t>
            </a:r>
            <a:r>
              <a:rPr lang="fr-CA" sz="2000" i="1" dirty="0"/>
              <a:t>Le travail</a:t>
            </a:r>
          </a:p>
          <a:p>
            <a:pPr marL="1074738" indent="-1074738">
              <a:buNone/>
            </a:pPr>
            <a:r>
              <a:rPr lang="fr-CA" sz="2000" dirty="0"/>
              <a:t>1868	</a:t>
            </a:r>
            <a:r>
              <a:rPr lang="fr-CA" sz="2000" i="1" dirty="0"/>
              <a:t>Recherche de l’idéal social</a:t>
            </a:r>
          </a:p>
          <a:p>
            <a:pPr marL="1074738" indent="-1074738">
              <a:buNone/>
            </a:pPr>
            <a:r>
              <a:rPr lang="fr-CA" sz="2000" dirty="0"/>
              <a:t>1869 	Mariage avec Célestine-Aline </a:t>
            </a:r>
            <a:r>
              <a:rPr lang="fr-CA" sz="2000" dirty="0" err="1" smtClean="0"/>
              <a:t>Ferbach</a:t>
            </a:r>
            <a:endParaRPr lang="fr-CA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3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79296" cy="1399032"/>
          </a:xfrm>
        </p:spPr>
        <p:txBody>
          <a:bodyPr/>
          <a:lstStyle/>
          <a:p>
            <a:r>
              <a:rPr lang="fr-CA" dirty="0" smtClean="0"/>
              <a:t>Léon Walras : chronologie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Autofit/>
          </a:bodyPr>
          <a:lstStyle/>
          <a:p>
            <a:pPr marL="1074738" indent="-1074738">
              <a:buNone/>
            </a:pPr>
            <a:r>
              <a:rPr lang="fr-CA" sz="2000" dirty="0"/>
              <a:t>1869	Employé de la banque </a:t>
            </a:r>
            <a:r>
              <a:rPr lang="fr-CA" sz="2000" dirty="0" err="1"/>
              <a:t>Trivulzi</a:t>
            </a:r>
            <a:r>
              <a:rPr lang="fr-CA" sz="2000" dirty="0"/>
              <a:t>, </a:t>
            </a:r>
            <a:r>
              <a:rPr lang="fr-CA" sz="2000" dirty="0" err="1"/>
              <a:t>Hollander</a:t>
            </a:r>
            <a:r>
              <a:rPr lang="fr-CA" sz="2000" dirty="0"/>
              <a:t> &amp; </a:t>
            </a:r>
            <a:r>
              <a:rPr lang="fr-CA" sz="2000" dirty="0" smtClean="0"/>
              <a:t>Cie</a:t>
            </a:r>
          </a:p>
          <a:p>
            <a:pPr marL="1074738" indent="-1074738">
              <a:buNone/>
            </a:pPr>
            <a:r>
              <a:rPr lang="fr-CA" sz="2000" dirty="0" smtClean="0"/>
              <a:t>1870	Professeur à l’Académie de Lausanne</a:t>
            </a:r>
          </a:p>
          <a:p>
            <a:pPr marL="1074738" indent="-1074738">
              <a:buNone/>
            </a:pPr>
            <a:r>
              <a:rPr lang="fr-CA" sz="2000" dirty="0" smtClean="0"/>
              <a:t>1874/77 	</a:t>
            </a:r>
            <a:r>
              <a:rPr lang="fr-CA" sz="2000" i="1" dirty="0" smtClean="0"/>
              <a:t>Éléments d’économie politique pure (parties 1 et 2)</a:t>
            </a:r>
          </a:p>
          <a:p>
            <a:pPr marL="1074738" indent="-1074738">
              <a:buNone/>
            </a:pPr>
            <a:r>
              <a:rPr lang="fr-CA" sz="2000" dirty="0" smtClean="0"/>
              <a:t>1874 	Début de la correspondance avec Jevons</a:t>
            </a:r>
          </a:p>
          <a:p>
            <a:pPr marL="1074738" indent="-1074738">
              <a:buNone/>
            </a:pPr>
            <a:r>
              <a:rPr lang="fr-CA" sz="2000" dirty="0" smtClean="0"/>
              <a:t>1877 	</a:t>
            </a:r>
            <a:r>
              <a:rPr lang="fr-CA" sz="2000" i="1" dirty="0" smtClean="0"/>
              <a:t>Théorie mathématique de la richesse sociale</a:t>
            </a:r>
          </a:p>
          <a:p>
            <a:pPr marL="1074738" indent="-1074738">
              <a:buNone/>
            </a:pPr>
            <a:r>
              <a:rPr lang="fr-CA" sz="2000" dirty="0" smtClean="0"/>
              <a:t>1879	Mort de Célestine Walras</a:t>
            </a:r>
          </a:p>
          <a:p>
            <a:pPr marL="1074738" indent="-1074738">
              <a:buNone/>
            </a:pPr>
            <a:r>
              <a:rPr lang="fr-CA" sz="2000" dirty="0" smtClean="0"/>
              <a:t>1884	Mariage avec Léonide-Désirée </a:t>
            </a:r>
            <a:r>
              <a:rPr lang="fr-CA" sz="2000" dirty="0" err="1" smtClean="0"/>
              <a:t>Mailly</a:t>
            </a:r>
            <a:endParaRPr lang="fr-CA" sz="2000" dirty="0" smtClean="0"/>
          </a:p>
          <a:p>
            <a:pPr marL="1074738" indent="-1074738">
              <a:buNone/>
            </a:pPr>
            <a:r>
              <a:rPr lang="fr-CA" sz="2000" dirty="0" smtClean="0"/>
              <a:t>1886 	</a:t>
            </a:r>
            <a:r>
              <a:rPr lang="fr-CA" sz="2000" i="1" dirty="0" smtClean="0"/>
              <a:t>Théorie de la monnaie</a:t>
            </a:r>
          </a:p>
          <a:p>
            <a:pPr marL="1074738" indent="-1074738">
              <a:buNone/>
            </a:pPr>
            <a:r>
              <a:rPr lang="fr-CA" sz="2000" dirty="0" smtClean="0"/>
              <a:t>1894 	Pareto lui succède à la chaire d’économie politique</a:t>
            </a:r>
          </a:p>
          <a:p>
            <a:pPr marL="1074738" indent="-1074738">
              <a:buNone/>
            </a:pPr>
            <a:r>
              <a:rPr lang="fr-CA" sz="2000" dirty="0" smtClean="0"/>
              <a:t>1896 	</a:t>
            </a:r>
            <a:r>
              <a:rPr lang="fr-CA" sz="2000" i="1" dirty="0" smtClean="0"/>
              <a:t>Études d’économie sociale</a:t>
            </a:r>
          </a:p>
          <a:p>
            <a:pPr marL="1074738" indent="-1074738">
              <a:buNone/>
            </a:pPr>
            <a:r>
              <a:rPr lang="en-CA" sz="2000" dirty="0" smtClean="0"/>
              <a:t>1898	</a:t>
            </a:r>
            <a:r>
              <a:rPr lang="en-CA" sz="2000" i="1" dirty="0" err="1" smtClean="0"/>
              <a:t>Études</a:t>
            </a:r>
            <a:r>
              <a:rPr lang="en-CA" sz="2000" i="1" dirty="0" smtClean="0"/>
              <a:t> </a:t>
            </a:r>
            <a:r>
              <a:rPr lang="en-CA" sz="2000" i="1" dirty="0" err="1" smtClean="0"/>
              <a:t>d’économie</a:t>
            </a:r>
            <a:r>
              <a:rPr lang="en-CA" sz="2000" i="1" dirty="0" smtClean="0"/>
              <a:t> </a:t>
            </a:r>
            <a:r>
              <a:rPr lang="en-CA" sz="2000" i="1" dirty="0" err="1" smtClean="0"/>
              <a:t>politique</a:t>
            </a:r>
            <a:r>
              <a:rPr lang="en-CA" sz="2000" i="1" dirty="0" smtClean="0"/>
              <a:t> </a:t>
            </a:r>
            <a:r>
              <a:rPr lang="en-CA" sz="2000" i="1" dirty="0" err="1" smtClean="0"/>
              <a:t>appliquée</a:t>
            </a:r>
            <a:endParaRPr lang="fr-CA" sz="2000" i="1" dirty="0"/>
          </a:p>
          <a:p>
            <a:pPr marL="1074738" indent="-1074738">
              <a:buNone/>
            </a:pPr>
            <a:r>
              <a:rPr lang="en-CA" sz="2000" dirty="0" smtClean="0"/>
              <a:t>1900	Mort de </a:t>
            </a:r>
            <a:r>
              <a:rPr lang="en-CA" sz="2000" dirty="0" err="1" smtClean="0"/>
              <a:t>sa</a:t>
            </a:r>
            <a:r>
              <a:rPr lang="en-CA" sz="2000" dirty="0" smtClean="0"/>
              <a:t> </a:t>
            </a:r>
            <a:r>
              <a:rPr lang="en-CA" sz="2000" dirty="0" err="1" smtClean="0"/>
              <a:t>seconde</a:t>
            </a:r>
            <a:r>
              <a:rPr lang="en-CA" sz="2000" dirty="0" smtClean="0"/>
              <a:t> </a:t>
            </a:r>
            <a:r>
              <a:rPr lang="en-CA" sz="2000" dirty="0" err="1" smtClean="0"/>
              <a:t>épouse</a:t>
            </a:r>
            <a:endParaRPr lang="en-CA" sz="2000" dirty="0" smtClean="0"/>
          </a:p>
          <a:p>
            <a:pPr marL="1074738" indent="-1074738">
              <a:buNone/>
            </a:pPr>
            <a:r>
              <a:rPr lang="en-CA" sz="2000" dirty="0" smtClean="0"/>
              <a:t>1910	Mort</a:t>
            </a:r>
            <a:endParaRPr lang="fr-CA" sz="20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4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79296" cy="1399032"/>
          </a:xfrm>
        </p:spPr>
        <p:txBody>
          <a:bodyPr/>
          <a:lstStyle/>
          <a:p>
            <a:r>
              <a:rPr lang="fr-CA" dirty="0" smtClean="0"/>
              <a:t>L’influence paternelle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CA" dirty="0" err="1" smtClean="0"/>
              <a:t>Auguste</a:t>
            </a:r>
            <a:r>
              <a:rPr lang="en-CA" dirty="0" smtClean="0"/>
              <a:t> </a:t>
            </a:r>
            <a:r>
              <a:rPr lang="en-CA" dirty="0" err="1" smtClean="0"/>
              <a:t>Walras</a:t>
            </a:r>
            <a:endParaRPr lang="en-CA" dirty="0" smtClean="0"/>
          </a:p>
          <a:p>
            <a:pPr lvl="1"/>
            <a:r>
              <a:rPr lang="en-CA" i="1" dirty="0" smtClean="0"/>
              <a:t>De la nature de la </a:t>
            </a:r>
            <a:r>
              <a:rPr lang="en-CA" i="1" dirty="0" err="1" smtClean="0"/>
              <a:t>richesse</a:t>
            </a:r>
            <a:r>
              <a:rPr lang="en-CA" i="1" dirty="0" smtClean="0"/>
              <a:t> et de </a:t>
            </a:r>
            <a:r>
              <a:rPr lang="en-CA" i="1" dirty="0" err="1" smtClean="0"/>
              <a:t>l’origine</a:t>
            </a:r>
            <a:r>
              <a:rPr lang="en-CA" i="1" dirty="0" smtClean="0"/>
              <a:t> de la </a:t>
            </a:r>
            <a:r>
              <a:rPr lang="en-CA" i="1" dirty="0" err="1" smtClean="0"/>
              <a:t>valeur</a:t>
            </a:r>
            <a:r>
              <a:rPr lang="en-CA" i="1" dirty="0" smtClean="0"/>
              <a:t> </a:t>
            </a:r>
            <a:r>
              <a:rPr lang="en-CA" dirty="0" smtClean="0"/>
              <a:t>(1831)</a:t>
            </a:r>
          </a:p>
          <a:p>
            <a:pPr lvl="1"/>
            <a:r>
              <a:rPr lang="en-CA" i="1" dirty="0" err="1" smtClean="0"/>
              <a:t>Théorie</a:t>
            </a:r>
            <a:r>
              <a:rPr lang="en-CA" i="1" dirty="0" smtClean="0"/>
              <a:t> de la </a:t>
            </a:r>
            <a:r>
              <a:rPr lang="en-CA" i="1" dirty="0" err="1" smtClean="0"/>
              <a:t>richesse</a:t>
            </a:r>
            <a:r>
              <a:rPr lang="en-CA" i="1" dirty="0" smtClean="0"/>
              <a:t> </a:t>
            </a:r>
            <a:r>
              <a:rPr lang="en-CA" i="1" dirty="0" err="1" smtClean="0"/>
              <a:t>sociale</a:t>
            </a:r>
            <a:r>
              <a:rPr lang="en-CA" i="1" dirty="0" smtClean="0"/>
              <a:t> </a:t>
            </a:r>
            <a:r>
              <a:rPr lang="en-CA" dirty="0" smtClean="0"/>
              <a:t>(1849)</a:t>
            </a:r>
          </a:p>
          <a:p>
            <a:endParaRPr lang="en-CA" dirty="0" smtClean="0"/>
          </a:p>
          <a:p>
            <a:r>
              <a:rPr lang="en-CA" dirty="0" err="1" smtClean="0"/>
              <a:t>Réformateur</a:t>
            </a:r>
            <a:r>
              <a:rPr lang="en-CA" dirty="0" smtClean="0"/>
              <a:t> social </a:t>
            </a:r>
            <a:r>
              <a:rPr lang="en-CA" dirty="0" err="1" smtClean="0"/>
              <a:t>dans</a:t>
            </a:r>
            <a:r>
              <a:rPr lang="en-CA" dirty="0" smtClean="0"/>
              <a:t> la </a:t>
            </a:r>
            <a:r>
              <a:rPr lang="en-CA" dirty="0" err="1" smtClean="0"/>
              <a:t>mouvance</a:t>
            </a:r>
            <a:r>
              <a:rPr lang="en-CA" dirty="0" smtClean="0"/>
              <a:t> des </a:t>
            </a:r>
            <a:r>
              <a:rPr lang="en-CA" dirty="0" err="1" smtClean="0"/>
              <a:t>radicaux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err="1" smtClean="0"/>
              <a:t>Convaincu</a:t>
            </a:r>
            <a:r>
              <a:rPr lang="en-CA" dirty="0" smtClean="0"/>
              <a:t> du </a:t>
            </a:r>
            <a:r>
              <a:rPr lang="en-CA" dirty="0" err="1" smtClean="0"/>
              <a:t>caractère</a:t>
            </a:r>
            <a:r>
              <a:rPr lang="en-CA" dirty="0" smtClean="0"/>
              <a:t> </a:t>
            </a:r>
            <a:r>
              <a:rPr lang="en-CA" dirty="0" err="1" smtClean="0"/>
              <a:t>mathématique</a:t>
            </a:r>
            <a:r>
              <a:rPr lang="en-CA" dirty="0" smtClean="0"/>
              <a:t> de </a:t>
            </a:r>
            <a:r>
              <a:rPr lang="en-CA" dirty="0" err="1" smtClean="0"/>
              <a:t>l’économique</a:t>
            </a:r>
            <a:endParaRPr lang="en-CA" dirty="0" smtClean="0"/>
          </a:p>
          <a:p>
            <a:endParaRPr lang="en-CA" dirty="0"/>
          </a:p>
          <a:p>
            <a:r>
              <a:rPr lang="en-CA" dirty="0" err="1" smtClean="0"/>
              <a:t>Défenseur</a:t>
            </a:r>
            <a:r>
              <a:rPr lang="en-CA" dirty="0" smtClean="0"/>
              <a:t> de </a:t>
            </a:r>
            <a:r>
              <a:rPr lang="en-CA" dirty="0" err="1" smtClean="0"/>
              <a:t>l’impôt</a:t>
            </a:r>
            <a:r>
              <a:rPr lang="en-CA" dirty="0" smtClean="0"/>
              <a:t> unique </a:t>
            </a:r>
            <a:r>
              <a:rPr lang="en-CA" dirty="0" err="1" smtClean="0"/>
              <a:t>sur</a:t>
            </a:r>
            <a:r>
              <a:rPr lang="en-CA" dirty="0" smtClean="0"/>
              <a:t> la </a:t>
            </a:r>
            <a:r>
              <a:rPr lang="en-CA" dirty="0" err="1" smtClean="0"/>
              <a:t>rente</a:t>
            </a:r>
            <a:endParaRPr lang="en-CA" dirty="0" smtClean="0"/>
          </a:p>
          <a:p>
            <a:endParaRPr lang="en-CA" dirty="0"/>
          </a:p>
          <a:p>
            <a:endParaRPr lang="fr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5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86498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579296" cy="1399032"/>
          </a:xfrm>
        </p:spPr>
        <p:txBody>
          <a:bodyPr/>
          <a:lstStyle/>
          <a:p>
            <a:r>
              <a:rPr lang="fr-CA" dirty="0" smtClean="0"/>
              <a:t>L’économique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CA" dirty="0" smtClean="0"/>
              <a:t>Divisée en 3 champs (voir schéma </a:t>
            </a:r>
            <a:r>
              <a:rPr lang="fr-CA" dirty="0" err="1" smtClean="0"/>
              <a:t>ci-bas</a:t>
            </a:r>
            <a:r>
              <a:rPr lang="fr-CA" dirty="0" smtClean="0"/>
              <a:t>)</a:t>
            </a:r>
            <a:endParaRPr lang="fr-CA" dirty="0"/>
          </a:p>
          <a:p>
            <a:pPr lvl="1"/>
            <a:r>
              <a:rPr lang="en-CA" dirty="0" err="1" smtClean="0"/>
              <a:t>Économie</a:t>
            </a:r>
            <a:r>
              <a:rPr lang="en-CA" dirty="0" smtClean="0"/>
              <a:t> </a:t>
            </a:r>
            <a:r>
              <a:rPr lang="en-CA" dirty="0" err="1" smtClean="0"/>
              <a:t>politique</a:t>
            </a:r>
            <a:r>
              <a:rPr lang="en-CA" dirty="0" smtClean="0"/>
              <a:t> pure </a:t>
            </a:r>
          </a:p>
          <a:p>
            <a:pPr lvl="2"/>
            <a:r>
              <a:rPr lang="en-CA" dirty="0" err="1" smtClean="0"/>
              <a:t>Théorie</a:t>
            </a:r>
            <a:r>
              <a:rPr lang="en-CA" dirty="0" smtClean="0"/>
              <a:t> de la </a:t>
            </a:r>
            <a:r>
              <a:rPr lang="en-CA" dirty="0" err="1" smtClean="0"/>
              <a:t>valeur</a:t>
            </a:r>
            <a:r>
              <a:rPr lang="en-CA" dirty="0" smtClean="0"/>
              <a:t> </a:t>
            </a:r>
            <a:r>
              <a:rPr lang="en-CA" dirty="0" err="1" smtClean="0"/>
              <a:t>d’échange</a:t>
            </a:r>
            <a:endParaRPr lang="en-CA" dirty="0" smtClean="0"/>
          </a:p>
          <a:p>
            <a:pPr lvl="1"/>
            <a:r>
              <a:rPr lang="en-CA" dirty="0" err="1" smtClean="0"/>
              <a:t>Économie</a:t>
            </a:r>
            <a:r>
              <a:rPr lang="en-CA" dirty="0" smtClean="0"/>
              <a:t> </a:t>
            </a:r>
            <a:r>
              <a:rPr lang="en-CA" dirty="0" err="1" smtClean="0"/>
              <a:t>sociale</a:t>
            </a:r>
            <a:endParaRPr lang="en-CA" dirty="0" smtClean="0"/>
          </a:p>
          <a:p>
            <a:pPr lvl="2"/>
            <a:r>
              <a:rPr lang="en-CA" dirty="0" err="1" smtClean="0"/>
              <a:t>Théorie</a:t>
            </a:r>
            <a:r>
              <a:rPr lang="en-CA" dirty="0" smtClean="0"/>
              <a:t> de la </a:t>
            </a:r>
            <a:r>
              <a:rPr lang="en-CA" dirty="0" err="1" smtClean="0"/>
              <a:t>répartition</a:t>
            </a:r>
            <a:r>
              <a:rPr lang="en-CA" dirty="0" smtClean="0"/>
              <a:t> de la </a:t>
            </a:r>
            <a:r>
              <a:rPr lang="en-CA" dirty="0" err="1" smtClean="0"/>
              <a:t>richesse</a:t>
            </a:r>
            <a:endParaRPr lang="en-CA" dirty="0" smtClean="0"/>
          </a:p>
          <a:p>
            <a:pPr lvl="1"/>
            <a:r>
              <a:rPr lang="en-CA" dirty="0" err="1" smtClean="0"/>
              <a:t>Économie</a:t>
            </a:r>
            <a:r>
              <a:rPr lang="en-CA" dirty="0" smtClean="0"/>
              <a:t> </a:t>
            </a:r>
            <a:r>
              <a:rPr lang="en-CA" dirty="0" err="1" smtClean="0"/>
              <a:t>appliquée</a:t>
            </a:r>
            <a:endParaRPr lang="en-CA" dirty="0" smtClean="0"/>
          </a:p>
          <a:p>
            <a:pPr lvl="2"/>
            <a:r>
              <a:rPr lang="en-CA" dirty="0" err="1" smtClean="0"/>
              <a:t>Théorie</a:t>
            </a:r>
            <a:r>
              <a:rPr lang="en-CA" dirty="0" smtClean="0"/>
              <a:t> de la production</a:t>
            </a:r>
          </a:p>
          <a:p>
            <a:endParaRPr lang="en-CA" dirty="0" smtClean="0"/>
          </a:p>
          <a:p>
            <a:r>
              <a:rPr lang="en-CA" dirty="0" err="1" smtClean="0"/>
              <a:t>Uniquement</a:t>
            </a:r>
            <a:r>
              <a:rPr lang="en-CA" dirty="0" smtClean="0"/>
              <a:t> la première </a:t>
            </a:r>
            <a:r>
              <a:rPr lang="en-CA" dirty="0" err="1" smtClean="0"/>
              <a:t>partie</a:t>
            </a:r>
            <a:r>
              <a:rPr lang="en-CA" dirty="0" smtClean="0"/>
              <a:t> de la </a:t>
            </a:r>
            <a:r>
              <a:rPr lang="en-CA" dirty="0" err="1" smtClean="0"/>
              <a:t>trilogie</a:t>
            </a:r>
            <a:r>
              <a:rPr lang="en-CA" dirty="0" smtClean="0"/>
              <a:t> a </a:t>
            </a:r>
            <a:r>
              <a:rPr lang="en-CA" dirty="0" err="1" smtClean="0"/>
              <a:t>été</a:t>
            </a:r>
            <a:r>
              <a:rPr lang="en-CA" dirty="0" smtClean="0"/>
              <a:t> </a:t>
            </a:r>
            <a:r>
              <a:rPr lang="en-CA" dirty="0" err="1" smtClean="0"/>
              <a:t>finalisée</a:t>
            </a:r>
            <a:endParaRPr lang="en-CA" dirty="0" smtClean="0"/>
          </a:p>
          <a:p>
            <a:endParaRPr lang="en-C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6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Schéma de l’économique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7</a:t>
            </a:fld>
            <a:endParaRPr lang="fr-CA"/>
          </a:p>
        </p:txBody>
      </p:sp>
      <p:sp>
        <p:nvSpPr>
          <p:cNvPr id="6" name="Triangle isocèle 5"/>
          <p:cNvSpPr/>
          <p:nvPr/>
        </p:nvSpPr>
        <p:spPr>
          <a:xfrm>
            <a:off x="2627784" y="2492896"/>
            <a:ext cx="3888432" cy="309634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600" dirty="0" err="1" smtClean="0"/>
              <a:t>Richesse</a:t>
            </a:r>
            <a:r>
              <a:rPr lang="en-CA" sz="1600" dirty="0" smtClean="0"/>
              <a:t> </a:t>
            </a:r>
            <a:r>
              <a:rPr lang="en-CA" sz="1600" dirty="0" err="1" smtClean="0"/>
              <a:t>sociale</a:t>
            </a:r>
            <a:endParaRPr lang="en-CA" sz="1600" dirty="0" smtClean="0"/>
          </a:p>
          <a:p>
            <a:pPr algn="ctr"/>
            <a:r>
              <a:rPr lang="en-CA" sz="1600" dirty="0" smtClean="0"/>
              <a:t>(rare et utile)</a:t>
            </a:r>
          </a:p>
          <a:p>
            <a:pPr algn="ctr"/>
            <a:endParaRPr lang="en-CA" sz="1600" dirty="0"/>
          </a:p>
          <a:p>
            <a:pPr algn="ctr"/>
            <a:endParaRPr lang="fr-CA" sz="1600" dirty="0"/>
          </a:p>
        </p:txBody>
      </p:sp>
      <p:sp>
        <p:nvSpPr>
          <p:cNvPr id="7" name="ZoneTexte 6"/>
          <p:cNvSpPr txBox="1"/>
          <p:nvPr/>
        </p:nvSpPr>
        <p:spPr>
          <a:xfrm>
            <a:off x="3105092" y="1412776"/>
            <a:ext cx="26276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 err="1" smtClean="0"/>
              <a:t>Économie</a:t>
            </a:r>
            <a:r>
              <a:rPr lang="en-CA" sz="1600" dirty="0" smtClean="0"/>
              <a:t> </a:t>
            </a:r>
            <a:r>
              <a:rPr lang="en-CA" sz="1600" dirty="0" err="1" smtClean="0"/>
              <a:t>politique</a:t>
            </a:r>
            <a:r>
              <a:rPr lang="en-CA" sz="1600" dirty="0" smtClean="0"/>
              <a:t> pure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err="1" smtClean="0"/>
              <a:t>Faits</a:t>
            </a:r>
            <a:r>
              <a:rPr lang="en-CA" sz="1600" dirty="0" smtClean="0"/>
              <a:t> </a:t>
            </a:r>
            <a:r>
              <a:rPr lang="en-CA" sz="1600" dirty="0" err="1" smtClean="0"/>
              <a:t>naturels</a:t>
            </a:r>
            <a:endParaRPr lang="en-CA" sz="16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smtClean="0"/>
              <a:t>Science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err="1" smtClean="0"/>
              <a:t>Vrai</a:t>
            </a:r>
            <a:endParaRPr lang="en-CA" sz="1600" dirty="0" smtClean="0"/>
          </a:p>
          <a:p>
            <a:pPr marL="285750" indent="-285750">
              <a:buFont typeface="Wingdings" pitchFamily="2" charset="2"/>
              <a:buChar char="Ø"/>
            </a:pPr>
            <a:endParaRPr lang="fr-CA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252067" y="4581128"/>
            <a:ext cx="23757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err="1" smtClean="0"/>
              <a:t>Économie</a:t>
            </a:r>
            <a:r>
              <a:rPr lang="en-CA" sz="1600" dirty="0" smtClean="0"/>
              <a:t> social</a:t>
            </a:r>
            <a:r>
              <a:rPr lang="fr-CA" sz="1600" dirty="0" smtClean="0"/>
              <a:t>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err="1" smtClean="0"/>
              <a:t>Faits</a:t>
            </a:r>
            <a:r>
              <a:rPr lang="en-CA" sz="1600" dirty="0" smtClean="0"/>
              <a:t> </a:t>
            </a:r>
            <a:r>
              <a:rPr lang="en-CA" sz="1600" dirty="0" err="1" smtClean="0"/>
              <a:t>humanitaires</a:t>
            </a:r>
            <a:r>
              <a:rPr lang="en-CA" sz="1600" dirty="0" smtClean="0"/>
              <a:t>, </a:t>
            </a:r>
            <a:r>
              <a:rPr lang="en-CA" sz="1600" dirty="0" err="1" smtClean="0"/>
              <a:t>relatifs</a:t>
            </a:r>
            <a:r>
              <a:rPr lang="en-CA" sz="1600" dirty="0" smtClean="0"/>
              <a:t> aux relations des </a:t>
            </a:r>
            <a:r>
              <a:rPr lang="en-CA" sz="1600" dirty="0" err="1" smtClean="0"/>
              <a:t>hommes</a:t>
            </a:r>
            <a:r>
              <a:rPr lang="en-CA" sz="1600" dirty="0" smtClean="0"/>
              <a:t> avec les </a:t>
            </a:r>
            <a:r>
              <a:rPr lang="en-CA" sz="1600" dirty="0" err="1" smtClean="0"/>
              <a:t>hommes</a:t>
            </a:r>
            <a:endParaRPr lang="en-CA" sz="16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smtClean="0"/>
              <a:t>Science morale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err="1" smtClean="0"/>
              <a:t>Juste</a:t>
            </a:r>
            <a:endParaRPr lang="en-CA" sz="1600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6444755" y="4581128"/>
            <a:ext cx="26992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600" dirty="0" err="1" smtClean="0"/>
              <a:t>Économie</a:t>
            </a:r>
            <a:r>
              <a:rPr lang="en-CA" sz="1600" dirty="0" smtClean="0"/>
              <a:t> </a:t>
            </a:r>
            <a:r>
              <a:rPr lang="en-CA" sz="1600" dirty="0" err="1" smtClean="0"/>
              <a:t>appliquée</a:t>
            </a:r>
            <a:endParaRPr lang="en-CA" sz="16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err="1" smtClean="0"/>
              <a:t>Faits</a:t>
            </a:r>
            <a:r>
              <a:rPr lang="en-CA" sz="1600" dirty="0" smtClean="0"/>
              <a:t> </a:t>
            </a:r>
            <a:r>
              <a:rPr lang="en-CA" sz="1600" dirty="0" err="1" smtClean="0"/>
              <a:t>humanitaires</a:t>
            </a:r>
            <a:r>
              <a:rPr lang="en-CA" sz="1600" dirty="0" smtClean="0"/>
              <a:t>, </a:t>
            </a:r>
            <a:r>
              <a:rPr lang="en-CA" sz="1600" dirty="0" err="1" smtClean="0"/>
              <a:t>relatifs</a:t>
            </a:r>
            <a:r>
              <a:rPr lang="en-CA" sz="1600" dirty="0" smtClean="0"/>
              <a:t> aux relations des </a:t>
            </a:r>
            <a:r>
              <a:rPr lang="en-CA" sz="1600" dirty="0" err="1" smtClean="0"/>
              <a:t>hommes</a:t>
            </a:r>
            <a:r>
              <a:rPr lang="en-CA" sz="1600" dirty="0" smtClean="0"/>
              <a:t>  avec les choses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smtClean="0"/>
              <a:t>Art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CA" sz="1600" dirty="0" smtClean="0"/>
              <a:t>Utile</a:t>
            </a:r>
          </a:p>
        </p:txBody>
      </p:sp>
      <p:cxnSp>
        <p:nvCxnSpPr>
          <p:cNvPr id="11" name="Connecteur droit avec flèche 10"/>
          <p:cNvCxnSpPr>
            <a:endCxn id="6" idx="0"/>
          </p:cNvCxnSpPr>
          <p:nvPr/>
        </p:nvCxnSpPr>
        <p:spPr>
          <a:xfrm flipV="1">
            <a:off x="4572000" y="2492896"/>
            <a:ext cx="0" cy="1800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 rot="5400000">
            <a:off x="3974240" y="3397244"/>
            <a:ext cx="15648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 err="1" smtClean="0"/>
              <a:t>échangeable</a:t>
            </a:r>
            <a:endParaRPr lang="fr-CA" sz="1600" dirty="0"/>
          </a:p>
        </p:txBody>
      </p:sp>
      <p:cxnSp>
        <p:nvCxnSpPr>
          <p:cNvPr id="17" name="Connecteur droit avec flèche 16"/>
          <p:cNvCxnSpPr>
            <a:endCxn id="6" idx="4"/>
          </p:cNvCxnSpPr>
          <p:nvPr/>
        </p:nvCxnSpPr>
        <p:spPr>
          <a:xfrm>
            <a:off x="5148064" y="4653136"/>
            <a:ext cx="1368152" cy="93610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>
            <a:off x="2629903" y="4797152"/>
            <a:ext cx="1222017" cy="7920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 rot="2162335">
            <a:off x="5172377" y="4797152"/>
            <a:ext cx="1540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 err="1" smtClean="0"/>
              <a:t>reproductible</a:t>
            </a:r>
            <a:endParaRPr lang="fr-CA" sz="1600" dirty="0"/>
          </a:p>
        </p:txBody>
      </p:sp>
      <p:sp>
        <p:nvSpPr>
          <p:cNvPr id="24" name="ZoneTexte 23"/>
          <p:cNvSpPr txBox="1"/>
          <p:nvPr/>
        </p:nvSpPr>
        <p:spPr>
          <a:xfrm rot="19648523">
            <a:off x="2434579" y="4896788"/>
            <a:ext cx="1497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dirty="0" smtClean="0"/>
              <a:t>appropriable</a:t>
            </a:r>
            <a:endParaRPr lang="fr-CA" sz="1600" dirty="0"/>
          </a:p>
        </p:txBody>
      </p:sp>
    </p:spTree>
    <p:extLst>
      <p:ext uri="{BB962C8B-B14F-4D97-AF65-F5344CB8AC3E}">
        <p14:creationId xmlns:p14="http://schemas.microsoft.com/office/powerpoint/2010/main" xmlns="" val="145643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L’économie politique pure</a:t>
            </a:r>
            <a:endParaRPr lang="fr-CA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CA" dirty="0" smtClean="0"/>
              <a:t>Science naturelle, mathématique</a:t>
            </a:r>
          </a:p>
          <a:p>
            <a:endParaRPr lang="fr-CA" dirty="0" smtClean="0"/>
          </a:p>
          <a:p>
            <a:r>
              <a:rPr lang="fr-CA" dirty="0" smtClean="0"/>
              <a:t>Théorie de l’équilibre général (voir structure </a:t>
            </a:r>
            <a:r>
              <a:rPr lang="fr-CA" dirty="0" err="1" smtClean="0"/>
              <a:t>ci-bas</a:t>
            </a:r>
            <a:r>
              <a:rPr lang="fr-CA" dirty="0" smtClean="0"/>
              <a:t>)</a:t>
            </a:r>
          </a:p>
          <a:p>
            <a:pPr lvl="1"/>
            <a:r>
              <a:rPr lang="fr-CA" dirty="0" smtClean="0"/>
              <a:t>Atteint par tâtonnement : crieur de prix</a:t>
            </a:r>
          </a:p>
          <a:p>
            <a:pPr>
              <a:buNone/>
            </a:pPr>
            <a:endParaRPr lang="fr-CA" dirty="0" smtClean="0"/>
          </a:p>
          <a:p>
            <a:r>
              <a:rPr lang="fr-CA" dirty="0" smtClean="0"/>
              <a:t>Voir aussi la fiche de lecture 4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8</a:t>
            </a:fld>
            <a:endParaRPr lang="fr-C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85752"/>
            <a:ext cx="8229600" cy="1399032"/>
          </a:xfrm>
        </p:spPr>
        <p:txBody>
          <a:bodyPr/>
          <a:lstStyle/>
          <a:p>
            <a:r>
              <a:rPr lang="fr-CA" dirty="0" smtClean="0"/>
              <a:t>L’équilibre général </a:t>
            </a:r>
            <a:r>
              <a:rPr lang="fr-CA" dirty="0" err="1" smtClean="0"/>
              <a:t>walrasien</a:t>
            </a:r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50827-E9F0-4171-AF23-C9772C8CFEBE}" type="slidenum">
              <a:rPr lang="fr-CA" smtClean="0"/>
              <a:pPr/>
              <a:t>9</a:t>
            </a:fld>
            <a:endParaRPr lang="fr-CA"/>
          </a:p>
        </p:txBody>
      </p:sp>
      <p:sp>
        <p:nvSpPr>
          <p:cNvPr id="9" name="ZoneTexte 8"/>
          <p:cNvSpPr txBox="1"/>
          <p:nvPr/>
        </p:nvSpPr>
        <p:spPr>
          <a:xfrm>
            <a:off x="7421332" y="3710062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 smtClean="0"/>
              <a:t>E</a:t>
            </a:r>
          </a:p>
        </p:txBody>
      </p:sp>
      <p:sp>
        <p:nvSpPr>
          <p:cNvPr id="3" name="Flèche courbée vers le haut 2"/>
          <p:cNvSpPr/>
          <p:nvPr/>
        </p:nvSpPr>
        <p:spPr>
          <a:xfrm>
            <a:off x="1475656" y="4149080"/>
            <a:ext cx="6048672" cy="187220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15" name="Flèche courbée vers le haut 14"/>
          <p:cNvSpPr/>
          <p:nvPr/>
        </p:nvSpPr>
        <p:spPr>
          <a:xfrm rot="10800000" flipH="1">
            <a:off x="2973739" y="2852935"/>
            <a:ext cx="2966413" cy="118029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16" name="Flèche courbée vers le haut 15"/>
          <p:cNvSpPr/>
          <p:nvPr/>
        </p:nvSpPr>
        <p:spPr>
          <a:xfrm flipH="1" flipV="1">
            <a:off x="1187624" y="2104714"/>
            <a:ext cx="6048672" cy="190035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19" name="Flèche courbée vers le haut 18"/>
          <p:cNvSpPr/>
          <p:nvPr/>
        </p:nvSpPr>
        <p:spPr>
          <a:xfrm rot="10800000" flipV="1">
            <a:off x="2843807" y="4221088"/>
            <a:ext cx="2966413" cy="10801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21" name="Flèche courbée vers le haut 20"/>
          <p:cNvSpPr/>
          <p:nvPr/>
        </p:nvSpPr>
        <p:spPr>
          <a:xfrm rot="10800000">
            <a:off x="2123728" y="2492896"/>
            <a:ext cx="4464496" cy="1512168"/>
          </a:xfrm>
          <a:prstGeom prst="curved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22" name="Flèche courbée vers le haut 21"/>
          <p:cNvSpPr/>
          <p:nvPr/>
        </p:nvSpPr>
        <p:spPr>
          <a:xfrm>
            <a:off x="2195736" y="4149080"/>
            <a:ext cx="4464496" cy="1512168"/>
          </a:xfrm>
          <a:prstGeom prst="curvedUpArrow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899592" y="3642034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600" dirty="0" smtClean="0"/>
              <a:t>I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3995936" y="1799914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/>
              <a:t>D</a:t>
            </a:r>
            <a:r>
              <a:rPr lang="en-CA" sz="3600" baseline="30000" dirty="0" smtClean="0"/>
              <a:t>SP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995936" y="2206605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/>
              <a:t>Y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3851920" y="5301208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/>
              <a:t>DA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995936" y="4870901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/>
              <a:t>O</a:t>
            </a:r>
            <a:r>
              <a:rPr lang="en-CA" sz="3600" baseline="30000" dirty="0" smtClean="0"/>
              <a:t>b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3995936" y="2638653"/>
            <a:ext cx="10081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smtClean="0"/>
              <a:t>O</a:t>
            </a:r>
            <a:r>
              <a:rPr lang="en-CA" sz="3600" baseline="30000" dirty="0" smtClean="0"/>
              <a:t>SP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3995936" y="5734997"/>
            <a:ext cx="936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 err="1" smtClean="0"/>
              <a:t>D</a:t>
            </a:r>
            <a:r>
              <a:rPr lang="en-CA" sz="3600" baseline="30000" dirty="0" err="1" smtClean="0"/>
              <a:t>b</a:t>
            </a:r>
            <a:endParaRPr lang="en-CA" sz="3600" baseline="300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3575934" y="1268760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 smtClean="0"/>
              <a:t>SP : T, L, K, </a:t>
            </a:r>
            <a:r>
              <a:rPr lang="en-CA" dirty="0" err="1" smtClean="0"/>
              <a:t>Ent</a:t>
            </a:r>
            <a:r>
              <a:rPr lang="en-CA" dirty="0" smtClean="0"/>
              <a:t>.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xmlns="" val="372676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Personnalisé 6">
      <a:dk1>
        <a:sysClr val="windowText" lastClr="000000"/>
      </a:dk1>
      <a:lt1>
        <a:sysClr val="window" lastClr="FFFFFF"/>
      </a:lt1>
      <a:dk2>
        <a:srgbClr val="005828"/>
      </a:dk2>
      <a:lt2>
        <a:srgbClr val="C5D1D7"/>
      </a:lt2>
      <a:accent1>
        <a:srgbClr val="FF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CCB400"/>
      </a:hlink>
      <a:folHlink>
        <a:srgbClr val="694F07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4008</TotalTime>
  <Words>938</Words>
  <Application>Microsoft Office PowerPoint</Application>
  <PresentationFormat>Affichage à l'écran (4:3)</PresentationFormat>
  <Paragraphs>226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Verve</vt:lpstr>
      <vt:lpstr>Léon Walras et l’équilibre général</vt:lpstr>
      <vt:lpstr>Plan</vt:lpstr>
      <vt:lpstr>Léon Walras : chronologie</vt:lpstr>
      <vt:lpstr>Léon Walras : chronologie</vt:lpstr>
      <vt:lpstr>L’influence paternelle</vt:lpstr>
      <vt:lpstr>L’économique</vt:lpstr>
      <vt:lpstr>Schéma de l’économique</vt:lpstr>
      <vt:lpstr>L’économie politique pure</vt:lpstr>
      <vt:lpstr>L’équilibre général walrasien</vt:lpstr>
      <vt:lpstr>L’équilibre général walrasien</vt:lpstr>
      <vt:lpstr>L’économie sociale</vt:lpstr>
      <vt:lpstr>L’économie appliquée</vt:lpstr>
      <vt:lpstr>L’impôt unique sur la rente</vt:lpstr>
      <vt:lpstr>Équité, justice et efficacité</vt:lpstr>
      <vt:lpstr>Le théorème Henry George</vt:lpstr>
      <vt:lpstr>Walras et l’impôt unique</vt:lpstr>
      <vt:lpstr>L’École de Lausanne</vt:lpstr>
      <vt:lpstr>L’équilibre général après l’École de Lausanne</vt:lpstr>
      <vt:lpstr>Preuve d’existence</vt:lpstr>
      <vt:lpstr>Les deux théorèmes du bien-être</vt:lpstr>
      <vt:lpstr>Bibliographie choisie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HP Authorized Customer</dc:creator>
  <cp:lastModifiedBy>Bureau</cp:lastModifiedBy>
  <cp:revision>642</cp:revision>
  <dcterms:created xsi:type="dcterms:W3CDTF">2012-10-28T01:26:47Z</dcterms:created>
  <dcterms:modified xsi:type="dcterms:W3CDTF">2020-02-04T14:45:44Z</dcterms:modified>
</cp:coreProperties>
</file>