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327" r:id="rId3"/>
    <p:sldId id="446" r:id="rId4"/>
    <p:sldId id="447" r:id="rId5"/>
    <p:sldId id="449" r:id="rId6"/>
    <p:sldId id="462" r:id="rId7"/>
    <p:sldId id="452" r:id="rId8"/>
    <p:sldId id="445" r:id="rId9"/>
    <p:sldId id="448" r:id="rId10"/>
    <p:sldId id="444" r:id="rId11"/>
    <p:sldId id="451" r:id="rId12"/>
    <p:sldId id="460" r:id="rId13"/>
    <p:sldId id="459" r:id="rId14"/>
    <p:sldId id="457" r:id="rId15"/>
    <p:sldId id="458" r:id="rId16"/>
    <p:sldId id="453" r:id="rId17"/>
    <p:sldId id="455" r:id="rId18"/>
    <p:sldId id="454" r:id="rId19"/>
    <p:sldId id="456" r:id="rId20"/>
    <p:sldId id="461" r:id="rId21"/>
    <p:sldId id="450" r:id="rId22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62" d="100"/>
          <a:sy n="62" d="100"/>
        </p:scale>
        <p:origin x="15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18/02/2025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3970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2025-02-18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575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CF99-64B1-4A3C-83CF-427D76DEF955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2025-02-18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ia802705.us.archive.org/30/items/economicmindinam033113mbp/economicmindinam033113mbp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storicveblenfarm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CA" dirty="0" err="1"/>
              <a:t>Thorstein</a:t>
            </a:r>
            <a:r>
              <a:rPr lang="fr-CA" dirty="0"/>
              <a:t> Veblen et l’institutionnalisme américain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ECO4062</a:t>
            </a:r>
          </a:p>
          <a:p>
            <a:r>
              <a:rPr lang="fr-CA" dirty="0"/>
              <a:t> Sujet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Le pragmatisme américain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800" dirty="0" err="1"/>
              <a:t>Charle</a:t>
            </a:r>
            <a:r>
              <a:rPr lang="fr-CA" sz="2800" dirty="0"/>
              <a:t> S. Pierce (1839-1914)</a:t>
            </a:r>
          </a:p>
          <a:p>
            <a:endParaRPr lang="fr-CA" sz="2800" dirty="0"/>
          </a:p>
          <a:p>
            <a:r>
              <a:rPr lang="fr-CA" sz="2800" dirty="0"/>
              <a:t>John Dewey (1859-1952)</a:t>
            </a:r>
          </a:p>
          <a:p>
            <a:endParaRPr lang="fr-CA" sz="2800" dirty="0"/>
          </a:p>
          <a:p>
            <a:r>
              <a:rPr lang="fr-CA" sz="2800" dirty="0"/>
              <a:t>William James (1842-1910)</a:t>
            </a:r>
          </a:p>
          <a:p>
            <a:pPr lvl="1"/>
            <a:r>
              <a:rPr lang="fr-CA" sz="2400" dirty="0"/>
              <a:t>Père de la psychologie américaine</a:t>
            </a:r>
          </a:p>
          <a:p>
            <a:endParaRPr lang="fr-CA" sz="2800" dirty="0"/>
          </a:p>
          <a:p>
            <a:endParaRPr lang="fr-CA" sz="2800" dirty="0"/>
          </a:p>
          <a:p>
            <a:endParaRPr lang="fr-CA" sz="2800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Chicago au tournant du siècle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115328" cy="4572000"/>
          </a:xfrm>
        </p:spPr>
        <p:txBody>
          <a:bodyPr>
            <a:normAutofit/>
          </a:bodyPr>
          <a:lstStyle/>
          <a:p>
            <a:r>
              <a:rPr lang="fr-CA" sz="2800" dirty="0"/>
              <a:t>Le centre d’une effervescence incroyable</a:t>
            </a:r>
          </a:p>
          <a:p>
            <a:pPr lvl="1"/>
            <a:r>
              <a:rPr lang="fr-CA" sz="2400" dirty="0"/>
              <a:t>Boom démographique</a:t>
            </a:r>
          </a:p>
          <a:p>
            <a:pPr lvl="1"/>
            <a:r>
              <a:rPr lang="fr-CA" sz="2400" dirty="0"/>
              <a:t>Développement de l’industrie</a:t>
            </a:r>
          </a:p>
          <a:p>
            <a:pPr lvl="1"/>
            <a:r>
              <a:rPr lang="fr-CA" sz="2400" dirty="0"/>
              <a:t>Augmentation rapide des rendements agricoles</a:t>
            </a:r>
          </a:p>
          <a:p>
            <a:pPr lvl="1"/>
            <a:r>
              <a:rPr lang="fr-CA" sz="2400" dirty="0"/>
              <a:t>Développement rapide du chemin de fer</a:t>
            </a:r>
          </a:p>
          <a:p>
            <a:pPr lvl="1"/>
            <a:r>
              <a:rPr lang="fr-CA" sz="2400" dirty="0"/>
              <a:t>Mouvements ouvriers</a:t>
            </a:r>
          </a:p>
          <a:p>
            <a:pPr lvl="1">
              <a:buNone/>
            </a:pPr>
            <a:endParaRPr lang="fr-CA" sz="2400" dirty="0"/>
          </a:p>
          <a:p>
            <a:r>
              <a:rPr lang="fr-CA" sz="2800" dirty="0"/>
              <a:t>L’Université, fondée et financée par </a:t>
            </a:r>
            <a:r>
              <a:rPr lang="fr-CA" sz="2800" dirty="0" err="1"/>
              <a:t>Rockerfeller</a:t>
            </a:r>
            <a:r>
              <a:rPr lang="fr-CA" sz="2800" dirty="0"/>
              <a:t> en 1890, devient vite un centre important</a:t>
            </a:r>
          </a:p>
          <a:p>
            <a:endParaRPr lang="fr-CA" sz="2800" dirty="0"/>
          </a:p>
          <a:p>
            <a:endParaRPr lang="fr-CA" sz="2800" dirty="0"/>
          </a:p>
          <a:p>
            <a:endParaRPr lang="fr-CA" sz="2800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Les 3 temps de </a:t>
            </a:r>
            <a:r>
              <a:rPr lang="en-CA" dirty="0" err="1"/>
              <a:t>l’oeuvre</a:t>
            </a:r>
            <a:r>
              <a:rPr lang="en-CA" dirty="0"/>
              <a:t> de Veblen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68494"/>
            <a:ext cx="8229600" cy="4760902"/>
          </a:xfrm>
        </p:spPr>
        <p:txBody>
          <a:bodyPr>
            <a:normAutofit fontScale="85000" lnSpcReduction="20000"/>
          </a:bodyPr>
          <a:lstStyle/>
          <a:p>
            <a:r>
              <a:rPr lang="fr-CA" sz="3200" dirty="0"/>
              <a:t>L’histoire des idées et des idées économiques est le premier  champ d’intérêt et de publication de Veblen </a:t>
            </a:r>
          </a:p>
          <a:p>
            <a:endParaRPr lang="fr-CA" sz="3200" dirty="0"/>
          </a:p>
          <a:p>
            <a:r>
              <a:rPr lang="fr-CA" sz="3200" dirty="0"/>
              <a:t>Les théories de la classe de loisir (demande), de l’entreprise (offre) peuvent être vues comme ses 2 contributions principales à l’économie (voir le document lecture 6 à ce sujet)</a:t>
            </a:r>
          </a:p>
          <a:p>
            <a:endParaRPr lang="fr-CA" sz="3200" dirty="0"/>
          </a:p>
          <a:p>
            <a:r>
              <a:rPr lang="fr-CA" sz="3200" dirty="0"/>
              <a:t>Ses dernières publications développent la «dichotomie </a:t>
            </a:r>
            <a:r>
              <a:rPr lang="fr-CA" sz="3200" dirty="0" err="1"/>
              <a:t>veblenienne</a:t>
            </a:r>
            <a:r>
              <a:rPr lang="fr-CA" sz="3200" dirty="0"/>
              <a:t>» et cultivent l’idéal technocratique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La place des sciences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686800" cy="4572000"/>
          </a:xfrm>
        </p:spPr>
        <p:txBody>
          <a:bodyPr>
            <a:normAutofit fontScale="92500" lnSpcReduction="10000"/>
          </a:bodyPr>
          <a:lstStyle/>
          <a:p>
            <a:r>
              <a:rPr lang="fr-CA" sz="2800" dirty="0"/>
              <a:t>La science est la première institution étudiée par Veblen, on a dit qu’il a été le premier sociologue des sciences</a:t>
            </a:r>
          </a:p>
          <a:p>
            <a:endParaRPr lang="fr-CA" sz="2800" dirty="0"/>
          </a:p>
          <a:p>
            <a:r>
              <a:rPr lang="fr-CA" sz="2800" dirty="0"/>
              <a:t>Science </a:t>
            </a:r>
            <a:r>
              <a:rPr lang="fr-CA" sz="2800" dirty="0" err="1"/>
              <a:t>prémoderne</a:t>
            </a:r>
            <a:r>
              <a:rPr lang="fr-CA" sz="2800" dirty="0"/>
              <a:t> téléologique et agent passif dont l’action est subordonnée à la fin du système</a:t>
            </a:r>
          </a:p>
          <a:p>
            <a:endParaRPr lang="fr-CA" sz="2800" dirty="0"/>
          </a:p>
          <a:p>
            <a:r>
              <a:rPr lang="fr-CA" sz="2800" dirty="0"/>
              <a:t>Science moderne génétique-causale  et agent actif, dont l’action est téléologique</a:t>
            </a:r>
          </a:p>
          <a:p>
            <a:endParaRPr lang="fr-CA" sz="2800" dirty="0"/>
          </a:p>
          <a:p>
            <a:r>
              <a:rPr lang="fr-CA" sz="2800" dirty="0"/>
              <a:t>Voir aussi le document «Lecture 5» à ce sujet.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La «dichotomie </a:t>
            </a:r>
            <a:r>
              <a:rPr lang="fr-CA" dirty="0" err="1"/>
              <a:t>veblenienne</a:t>
            </a:r>
            <a:r>
              <a:rPr lang="fr-CA" dirty="0"/>
              <a:t>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329642" cy="4572000"/>
          </a:xfrm>
        </p:spPr>
        <p:txBody>
          <a:bodyPr>
            <a:normAutofit fontScale="92500" lnSpcReduction="10000"/>
          </a:bodyPr>
          <a:lstStyle/>
          <a:p>
            <a:r>
              <a:rPr lang="fr-CA" sz="2800" dirty="0"/>
              <a:t>Les institutions, déterminées par la structure technologique, sont vouées à être archaïques</a:t>
            </a:r>
          </a:p>
          <a:p>
            <a:endParaRPr lang="fr-CA" sz="2800" dirty="0"/>
          </a:p>
          <a:p>
            <a:r>
              <a:rPr lang="fr-CA" sz="2800" dirty="0"/>
              <a:t>L’intérêt des ingénieurs est le progrès technique, c.-à-d. le développement et l’efficience de l’appareil productif</a:t>
            </a:r>
          </a:p>
          <a:p>
            <a:endParaRPr lang="fr-CA" sz="2800" dirty="0"/>
          </a:p>
          <a:p>
            <a:r>
              <a:rPr lang="fr-CA" sz="2800" dirty="0"/>
              <a:t>L’intérêt des financiers est de ralentir le </a:t>
            </a:r>
            <a:r>
              <a:rPr lang="fr-CA" sz="2800" dirty="0" err="1"/>
              <a:t>dév</a:t>
            </a:r>
            <a:r>
              <a:rPr lang="fr-CA" sz="2800" dirty="0"/>
              <a:t>. de cet appareil par le contrôle de l’investissement et de restreindre sa production par des pratiques monopolistiques</a:t>
            </a:r>
          </a:p>
          <a:p>
            <a:endParaRPr lang="fr-CA" sz="2800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L’Alliance </a:t>
            </a:r>
            <a:r>
              <a:rPr lang="fr-CA" i="1" dirty="0"/>
              <a:t>technique (1919)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329642" cy="4572000"/>
          </a:xfrm>
        </p:spPr>
        <p:txBody>
          <a:bodyPr>
            <a:normAutofit lnSpcReduction="10000"/>
          </a:bodyPr>
          <a:lstStyle/>
          <a:p>
            <a:r>
              <a:rPr lang="fr-CA" sz="2800" dirty="0"/>
              <a:t>Mouvement initié par Howard Scott , dont Veblen faisait partie, désirant montrer l’inefficience du système de prix</a:t>
            </a:r>
          </a:p>
          <a:p>
            <a:endParaRPr lang="fr-CA" sz="2800" dirty="0"/>
          </a:p>
          <a:p>
            <a:r>
              <a:rPr lang="fr-CA" sz="2800" dirty="0"/>
              <a:t>L’objectif avoué est de sensibiliser les ingénieurs au fait qu’ils sont le véritable pilier de l’économie industrielle</a:t>
            </a:r>
          </a:p>
          <a:p>
            <a:endParaRPr lang="fr-CA" sz="2800" dirty="0"/>
          </a:p>
          <a:p>
            <a:r>
              <a:rPr lang="fr-CA" sz="2800" dirty="0"/>
              <a:t>Ce mouvement sera plus tard repris dans les années 30 et rebaptisé la technocratie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L’institutionalisme</a:t>
            </a:r>
            <a:r>
              <a:rPr lang="en-CA" dirty="0"/>
              <a:t> après Veblen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err="1"/>
              <a:t>L’institutionnalisme</a:t>
            </a:r>
            <a:r>
              <a:rPr lang="en-CA" dirty="0"/>
              <a:t> </a:t>
            </a:r>
            <a:r>
              <a:rPr lang="en-CA" i="1" dirty="0"/>
              <a:t>à la </a:t>
            </a:r>
            <a:r>
              <a:rPr lang="en-CA" i="1" dirty="0" err="1"/>
              <a:t>lettre</a:t>
            </a:r>
            <a:r>
              <a:rPr lang="en-CA" dirty="0"/>
              <a:t> de </a:t>
            </a:r>
            <a:r>
              <a:rPr lang="fr-CA" dirty="0"/>
              <a:t>John R. Commons (1862-1945)</a:t>
            </a:r>
            <a:endParaRPr lang="en-CA" dirty="0"/>
          </a:p>
          <a:p>
            <a:endParaRPr lang="en-CA" dirty="0"/>
          </a:p>
          <a:p>
            <a:r>
              <a:rPr lang="en-CA" dirty="0" err="1"/>
              <a:t>L’institutionnalisme</a:t>
            </a:r>
            <a:r>
              <a:rPr lang="en-CA" dirty="0"/>
              <a:t> </a:t>
            </a:r>
            <a:r>
              <a:rPr lang="en-CA" dirty="0" err="1"/>
              <a:t>empirique</a:t>
            </a:r>
            <a:r>
              <a:rPr lang="en-CA" i="1"/>
              <a:t> </a:t>
            </a:r>
            <a:r>
              <a:rPr lang="en-CA"/>
              <a:t>de </a:t>
            </a:r>
            <a:r>
              <a:rPr lang="en-CA" dirty="0"/>
              <a:t>Wesley C. Mitchell</a:t>
            </a:r>
            <a:r>
              <a:rPr lang="fr-CA" dirty="0"/>
              <a:t> (1874-1948)</a:t>
            </a:r>
          </a:p>
          <a:p>
            <a:pPr lvl="1">
              <a:buNone/>
            </a:pPr>
            <a:endParaRPr lang="en-CA" dirty="0"/>
          </a:p>
          <a:p>
            <a:r>
              <a:rPr lang="en-CA" dirty="0" err="1"/>
              <a:t>L’institutionnalisme</a:t>
            </a:r>
            <a:r>
              <a:rPr lang="en-CA" dirty="0"/>
              <a:t> radical de Clarence E. Ayres (1891-1972), </a:t>
            </a:r>
          </a:p>
          <a:p>
            <a:endParaRPr lang="en-CA" dirty="0"/>
          </a:p>
          <a:p>
            <a:r>
              <a:rPr lang="en-CA" dirty="0" err="1"/>
              <a:t>L’institutionnalisme</a:t>
            </a:r>
            <a:r>
              <a:rPr lang="en-CA" dirty="0"/>
              <a:t> </a:t>
            </a:r>
            <a:r>
              <a:rPr lang="en-CA" dirty="0" err="1"/>
              <a:t>pamphlétaire</a:t>
            </a:r>
            <a:r>
              <a:rPr lang="en-CA" dirty="0"/>
              <a:t> de John Kenneth Galbraith (1908-2006)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John R. Commons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600" dirty="0" err="1"/>
              <a:t>Rencontre</a:t>
            </a:r>
            <a:r>
              <a:rPr lang="en-CA" sz="2600" dirty="0"/>
              <a:t> Veblen à John Hopkins, </a:t>
            </a:r>
            <a:r>
              <a:rPr lang="en-CA" sz="2600" dirty="0" err="1"/>
              <a:t>lui</a:t>
            </a:r>
            <a:r>
              <a:rPr lang="en-CA" sz="2600" dirty="0"/>
              <a:t> </a:t>
            </a:r>
            <a:r>
              <a:rPr lang="en-CA" sz="2600" dirty="0" err="1"/>
              <a:t>offre</a:t>
            </a:r>
            <a:r>
              <a:rPr lang="en-CA" sz="2600" dirty="0"/>
              <a:t> plus </a:t>
            </a:r>
            <a:r>
              <a:rPr lang="en-CA" sz="2600" dirty="0" err="1"/>
              <a:t>tard</a:t>
            </a:r>
            <a:r>
              <a:rPr lang="en-CA" sz="2600" dirty="0"/>
              <a:t> un </a:t>
            </a:r>
            <a:r>
              <a:rPr lang="en-CA" sz="2600" dirty="0" err="1"/>
              <a:t>poste</a:t>
            </a:r>
            <a:r>
              <a:rPr lang="en-CA" sz="2600" dirty="0"/>
              <a:t> à </a:t>
            </a:r>
            <a:r>
              <a:rPr lang="en-CA" sz="2600" dirty="0" err="1"/>
              <a:t>l’Université</a:t>
            </a:r>
            <a:r>
              <a:rPr lang="en-CA" sz="2600" dirty="0"/>
              <a:t> du Wisconsin </a:t>
            </a:r>
            <a:r>
              <a:rPr lang="en-CA" sz="2600" dirty="0" err="1"/>
              <a:t>où</a:t>
            </a:r>
            <a:r>
              <a:rPr lang="en-CA" sz="2600" dirty="0"/>
              <a:t> </a:t>
            </a:r>
            <a:r>
              <a:rPr lang="en-CA" sz="2600" dirty="0" err="1"/>
              <a:t>il</a:t>
            </a:r>
            <a:r>
              <a:rPr lang="en-CA" sz="2600" dirty="0"/>
              <a:t> </a:t>
            </a:r>
            <a:r>
              <a:rPr lang="en-CA" sz="2600" dirty="0" err="1"/>
              <a:t>enseigne</a:t>
            </a:r>
            <a:r>
              <a:rPr lang="en-CA" sz="2600" dirty="0"/>
              <a:t> entre 1904 et </a:t>
            </a:r>
          </a:p>
          <a:p>
            <a:endParaRPr lang="en-CA" sz="2600" dirty="0"/>
          </a:p>
          <a:p>
            <a:r>
              <a:rPr lang="en-CA" sz="2600" i="1" dirty="0"/>
              <a:t>Legal Foundation of Capitalism </a:t>
            </a:r>
            <a:r>
              <a:rPr lang="en-CA" sz="2600" dirty="0"/>
              <a:t>(1924)</a:t>
            </a:r>
          </a:p>
          <a:p>
            <a:endParaRPr lang="en-CA" sz="2600" i="1" dirty="0"/>
          </a:p>
          <a:p>
            <a:r>
              <a:rPr lang="en-CA" sz="2600" i="1" dirty="0" err="1"/>
              <a:t>Institutionnal</a:t>
            </a:r>
            <a:r>
              <a:rPr lang="en-CA" sz="2600" i="1" dirty="0"/>
              <a:t> Economics </a:t>
            </a:r>
            <a:r>
              <a:rPr lang="en-CA" sz="2600" dirty="0"/>
              <a:t>(1934)</a:t>
            </a:r>
          </a:p>
          <a:p>
            <a:pPr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Wesley C. Mitchell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357826"/>
          </a:xfrm>
        </p:spPr>
        <p:txBody>
          <a:bodyPr>
            <a:normAutofit/>
          </a:bodyPr>
          <a:lstStyle/>
          <a:p>
            <a:r>
              <a:rPr lang="en-CA" sz="2600" dirty="0" err="1"/>
              <a:t>Rencontre</a:t>
            </a:r>
            <a:r>
              <a:rPr lang="en-CA" sz="2600" dirty="0"/>
              <a:t> Veblen à Chicago </a:t>
            </a:r>
            <a:r>
              <a:rPr lang="en-CA" sz="2600" dirty="0" err="1"/>
              <a:t>où</a:t>
            </a:r>
            <a:r>
              <a:rPr lang="en-CA" sz="2600" dirty="0"/>
              <a:t> </a:t>
            </a:r>
            <a:r>
              <a:rPr lang="en-CA" sz="2600" dirty="0" err="1"/>
              <a:t>il</a:t>
            </a:r>
            <a:r>
              <a:rPr lang="en-CA" sz="2600" dirty="0"/>
              <a:t> </a:t>
            </a:r>
            <a:r>
              <a:rPr lang="en-CA" sz="2600" dirty="0" err="1"/>
              <a:t>obtient</a:t>
            </a:r>
            <a:r>
              <a:rPr lang="en-CA" sz="2600" dirty="0"/>
              <a:t> son </a:t>
            </a:r>
            <a:r>
              <a:rPr lang="en-CA" sz="2600" dirty="0" err="1"/>
              <a:t>doctorat</a:t>
            </a:r>
            <a:r>
              <a:rPr lang="en-CA" sz="2600" dirty="0"/>
              <a:t> en 1899, </a:t>
            </a:r>
            <a:r>
              <a:rPr lang="en-CA" sz="2600" dirty="0" err="1"/>
              <a:t>aussi</a:t>
            </a:r>
            <a:r>
              <a:rPr lang="en-CA" sz="2600" dirty="0"/>
              <a:t> un </a:t>
            </a:r>
            <a:r>
              <a:rPr lang="en-CA" sz="2600" dirty="0" err="1"/>
              <a:t>futur</a:t>
            </a:r>
            <a:r>
              <a:rPr lang="en-CA" sz="2600" dirty="0"/>
              <a:t> des </a:t>
            </a:r>
            <a:r>
              <a:rPr lang="en-CA" sz="2600" dirty="0" err="1"/>
              <a:t>fondateurs</a:t>
            </a:r>
            <a:r>
              <a:rPr lang="en-CA" sz="2600" dirty="0"/>
              <a:t> de la </a:t>
            </a:r>
            <a:r>
              <a:rPr lang="en-CA" sz="2600" i="1" dirty="0"/>
              <a:t>New School</a:t>
            </a:r>
            <a:r>
              <a:rPr lang="en-CA" sz="2600" dirty="0"/>
              <a:t>, </a:t>
            </a:r>
            <a:r>
              <a:rPr lang="en-CA" sz="2600" dirty="0" err="1"/>
              <a:t>avant</a:t>
            </a:r>
            <a:r>
              <a:rPr lang="en-CA" sz="2600" dirty="0"/>
              <a:t> </a:t>
            </a:r>
            <a:r>
              <a:rPr lang="en-CA" sz="2600" dirty="0" err="1"/>
              <a:t>d’intégrer</a:t>
            </a:r>
            <a:r>
              <a:rPr lang="en-CA" sz="2600" dirty="0"/>
              <a:t> </a:t>
            </a:r>
            <a:r>
              <a:rPr lang="en-CA" sz="2600" dirty="0" err="1"/>
              <a:t>l’Université</a:t>
            </a:r>
            <a:r>
              <a:rPr lang="en-CA" sz="2600" dirty="0"/>
              <a:t> Columbia (</a:t>
            </a:r>
            <a:r>
              <a:rPr lang="en-CA" sz="2600" dirty="0" err="1"/>
              <a:t>où</a:t>
            </a:r>
            <a:r>
              <a:rPr lang="en-CA" sz="2600" dirty="0"/>
              <a:t> </a:t>
            </a:r>
            <a:r>
              <a:rPr lang="en-CA" sz="2600" dirty="0" err="1"/>
              <a:t>il</a:t>
            </a:r>
            <a:r>
              <a:rPr lang="en-CA" sz="2600" dirty="0"/>
              <a:t> </a:t>
            </a:r>
            <a:r>
              <a:rPr lang="en-CA" sz="2600" dirty="0" err="1"/>
              <a:t>enseigne</a:t>
            </a:r>
            <a:r>
              <a:rPr lang="en-CA" sz="2600" dirty="0"/>
              <a:t> de 1914 à 1944)</a:t>
            </a:r>
          </a:p>
          <a:p>
            <a:endParaRPr lang="en-CA" sz="2600" i="1" dirty="0"/>
          </a:p>
          <a:p>
            <a:r>
              <a:rPr lang="en-CA" sz="2600" i="1" dirty="0"/>
              <a:t>Business Cycles </a:t>
            </a:r>
            <a:r>
              <a:rPr lang="en-CA" sz="2600" dirty="0"/>
              <a:t>(1913)</a:t>
            </a:r>
          </a:p>
          <a:p>
            <a:endParaRPr lang="en-CA" sz="2600" dirty="0"/>
          </a:p>
          <a:p>
            <a:r>
              <a:rPr lang="en-CA" sz="2600" dirty="0" err="1"/>
              <a:t>Directeur</a:t>
            </a:r>
            <a:r>
              <a:rPr lang="en-CA" sz="2600" dirty="0"/>
              <a:t> de la </a:t>
            </a:r>
            <a:r>
              <a:rPr lang="en-CA" sz="2600" dirty="0" err="1"/>
              <a:t>recherche</a:t>
            </a:r>
            <a:r>
              <a:rPr lang="en-CA" sz="2600" dirty="0"/>
              <a:t> au NBER de </a:t>
            </a:r>
            <a:r>
              <a:rPr lang="en-CA" sz="2600" dirty="0" err="1"/>
              <a:t>sa</a:t>
            </a:r>
            <a:r>
              <a:rPr lang="en-CA" sz="2600" dirty="0"/>
              <a:t> </a:t>
            </a:r>
            <a:r>
              <a:rPr lang="en-CA" sz="2600" dirty="0" err="1"/>
              <a:t>création</a:t>
            </a:r>
            <a:r>
              <a:rPr lang="en-CA" sz="2600" dirty="0"/>
              <a:t> en 1920 </a:t>
            </a:r>
            <a:r>
              <a:rPr lang="en-CA" sz="2600" dirty="0" err="1"/>
              <a:t>jusqu’en</a:t>
            </a:r>
            <a:r>
              <a:rPr lang="en-CA" sz="2600" dirty="0"/>
              <a:t> 1945.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Clarence C. Ayres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600" dirty="0" err="1"/>
              <a:t>Doctorat</a:t>
            </a:r>
            <a:r>
              <a:rPr lang="en-CA" sz="2600" dirty="0"/>
              <a:t> en </a:t>
            </a:r>
            <a:r>
              <a:rPr lang="en-CA" sz="2600" dirty="0" err="1"/>
              <a:t>philosophie</a:t>
            </a:r>
            <a:r>
              <a:rPr lang="en-CA" sz="2600" dirty="0"/>
              <a:t> à </a:t>
            </a:r>
            <a:r>
              <a:rPr lang="en-CA" sz="2600" dirty="0" err="1"/>
              <a:t>l’Université</a:t>
            </a:r>
            <a:r>
              <a:rPr lang="en-CA" sz="2600" dirty="0"/>
              <a:t> de Chicago en 1917, </a:t>
            </a:r>
            <a:r>
              <a:rPr lang="en-CA" sz="2600" dirty="0" err="1"/>
              <a:t>où</a:t>
            </a:r>
            <a:r>
              <a:rPr lang="en-CA" sz="2600" dirty="0"/>
              <a:t> </a:t>
            </a:r>
            <a:r>
              <a:rPr lang="en-CA" sz="2600" dirty="0" err="1"/>
              <a:t>il</a:t>
            </a:r>
            <a:r>
              <a:rPr lang="en-CA" sz="2600" dirty="0"/>
              <a:t> </a:t>
            </a:r>
            <a:r>
              <a:rPr lang="en-CA" sz="2600" dirty="0" err="1"/>
              <a:t>enseignera</a:t>
            </a:r>
            <a:r>
              <a:rPr lang="en-CA" sz="2600" dirty="0"/>
              <a:t> </a:t>
            </a:r>
            <a:r>
              <a:rPr lang="en-CA" sz="2600" dirty="0" err="1"/>
              <a:t>jusqu’en</a:t>
            </a:r>
            <a:r>
              <a:rPr lang="en-CA" sz="2600" dirty="0"/>
              <a:t> 1925, entre </a:t>
            </a:r>
            <a:r>
              <a:rPr lang="en-CA" sz="2600" dirty="0" err="1"/>
              <a:t>autres</a:t>
            </a:r>
            <a:r>
              <a:rPr lang="en-CA" sz="2600" dirty="0"/>
              <a:t> à Joseph </a:t>
            </a:r>
            <a:r>
              <a:rPr lang="en-CA" sz="2600" dirty="0" err="1"/>
              <a:t>Dorfman</a:t>
            </a:r>
            <a:r>
              <a:rPr lang="en-CA" sz="2600" dirty="0"/>
              <a:t>, </a:t>
            </a:r>
            <a:r>
              <a:rPr lang="en-CA" sz="2600" dirty="0" err="1"/>
              <a:t>futur</a:t>
            </a:r>
            <a:r>
              <a:rPr lang="en-CA" sz="2600" dirty="0"/>
              <a:t> </a:t>
            </a:r>
            <a:r>
              <a:rPr lang="en-CA" sz="2600" dirty="0" err="1"/>
              <a:t>biographe</a:t>
            </a:r>
            <a:r>
              <a:rPr lang="en-CA" sz="2600" dirty="0"/>
              <a:t> de Veblen, </a:t>
            </a:r>
            <a:r>
              <a:rPr lang="en-CA" sz="2600" dirty="0" err="1"/>
              <a:t>avant</a:t>
            </a:r>
            <a:r>
              <a:rPr lang="en-CA" sz="2600" dirty="0"/>
              <a:t> </a:t>
            </a:r>
            <a:r>
              <a:rPr lang="en-CA" sz="2600" dirty="0" err="1"/>
              <a:t>d’intrégrer</a:t>
            </a:r>
            <a:r>
              <a:rPr lang="en-CA" sz="2600" dirty="0"/>
              <a:t> </a:t>
            </a:r>
            <a:r>
              <a:rPr lang="en-CA" sz="2600" dirty="0" err="1"/>
              <a:t>l’Université</a:t>
            </a:r>
            <a:r>
              <a:rPr lang="en-CA" sz="2600" dirty="0"/>
              <a:t> du Texas</a:t>
            </a:r>
          </a:p>
          <a:p>
            <a:pPr>
              <a:buNone/>
            </a:pPr>
            <a:endParaRPr lang="en-CA" sz="2600" dirty="0"/>
          </a:p>
          <a:p>
            <a:r>
              <a:rPr lang="en-CA" sz="2600" dirty="0" err="1"/>
              <a:t>Développement</a:t>
            </a:r>
            <a:r>
              <a:rPr lang="en-CA" sz="2600" dirty="0"/>
              <a:t> la </a:t>
            </a:r>
            <a:r>
              <a:rPr lang="en-CA" sz="2600" dirty="0" err="1"/>
              <a:t>dichotomie</a:t>
            </a:r>
            <a:r>
              <a:rPr lang="en-CA" sz="2600" dirty="0"/>
              <a:t> </a:t>
            </a:r>
            <a:r>
              <a:rPr lang="en-CA" sz="2600" dirty="0" err="1"/>
              <a:t>établie</a:t>
            </a:r>
            <a:r>
              <a:rPr lang="en-CA" sz="2600" dirty="0"/>
              <a:t> par Veblen entre le </a:t>
            </a:r>
            <a:r>
              <a:rPr lang="en-CA" sz="2600" dirty="0" err="1"/>
              <a:t>développement</a:t>
            </a:r>
            <a:r>
              <a:rPr lang="en-CA" sz="2600" dirty="0"/>
              <a:t> technique et </a:t>
            </a:r>
            <a:r>
              <a:rPr lang="en-CA" sz="2600" dirty="0" err="1"/>
              <a:t>institutionnel</a:t>
            </a:r>
            <a:endParaRPr lang="en-CA" sz="2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CA" dirty="0" err="1"/>
              <a:t>Thorstein</a:t>
            </a:r>
            <a:r>
              <a:rPr lang="fr-CA" dirty="0"/>
              <a:t> Veblen(1857-1929)</a:t>
            </a:r>
          </a:p>
          <a:p>
            <a:pPr>
              <a:lnSpc>
                <a:spcPct val="150000"/>
              </a:lnSpc>
            </a:pPr>
            <a:r>
              <a:rPr lang="fr-CA" dirty="0"/>
              <a:t>L’institutionnalisme américain après Veblen</a:t>
            </a:r>
          </a:p>
          <a:p>
            <a:pPr lvl="1">
              <a:lnSpc>
                <a:spcPct val="150000"/>
              </a:lnSpc>
            </a:pPr>
            <a:r>
              <a:rPr lang="fr-CA" dirty="0"/>
              <a:t>John R. Commons (1862-1945)</a:t>
            </a:r>
          </a:p>
          <a:p>
            <a:pPr lvl="1">
              <a:lnSpc>
                <a:spcPct val="150000"/>
              </a:lnSpc>
            </a:pPr>
            <a:r>
              <a:rPr lang="fr-CA" dirty="0"/>
              <a:t>Wesley C. Mitchell (1874-1948)</a:t>
            </a:r>
          </a:p>
          <a:p>
            <a:pPr lvl="1">
              <a:lnSpc>
                <a:spcPct val="150000"/>
              </a:lnSpc>
            </a:pPr>
            <a:r>
              <a:rPr lang="fr-CA" dirty="0"/>
              <a:t>Clarence E. </a:t>
            </a:r>
            <a:r>
              <a:rPr lang="fr-CA" dirty="0" err="1"/>
              <a:t>Ayres</a:t>
            </a:r>
            <a:r>
              <a:rPr lang="en-CA" dirty="0"/>
              <a:t> (1891-1972)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L’institutionnalisme</a:t>
            </a:r>
            <a:r>
              <a:rPr lang="en-CA" dirty="0"/>
              <a:t> et le </a:t>
            </a:r>
            <a:r>
              <a:rPr lang="en-CA" i="1" dirty="0"/>
              <a:t>New Deal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600" dirty="0"/>
              <a:t>Le </a:t>
            </a:r>
            <a:r>
              <a:rPr lang="en-CA" sz="2600" dirty="0" err="1"/>
              <a:t>krash</a:t>
            </a:r>
            <a:r>
              <a:rPr lang="en-CA" sz="2600" dirty="0"/>
              <a:t> de 1929 et la </a:t>
            </a:r>
            <a:r>
              <a:rPr lang="en-CA" sz="2600" dirty="0" err="1"/>
              <a:t>crise</a:t>
            </a:r>
            <a:r>
              <a:rPr lang="en-CA" sz="2600" dirty="0"/>
              <a:t> qui </a:t>
            </a:r>
            <a:r>
              <a:rPr lang="en-CA" sz="2600" dirty="0" err="1"/>
              <a:t>l’a</a:t>
            </a:r>
            <a:r>
              <a:rPr lang="en-CA" sz="2600" dirty="0"/>
              <a:t> </a:t>
            </a:r>
            <a:r>
              <a:rPr lang="en-CA" sz="2600" dirty="0" err="1"/>
              <a:t>suivi</a:t>
            </a:r>
            <a:r>
              <a:rPr lang="en-CA" sz="2600" dirty="0"/>
              <a:t> </a:t>
            </a:r>
            <a:r>
              <a:rPr lang="en-CA" sz="2600" dirty="0" err="1"/>
              <a:t>offre</a:t>
            </a:r>
            <a:r>
              <a:rPr lang="en-CA" sz="2600" dirty="0"/>
              <a:t> un </a:t>
            </a:r>
            <a:r>
              <a:rPr lang="en-CA" sz="2600" dirty="0" err="1"/>
              <a:t>souffle</a:t>
            </a:r>
            <a:r>
              <a:rPr lang="en-CA" sz="2600" dirty="0"/>
              <a:t> nouveau à </a:t>
            </a:r>
            <a:r>
              <a:rPr lang="en-CA" sz="2600" dirty="0" err="1"/>
              <a:t>l’institutionnalisme</a:t>
            </a:r>
            <a:r>
              <a:rPr lang="en-CA" sz="2600" dirty="0"/>
              <a:t> </a:t>
            </a:r>
            <a:r>
              <a:rPr lang="en-CA" sz="2600" dirty="0" err="1"/>
              <a:t>américain</a:t>
            </a:r>
            <a:endParaRPr lang="en-CA" sz="2600" dirty="0"/>
          </a:p>
          <a:p>
            <a:endParaRPr lang="en-CA" sz="2600" dirty="0"/>
          </a:p>
          <a:p>
            <a:r>
              <a:rPr lang="en-CA" sz="2600" dirty="0"/>
              <a:t>Les propositions de Roosevelt de 33, 35 et 38 </a:t>
            </a:r>
            <a:r>
              <a:rPr lang="en-CA" sz="2600" dirty="0" err="1"/>
              <a:t>sont</a:t>
            </a:r>
            <a:r>
              <a:rPr lang="en-CA" sz="2600" dirty="0"/>
              <a:t> </a:t>
            </a:r>
            <a:r>
              <a:rPr lang="en-CA" sz="2600" dirty="0" err="1"/>
              <a:t>inspirées</a:t>
            </a:r>
            <a:r>
              <a:rPr lang="en-CA" sz="2600" dirty="0"/>
              <a:t> et </a:t>
            </a:r>
            <a:r>
              <a:rPr lang="en-CA" sz="2600" dirty="0" err="1"/>
              <a:t>participent</a:t>
            </a:r>
            <a:r>
              <a:rPr lang="en-CA" sz="2600" dirty="0"/>
              <a:t> à </a:t>
            </a:r>
            <a:r>
              <a:rPr lang="en-CA" sz="2600" dirty="0" err="1"/>
              <a:t>ce</a:t>
            </a:r>
            <a:r>
              <a:rPr lang="en-CA" sz="2600" dirty="0"/>
              <a:t> </a:t>
            </a:r>
            <a:r>
              <a:rPr lang="en-CA" sz="2600" dirty="0" err="1"/>
              <a:t>renouveau</a:t>
            </a:r>
            <a:r>
              <a:rPr lang="en-CA" sz="2600" dirty="0"/>
              <a:t> : </a:t>
            </a:r>
            <a:r>
              <a:rPr lang="en-CA" sz="2600" dirty="0" err="1"/>
              <a:t>plusieurs</a:t>
            </a:r>
            <a:r>
              <a:rPr lang="en-CA" sz="2600" dirty="0"/>
              <a:t> de </a:t>
            </a:r>
            <a:r>
              <a:rPr lang="en-CA" sz="2600" dirty="0" err="1"/>
              <a:t>ses</a:t>
            </a:r>
            <a:r>
              <a:rPr lang="en-CA" sz="2600" dirty="0"/>
              <a:t> </a:t>
            </a:r>
            <a:r>
              <a:rPr lang="en-CA" sz="2600" dirty="0" err="1"/>
              <a:t>conseillers</a:t>
            </a:r>
            <a:r>
              <a:rPr lang="en-CA" sz="2600" dirty="0"/>
              <a:t> </a:t>
            </a:r>
            <a:r>
              <a:rPr lang="en-CA" sz="2600" dirty="0" err="1"/>
              <a:t>s’affichent</a:t>
            </a:r>
            <a:r>
              <a:rPr lang="en-CA" sz="2600" dirty="0"/>
              <a:t> </a:t>
            </a:r>
            <a:r>
              <a:rPr lang="en-CA" sz="2600" dirty="0" err="1"/>
              <a:t>comme</a:t>
            </a:r>
            <a:r>
              <a:rPr lang="en-CA" sz="2600" dirty="0"/>
              <a:t> des «</a:t>
            </a:r>
            <a:r>
              <a:rPr lang="en-CA" sz="2600" dirty="0" err="1"/>
              <a:t>institutionnalistes</a:t>
            </a:r>
            <a:r>
              <a:rPr lang="en-CA" sz="2600" dirty="0"/>
              <a:t>»</a:t>
            </a:r>
          </a:p>
          <a:p>
            <a:endParaRPr lang="en-CA" sz="2600" dirty="0"/>
          </a:p>
          <a:p>
            <a:r>
              <a:rPr lang="en-CA" sz="2600" dirty="0" err="1"/>
              <a:t>C’est</a:t>
            </a:r>
            <a:r>
              <a:rPr lang="en-CA" sz="2600" dirty="0"/>
              <a:t> </a:t>
            </a:r>
            <a:r>
              <a:rPr lang="en-CA" sz="2600" dirty="0" err="1"/>
              <a:t>véritablement</a:t>
            </a:r>
            <a:r>
              <a:rPr lang="en-CA" sz="2600" dirty="0"/>
              <a:t> la </a:t>
            </a:r>
            <a:r>
              <a:rPr lang="en-CA" sz="2600" dirty="0" err="1"/>
              <a:t>révolution</a:t>
            </a:r>
            <a:r>
              <a:rPr lang="en-CA" sz="2600" dirty="0"/>
              <a:t> </a:t>
            </a:r>
            <a:r>
              <a:rPr lang="en-CA" sz="2600" dirty="0" err="1"/>
              <a:t>keynésienne</a:t>
            </a:r>
            <a:r>
              <a:rPr lang="en-CA" sz="2600" dirty="0"/>
              <a:t> </a:t>
            </a:r>
            <a:r>
              <a:rPr lang="en-CA" sz="2600" dirty="0" err="1"/>
              <a:t>avant</a:t>
            </a:r>
            <a:r>
              <a:rPr lang="en-CA" sz="2600" dirty="0"/>
              <a:t> la </a:t>
            </a:r>
            <a:r>
              <a:rPr lang="en-CA" sz="2600" i="1" dirty="0" err="1"/>
              <a:t>Théorie</a:t>
            </a:r>
            <a:r>
              <a:rPr lang="en-CA" sz="2600" i="1" dirty="0"/>
              <a:t> </a:t>
            </a:r>
            <a:r>
              <a:rPr lang="en-CA" sz="2600" i="1" dirty="0" err="1"/>
              <a:t>générale</a:t>
            </a:r>
            <a:r>
              <a:rPr lang="en-CA" sz="2600" dirty="0"/>
              <a:t>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Bibliographie choisie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Joseph </a:t>
            </a:r>
            <a:r>
              <a:rPr lang="fr-CA" sz="2800" dirty="0" err="1"/>
              <a:t>Dorfman</a:t>
            </a:r>
            <a:r>
              <a:rPr lang="fr-CA" sz="2800" dirty="0"/>
              <a:t>, </a:t>
            </a:r>
            <a:r>
              <a:rPr lang="fr-CA" sz="2800" i="1" dirty="0" err="1"/>
              <a:t>Thorstein</a:t>
            </a:r>
            <a:r>
              <a:rPr lang="fr-CA" sz="2800" i="1" dirty="0"/>
              <a:t> Veblen and </a:t>
            </a:r>
            <a:r>
              <a:rPr lang="fr-CA" sz="2800" i="1" dirty="0" err="1"/>
              <a:t>his</a:t>
            </a:r>
            <a:r>
              <a:rPr lang="fr-CA" sz="2800" i="1" dirty="0"/>
              <a:t> </a:t>
            </a:r>
            <a:r>
              <a:rPr lang="fr-CA" sz="2800" i="1" dirty="0" err="1"/>
              <a:t>America</a:t>
            </a:r>
            <a:r>
              <a:rPr lang="fr-CA" sz="2800" dirty="0"/>
              <a:t>, Harvard </a:t>
            </a:r>
            <a:r>
              <a:rPr lang="fr-CA" sz="2800" dirty="0" err="1"/>
              <a:t>University</a:t>
            </a:r>
            <a:r>
              <a:rPr lang="fr-CA" sz="2800" dirty="0"/>
              <a:t> </a:t>
            </a:r>
            <a:r>
              <a:rPr lang="fr-CA" sz="2800" dirty="0" err="1"/>
              <a:t>Press</a:t>
            </a:r>
            <a:r>
              <a:rPr lang="fr-CA" sz="2800" dirty="0"/>
              <a:t>, 1934.</a:t>
            </a:r>
          </a:p>
          <a:p>
            <a:endParaRPr lang="fr-CA" sz="2800" dirty="0"/>
          </a:p>
          <a:p>
            <a:r>
              <a:rPr lang="fr-CA" sz="2800" dirty="0"/>
              <a:t>Joseph </a:t>
            </a:r>
            <a:r>
              <a:rPr lang="fr-CA" sz="2800" dirty="0" err="1"/>
              <a:t>Dorfman</a:t>
            </a:r>
            <a:r>
              <a:rPr lang="fr-CA" sz="2800" dirty="0"/>
              <a:t>, </a:t>
            </a:r>
            <a:r>
              <a:rPr lang="fr-CA" sz="2800" i="1" dirty="0">
                <a:hlinkClick r:id="rId2"/>
              </a:rPr>
              <a:t>The </a:t>
            </a:r>
            <a:r>
              <a:rPr lang="fr-CA" sz="2800" i="1" dirty="0" err="1">
                <a:hlinkClick r:id="rId2"/>
              </a:rPr>
              <a:t>Economic</a:t>
            </a:r>
            <a:r>
              <a:rPr lang="fr-CA" sz="2800" i="1" dirty="0">
                <a:hlinkClick r:id="rId2"/>
              </a:rPr>
              <a:t> </a:t>
            </a:r>
            <a:r>
              <a:rPr lang="fr-CA" sz="2800" i="1" dirty="0" err="1">
                <a:hlinkClick r:id="rId2"/>
              </a:rPr>
              <a:t>Mind</a:t>
            </a:r>
            <a:r>
              <a:rPr lang="fr-CA" sz="2800" i="1" dirty="0">
                <a:hlinkClick r:id="rId2"/>
              </a:rPr>
              <a:t> in American </a:t>
            </a:r>
            <a:r>
              <a:rPr lang="fr-CA" sz="2800" i="1" dirty="0" err="1">
                <a:hlinkClick r:id="rId2"/>
              </a:rPr>
              <a:t>Civilization</a:t>
            </a:r>
            <a:r>
              <a:rPr lang="fr-CA" sz="2800" i="1" dirty="0">
                <a:hlinkClick r:id="rId2"/>
              </a:rPr>
              <a:t>, Vol. III</a:t>
            </a:r>
            <a:r>
              <a:rPr lang="fr-CA" sz="2800" dirty="0"/>
              <a:t>, The Viking </a:t>
            </a:r>
            <a:r>
              <a:rPr lang="fr-CA" sz="2800" dirty="0" err="1"/>
              <a:t>Press</a:t>
            </a:r>
            <a:r>
              <a:rPr lang="fr-CA" sz="2800" dirty="0"/>
              <a:t>, 1949.</a:t>
            </a:r>
          </a:p>
          <a:p>
            <a:endParaRPr lang="fr-CA" sz="2800" dirty="0"/>
          </a:p>
          <a:p>
            <a:endParaRPr lang="fr-CA" sz="2800" dirty="0"/>
          </a:p>
          <a:p>
            <a:endParaRPr lang="fr-CA" sz="2800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472518" cy="1399032"/>
          </a:xfrm>
        </p:spPr>
        <p:txBody>
          <a:bodyPr/>
          <a:lstStyle/>
          <a:p>
            <a:r>
              <a:rPr lang="en-CA" dirty="0" err="1"/>
              <a:t>Thorstein</a:t>
            </a:r>
            <a:r>
              <a:rPr lang="en-CA" dirty="0"/>
              <a:t> </a:t>
            </a:r>
            <a:r>
              <a:rPr lang="en-CA" dirty="0" err="1"/>
              <a:t>veblen</a:t>
            </a:r>
            <a:r>
              <a:rPr lang="en-CA" dirty="0"/>
              <a:t> : </a:t>
            </a:r>
            <a:r>
              <a:rPr lang="en-CA" dirty="0" err="1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/>
              <a:t>1857	Né à </a:t>
            </a:r>
            <a:r>
              <a:rPr lang="fr-CA" sz="2000" dirty="0" err="1"/>
              <a:t>Cato</a:t>
            </a:r>
            <a:r>
              <a:rPr lang="fr-CA" sz="2000" dirty="0"/>
              <a:t>, </a:t>
            </a:r>
            <a:r>
              <a:rPr lang="fr-CA" sz="2000" dirty="0" err="1"/>
              <a:t>Wisconssin</a:t>
            </a:r>
            <a:r>
              <a:rPr lang="fr-CA" sz="2000" dirty="0"/>
              <a:t>, dans une famille d’immigrants norvégiens</a:t>
            </a:r>
          </a:p>
          <a:p>
            <a:pPr marL="1073150" indent="-1073150">
              <a:buNone/>
            </a:pPr>
            <a:r>
              <a:rPr lang="fr-CA" sz="2000" dirty="0"/>
              <a:t>1867	Déménagement vers la </a:t>
            </a:r>
            <a:r>
              <a:rPr lang="fr-CA" sz="2000" dirty="0">
                <a:hlinkClick r:id="rId2"/>
              </a:rPr>
              <a:t>ferme des Veblen </a:t>
            </a:r>
            <a:r>
              <a:rPr lang="fr-CA" sz="2000" dirty="0"/>
              <a:t>au Minnesota</a:t>
            </a:r>
          </a:p>
          <a:p>
            <a:pPr marL="1073150" indent="-1073150">
              <a:buNone/>
            </a:pPr>
            <a:r>
              <a:rPr lang="fr-CA" sz="2000" dirty="0"/>
              <a:t>1880	Diplômé du Collège Carleton où enseignait John Bates Clark duquel il devient le protégé</a:t>
            </a:r>
          </a:p>
          <a:p>
            <a:pPr marL="1073150" indent="-1073150">
              <a:buNone/>
            </a:pPr>
            <a:r>
              <a:rPr lang="fr-CA" sz="2000" dirty="0"/>
              <a:t>1881-82	Étudie la philosophie à l’Université John Hopkins et côtoie Richard Ely</a:t>
            </a:r>
          </a:p>
          <a:p>
            <a:pPr marL="1073150" indent="-1073150">
              <a:buNone/>
            </a:pPr>
            <a:r>
              <a:rPr lang="fr-CA" sz="2000" dirty="0"/>
              <a:t>1884	Doctorat de l’Université Yale, sur Kant et Spencer, marquant l’influence de Noah Porter et William Graham Sumner </a:t>
            </a:r>
          </a:p>
          <a:p>
            <a:pPr marL="1073150" indent="-1073150">
              <a:buNone/>
            </a:pPr>
            <a:r>
              <a:rPr lang="fr-CA" sz="2000" dirty="0"/>
              <a:t>1884-91	Retraite à la ferme familiale, travaille comme traducteur, publie entre autres une traduction des </a:t>
            </a:r>
            <a:r>
              <a:rPr lang="fr-CA" sz="2000" i="1" dirty="0"/>
              <a:t>Sagas Islandaises</a:t>
            </a:r>
            <a:r>
              <a:rPr lang="fr-CA" sz="2000" dirty="0"/>
              <a:t>,  lit beaucoup sur la botanique</a:t>
            </a:r>
          </a:p>
          <a:p>
            <a:pPr marL="1073150" indent="-1073150">
              <a:buNone/>
            </a:pPr>
            <a:r>
              <a:rPr lang="fr-CA" sz="2000" dirty="0"/>
              <a:t>1888	Mariage avec Ellen </a:t>
            </a:r>
            <a:r>
              <a:rPr lang="fr-CA" sz="2000" dirty="0" err="1"/>
              <a:t>Rolfe</a:t>
            </a:r>
            <a:endParaRPr lang="fr-CA" sz="2000" dirty="0"/>
          </a:p>
          <a:p>
            <a:pPr marL="1073150" indent="-1073150">
              <a:buNone/>
            </a:pPr>
            <a:r>
              <a:rPr lang="fr-CA" sz="2000" dirty="0"/>
              <a:t>1891	Retour aux études en économie à l’Université Cornell d’où il devient le protégé de James L. </a:t>
            </a:r>
            <a:r>
              <a:rPr lang="fr-CA" sz="2000" dirty="0" err="1"/>
              <a:t>Laughlin</a:t>
            </a:r>
            <a:endParaRPr lang="fr-CA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err="1"/>
              <a:t>Thorstein</a:t>
            </a:r>
            <a:r>
              <a:rPr lang="en-CA" dirty="0"/>
              <a:t> </a:t>
            </a:r>
            <a:r>
              <a:rPr lang="en-CA" dirty="0" err="1"/>
              <a:t>veblen</a:t>
            </a:r>
            <a:r>
              <a:rPr lang="en-CA" dirty="0"/>
              <a:t> : </a:t>
            </a:r>
            <a:r>
              <a:rPr lang="en-CA" dirty="0" err="1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73150" indent="-1073150">
              <a:buNone/>
            </a:pPr>
            <a:r>
              <a:rPr lang="fr-CA" sz="2000" dirty="0"/>
              <a:t>1892-06	Quitte Cornell pour Chicago avec </a:t>
            </a:r>
            <a:r>
              <a:rPr lang="fr-CA" sz="2000" dirty="0" err="1"/>
              <a:t>Laughlin</a:t>
            </a:r>
            <a:r>
              <a:rPr lang="fr-CA" sz="2000" dirty="0"/>
              <a:t> où il est secrétaire de rédaction pour le </a:t>
            </a:r>
            <a:r>
              <a:rPr lang="fr-CA" sz="2000" i="1" dirty="0"/>
              <a:t>Journal of </a:t>
            </a:r>
            <a:r>
              <a:rPr lang="fr-CA" sz="2000" i="1" dirty="0" err="1"/>
              <a:t>Political</a:t>
            </a:r>
            <a:r>
              <a:rPr lang="fr-CA" sz="2000" i="1" dirty="0"/>
              <a:t> Economy,</a:t>
            </a:r>
            <a:r>
              <a:rPr lang="fr-CA" sz="2000" dirty="0"/>
              <a:t> </a:t>
            </a:r>
            <a:r>
              <a:rPr lang="fr-CA" sz="2000" i="1" dirty="0"/>
              <a:t>The Place of Science in Modern Civilisation et </a:t>
            </a:r>
            <a:r>
              <a:rPr lang="fr-CA" sz="2000" i="1" dirty="0" err="1"/>
              <a:t>Other</a:t>
            </a:r>
            <a:r>
              <a:rPr lang="fr-CA" sz="2000" i="1" dirty="0"/>
              <a:t> </a:t>
            </a:r>
            <a:r>
              <a:rPr lang="fr-CA" sz="2000" i="1" dirty="0" err="1"/>
              <a:t>Essays</a:t>
            </a:r>
            <a:r>
              <a:rPr lang="fr-CA" sz="2000" i="1" dirty="0"/>
              <a:t> </a:t>
            </a:r>
            <a:r>
              <a:rPr lang="fr-CA" sz="2000" dirty="0"/>
              <a:t>(1919)</a:t>
            </a:r>
            <a:endParaRPr lang="fr-CA" sz="2000" i="1" dirty="0"/>
          </a:p>
          <a:p>
            <a:pPr marL="1073150" indent="-1073150">
              <a:buNone/>
            </a:pPr>
            <a:r>
              <a:rPr lang="fr-CA" sz="2000" dirty="0"/>
              <a:t>1899	</a:t>
            </a:r>
            <a:r>
              <a:rPr lang="fr-CA" sz="2000" i="1" dirty="0"/>
              <a:t>The </a:t>
            </a:r>
            <a:r>
              <a:rPr lang="fr-CA" sz="2000" i="1" dirty="0" err="1"/>
              <a:t>Theory</a:t>
            </a:r>
            <a:r>
              <a:rPr lang="fr-CA" sz="2000" i="1" dirty="0"/>
              <a:t> of the </a:t>
            </a:r>
            <a:r>
              <a:rPr lang="fr-CA" sz="2000" i="1" dirty="0" err="1"/>
              <a:t>Leisure</a:t>
            </a:r>
            <a:r>
              <a:rPr lang="fr-CA" sz="2000" i="1" dirty="0"/>
              <a:t> Class</a:t>
            </a:r>
          </a:p>
          <a:p>
            <a:pPr marL="1073150" indent="-1073150">
              <a:buNone/>
            </a:pPr>
            <a:r>
              <a:rPr lang="fr-CA" sz="2000" dirty="0"/>
              <a:t>1904	</a:t>
            </a:r>
            <a:r>
              <a:rPr lang="fr-CA" sz="2000" i="1" dirty="0"/>
              <a:t>The </a:t>
            </a:r>
            <a:r>
              <a:rPr lang="fr-CA" sz="2000" i="1" dirty="0" err="1"/>
              <a:t>Theory</a:t>
            </a:r>
            <a:r>
              <a:rPr lang="fr-CA" sz="2000" i="1" dirty="0"/>
              <a:t> of Business Enterprise</a:t>
            </a:r>
          </a:p>
          <a:p>
            <a:pPr marL="1073150" indent="-1073150">
              <a:buNone/>
            </a:pPr>
            <a:r>
              <a:rPr lang="fr-CA" sz="2000" dirty="0"/>
              <a:t>1906-09	Professeur à L’Université </a:t>
            </a:r>
            <a:r>
              <a:rPr lang="fr-CA" sz="2000" dirty="0" err="1"/>
              <a:t>Standford</a:t>
            </a:r>
            <a:endParaRPr lang="fr-CA" sz="2000" dirty="0"/>
          </a:p>
          <a:p>
            <a:pPr marL="1073150" indent="-1073150">
              <a:buNone/>
            </a:pPr>
            <a:r>
              <a:rPr lang="fr-CA" sz="2000" dirty="0"/>
              <a:t>1911	Ellen </a:t>
            </a:r>
            <a:r>
              <a:rPr lang="fr-CA" sz="2000" dirty="0" err="1"/>
              <a:t>Rolfe</a:t>
            </a:r>
            <a:r>
              <a:rPr lang="fr-CA" sz="2000" dirty="0"/>
              <a:t> obtient le divorce</a:t>
            </a:r>
          </a:p>
          <a:p>
            <a:pPr marL="1073150" indent="-1073150">
              <a:buNone/>
            </a:pPr>
            <a:r>
              <a:rPr lang="fr-CA" sz="2000" dirty="0"/>
              <a:t>1811-18	Professeur à l’Université du Missouri</a:t>
            </a:r>
          </a:p>
          <a:p>
            <a:pPr marL="1073150" indent="-1073150">
              <a:buNone/>
            </a:pPr>
            <a:r>
              <a:rPr lang="fr-CA" sz="2000" dirty="0"/>
              <a:t>1914	Épouse Anne Bradley, </a:t>
            </a:r>
            <a:r>
              <a:rPr lang="fr-CA" sz="2000" i="1" dirty="0"/>
              <a:t>The Instinct of </a:t>
            </a:r>
            <a:r>
              <a:rPr lang="fr-CA" sz="2000" i="1" dirty="0" err="1"/>
              <a:t>Workmanship</a:t>
            </a:r>
            <a:endParaRPr lang="fr-CA" sz="2000" i="1" dirty="0"/>
          </a:p>
          <a:p>
            <a:pPr marL="1073150" indent="-1073150">
              <a:buNone/>
            </a:pPr>
            <a:r>
              <a:rPr lang="fr-CA" sz="2000" dirty="0"/>
              <a:t>1915	</a:t>
            </a:r>
            <a:r>
              <a:rPr lang="fr-CA" sz="2000" i="1" dirty="0"/>
              <a:t>Imperial Germany and the </a:t>
            </a:r>
            <a:r>
              <a:rPr lang="fr-CA" sz="2000" i="1" dirty="0" err="1"/>
              <a:t>Industrial</a:t>
            </a:r>
            <a:r>
              <a:rPr lang="fr-CA" sz="2000" i="1" dirty="0"/>
              <a:t> </a:t>
            </a:r>
            <a:r>
              <a:rPr lang="fr-CA" sz="2000" i="1" dirty="0" err="1"/>
              <a:t>Revolution</a:t>
            </a:r>
            <a:endParaRPr lang="fr-CA" sz="2000" i="1" dirty="0"/>
          </a:p>
          <a:p>
            <a:pPr marL="1073150" indent="-1073150">
              <a:buNone/>
            </a:pPr>
            <a:r>
              <a:rPr lang="fr-CA" sz="2000" dirty="0"/>
              <a:t>1917	Cherche à s’impliquer dans l’effort de guerre et la préparation des termes de la paix</a:t>
            </a:r>
            <a:endParaRPr lang="fr-CA" sz="2000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err="1"/>
              <a:t>Thorstein</a:t>
            </a:r>
            <a:r>
              <a:rPr lang="en-CA" dirty="0"/>
              <a:t> </a:t>
            </a:r>
            <a:r>
              <a:rPr lang="en-CA" dirty="0" err="1"/>
              <a:t>veblen</a:t>
            </a:r>
            <a:r>
              <a:rPr lang="en-CA" dirty="0"/>
              <a:t> : </a:t>
            </a:r>
            <a:r>
              <a:rPr lang="en-CA" dirty="0" err="1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73150" indent="-1073150">
              <a:buNone/>
            </a:pPr>
            <a:r>
              <a:rPr lang="fr-CA" sz="2000" dirty="0"/>
              <a:t>1918	Trouve un poste à la </a:t>
            </a:r>
            <a:r>
              <a:rPr lang="fr-CA" sz="2000" i="1" dirty="0"/>
              <a:t>Food Administration, </a:t>
            </a:r>
            <a:r>
              <a:rPr lang="fr-CA" sz="2000" dirty="0"/>
              <a:t>devient membre du comité de rédaction de </a:t>
            </a:r>
            <a:r>
              <a:rPr lang="fr-CA" sz="2000" i="1" dirty="0"/>
              <a:t>The Dial,</a:t>
            </a:r>
            <a:r>
              <a:rPr lang="fr-CA" sz="2000" dirty="0"/>
              <a:t> </a:t>
            </a:r>
            <a:r>
              <a:rPr lang="fr-CA" sz="2000" i="1" dirty="0"/>
              <a:t>The </a:t>
            </a:r>
            <a:r>
              <a:rPr lang="fr-CA" sz="2000" i="1" dirty="0" err="1"/>
              <a:t>Higher</a:t>
            </a:r>
            <a:r>
              <a:rPr lang="fr-CA" sz="2000" i="1" dirty="0"/>
              <a:t> Learning in </a:t>
            </a:r>
            <a:r>
              <a:rPr lang="fr-CA" sz="2000" i="1" dirty="0" err="1"/>
              <a:t>America</a:t>
            </a:r>
            <a:r>
              <a:rPr lang="fr-CA" sz="2000" dirty="0"/>
              <a:t> et </a:t>
            </a:r>
            <a:r>
              <a:rPr lang="fr-CA" sz="2000" i="1" dirty="0"/>
              <a:t>An </a:t>
            </a:r>
            <a:r>
              <a:rPr lang="fr-CA" sz="2000" i="1" dirty="0" err="1"/>
              <a:t>Inquiry</a:t>
            </a:r>
            <a:r>
              <a:rPr lang="fr-CA" sz="2000" i="1" dirty="0"/>
              <a:t> </a:t>
            </a:r>
            <a:r>
              <a:rPr lang="fr-CA" sz="2000" i="1" dirty="0" err="1"/>
              <a:t>into</a:t>
            </a:r>
            <a:r>
              <a:rPr lang="fr-CA" sz="2000" i="1" dirty="0"/>
              <a:t> the Nature of </a:t>
            </a:r>
            <a:r>
              <a:rPr lang="fr-CA" sz="2000" i="1" dirty="0" err="1"/>
              <a:t>Peace</a:t>
            </a:r>
            <a:r>
              <a:rPr lang="fr-CA" sz="2000" i="1" dirty="0"/>
              <a:t> and </a:t>
            </a:r>
            <a:r>
              <a:rPr lang="fr-CA" sz="2000" i="1" dirty="0" err="1"/>
              <a:t>its</a:t>
            </a:r>
            <a:r>
              <a:rPr lang="fr-CA" sz="2000" i="1" dirty="0"/>
              <a:t> </a:t>
            </a:r>
            <a:r>
              <a:rPr lang="fr-CA" sz="2000" i="1" dirty="0" err="1"/>
              <a:t>Perpetuation</a:t>
            </a:r>
            <a:endParaRPr lang="fr-CA" sz="2000" i="1" dirty="0"/>
          </a:p>
          <a:p>
            <a:pPr marL="1073150" indent="-1073150">
              <a:buNone/>
            </a:pPr>
            <a:r>
              <a:rPr lang="fr-CA" sz="2000" dirty="0"/>
              <a:t>1919	Participe à la fondation de la </a:t>
            </a:r>
            <a:r>
              <a:rPr lang="fr-CA" sz="2000" i="1" dirty="0"/>
              <a:t>New </a:t>
            </a:r>
            <a:r>
              <a:rPr lang="fr-CA" sz="2000" i="1" dirty="0" err="1"/>
              <a:t>School</a:t>
            </a:r>
            <a:r>
              <a:rPr lang="fr-CA" sz="2000" i="1" dirty="0"/>
              <a:t> for Social </a:t>
            </a:r>
            <a:r>
              <a:rPr lang="fr-CA" sz="2000" i="1" dirty="0" err="1"/>
              <a:t>Research</a:t>
            </a:r>
            <a:r>
              <a:rPr lang="fr-CA" sz="2000" dirty="0"/>
              <a:t>, où il enseignera occasionnellement</a:t>
            </a:r>
          </a:p>
          <a:p>
            <a:pPr marL="1073150" indent="-1073150">
              <a:buNone/>
            </a:pPr>
            <a:r>
              <a:rPr lang="fr-CA" sz="2000" dirty="0"/>
              <a:t>1920	Mort d’Anne Bradley, après 2 années d’internat</a:t>
            </a:r>
          </a:p>
          <a:p>
            <a:pPr marL="1073150" indent="-1073150">
              <a:buNone/>
            </a:pPr>
            <a:r>
              <a:rPr lang="fr-CA" sz="2000" dirty="0"/>
              <a:t>1921	</a:t>
            </a:r>
            <a:r>
              <a:rPr lang="fr-CA" sz="2000" i="1" dirty="0"/>
              <a:t>The </a:t>
            </a:r>
            <a:r>
              <a:rPr lang="fr-CA" sz="2000" i="1" dirty="0" err="1"/>
              <a:t>Engineers</a:t>
            </a:r>
            <a:r>
              <a:rPr lang="fr-CA" sz="2000" i="1" dirty="0"/>
              <a:t> and the Price System</a:t>
            </a:r>
          </a:p>
          <a:p>
            <a:pPr marL="1073150" indent="-1073150">
              <a:buNone/>
            </a:pPr>
            <a:r>
              <a:rPr lang="fr-CA" sz="2000" dirty="0"/>
              <a:t>1929	Retraite à la «cabane» de </a:t>
            </a:r>
            <a:r>
              <a:rPr lang="fr-CA" sz="2000" dirty="0" err="1"/>
              <a:t>Palo</a:t>
            </a:r>
            <a:r>
              <a:rPr lang="fr-CA" sz="2000" dirty="0"/>
              <a:t> Alto</a:t>
            </a:r>
          </a:p>
          <a:p>
            <a:pPr marL="1073150" indent="-1073150">
              <a:buNone/>
            </a:pPr>
            <a:r>
              <a:rPr lang="fr-CA" sz="2000" dirty="0"/>
              <a:t>1929	Mort à </a:t>
            </a:r>
            <a:r>
              <a:rPr lang="fr-CA" sz="2000" dirty="0" err="1"/>
              <a:t>Palo</a:t>
            </a:r>
            <a:r>
              <a:rPr lang="fr-CA" sz="2000" dirty="0"/>
              <a:t> Alto</a:t>
            </a:r>
            <a:endParaRPr lang="fr-CA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Veblen l’iconoclaste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sz="2800" dirty="0"/>
              <a:t>Des écrits acerbes et sarcastiques</a:t>
            </a:r>
          </a:p>
          <a:p>
            <a:endParaRPr lang="fr-CA" sz="2800" dirty="0"/>
          </a:p>
          <a:p>
            <a:r>
              <a:rPr lang="fr-CA" sz="2800" dirty="0"/>
              <a:t>Un goût de la solitude</a:t>
            </a:r>
          </a:p>
          <a:p>
            <a:endParaRPr lang="fr-CA" sz="2800" dirty="0"/>
          </a:p>
          <a:p>
            <a:r>
              <a:rPr lang="fr-CA" sz="2800" dirty="0"/>
              <a:t>Un habillement douteux</a:t>
            </a:r>
          </a:p>
          <a:p>
            <a:endParaRPr lang="fr-CA" sz="2800" dirty="0"/>
          </a:p>
          <a:p>
            <a:r>
              <a:rPr lang="fr-CA" sz="2800" dirty="0"/>
              <a:t>Un désintéressement de l’enseignement</a:t>
            </a:r>
          </a:p>
          <a:p>
            <a:endParaRPr lang="fr-CA" sz="2800" dirty="0"/>
          </a:p>
          <a:p>
            <a:r>
              <a:rPr lang="fr-CA" sz="2800" dirty="0"/>
              <a:t>Des relations avec les femmes faisant du bruit</a:t>
            </a:r>
          </a:p>
          <a:p>
            <a:endParaRPr lang="fr-CA" sz="2800" dirty="0"/>
          </a:p>
          <a:p>
            <a:r>
              <a:rPr lang="fr-CA" sz="2800" dirty="0"/>
              <a:t>Rien de bien séant dans l’Amérique puritaine du tournant du siècle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La famille Veblen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Ferme innovante, toujours à l’affût des dernières innovations (Veblen lui-même y travaille durant sa retraite de 7 ans)</a:t>
            </a:r>
          </a:p>
          <a:p>
            <a:endParaRPr lang="fr-CA" sz="2800" dirty="0"/>
          </a:p>
          <a:p>
            <a:r>
              <a:rPr lang="fr-CA" sz="2800" dirty="0"/>
              <a:t>Progressiste, tous les enfants fréquenteront l’université</a:t>
            </a:r>
          </a:p>
          <a:p>
            <a:pPr lvl="1"/>
            <a:r>
              <a:rPr lang="fr-CA" sz="2400" dirty="0"/>
              <a:t>sa sœur, première graduée du Minnesota</a:t>
            </a:r>
          </a:p>
          <a:p>
            <a:pPr lvl="1"/>
            <a:r>
              <a:rPr lang="fr-CA" sz="2400" dirty="0"/>
              <a:t>Son frère ainé, Andrew, plus tard professeur de physique à l’Université d’Iowa (son fils Oswald sera un célèbre mathématicien à Princeton)</a:t>
            </a:r>
          </a:p>
          <a:p>
            <a:endParaRPr lang="fr-CA" sz="2800" dirty="0"/>
          </a:p>
          <a:p>
            <a:endParaRPr lang="fr-CA" sz="2800" dirty="0"/>
          </a:p>
          <a:p>
            <a:endParaRPr lang="fr-CA" sz="2800" dirty="0"/>
          </a:p>
          <a:p>
            <a:endParaRPr lang="fr-CA" sz="2800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L’influence</a:t>
            </a:r>
            <a:r>
              <a:rPr lang="en-CA" dirty="0"/>
              <a:t> allemande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689464"/>
          </a:xfrm>
        </p:spPr>
        <p:txBody>
          <a:bodyPr>
            <a:normAutofit fontScale="85000" lnSpcReduction="20000"/>
          </a:bodyPr>
          <a:lstStyle/>
          <a:p>
            <a:r>
              <a:rPr lang="en-CA" dirty="0"/>
              <a:t>La </a:t>
            </a:r>
            <a:r>
              <a:rPr lang="en-CA" dirty="0" err="1"/>
              <a:t>communauté</a:t>
            </a:r>
            <a:r>
              <a:rPr lang="en-CA" dirty="0"/>
              <a:t> </a:t>
            </a:r>
            <a:r>
              <a:rPr lang="en-CA" dirty="0" err="1"/>
              <a:t>d’origine</a:t>
            </a:r>
            <a:r>
              <a:rPr lang="en-CA" dirty="0"/>
              <a:t> allemande </a:t>
            </a:r>
            <a:r>
              <a:rPr lang="en-CA" dirty="0" err="1"/>
              <a:t>est</a:t>
            </a:r>
            <a:r>
              <a:rPr lang="en-CA" dirty="0"/>
              <a:t> la 1ère en importance et </a:t>
            </a:r>
            <a:r>
              <a:rPr lang="en-CA" dirty="0" err="1"/>
              <a:t>l’influence</a:t>
            </a:r>
            <a:r>
              <a:rPr lang="en-CA" dirty="0"/>
              <a:t> des </a:t>
            </a:r>
            <a:r>
              <a:rPr lang="en-CA" dirty="0" err="1"/>
              <a:t>intellectuels</a:t>
            </a:r>
            <a:r>
              <a:rPr lang="en-CA" dirty="0"/>
              <a:t> </a:t>
            </a:r>
            <a:r>
              <a:rPr lang="en-CA" dirty="0" err="1"/>
              <a:t>Allemands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bien</a:t>
            </a:r>
            <a:r>
              <a:rPr lang="en-CA" dirty="0"/>
              <a:t> </a:t>
            </a:r>
            <a:r>
              <a:rPr lang="en-CA" dirty="0" err="1"/>
              <a:t>perçue</a:t>
            </a:r>
            <a:r>
              <a:rPr lang="en-CA" dirty="0"/>
              <a:t> et </a:t>
            </a:r>
            <a:r>
              <a:rPr lang="en-CA" dirty="0" err="1"/>
              <a:t>grandissante</a:t>
            </a:r>
            <a:r>
              <a:rPr lang="en-CA" dirty="0"/>
              <a:t> </a:t>
            </a:r>
            <a:r>
              <a:rPr lang="en-CA" dirty="0" err="1"/>
              <a:t>dans</a:t>
            </a:r>
            <a:r>
              <a:rPr lang="en-CA" dirty="0"/>
              <a:t> la 2e </a:t>
            </a:r>
            <a:r>
              <a:rPr lang="en-CA" dirty="0" err="1"/>
              <a:t>moitié</a:t>
            </a:r>
            <a:r>
              <a:rPr lang="en-CA" dirty="0"/>
              <a:t> du </a:t>
            </a:r>
            <a:r>
              <a:rPr lang="en-CA" dirty="0" err="1"/>
              <a:t>XIXe</a:t>
            </a:r>
            <a:endParaRPr lang="en-CA" dirty="0"/>
          </a:p>
          <a:p>
            <a:endParaRPr lang="en-CA" dirty="0"/>
          </a:p>
          <a:p>
            <a:r>
              <a:rPr lang="en-CA" dirty="0" err="1"/>
              <a:t>Parmi</a:t>
            </a:r>
            <a:r>
              <a:rPr lang="en-CA" dirty="0"/>
              <a:t> les traces de </a:t>
            </a:r>
            <a:r>
              <a:rPr lang="en-CA" dirty="0" err="1"/>
              <a:t>cette</a:t>
            </a:r>
            <a:r>
              <a:rPr lang="en-CA" dirty="0"/>
              <a:t> influence</a:t>
            </a:r>
          </a:p>
          <a:p>
            <a:pPr lvl="1"/>
            <a:r>
              <a:rPr lang="en-CA" dirty="0"/>
              <a:t>le </a:t>
            </a:r>
            <a:r>
              <a:rPr lang="en-CA" dirty="0" err="1"/>
              <a:t>néokantisme</a:t>
            </a:r>
            <a:endParaRPr lang="en-CA" dirty="0"/>
          </a:p>
          <a:p>
            <a:pPr lvl="1"/>
            <a:r>
              <a:rPr lang="en-CA" dirty="0"/>
              <a:t>la naissance de la </a:t>
            </a:r>
            <a:r>
              <a:rPr lang="en-CA" dirty="0" err="1"/>
              <a:t>psychologie</a:t>
            </a:r>
            <a:r>
              <a:rPr lang="en-CA" dirty="0"/>
              <a:t> </a:t>
            </a:r>
            <a:r>
              <a:rPr lang="en-CA" dirty="0" err="1"/>
              <a:t>fonctionaliste</a:t>
            </a:r>
            <a:endParaRPr lang="en-CA" dirty="0"/>
          </a:p>
          <a:p>
            <a:pPr lvl="1"/>
            <a:r>
              <a:rPr lang="en-CA" dirty="0"/>
              <a:t>la naissance de </a:t>
            </a:r>
            <a:r>
              <a:rPr lang="en-CA" dirty="0" err="1"/>
              <a:t>l’institutionnalisme</a:t>
            </a:r>
            <a:r>
              <a:rPr lang="en-CA" dirty="0"/>
              <a:t> </a:t>
            </a:r>
            <a:r>
              <a:rPr lang="en-CA" dirty="0" err="1"/>
              <a:t>américain</a:t>
            </a:r>
            <a:endParaRPr lang="fr-FR" dirty="0"/>
          </a:p>
          <a:p>
            <a:endParaRPr lang="en-CA" dirty="0"/>
          </a:p>
          <a:p>
            <a:r>
              <a:rPr lang="en-CA" dirty="0"/>
              <a:t>John Bates Clark </a:t>
            </a:r>
            <a:r>
              <a:rPr lang="en-CA" dirty="0" err="1"/>
              <a:t>séjourne</a:t>
            </a:r>
            <a:r>
              <a:rPr lang="en-CA" dirty="0"/>
              <a:t> en </a:t>
            </a:r>
            <a:r>
              <a:rPr lang="en-CA" dirty="0" err="1"/>
              <a:t>Allemagne</a:t>
            </a:r>
            <a:r>
              <a:rPr lang="en-CA" dirty="0"/>
              <a:t> entre 1872-1875 et y </a:t>
            </a:r>
            <a:r>
              <a:rPr lang="en-CA" dirty="0" err="1"/>
              <a:t>est</a:t>
            </a:r>
            <a:r>
              <a:rPr lang="en-CA" dirty="0"/>
              <a:t> entre </a:t>
            </a:r>
            <a:r>
              <a:rPr lang="en-CA" dirty="0" err="1"/>
              <a:t>autres</a:t>
            </a:r>
            <a:r>
              <a:rPr lang="en-CA" dirty="0"/>
              <a:t> </a:t>
            </a:r>
            <a:r>
              <a:rPr lang="en-CA" dirty="0" err="1"/>
              <a:t>inflencé</a:t>
            </a:r>
            <a:r>
              <a:rPr lang="en-CA" dirty="0"/>
              <a:t> par Karl </a:t>
            </a:r>
            <a:r>
              <a:rPr lang="en-CA" dirty="0" err="1"/>
              <a:t>Knies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Darwinisme</a:t>
            </a:r>
            <a:r>
              <a:rPr lang="en-CA" dirty="0"/>
              <a:t> social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Herbert Spencer (1820-1903), </a:t>
            </a:r>
            <a:r>
              <a:rPr lang="en-CA" dirty="0" err="1"/>
              <a:t>lu</a:t>
            </a:r>
            <a:r>
              <a:rPr lang="en-CA" dirty="0"/>
              <a:t> par Veblen à Carleton</a:t>
            </a:r>
          </a:p>
          <a:p>
            <a:endParaRPr lang="en-CA" dirty="0"/>
          </a:p>
          <a:p>
            <a:r>
              <a:rPr lang="en-CA" dirty="0" err="1"/>
              <a:t>Thèse</a:t>
            </a:r>
            <a:r>
              <a:rPr lang="en-CA" dirty="0"/>
              <a:t> </a:t>
            </a:r>
            <a:r>
              <a:rPr lang="en-CA" dirty="0" err="1"/>
              <a:t>défendue</a:t>
            </a:r>
            <a:r>
              <a:rPr lang="en-CA" dirty="0"/>
              <a:t> par Sumner à Yale et </a:t>
            </a:r>
            <a:r>
              <a:rPr lang="en-CA" dirty="0" err="1"/>
              <a:t>critiquée</a:t>
            </a:r>
            <a:r>
              <a:rPr lang="en-CA" dirty="0"/>
              <a:t> par Porter</a:t>
            </a:r>
          </a:p>
          <a:p>
            <a:endParaRPr lang="en-CA" dirty="0"/>
          </a:p>
          <a:p>
            <a:r>
              <a:rPr lang="en-CA" dirty="0"/>
              <a:t>Veblen </a:t>
            </a:r>
            <a:r>
              <a:rPr lang="en-CA" dirty="0" err="1"/>
              <a:t>s’en</a:t>
            </a:r>
            <a:r>
              <a:rPr lang="en-CA" dirty="0"/>
              <a:t> inspire, sans pour </a:t>
            </a:r>
            <a:r>
              <a:rPr lang="en-CA" dirty="0" err="1"/>
              <a:t>autant</a:t>
            </a:r>
            <a:r>
              <a:rPr lang="en-CA" dirty="0"/>
              <a:t> accepter </a:t>
            </a:r>
            <a:r>
              <a:rPr lang="en-CA" dirty="0" err="1"/>
              <a:t>l’idée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tendance</a:t>
            </a:r>
            <a:r>
              <a:rPr lang="en-CA" dirty="0"/>
              <a:t> </a:t>
            </a:r>
            <a:r>
              <a:rPr lang="en-CA" dirty="0" err="1"/>
              <a:t>méliorative</a:t>
            </a:r>
            <a:r>
              <a:rPr lang="en-CA" dirty="0"/>
              <a:t> </a:t>
            </a:r>
            <a:r>
              <a:rPr lang="en-CA" dirty="0" err="1"/>
              <a:t>associée</a:t>
            </a:r>
            <a:r>
              <a:rPr lang="en-CA" dirty="0"/>
              <a:t> à la </a:t>
            </a:r>
            <a:r>
              <a:rPr lang="en-CA" dirty="0" err="1"/>
              <a:t>sélection</a:t>
            </a:r>
            <a:r>
              <a:rPr lang="en-CA" dirty="0"/>
              <a:t> des institutions (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ici</a:t>
            </a:r>
            <a:r>
              <a:rPr lang="en-CA" dirty="0"/>
              <a:t> </a:t>
            </a:r>
            <a:r>
              <a:rPr lang="en-CA" dirty="0" err="1"/>
              <a:t>sauvé</a:t>
            </a:r>
            <a:r>
              <a:rPr lang="en-CA" dirty="0"/>
              <a:t> par Kant)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3608</TotalTime>
  <Words>1209</Words>
  <Application>Microsoft Office PowerPoint</Application>
  <PresentationFormat>Affichage à l'écran (4:3)</PresentationFormat>
  <Paragraphs>174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Calibri</vt:lpstr>
      <vt:lpstr>Century Gothic</vt:lpstr>
      <vt:lpstr>Verdana</vt:lpstr>
      <vt:lpstr>Wingdings 2</vt:lpstr>
      <vt:lpstr>Verve</vt:lpstr>
      <vt:lpstr>Thorstein Veblen et l’institutionnalisme américain</vt:lpstr>
      <vt:lpstr>Plan</vt:lpstr>
      <vt:lpstr>Thorstein veblen : chronologie</vt:lpstr>
      <vt:lpstr>Thorstein veblen : chronologie</vt:lpstr>
      <vt:lpstr>Thorstein veblen : chronologie</vt:lpstr>
      <vt:lpstr>Veblen l’iconoclaste</vt:lpstr>
      <vt:lpstr>La famille Veblen</vt:lpstr>
      <vt:lpstr>L’influence allemande</vt:lpstr>
      <vt:lpstr>Darwinisme social</vt:lpstr>
      <vt:lpstr>Le pragmatisme américain </vt:lpstr>
      <vt:lpstr>Chicago au tournant du siècle</vt:lpstr>
      <vt:lpstr>Les 3 temps de l’oeuvre de Veblen</vt:lpstr>
      <vt:lpstr>La place des sciences</vt:lpstr>
      <vt:lpstr>La «dichotomie veblenienne»</vt:lpstr>
      <vt:lpstr>L’Alliance technique (1919)</vt:lpstr>
      <vt:lpstr>L’institutionalisme après Veblen</vt:lpstr>
      <vt:lpstr>John R. Commons</vt:lpstr>
      <vt:lpstr>Wesley C. Mitchell</vt:lpstr>
      <vt:lpstr>Clarence C. Ayres</vt:lpstr>
      <vt:lpstr>L’institutionnalisme et le New Deal</vt:lpstr>
      <vt:lpstr>Bibliographie choisie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Charest, Yan-Olivier</cp:lastModifiedBy>
  <cp:revision>592</cp:revision>
  <dcterms:created xsi:type="dcterms:W3CDTF">2012-10-28T01:26:47Z</dcterms:created>
  <dcterms:modified xsi:type="dcterms:W3CDTF">2025-02-18T16:30:17Z</dcterms:modified>
</cp:coreProperties>
</file>