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327" r:id="rId3"/>
    <p:sldId id="476" r:id="rId4"/>
    <p:sldId id="477" r:id="rId5"/>
    <p:sldId id="470" r:id="rId6"/>
    <p:sldId id="472" r:id="rId7"/>
    <p:sldId id="480" r:id="rId8"/>
    <p:sldId id="471" r:id="rId9"/>
    <p:sldId id="478" r:id="rId10"/>
    <p:sldId id="475" r:id="rId11"/>
    <p:sldId id="473" r:id="rId12"/>
    <p:sldId id="474" r:id="rId13"/>
    <p:sldId id="479" r:id="rId14"/>
    <p:sldId id="462" r:id="rId15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73" d="100"/>
          <a:sy n="73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DF788-EAEA-4AC0-B0EA-4EA1FF9DAEF4}" type="datetimeFigureOut">
              <a:rPr lang="fr-FR" smtClean="0"/>
              <a:pPr/>
              <a:t>13/10/2015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B4253-D9C2-467B-968F-751CA3647FE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3970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1F111-7397-4D9A-AA81-9927AA69E198}" type="datetimeFigureOut">
              <a:rPr lang="fr-CA" smtClean="0"/>
              <a:pPr/>
              <a:t>2015-10-13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ECF99-64B1-4A3C-83CF-427D76DEF95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9575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CF99-64B1-4A3C-83CF-427D76DEF955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162816-1AFD-481B-9B80-B520050C54B0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2B5-F7B8-49E2-AEE9-899B494B8ED8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F41E9-B8BC-4EA0-B15D-892B3192F1FB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7C71A31-F347-42C6-BE50-8F86576630F7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E509EA0-A292-4C82-A36A-55B24B6AFB5E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4BAAC3C-8FFF-4A02-A040-82A1189A442A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9469ED4-65BE-475E-B1B9-71D7065C0358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258D-E0BA-456A-8809-D3AA7F907BDA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96659C-F59D-40B1-A553-2DBF4E8ED2F6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71CCA99-A916-42A9-99C6-F46F1E337BC1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3454F02-0497-4DC6-B67D-3A1E5BA12AD3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2E47D74-7A8B-42D2-BB62-F431A542A768}" type="datetime1">
              <a:rPr lang="fr-CA" smtClean="0"/>
              <a:pPr/>
              <a:t>2015-10-13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776288"/>
            <a:ext cx="8603456" cy="1470025"/>
          </a:xfrm>
        </p:spPr>
        <p:txBody>
          <a:bodyPr>
            <a:normAutofit/>
          </a:bodyPr>
          <a:lstStyle/>
          <a:p>
            <a:r>
              <a:rPr lang="fr-CA" dirty="0" smtClean="0"/>
              <a:t>Une révolution marginaliste?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ECO4062</a:t>
            </a:r>
          </a:p>
          <a:p>
            <a:r>
              <a:rPr lang="fr-CA" dirty="0" smtClean="0"/>
              <a:t> Sujet 5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35280" cy="1399032"/>
          </a:xfrm>
        </p:spPr>
        <p:txBody>
          <a:bodyPr/>
          <a:lstStyle/>
          <a:p>
            <a:r>
              <a:rPr lang="en-CA" dirty="0" smtClean="0"/>
              <a:t>Les anomalies </a:t>
            </a:r>
            <a:r>
              <a:rPr lang="en-CA" dirty="0" err="1" smtClean="0"/>
              <a:t>classiques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La dualité entre les théories de la valeur reposant sur le travail et l’utilité…</a:t>
            </a:r>
          </a:p>
          <a:p>
            <a:endParaRPr lang="fr-CA" dirty="0" smtClean="0"/>
          </a:p>
          <a:p>
            <a:r>
              <a:rPr lang="fr-CA" dirty="0" smtClean="0"/>
              <a:t>et la conséquente négligence relative des déterminants de la demande</a:t>
            </a:r>
          </a:p>
          <a:p>
            <a:endParaRPr lang="fr-CA" dirty="0" smtClean="0"/>
          </a:p>
          <a:p>
            <a:r>
              <a:rPr lang="fr-CA" dirty="0" smtClean="0"/>
              <a:t>L’état stationnaire dans le contexte de la révolution industrielle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764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35280" cy="1399032"/>
          </a:xfrm>
        </p:spPr>
        <p:txBody>
          <a:bodyPr/>
          <a:lstStyle/>
          <a:p>
            <a:r>
              <a:rPr lang="en-CA" dirty="0" err="1" smtClean="0"/>
              <a:t>Paradigme</a:t>
            </a:r>
            <a:r>
              <a:rPr lang="en-CA" dirty="0" smtClean="0"/>
              <a:t> </a:t>
            </a:r>
            <a:r>
              <a:rPr lang="en-CA" dirty="0" err="1" smtClean="0"/>
              <a:t>néoclassique</a:t>
            </a:r>
            <a:r>
              <a:rPr lang="en-CA" dirty="0" smtClean="0"/>
              <a:t>?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 fontScale="70000" lnSpcReduction="20000"/>
          </a:bodyPr>
          <a:lstStyle/>
          <a:p>
            <a:r>
              <a:rPr lang="fr-FR" dirty="0" smtClean="0"/>
              <a:t>Noyau (repris de Frank Hahn)</a:t>
            </a:r>
          </a:p>
          <a:p>
            <a:pPr lvl="1"/>
            <a:r>
              <a:rPr lang="fr-FR" dirty="0" smtClean="0"/>
              <a:t>Réductionnisme : </a:t>
            </a:r>
            <a:r>
              <a:rPr lang="fr-FR" dirty="0" err="1" smtClean="0"/>
              <a:t>hyp</a:t>
            </a:r>
            <a:r>
              <a:rPr lang="fr-FR" dirty="0" smtClean="0"/>
              <a:t>. simplificatrices</a:t>
            </a:r>
          </a:p>
          <a:p>
            <a:pPr lvl="1"/>
            <a:r>
              <a:rPr lang="fr-FR" dirty="0" smtClean="0"/>
              <a:t>Agent rationnel</a:t>
            </a:r>
          </a:p>
          <a:p>
            <a:pPr lvl="1"/>
            <a:r>
              <a:rPr lang="fr-FR" dirty="0" smtClean="0"/>
              <a:t>Équilibre</a:t>
            </a:r>
          </a:p>
          <a:p>
            <a:endParaRPr lang="fr-FR" dirty="0" smtClean="0"/>
          </a:p>
          <a:p>
            <a:r>
              <a:rPr lang="fr-FR" dirty="0" smtClean="0"/>
              <a:t>Outils :</a:t>
            </a:r>
          </a:p>
          <a:p>
            <a:pPr lvl="1"/>
            <a:r>
              <a:rPr lang="fr-FR" dirty="0" smtClean="0"/>
              <a:t>Offre et demande</a:t>
            </a:r>
          </a:p>
          <a:p>
            <a:pPr lvl="1"/>
            <a:r>
              <a:rPr lang="fr-FR" dirty="0" smtClean="0"/>
              <a:t>Analyse marginale</a:t>
            </a:r>
          </a:p>
          <a:p>
            <a:pPr lvl="1"/>
            <a:r>
              <a:rPr lang="fr-FR" dirty="0" smtClean="0"/>
              <a:t>Lagrangien</a:t>
            </a:r>
          </a:p>
          <a:p>
            <a:pPr lvl="1"/>
            <a:r>
              <a:rPr lang="fr-FR" dirty="0" smtClean="0"/>
              <a:t>MCO</a:t>
            </a:r>
          </a:p>
          <a:p>
            <a:endParaRPr lang="fr-FR" dirty="0" smtClean="0"/>
          </a:p>
          <a:p>
            <a:r>
              <a:rPr lang="fr-FR" dirty="0" smtClean="0"/>
              <a:t>Préceptes méthodologiques</a:t>
            </a:r>
          </a:p>
          <a:p>
            <a:pPr lvl="1"/>
            <a:r>
              <a:rPr lang="fr-FR" dirty="0" smtClean="0"/>
              <a:t>Méthode </a:t>
            </a:r>
            <a:r>
              <a:rPr lang="fr-FR" dirty="0" smtClean="0"/>
              <a:t>hypothético-déductive</a:t>
            </a:r>
          </a:p>
          <a:p>
            <a:pPr lvl="1"/>
            <a:r>
              <a:rPr lang="fr-FR" dirty="0" smtClean="0"/>
              <a:t>Individualisme méthodologique</a:t>
            </a:r>
            <a:endParaRPr lang="fr-FR" dirty="0" smtClean="0"/>
          </a:p>
          <a:p>
            <a:pPr lvl="1"/>
            <a:r>
              <a:rPr lang="fr-FR" dirty="0" err="1" smtClean="0"/>
              <a:t>Hyp</a:t>
            </a:r>
            <a:r>
              <a:rPr lang="fr-FR" dirty="0" smtClean="0"/>
              <a:t>. falsifiable</a:t>
            </a:r>
          </a:p>
          <a:p>
            <a:pPr lvl="1"/>
            <a:r>
              <a:rPr lang="fr-FR" dirty="0" smtClean="0"/>
              <a:t>Tests empiriques des prédictions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764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À la suite des marginalistes : les premiers néoclassiques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975192"/>
          </a:xfrm>
        </p:spPr>
        <p:txBody>
          <a:bodyPr>
            <a:normAutofit fontScale="70000" lnSpcReduction="20000"/>
          </a:bodyPr>
          <a:lstStyle/>
          <a:p>
            <a:r>
              <a:rPr lang="fr-CA" dirty="0" smtClean="0"/>
              <a:t>En Grande-Bretagne :</a:t>
            </a:r>
          </a:p>
          <a:p>
            <a:pPr lvl="1"/>
            <a:r>
              <a:rPr lang="fr-CA" dirty="0" smtClean="0"/>
              <a:t>L’École de Cambridge : Marshall et Pigou (voir sujet 3) ;</a:t>
            </a:r>
          </a:p>
          <a:p>
            <a:pPr lvl="1"/>
            <a:r>
              <a:rPr lang="fr-CA" dirty="0" smtClean="0"/>
              <a:t>Phillip H. </a:t>
            </a:r>
            <a:r>
              <a:rPr lang="fr-CA" dirty="0" err="1" smtClean="0"/>
              <a:t>Wicksteed</a:t>
            </a:r>
            <a:r>
              <a:rPr lang="fr-CA" dirty="0" smtClean="0"/>
              <a:t> (1844-1927)</a:t>
            </a:r>
          </a:p>
          <a:p>
            <a:pPr lvl="1"/>
            <a:r>
              <a:rPr lang="fr-CA" dirty="0" smtClean="0"/>
              <a:t>Francis Y. Edgeworth (1845-1926)</a:t>
            </a:r>
          </a:p>
          <a:p>
            <a:endParaRPr lang="fr-CA" dirty="0" smtClean="0"/>
          </a:p>
          <a:p>
            <a:r>
              <a:rPr lang="fr-CA" dirty="0" smtClean="0"/>
              <a:t>En Suisse :</a:t>
            </a:r>
          </a:p>
          <a:p>
            <a:pPr lvl="1"/>
            <a:r>
              <a:rPr lang="fr-CA" dirty="0" smtClean="0"/>
              <a:t>L’École de Lausanne : Pareto (voir sujet 4)</a:t>
            </a:r>
          </a:p>
          <a:p>
            <a:endParaRPr lang="fr-CA" dirty="0" smtClean="0"/>
          </a:p>
          <a:p>
            <a:r>
              <a:rPr lang="fr-CA" dirty="0" smtClean="0"/>
              <a:t>En Suède :</a:t>
            </a:r>
          </a:p>
          <a:p>
            <a:pPr lvl="1"/>
            <a:r>
              <a:rPr lang="fr-CA" dirty="0" smtClean="0"/>
              <a:t>Knut Wicksell (1851-1926)</a:t>
            </a:r>
          </a:p>
          <a:p>
            <a:pPr lvl="1"/>
            <a:r>
              <a:rPr lang="fr-CA" dirty="0" smtClean="0"/>
              <a:t>Gustav Cassel (1866-1945)</a:t>
            </a:r>
          </a:p>
          <a:p>
            <a:pPr lvl="1"/>
            <a:r>
              <a:rPr lang="fr-CA" dirty="0" smtClean="0"/>
              <a:t>L’École de Stockholm : Erik Lindahl (1891-1960), Gunnar Myrdal (1898-1987) et </a:t>
            </a:r>
            <a:r>
              <a:rPr lang="fr-CA" dirty="0" err="1" smtClean="0"/>
              <a:t>Bertil</a:t>
            </a:r>
            <a:r>
              <a:rPr lang="fr-CA" dirty="0" smtClean="0"/>
              <a:t> Ohlin (1899-1979)</a:t>
            </a:r>
          </a:p>
          <a:p>
            <a:pPr lvl="1"/>
            <a:endParaRPr lang="fr-CA" dirty="0" smtClean="0"/>
          </a:p>
          <a:p>
            <a:r>
              <a:rPr lang="fr-CA" dirty="0" smtClean="0"/>
              <a:t>Aux États-Unis :</a:t>
            </a:r>
          </a:p>
          <a:p>
            <a:pPr lvl="1"/>
            <a:r>
              <a:rPr lang="fr-CA" dirty="0" smtClean="0"/>
              <a:t>John Bates Clark (1847-1938)</a:t>
            </a:r>
          </a:p>
          <a:p>
            <a:pPr lvl="1"/>
            <a:r>
              <a:rPr lang="fr-CA" dirty="0" smtClean="0"/>
              <a:t>Irving Fisher (1867-1947)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L’orthodoxie néoclassique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975192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Émerge à travers les travaux de l’ensemble des penseurs appartenant à la liste précédente qui évoluent dans le cadre du paradigme néoclassique</a:t>
            </a:r>
          </a:p>
          <a:p>
            <a:endParaRPr lang="fr-FR" dirty="0" smtClean="0"/>
          </a:p>
          <a:p>
            <a:r>
              <a:rPr lang="fr-FR" dirty="0" smtClean="0"/>
              <a:t>Est synthétisé par Samuelson dont </a:t>
            </a:r>
            <a:r>
              <a:rPr lang="fr-FR" dirty="0" smtClean="0"/>
              <a:t>le manuel</a:t>
            </a:r>
            <a:r>
              <a:rPr lang="fr-FR" i="1" dirty="0" smtClean="0"/>
              <a:t> </a:t>
            </a:r>
            <a:r>
              <a:rPr lang="fr-FR" i="1" dirty="0" err="1" smtClean="0"/>
              <a:t>Economics</a:t>
            </a:r>
            <a:r>
              <a:rPr lang="fr-FR" i="1" dirty="0" smtClean="0"/>
              <a:t> </a:t>
            </a:r>
            <a:r>
              <a:rPr lang="fr-FR" dirty="0" smtClean="0"/>
              <a:t>constituera l’emblème</a:t>
            </a:r>
          </a:p>
          <a:p>
            <a:endParaRPr lang="fr-FR" dirty="0"/>
          </a:p>
          <a:p>
            <a:r>
              <a:rPr lang="fr-FR" dirty="0" smtClean="0"/>
              <a:t>S’y oppose plusieurs courants dits hétérodoxes : École autrichienne, institutionnalisme</a:t>
            </a:r>
            <a:r>
              <a:rPr lang="fr-FR" dirty="0" smtClean="0"/>
              <a:t> américain, Keynésianisme, etc.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2138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Bibliographie</a:t>
            </a:r>
            <a:r>
              <a:rPr lang="en-CA" dirty="0" smtClean="0"/>
              <a:t> </a:t>
            </a:r>
            <a:r>
              <a:rPr lang="en-CA" dirty="0" err="1" smtClean="0"/>
              <a:t>choisie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714544"/>
          </a:xfrm>
        </p:spPr>
        <p:txBody>
          <a:bodyPr>
            <a:normAutofit fontScale="77500" lnSpcReduction="20000"/>
          </a:bodyPr>
          <a:lstStyle/>
          <a:p>
            <a:r>
              <a:rPr lang="fr-CA" i="1" dirty="0" smtClean="0"/>
              <a:t>La structure des révolutions scientifiques</a:t>
            </a:r>
            <a:r>
              <a:rPr lang="fr-CA" dirty="0" smtClean="0"/>
              <a:t>, Thomas Kuhn, Presse de l’Université de Chicago,1962.</a:t>
            </a:r>
          </a:p>
          <a:p>
            <a:endParaRPr lang="fr-CA" dirty="0" smtClean="0"/>
          </a:p>
          <a:p>
            <a:r>
              <a:rPr lang="fr-CA" i="1" dirty="0" smtClean="0"/>
              <a:t>Histoire et méthodologie des sciences : Programme de recherche et reconstruction rationnelle, Imre </a:t>
            </a:r>
            <a:r>
              <a:rPr lang="fr-CA" i="1" dirty="0" err="1" smtClean="0"/>
              <a:t>Lakatosh</a:t>
            </a:r>
            <a:r>
              <a:rPr lang="fr-CA" i="1" dirty="0" smtClean="0"/>
              <a:t>, PUF, 1994. 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«La révolution marginaliste», </a:t>
            </a:r>
            <a:r>
              <a:rPr lang="fr-CA" i="1" dirty="0" smtClean="0"/>
              <a:t>La pensée économique</a:t>
            </a:r>
            <a:r>
              <a:rPr lang="fr-CA" dirty="0" smtClean="0"/>
              <a:t>,  chap. 8, Mark </a:t>
            </a:r>
            <a:r>
              <a:rPr lang="fr-CA" dirty="0" err="1" smtClean="0"/>
              <a:t>Blaug</a:t>
            </a:r>
            <a:r>
              <a:rPr lang="fr-CA" dirty="0" smtClean="0"/>
              <a:t>, </a:t>
            </a:r>
            <a:r>
              <a:rPr lang="fr-CA" dirty="0" err="1" smtClean="0"/>
              <a:t>Economica</a:t>
            </a:r>
            <a:r>
              <a:rPr lang="fr-CA" dirty="0" smtClean="0"/>
              <a:t>, 1996. </a:t>
            </a:r>
          </a:p>
          <a:p>
            <a:endParaRPr lang="fr-CA" dirty="0" smtClean="0"/>
          </a:p>
          <a:p>
            <a:r>
              <a:rPr lang="fr-CA" dirty="0" smtClean="0"/>
              <a:t>«Menger, Jevons and Walras De-</a:t>
            </a:r>
            <a:r>
              <a:rPr lang="fr-CA" dirty="0" err="1" smtClean="0"/>
              <a:t>Homogenised</a:t>
            </a:r>
            <a:r>
              <a:rPr lang="fr-CA" dirty="0" smtClean="0"/>
              <a:t>», </a:t>
            </a:r>
            <a:r>
              <a:rPr lang="fr-CA" i="1" dirty="0" err="1" smtClean="0"/>
              <a:t>Economic</a:t>
            </a:r>
            <a:r>
              <a:rPr lang="fr-CA" i="1" dirty="0" smtClean="0"/>
              <a:t> </a:t>
            </a:r>
            <a:r>
              <a:rPr lang="fr-CA" i="1" dirty="0" err="1" smtClean="0"/>
              <a:t>Inquiry</a:t>
            </a:r>
            <a:r>
              <a:rPr lang="fr-CA" dirty="0" smtClean="0"/>
              <a:t>, William Jaffe, 1976.</a:t>
            </a:r>
          </a:p>
          <a:p>
            <a:endParaRPr lang="fr-CA" dirty="0" smtClean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/>
          </a:p>
          <a:p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2168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CA" dirty="0" smtClean="0"/>
              <a:t>Les marginalistes, synthèse</a:t>
            </a:r>
          </a:p>
          <a:p>
            <a:pPr>
              <a:lnSpc>
                <a:spcPct val="150000"/>
              </a:lnSpc>
            </a:pPr>
            <a:r>
              <a:rPr lang="fr-CA" dirty="0" smtClean="0"/>
              <a:t>Les classiques et les néoclassiques</a:t>
            </a:r>
            <a:endParaRPr lang="en-CA" dirty="0" smtClean="0"/>
          </a:p>
          <a:p>
            <a:pPr>
              <a:lnSpc>
                <a:spcPct val="150000"/>
              </a:lnSpc>
            </a:pPr>
            <a:r>
              <a:rPr lang="en-CA" dirty="0" smtClean="0"/>
              <a:t>Les </a:t>
            </a:r>
            <a:r>
              <a:rPr lang="en-CA" dirty="0" err="1" smtClean="0"/>
              <a:t>révolutions</a:t>
            </a:r>
            <a:r>
              <a:rPr lang="en-CA" dirty="0" smtClean="0"/>
              <a:t> </a:t>
            </a:r>
            <a:r>
              <a:rPr lang="en-CA" dirty="0" err="1" smtClean="0"/>
              <a:t>kuhniennes</a:t>
            </a:r>
            <a:endParaRPr lang="en-CA" dirty="0" smtClean="0"/>
          </a:p>
          <a:p>
            <a:pPr marL="64008" indent="0">
              <a:lnSpc>
                <a:spcPct val="150000"/>
              </a:lnSpc>
              <a:buNone/>
            </a:pPr>
            <a:endParaRPr lang="fr-CA" dirty="0" smtClean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/>
          <a:lstStyle/>
          <a:p>
            <a:r>
              <a:rPr lang="fr-CA" dirty="0" smtClean="0"/>
              <a:t>Les marginalistes (1)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3</a:t>
            </a:fld>
            <a:endParaRPr lang="fr-CA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665397"/>
              </p:ext>
            </p:extLst>
          </p:nvPr>
        </p:nvGraphicFramePr>
        <p:xfrm>
          <a:off x="1" y="907196"/>
          <a:ext cx="9143999" cy="5950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632"/>
                <a:gridCol w="2592288"/>
                <a:gridCol w="2592288"/>
                <a:gridCol w="2699791"/>
              </a:tblGrid>
              <a:tr h="285695">
                <a:tc>
                  <a:txBody>
                    <a:bodyPr/>
                    <a:lstStyle/>
                    <a:p>
                      <a:endParaRPr lang="fr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/>
                        <a:t>Menger</a:t>
                      </a:r>
                      <a:endParaRPr lang="fr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/>
                        <a:t>Jevons</a:t>
                      </a:r>
                      <a:endParaRPr lang="fr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err="1" smtClean="0"/>
                        <a:t>Walras</a:t>
                      </a:r>
                      <a:endParaRPr lang="fr-CA" sz="1400" dirty="0"/>
                    </a:p>
                  </a:txBody>
                  <a:tcPr/>
                </a:tc>
              </a:tr>
              <a:tr h="1085642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Valeur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Subjective,</a:t>
                      </a:r>
                      <a:r>
                        <a:rPr lang="fr-FR" sz="1400" baseline="0" noProof="0" smtClean="0"/>
                        <a:t> basée sur l’Um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Subjective, </a:t>
                      </a:r>
                      <a:r>
                        <a:rPr lang="fr-FR" sz="1400" baseline="0" noProof="0" smtClean="0"/>
                        <a:t>basée sur l’Um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Subjective, </a:t>
                      </a:r>
                      <a:r>
                        <a:rPr lang="fr-FR" sz="1400" baseline="0" noProof="0" smtClean="0"/>
                        <a:t>basée sur l’Um</a:t>
                      </a:r>
                      <a:endParaRPr lang="fr-FR" sz="1400" noProof="0"/>
                    </a:p>
                  </a:txBody>
                  <a:tcPr anchor="ctr"/>
                </a:tc>
              </a:tr>
              <a:tr h="1085642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Objet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Étude</a:t>
                      </a:r>
                      <a:r>
                        <a:rPr lang="fr-FR" sz="1400" baseline="0" noProof="0" smtClean="0"/>
                        <a:t> de l’action de l’homme économisant cherchant à satisfaire ses besoins dans le contexte de la rareté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Étude</a:t>
                      </a:r>
                      <a:r>
                        <a:rPr lang="fr-FR" sz="1400" baseline="0" noProof="0" smtClean="0"/>
                        <a:t> de la m</a:t>
                      </a:r>
                      <a:r>
                        <a:rPr lang="fr-FR" sz="1400" noProof="0" smtClean="0"/>
                        <a:t>aximisation</a:t>
                      </a:r>
                      <a:r>
                        <a:rPr lang="fr-FR" sz="1400" baseline="0" noProof="0" smtClean="0"/>
                        <a:t> des plaisirs et de la minimisation des peines sous contrainte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000" noProof="0" dirty="0" smtClean="0"/>
                        <a:t>Étude de la richesse sociale depuis les</a:t>
                      </a:r>
                      <a:r>
                        <a:rPr lang="fr-FR" sz="1000" baseline="0" noProof="0" dirty="0" smtClean="0"/>
                        <a:t> angles de sa valeur d’échange, de sa reproductibilité et de son </a:t>
                      </a:r>
                      <a:r>
                        <a:rPr lang="fr-FR" sz="1000" baseline="0" noProof="0" dirty="0" err="1" smtClean="0"/>
                        <a:t>appropriabilité</a:t>
                      </a:r>
                      <a:r>
                        <a:rPr lang="fr-FR" sz="1000" baseline="0" noProof="0" dirty="0" smtClean="0"/>
                        <a:t>,  étude de l’établissement des prix relatifs des biens et des facteurs en fonction de leur rareté  relative (éco. </a:t>
                      </a:r>
                      <a:r>
                        <a:rPr lang="fr-FR" sz="1000" baseline="0" noProof="0" dirty="0" err="1" smtClean="0"/>
                        <a:t>pol</a:t>
                      </a:r>
                      <a:r>
                        <a:rPr lang="fr-FR" sz="1000" baseline="0" noProof="0" dirty="0" smtClean="0"/>
                        <a:t>. pure)</a:t>
                      </a:r>
                      <a:endParaRPr lang="fr-FR" sz="1000" noProof="0" dirty="0"/>
                    </a:p>
                  </a:txBody>
                  <a:tcPr anchor="ctr"/>
                </a:tc>
              </a:tr>
              <a:tr h="685668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Conception</a:t>
                      </a:r>
                      <a:r>
                        <a:rPr lang="fr-FR" sz="1400" baseline="0" noProof="0" smtClean="0"/>
                        <a:t> des faits sociaux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Individualisme</a:t>
                      </a:r>
                      <a:r>
                        <a:rPr lang="fr-FR" sz="1400" baseline="0" noProof="0" smtClean="0"/>
                        <a:t> méthodologique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smtClean="0"/>
                        <a:t>Individualisme</a:t>
                      </a:r>
                      <a:r>
                        <a:rPr lang="fr-FR" sz="1400" baseline="0" noProof="0" smtClean="0"/>
                        <a:t> méthodologique</a:t>
                      </a:r>
                      <a:endParaRPr lang="fr-FR" sz="1400" noProof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dirty="0" smtClean="0"/>
                        <a:t>Individualisme méthodologique</a:t>
                      </a:r>
                      <a:endParaRPr lang="fr-FR" sz="1400" noProof="0" dirty="0"/>
                    </a:p>
                  </a:txBody>
                  <a:tcPr anchor="ctr"/>
                </a:tc>
              </a:tr>
              <a:tr h="1485615">
                <a:tc>
                  <a:txBody>
                    <a:bodyPr/>
                    <a:lstStyle/>
                    <a:p>
                      <a:r>
                        <a:rPr lang="fr-FR" sz="1400" baseline="0" noProof="0" smtClean="0"/>
                        <a:t>Place dans </a:t>
                      </a:r>
                      <a:r>
                        <a:rPr lang="fr-FR" sz="1400" noProof="0" smtClean="0"/>
                        <a:t>les sciences sociales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Faits</a:t>
                      </a:r>
                      <a:r>
                        <a:rPr lang="fr-FR" sz="1400" baseline="0" noProof="0" smtClean="0"/>
                        <a:t> et d</a:t>
                      </a:r>
                      <a:r>
                        <a:rPr lang="fr-FR" sz="1400" noProof="0" smtClean="0"/>
                        <a:t>iscipline</a:t>
                      </a:r>
                      <a:r>
                        <a:rPr lang="fr-FR" sz="1400" baseline="0" noProof="0" smtClean="0"/>
                        <a:t> autonomes des autres sciences sociales, mais qualitativement différents des sciences naturelles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smtClean="0"/>
                        <a:t>Faits</a:t>
                      </a:r>
                      <a:r>
                        <a:rPr lang="fr-FR" sz="1400" baseline="0" noProof="0" smtClean="0"/>
                        <a:t> et d</a:t>
                      </a:r>
                      <a:r>
                        <a:rPr lang="fr-FR" sz="1400" noProof="0" smtClean="0"/>
                        <a:t>iscipline</a:t>
                      </a:r>
                      <a:r>
                        <a:rPr lang="fr-FR" sz="1400" baseline="0" noProof="0" smtClean="0"/>
                        <a:t> autonomes des autres sciences sociales et qualitativement indifférenciés des sciences naturelles</a:t>
                      </a:r>
                      <a:endParaRPr lang="fr-FR" sz="1400" noProof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noProof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smtClean="0"/>
                        <a:t>Faits</a:t>
                      </a:r>
                      <a:r>
                        <a:rPr lang="fr-FR" sz="1400" baseline="0" noProof="0" smtClean="0"/>
                        <a:t> et d</a:t>
                      </a:r>
                      <a:r>
                        <a:rPr lang="fr-FR" sz="1400" noProof="0" smtClean="0"/>
                        <a:t>iscipline</a:t>
                      </a:r>
                      <a:r>
                        <a:rPr lang="fr-FR" sz="1400" baseline="0" noProof="0" smtClean="0"/>
                        <a:t> autonomes des autres sciences sociales et qualitativement indifférenciés des sciences naturelles (seul. pour l’éco. pol. pure)</a:t>
                      </a:r>
                      <a:endParaRPr lang="fr-FR" sz="1400" noProof="0" smtClean="0"/>
                    </a:p>
                  </a:txBody>
                  <a:tcPr anchor="ctr"/>
                </a:tc>
              </a:tr>
              <a:tr h="10856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dirty="0" smtClean="0"/>
                        <a:t>Conception</a:t>
                      </a:r>
                      <a:r>
                        <a:rPr lang="fr-FR" sz="1400" baseline="0" noProof="0" dirty="0" smtClean="0"/>
                        <a:t> des relations sociales</a:t>
                      </a:r>
                      <a:endParaRPr lang="fr-FR" sz="140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dirty="0" smtClean="0"/>
                        <a:t>Harmonieuses,</a:t>
                      </a:r>
                      <a:r>
                        <a:rPr lang="fr-FR" sz="1400" baseline="0" noProof="0" dirty="0" smtClean="0"/>
                        <a:t> </a:t>
                      </a:r>
                      <a:r>
                        <a:rPr lang="fr-FR" sz="1400" noProof="0" dirty="0" smtClean="0"/>
                        <a:t>entre des individus négociant à l’intérieur de rapport</a:t>
                      </a:r>
                      <a:r>
                        <a:rPr lang="fr-FR" sz="1400" baseline="0" noProof="0" dirty="0" smtClean="0"/>
                        <a:t>s de force (info.  imparfaite)</a:t>
                      </a:r>
                      <a:endParaRPr lang="fr-FR" sz="1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smtClean="0"/>
                        <a:t>Harmonieuses,</a:t>
                      </a:r>
                      <a:r>
                        <a:rPr lang="fr-FR" sz="1400" baseline="0" noProof="0" smtClean="0"/>
                        <a:t> </a:t>
                      </a:r>
                      <a:r>
                        <a:rPr lang="fr-FR" sz="1400" noProof="0" smtClean="0"/>
                        <a:t>entre des individus hédonistes et rationnels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dirty="0" smtClean="0"/>
                        <a:t>Harmonieuses,</a:t>
                      </a:r>
                      <a:r>
                        <a:rPr lang="fr-FR" sz="1400" baseline="0" noProof="0" dirty="0" smtClean="0"/>
                        <a:t> </a:t>
                      </a:r>
                      <a:r>
                        <a:rPr lang="fr-FR" sz="1400" noProof="0" dirty="0" smtClean="0"/>
                        <a:t>entre des individus unis par un contrat social</a:t>
                      </a:r>
                      <a:r>
                        <a:rPr lang="fr-FR" sz="1400" baseline="0" noProof="0" dirty="0" smtClean="0"/>
                        <a:t> établi sur des bases morales (justice et égalité)</a:t>
                      </a:r>
                      <a:endParaRPr lang="fr-FR" sz="1400" noProof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1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080120"/>
          </a:xfrm>
        </p:spPr>
        <p:txBody>
          <a:bodyPr/>
          <a:lstStyle/>
          <a:p>
            <a:r>
              <a:rPr lang="fr-CA" dirty="0" smtClean="0"/>
              <a:t>Les marginalistes (2)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4</a:t>
            </a:fld>
            <a:endParaRPr lang="fr-CA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906564"/>
              </p:ext>
            </p:extLst>
          </p:nvPr>
        </p:nvGraphicFramePr>
        <p:xfrm>
          <a:off x="0" y="1124744"/>
          <a:ext cx="9143999" cy="5733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4888"/>
                <a:gridCol w="2293016"/>
                <a:gridCol w="2592288"/>
                <a:gridCol w="2843807"/>
              </a:tblGrid>
              <a:tr h="391184">
                <a:tc>
                  <a:txBody>
                    <a:bodyPr/>
                    <a:lstStyle/>
                    <a:p>
                      <a:endParaRPr lang="fr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/>
                        <a:t>Menger</a:t>
                      </a:r>
                      <a:endParaRPr lang="fr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/>
                        <a:t>Jevons</a:t>
                      </a:r>
                      <a:endParaRPr lang="fr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err="1" smtClean="0"/>
                        <a:t>Walras</a:t>
                      </a:r>
                      <a:endParaRPr lang="fr-CA" sz="1400" dirty="0"/>
                    </a:p>
                  </a:txBody>
                  <a:tcPr/>
                </a:tc>
              </a:tr>
              <a:tr h="665014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Langage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Litéraire et analytique</a:t>
                      </a:r>
                      <a:r>
                        <a:rPr lang="fr-FR" sz="1400" baseline="0" noProof="0" smtClean="0"/>
                        <a:t> 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Mathématique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Mathématique</a:t>
                      </a:r>
                      <a:endParaRPr lang="fr-FR" sz="1400" noProof="0"/>
                    </a:p>
                  </a:txBody>
                  <a:tcPr anchor="ctr"/>
                </a:tc>
              </a:tr>
              <a:tr h="665014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Cadre temporel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Dynamique, micro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smtClean="0"/>
                        <a:t>Statique, micro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Statique,  général</a:t>
                      </a:r>
                      <a:endParaRPr lang="fr-FR" sz="1400" noProof="0"/>
                    </a:p>
                  </a:txBody>
                  <a:tcPr anchor="ctr"/>
                </a:tc>
              </a:tr>
              <a:tr h="1090995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Méthode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Essentialisme et a</a:t>
                      </a:r>
                      <a:r>
                        <a:rPr lang="fr-FR" sz="1400" baseline="0" noProof="0" smtClean="0"/>
                        <a:t>priorisme radical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Science hypothético-déductive,</a:t>
                      </a:r>
                      <a:r>
                        <a:rPr lang="fr-FR" sz="1400" baseline="0" noProof="0" smtClean="0"/>
                        <a:t> importance accordée aux tests statistiques des prédictions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«Science</a:t>
                      </a:r>
                      <a:r>
                        <a:rPr lang="fr-FR" sz="1400" baseline="0" noProof="0" smtClean="0"/>
                        <a:t> rationnelle», apriorisme radical basé sur des idéaux types (pour l’éco. pol. pure)</a:t>
                      </a:r>
                      <a:endParaRPr lang="fr-FR" sz="1400" noProof="0"/>
                    </a:p>
                  </a:txBody>
                  <a:tcPr anchor="ctr"/>
                </a:tc>
              </a:tr>
              <a:tr h="1337348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Équilibre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baseline="0" noProof="0" smtClean="0"/>
                        <a:t>Satisfaction (inaction) des hommes économisant, inégalité des valeurs marginales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Équilibre d’un échange bilatéral</a:t>
                      </a:r>
                      <a:r>
                        <a:rPr lang="fr-FR" sz="1400" baseline="0" noProof="0" smtClean="0"/>
                        <a:t> où l</a:t>
                      </a:r>
                      <a:r>
                        <a:rPr lang="fr-FR" sz="1400" noProof="0" smtClean="0"/>
                        <a:t>es prix</a:t>
                      </a:r>
                      <a:r>
                        <a:rPr lang="fr-FR" sz="1400" baseline="0" noProof="0" smtClean="0"/>
                        <a:t> relatifs se fixent selon les ratios des Um 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Équilibre général, défini</a:t>
                      </a:r>
                      <a:r>
                        <a:rPr lang="fr-FR" sz="1400" baseline="0" noProof="0" smtClean="0"/>
                        <a:t> par une vecteur de prix des biens et des facteurs égalisant leurs O et D respectives simultanément</a:t>
                      </a:r>
                      <a:endParaRPr lang="fr-FR" sz="1400" noProof="0"/>
                    </a:p>
                  </a:txBody>
                  <a:tcPr anchor="ctr"/>
                </a:tc>
              </a:tr>
              <a:tr h="1583701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Homo oeconomicus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Agent actif</a:t>
                      </a:r>
                      <a:r>
                        <a:rPr lang="fr-FR" sz="1400" baseline="0" noProof="0" smtClean="0"/>
                        <a:t> cherchant à tirer son épingle du jeu à travers la négociation sur la base d’une i</a:t>
                      </a:r>
                      <a:r>
                        <a:rPr lang="fr-FR" sz="1400" noProof="0" smtClean="0"/>
                        <a:t>nformation imparfaite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smtClean="0"/>
                        <a:t>Maximisateur</a:t>
                      </a:r>
                      <a:r>
                        <a:rPr lang="fr-FR" sz="1400" baseline="0" noProof="0" smtClean="0"/>
                        <a:t> hédoniste réagissant au stimuli de l’environnement</a:t>
                      </a:r>
                      <a:endParaRPr lang="fr-FR" sz="1400" noProof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dirty="0" smtClean="0"/>
                        <a:t>Doué</a:t>
                      </a:r>
                      <a:r>
                        <a:rPr lang="fr-FR" sz="1400" baseline="0" noProof="0" dirty="0" smtClean="0"/>
                        <a:t> d’un libre-arbitre, de morale et d’un sens commun et contraint dans l’action par les faits naturels de l’économie politique </a:t>
                      </a:r>
                      <a:r>
                        <a:rPr lang="fr-FR" sz="1400" baseline="0" noProof="0" dirty="0" smtClean="0"/>
                        <a:t>pure, absent de l’éco. </a:t>
                      </a:r>
                      <a:r>
                        <a:rPr lang="fr-FR" sz="1400" baseline="0" noProof="0" dirty="0" err="1" smtClean="0"/>
                        <a:t>pol</a:t>
                      </a:r>
                      <a:r>
                        <a:rPr lang="fr-FR" sz="1400" baseline="0" noProof="0" dirty="0" smtClean="0"/>
                        <a:t>. pure</a:t>
                      </a:r>
                      <a:endParaRPr lang="fr-FR" sz="1400" noProof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1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399032"/>
          </a:xfrm>
        </p:spPr>
        <p:txBody>
          <a:bodyPr/>
          <a:lstStyle/>
          <a:p>
            <a:r>
              <a:rPr lang="fr-CA" dirty="0" smtClean="0"/>
              <a:t>Classiques et néoclassiques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5</a:t>
            </a:fld>
            <a:endParaRPr lang="fr-CA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773357"/>
              </p:ext>
            </p:extLst>
          </p:nvPr>
        </p:nvGraphicFramePr>
        <p:xfrm>
          <a:off x="0" y="1196753"/>
          <a:ext cx="9143999" cy="5661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1792"/>
                <a:gridCol w="3469853"/>
                <a:gridCol w="3722354"/>
              </a:tblGrid>
              <a:tr h="338794">
                <a:tc>
                  <a:txBody>
                    <a:bodyPr/>
                    <a:lstStyle/>
                    <a:p>
                      <a:endParaRPr lang="fr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1400" dirty="0" smtClean="0"/>
                        <a:t>Classiques</a:t>
                      </a:r>
                      <a:endParaRPr lang="fr-C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 err="1" smtClean="0"/>
                        <a:t>Néoclassiques</a:t>
                      </a:r>
                      <a:endParaRPr lang="fr-CA" sz="1400" dirty="0"/>
                    </a:p>
                  </a:txBody>
                  <a:tcPr/>
                </a:tc>
              </a:tr>
              <a:tr h="399879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Nom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Économie politique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Économie</a:t>
                      </a:r>
                      <a:endParaRPr lang="fr-FR" sz="1400" noProof="0"/>
                    </a:p>
                  </a:txBody>
                  <a:tcPr anchor="ctr"/>
                </a:tc>
              </a:tr>
              <a:tr h="575950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Valeur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Objective,</a:t>
                      </a:r>
                      <a:r>
                        <a:rPr lang="fr-FR" sz="1400" baseline="0" noProof="0" smtClean="0"/>
                        <a:t> reposant sur la quantité de travail  (pas pour Say, Malthus et Mill)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dirty="0" smtClean="0"/>
                        <a:t>Subjective, reposant</a:t>
                      </a:r>
                      <a:r>
                        <a:rPr lang="fr-FR" sz="1400" baseline="0" noProof="0" dirty="0" smtClean="0"/>
                        <a:t> sur </a:t>
                      </a:r>
                      <a:r>
                        <a:rPr lang="fr-FR" sz="1400" baseline="0" noProof="0" dirty="0" smtClean="0"/>
                        <a:t>l’utilité marginale</a:t>
                      </a:r>
                      <a:endParaRPr lang="fr-FR" sz="1400" noProof="0" dirty="0"/>
                    </a:p>
                  </a:txBody>
                  <a:tcPr anchor="ctr"/>
                </a:tc>
              </a:tr>
              <a:tr h="575950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Objet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dirty="0" smtClean="0"/>
                        <a:t>Richesse des nations, accumulation et croissance, distribution</a:t>
                      </a:r>
                      <a:endParaRPr lang="fr-FR" sz="1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Allocation</a:t>
                      </a:r>
                      <a:r>
                        <a:rPr lang="fr-FR" sz="1400" baseline="0" noProof="0" smtClean="0"/>
                        <a:t> des ressources rares à usages alternatifs (Robbins ,1932)</a:t>
                      </a:r>
                      <a:endParaRPr lang="fr-FR" sz="1400" noProof="0"/>
                    </a:p>
                  </a:txBody>
                  <a:tcPr anchor="ctr"/>
                </a:tc>
              </a:tr>
              <a:tr h="687650">
                <a:tc>
                  <a:txBody>
                    <a:bodyPr/>
                    <a:lstStyle/>
                    <a:p>
                      <a:r>
                        <a:rPr lang="fr-FR" sz="1400" baseline="0" noProof="0" dirty="0" smtClean="0"/>
                        <a:t>Place dans </a:t>
                      </a:r>
                      <a:r>
                        <a:rPr lang="fr-FR" sz="1400" noProof="0" dirty="0" smtClean="0"/>
                        <a:t>les sciences sociales</a:t>
                      </a:r>
                      <a:endParaRPr lang="fr-FR" sz="1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smtClean="0"/>
                        <a:t>Faits et discipline</a:t>
                      </a:r>
                      <a:r>
                        <a:rPr lang="fr-FR" sz="1400" baseline="0" noProof="0" smtClean="0"/>
                        <a:t> i</a:t>
                      </a:r>
                      <a:r>
                        <a:rPr lang="fr-FR" sz="1400" noProof="0" smtClean="0"/>
                        <a:t>ndissociables</a:t>
                      </a:r>
                      <a:r>
                        <a:rPr lang="fr-FR" sz="1400" baseline="0" noProof="0" smtClean="0"/>
                        <a:t> de l’histoire et des institutions</a:t>
                      </a:r>
                      <a:endParaRPr lang="fr-FR" sz="1400" noProof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Faits</a:t>
                      </a:r>
                      <a:r>
                        <a:rPr lang="fr-FR" sz="1400" baseline="0" noProof="0" smtClean="0"/>
                        <a:t> et d</a:t>
                      </a:r>
                      <a:r>
                        <a:rPr lang="fr-FR" sz="1400" noProof="0" smtClean="0"/>
                        <a:t>iscipline</a:t>
                      </a:r>
                      <a:r>
                        <a:rPr lang="fr-FR" sz="1400" baseline="0" noProof="0" smtClean="0"/>
                        <a:t> autonomes</a:t>
                      </a:r>
                      <a:endParaRPr lang="fr-FR" sz="1400" noProof="0"/>
                    </a:p>
                  </a:txBody>
                  <a:tcPr anchor="ctr"/>
                </a:tc>
              </a:tr>
              <a:tr h="575950">
                <a:tc>
                  <a:txBody>
                    <a:bodyPr/>
                    <a:lstStyle/>
                    <a:p>
                      <a:r>
                        <a:rPr lang="fr-FR" sz="1400" noProof="0" dirty="0" smtClean="0"/>
                        <a:t>Conception</a:t>
                      </a:r>
                      <a:r>
                        <a:rPr lang="fr-FR" sz="1400" baseline="0" noProof="0" dirty="0" smtClean="0"/>
                        <a:t> des faits sociaux</a:t>
                      </a:r>
                      <a:endParaRPr lang="fr-FR" sz="1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Holisme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dirty="0" smtClean="0"/>
                        <a:t>Individualisme méthodologique</a:t>
                      </a:r>
                      <a:endParaRPr lang="fr-FR" sz="1400" noProof="0" dirty="0"/>
                    </a:p>
                  </a:txBody>
                  <a:tcPr anchor="ctr"/>
                </a:tc>
              </a:tr>
              <a:tr h="575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dirty="0" smtClean="0"/>
                        <a:t>Conception</a:t>
                      </a:r>
                      <a:r>
                        <a:rPr lang="fr-FR" sz="1400" baseline="0" noProof="0" dirty="0" smtClean="0"/>
                        <a:t> des relations sociales</a:t>
                      </a:r>
                      <a:endParaRPr lang="fr-FR" sz="140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dirty="0" smtClean="0"/>
                        <a:t>Conflictuelles, entre</a:t>
                      </a:r>
                      <a:r>
                        <a:rPr lang="fr-FR" sz="1400" baseline="0" noProof="0" dirty="0" smtClean="0"/>
                        <a:t> des classes sociales</a:t>
                      </a:r>
                      <a:endParaRPr lang="fr-FR" sz="14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dirty="0" smtClean="0"/>
                        <a:t>Harmonieuses,</a:t>
                      </a:r>
                      <a:r>
                        <a:rPr lang="fr-FR" sz="1400" baseline="0" noProof="0" dirty="0" smtClean="0"/>
                        <a:t> </a:t>
                      </a:r>
                      <a:r>
                        <a:rPr lang="fr-FR" sz="1400" noProof="0" dirty="0" smtClean="0"/>
                        <a:t>entre des individus rationnels</a:t>
                      </a:r>
                      <a:endParaRPr lang="fr-FR" sz="1400" noProof="0" dirty="0"/>
                    </a:p>
                  </a:txBody>
                  <a:tcPr anchor="ctr"/>
                </a:tc>
              </a:tr>
              <a:tr h="575950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Perspective</a:t>
                      </a:r>
                      <a:r>
                        <a:rPr lang="fr-FR" sz="1400" baseline="0" noProof="0" smtClean="0"/>
                        <a:t> m</a:t>
                      </a:r>
                      <a:r>
                        <a:rPr lang="fr-FR" sz="1400" noProof="0" smtClean="0"/>
                        <a:t>éthodologique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Litéraire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Mathématiques (pas</a:t>
                      </a:r>
                      <a:r>
                        <a:rPr lang="fr-FR" sz="1400" baseline="0" noProof="0" smtClean="0"/>
                        <a:t> les Autrichiens</a:t>
                      </a:r>
                      <a:r>
                        <a:rPr lang="fr-FR" sz="1400" noProof="0" smtClean="0"/>
                        <a:t>)</a:t>
                      </a:r>
                      <a:endParaRPr lang="fr-FR" sz="1400" noProof="0"/>
                    </a:p>
                  </a:txBody>
                  <a:tcPr anchor="ctr"/>
                </a:tc>
              </a:tr>
              <a:tr h="338794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Cadre temporel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Dynamique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dirty="0" smtClean="0"/>
                        <a:t>Statique </a:t>
                      </a:r>
                      <a:r>
                        <a:rPr lang="fr-FR" sz="1400" noProof="0" dirty="0" smtClean="0"/>
                        <a:t>(pas</a:t>
                      </a:r>
                      <a:r>
                        <a:rPr lang="fr-FR" sz="1400" baseline="0" noProof="0" dirty="0" smtClean="0"/>
                        <a:t> l</a:t>
                      </a:r>
                      <a:r>
                        <a:rPr lang="fr-FR" sz="1400" noProof="0" dirty="0" smtClean="0"/>
                        <a:t>es Autrichiens)</a:t>
                      </a:r>
                      <a:endParaRPr lang="fr-FR" sz="1400" noProof="0" dirty="0"/>
                    </a:p>
                  </a:txBody>
                  <a:tcPr anchor="ctr"/>
                </a:tc>
              </a:tr>
              <a:tr h="338794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Intérêt (1)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P</a:t>
                      </a:r>
                      <a:r>
                        <a:rPr lang="fr-FR" sz="1400" baseline="0" noProof="0" smtClean="0"/>
                        <a:t>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Consommation</a:t>
                      </a:r>
                    </a:p>
                  </a:txBody>
                  <a:tcPr anchor="ctr"/>
                </a:tc>
              </a:tr>
              <a:tr h="338794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Intérêt (2)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aseline="0" noProof="0" smtClean="0"/>
                        <a:t>Croissance</a:t>
                      </a:r>
                      <a:endParaRPr lang="fr-FR" sz="1400" noProof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smtClean="0"/>
                        <a:t>Prix et conditions de l’échange</a:t>
                      </a:r>
                    </a:p>
                  </a:txBody>
                  <a:tcPr anchor="ctr"/>
                </a:tc>
              </a:tr>
              <a:tr h="338794">
                <a:tc>
                  <a:txBody>
                    <a:bodyPr/>
                    <a:lstStyle/>
                    <a:p>
                      <a:r>
                        <a:rPr lang="fr-FR" sz="1400" noProof="0" smtClean="0"/>
                        <a:t>Intérêt (3)</a:t>
                      </a:r>
                      <a:endParaRPr lang="fr-FR" sz="14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smtClean="0"/>
                        <a:t>Développement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noProof="0" dirty="0" smtClean="0"/>
                        <a:t>Distribution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1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Kuhn et les </a:t>
            </a:r>
            <a:r>
              <a:rPr lang="en-CA" dirty="0" err="1" smtClean="0"/>
              <a:t>révolutions</a:t>
            </a:r>
            <a:r>
              <a:rPr lang="en-CA" dirty="0" smtClean="0"/>
              <a:t> </a:t>
            </a:r>
            <a:r>
              <a:rPr lang="en-CA" dirty="0" err="1" smtClean="0"/>
              <a:t>scientifiques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Rejette l’idée d’un développement progressif et cumulatif des sciences </a:t>
            </a:r>
          </a:p>
          <a:p>
            <a:endParaRPr lang="fr-FR" dirty="0" smtClean="0"/>
          </a:p>
          <a:p>
            <a:r>
              <a:rPr lang="fr-FR" dirty="0" smtClean="0"/>
              <a:t>Alternance de périodes de science normale et de périodes de révolution scientifique menant à un changement de paradigme</a:t>
            </a:r>
          </a:p>
          <a:p>
            <a:endParaRPr lang="fr-FR" dirty="0" smtClean="0"/>
          </a:p>
          <a:p>
            <a:r>
              <a:rPr lang="fr-FR" dirty="0" smtClean="0"/>
              <a:t>Emphase sur l’étude du fonctionnement des sciences dans les phases dites normales et sur la nature sociale des pratiques qui y ont </a:t>
            </a:r>
            <a:r>
              <a:rPr lang="fr-FR" dirty="0" smtClean="0"/>
              <a:t>cours</a:t>
            </a:r>
          </a:p>
          <a:p>
            <a:endParaRPr lang="fr-FR" dirty="0"/>
          </a:p>
          <a:p>
            <a:r>
              <a:rPr lang="fr-FR" dirty="0" smtClean="0"/>
              <a:t>Débouche sur la thèse de la symétrie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8239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7</a:t>
            </a:fld>
            <a:endParaRPr lang="fr-CA"/>
          </a:p>
        </p:txBody>
      </p:sp>
      <p:pic>
        <p:nvPicPr>
          <p:cNvPr id="1026" name="Picture 2" descr="http://www.illusions-optique.fr/images/illusion-canard-lapin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990" y="1412776"/>
            <a:ext cx="650738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47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Science </a:t>
            </a:r>
            <a:r>
              <a:rPr lang="en-CA" dirty="0" err="1" smtClean="0"/>
              <a:t>normale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8</a:t>
            </a:fld>
            <a:endParaRPr lang="fr-CA"/>
          </a:p>
        </p:txBody>
      </p:sp>
      <p:sp>
        <p:nvSpPr>
          <p:cNvPr id="6" name="Ellipse 5"/>
          <p:cNvSpPr/>
          <p:nvPr/>
        </p:nvSpPr>
        <p:spPr>
          <a:xfrm>
            <a:off x="2411760" y="1700808"/>
            <a:ext cx="4536504" cy="46085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600" dirty="0"/>
          </a:p>
        </p:txBody>
      </p:sp>
      <p:sp>
        <p:nvSpPr>
          <p:cNvPr id="8" name="Ellipse 7"/>
          <p:cNvSpPr/>
          <p:nvPr/>
        </p:nvSpPr>
        <p:spPr>
          <a:xfrm>
            <a:off x="2555776" y="3056204"/>
            <a:ext cx="1512168" cy="8048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err="1" smtClean="0"/>
              <a:t>Outils</a:t>
            </a:r>
            <a:endParaRPr lang="fr-CA" dirty="0"/>
          </a:p>
        </p:txBody>
      </p:sp>
      <p:sp>
        <p:nvSpPr>
          <p:cNvPr id="9" name="Ellipse 8"/>
          <p:cNvSpPr/>
          <p:nvPr/>
        </p:nvSpPr>
        <p:spPr>
          <a:xfrm>
            <a:off x="3059832" y="5013176"/>
            <a:ext cx="3240360" cy="9488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err="1" smtClean="0"/>
              <a:t>Préceptes</a:t>
            </a:r>
            <a:r>
              <a:rPr lang="en-CA" dirty="0" smtClean="0"/>
              <a:t> </a:t>
            </a:r>
            <a:r>
              <a:rPr lang="en-CA" dirty="0" err="1"/>
              <a:t>m</a:t>
            </a:r>
            <a:r>
              <a:rPr lang="en-CA" dirty="0" err="1" smtClean="0"/>
              <a:t>éthodologiques</a:t>
            </a:r>
            <a:endParaRPr lang="fr-CA" dirty="0"/>
          </a:p>
        </p:txBody>
      </p:sp>
      <p:sp>
        <p:nvSpPr>
          <p:cNvPr id="10" name="Ellipse 9"/>
          <p:cNvSpPr/>
          <p:nvPr/>
        </p:nvSpPr>
        <p:spPr>
          <a:xfrm>
            <a:off x="395536" y="1628800"/>
            <a:ext cx="216024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Anomalies</a:t>
            </a:r>
            <a:endParaRPr lang="fr-CA" dirty="0"/>
          </a:p>
        </p:txBody>
      </p:sp>
      <p:sp>
        <p:nvSpPr>
          <p:cNvPr id="11" name="Ellipse 10"/>
          <p:cNvSpPr/>
          <p:nvPr/>
        </p:nvSpPr>
        <p:spPr>
          <a:xfrm>
            <a:off x="3995936" y="3470250"/>
            <a:ext cx="1404156" cy="132690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err="1" smtClean="0">
                <a:solidFill>
                  <a:schemeClr val="bg1"/>
                </a:solidFill>
              </a:rPr>
              <a:t>Noyau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004294" y="2492896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err="1" smtClean="0"/>
              <a:t>Paradigme</a:t>
            </a:r>
            <a:endParaRPr lang="fr-CA" dirty="0"/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5940152" y="2708920"/>
            <a:ext cx="1440160" cy="761330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 flipH="1">
            <a:off x="6732240" y="2353526"/>
            <a:ext cx="1394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 smtClean="0"/>
              <a:t>Périphérie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1432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35280" cy="1399032"/>
          </a:xfrm>
        </p:spPr>
        <p:txBody>
          <a:bodyPr/>
          <a:lstStyle/>
          <a:p>
            <a:r>
              <a:rPr lang="en-CA" dirty="0" err="1" smtClean="0"/>
              <a:t>Paradigme</a:t>
            </a:r>
            <a:r>
              <a:rPr lang="en-CA" dirty="0" smtClean="0"/>
              <a:t> </a:t>
            </a:r>
            <a:r>
              <a:rPr lang="en-CA" dirty="0" err="1" smtClean="0"/>
              <a:t>classique</a:t>
            </a:r>
            <a:r>
              <a:rPr lang="en-CA" dirty="0" smtClean="0"/>
              <a:t>?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5192"/>
          </a:xfrm>
        </p:spPr>
        <p:txBody>
          <a:bodyPr>
            <a:normAutofit fontScale="70000" lnSpcReduction="20000"/>
          </a:bodyPr>
          <a:lstStyle/>
          <a:p>
            <a:r>
              <a:rPr lang="fr-FR" dirty="0" smtClean="0"/>
              <a:t>Noyau :</a:t>
            </a:r>
          </a:p>
          <a:p>
            <a:pPr lvl="1"/>
            <a:r>
              <a:rPr lang="fr-FR" dirty="0" smtClean="0"/>
              <a:t>Valeur travail (Et Say, Malthus et Mill?)</a:t>
            </a:r>
          </a:p>
          <a:p>
            <a:pPr lvl="1"/>
            <a:r>
              <a:rPr lang="fr-FR" dirty="0" smtClean="0"/>
              <a:t>État </a:t>
            </a:r>
            <a:r>
              <a:rPr lang="fr-FR" dirty="0" smtClean="0"/>
              <a:t>stationnaire</a:t>
            </a:r>
          </a:p>
          <a:p>
            <a:pPr lvl="1"/>
            <a:r>
              <a:rPr lang="fr-FR" dirty="0" smtClean="0"/>
              <a:t>Laisser-faire (Et Marx?)</a:t>
            </a:r>
            <a:endParaRPr lang="fr-FR" dirty="0" smtClean="0"/>
          </a:p>
          <a:p>
            <a:pPr lvl="1"/>
            <a:endParaRPr lang="fr-FR" dirty="0" smtClean="0"/>
          </a:p>
          <a:p>
            <a:r>
              <a:rPr lang="fr-FR" dirty="0" smtClean="0"/>
              <a:t>Outils :</a:t>
            </a:r>
          </a:p>
          <a:p>
            <a:pPr lvl="1"/>
            <a:r>
              <a:rPr lang="fr-FR" dirty="0" smtClean="0"/>
              <a:t>Loi de la population</a:t>
            </a:r>
          </a:p>
          <a:p>
            <a:pPr lvl="1"/>
            <a:r>
              <a:rPr lang="fr-FR" dirty="0" smtClean="0"/>
              <a:t>Loi de Say</a:t>
            </a:r>
          </a:p>
          <a:p>
            <a:pPr lvl="1"/>
            <a:r>
              <a:rPr lang="fr-FR" dirty="0" smtClean="0"/>
              <a:t>Théorie de la rente</a:t>
            </a:r>
          </a:p>
          <a:p>
            <a:pPr lvl="1"/>
            <a:r>
              <a:rPr lang="fr-FR" dirty="0" smtClean="0"/>
              <a:t>Théorie quantitative de la monnaie</a:t>
            </a:r>
          </a:p>
          <a:p>
            <a:pPr lvl="1"/>
            <a:r>
              <a:rPr lang="fr-FR" dirty="0" smtClean="0"/>
              <a:t>Avantages comparatifs</a:t>
            </a:r>
          </a:p>
          <a:p>
            <a:endParaRPr lang="fr-FR" dirty="0" smtClean="0"/>
          </a:p>
          <a:p>
            <a:r>
              <a:rPr lang="fr-FR" dirty="0" smtClean="0"/>
              <a:t>Préceptes méthodologiques</a:t>
            </a:r>
          </a:p>
          <a:p>
            <a:pPr lvl="1"/>
            <a:r>
              <a:rPr lang="fr-FR" dirty="0" err="1" smtClean="0"/>
              <a:t>Litéraire</a:t>
            </a:r>
            <a:endParaRPr lang="fr-FR" dirty="0" smtClean="0"/>
          </a:p>
          <a:p>
            <a:pPr lvl="1"/>
            <a:r>
              <a:rPr lang="fr-FR" dirty="0" smtClean="0"/>
              <a:t>Analyse en termes de classe</a:t>
            </a:r>
          </a:p>
          <a:p>
            <a:pPr lvl="1"/>
            <a:r>
              <a:rPr lang="fr-FR" dirty="0" smtClean="0"/>
              <a:t>Méthode hypothético-déductive (Déductive physique et concrète!)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764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ersonnalisé 6">
      <a:dk1>
        <a:sysClr val="windowText" lastClr="000000"/>
      </a:dk1>
      <a:lt1>
        <a:sysClr val="window" lastClr="FFFFFF"/>
      </a:lt1>
      <a:dk2>
        <a:srgbClr val="005828"/>
      </a:dk2>
      <a:lt2>
        <a:srgbClr val="C5D1D7"/>
      </a:lt2>
      <a:accent1>
        <a:srgbClr val="FF0000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CCB400"/>
      </a:hlink>
      <a:folHlink>
        <a:srgbClr val="694F07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4529</TotalTime>
  <Words>984</Words>
  <Application>Microsoft Office PowerPoint</Application>
  <PresentationFormat>Affichage à l'écran (4:3)</PresentationFormat>
  <Paragraphs>194</Paragraphs>
  <Slides>14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Verve</vt:lpstr>
      <vt:lpstr>Une révolution marginaliste?</vt:lpstr>
      <vt:lpstr>Plan</vt:lpstr>
      <vt:lpstr>Les marginalistes (1)</vt:lpstr>
      <vt:lpstr>Les marginalistes (2)</vt:lpstr>
      <vt:lpstr>Classiques et néoclassiques</vt:lpstr>
      <vt:lpstr>Kuhn et les révolutions scientifiques</vt:lpstr>
      <vt:lpstr>Présentation PowerPoint</vt:lpstr>
      <vt:lpstr>Science normale</vt:lpstr>
      <vt:lpstr>Paradigme classique?</vt:lpstr>
      <vt:lpstr>Les anomalies classiques</vt:lpstr>
      <vt:lpstr>Paradigme néoclassique?</vt:lpstr>
      <vt:lpstr>À la suite des marginalistes : les premiers néoclassiques</vt:lpstr>
      <vt:lpstr>L’orthodoxie néoclassique</vt:lpstr>
      <vt:lpstr>Bibliographie choisie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Authorized Customer</dc:creator>
  <cp:lastModifiedBy>sav-salledecours</cp:lastModifiedBy>
  <cp:revision>707</cp:revision>
  <dcterms:created xsi:type="dcterms:W3CDTF">2012-10-28T01:26:47Z</dcterms:created>
  <dcterms:modified xsi:type="dcterms:W3CDTF">2015-10-13T16:31:47Z</dcterms:modified>
</cp:coreProperties>
</file>