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22"/>
  </p:notesMasterIdLst>
  <p:handoutMasterIdLst>
    <p:handoutMasterId r:id="rId23"/>
  </p:handoutMasterIdLst>
  <p:sldIdLst>
    <p:sldId id="256" r:id="rId2"/>
    <p:sldId id="327" r:id="rId3"/>
    <p:sldId id="442" r:id="rId4"/>
    <p:sldId id="441" r:id="rId5"/>
    <p:sldId id="446" r:id="rId6"/>
    <p:sldId id="445" r:id="rId7"/>
    <p:sldId id="432" r:id="rId8"/>
    <p:sldId id="443" r:id="rId9"/>
    <p:sldId id="439" r:id="rId10"/>
    <p:sldId id="429" r:id="rId11"/>
    <p:sldId id="430" r:id="rId12"/>
    <p:sldId id="440" r:id="rId13"/>
    <p:sldId id="431" r:id="rId14"/>
    <p:sldId id="444" r:id="rId15"/>
    <p:sldId id="437" r:id="rId16"/>
    <p:sldId id="434" r:id="rId17"/>
    <p:sldId id="438" r:id="rId18"/>
    <p:sldId id="428" r:id="rId19"/>
    <p:sldId id="426" r:id="rId20"/>
    <p:sldId id="427" r:id="rId21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66" d="100"/>
          <a:sy n="66" d="100"/>
        </p:scale>
        <p:origin x="-2022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21/01/2020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2020-01-21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2020-01-21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classiques.uqac.ca/classiques/schmoller_gustav/politique_soc_econo_pol/politique_soc_econo_pol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mises.org/library/investigations-method-social-science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La «querelle sur la méthode»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 Sujet 2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L’École historique allemande : 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Précurseur</a:t>
            </a:r>
          </a:p>
          <a:p>
            <a:pPr lvl="1"/>
            <a:r>
              <a:rPr lang="fr-CA" dirty="0" smtClean="0"/>
              <a:t>Friedrich List (1789-1846)</a:t>
            </a:r>
          </a:p>
          <a:p>
            <a:endParaRPr lang="fr-CA" dirty="0" smtClean="0"/>
          </a:p>
          <a:p>
            <a:r>
              <a:rPr lang="fr-CA" dirty="0" smtClean="0"/>
              <a:t>La vieille École</a:t>
            </a:r>
          </a:p>
          <a:p>
            <a:pPr lvl="1"/>
            <a:r>
              <a:rPr lang="fr-CA" dirty="0" smtClean="0"/>
              <a:t>Wilhelm Roscher (1817-1894)</a:t>
            </a:r>
          </a:p>
          <a:p>
            <a:pPr lvl="1"/>
            <a:r>
              <a:rPr lang="fr-CA" dirty="0" smtClean="0"/>
              <a:t>Bruno Hildebrand (1812-1878)</a:t>
            </a:r>
          </a:p>
          <a:p>
            <a:pPr lvl="1"/>
            <a:r>
              <a:rPr lang="fr-CA" dirty="0" smtClean="0"/>
              <a:t>Karl Knies (1821-1898)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L’École historique allemande : 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La jeune École</a:t>
            </a:r>
          </a:p>
          <a:p>
            <a:pPr lvl="1"/>
            <a:r>
              <a:rPr lang="fr-CA" dirty="0" smtClean="0"/>
              <a:t>Gustav Schmoller (1838-1917)</a:t>
            </a:r>
          </a:p>
          <a:p>
            <a:pPr lvl="1"/>
            <a:r>
              <a:rPr lang="fr-CA" dirty="0" smtClean="0"/>
              <a:t>Albert </a:t>
            </a:r>
            <a:r>
              <a:rPr lang="fr-CA" dirty="0" err="1" smtClean="0"/>
              <a:t>Schäffle</a:t>
            </a:r>
            <a:r>
              <a:rPr lang="fr-CA" dirty="0" smtClean="0"/>
              <a:t> (1831-1903)</a:t>
            </a:r>
          </a:p>
          <a:p>
            <a:pPr lvl="1"/>
            <a:r>
              <a:rPr lang="fr-CA" dirty="0" err="1" smtClean="0"/>
              <a:t>Lujo</a:t>
            </a:r>
            <a:r>
              <a:rPr lang="fr-CA" dirty="0" smtClean="0"/>
              <a:t> Brentano (1844-1931)</a:t>
            </a:r>
          </a:p>
          <a:p>
            <a:pPr lvl="1"/>
            <a:r>
              <a:rPr lang="fr-CA" dirty="0" smtClean="0"/>
              <a:t>Adolf Wagner (1835-1917)</a:t>
            </a:r>
          </a:p>
          <a:p>
            <a:pPr lvl="1"/>
            <a:r>
              <a:rPr lang="fr-CA" dirty="0" smtClean="0"/>
              <a:t>Karl Bucher (1847-1930)</a:t>
            </a:r>
          </a:p>
          <a:p>
            <a:pPr lvl="1"/>
            <a:r>
              <a:rPr lang="fr-CA" dirty="0" smtClean="0"/>
              <a:t>Georg </a:t>
            </a:r>
            <a:r>
              <a:rPr lang="fr-CA" dirty="0" err="1" smtClean="0"/>
              <a:t>Knapp</a:t>
            </a:r>
            <a:r>
              <a:rPr lang="fr-CA" dirty="0" smtClean="0"/>
              <a:t> (1842-1926) </a:t>
            </a:r>
          </a:p>
          <a:p>
            <a:endParaRPr lang="fr-CA" dirty="0" smtClean="0"/>
          </a:p>
          <a:p>
            <a:r>
              <a:rPr lang="fr-CA" dirty="0" smtClean="0"/>
              <a:t>La troisième École</a:t>
            </a:r>
          </a:p>
          <a:p>
            <a:pPr lvl="1"/>
            <a:r>
              <a:rPr lang="fr-CA" dirty="0" smtClean="0"/>
              <a:t>Werner Sombart (1863-1941)</a:t>
            </a:r>
          </a:p>
          <a:p>
            <a:pPr lvl="1"/>
            <a:r>
              <a:rPr lang="fr-CA" dirty="0" smtClean="0"/>
              <a:t>Max Weber (1864-1920)</a:t>
            </a:r>
          </a:p>
          <a:p>
            <a:pPr lvl="1"/>
            <a:r>
              <a:rPr lang="fr-CA" dirty="0" smtClean="0"/>
              <a:t>Arthur </a:t>
            </a:r>
            <a:r>
              <a:rPr lang="fr-CA" dirty="0" err="1" smtClean="0"/>
              <a:t>Spiethoff</a:t>
            </a:r>
            <a:r>
              <a:rPr lang="fr-CA" dirty="0" smtClean="0"/>
              <a:t> (1873-1957)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Gustave Schmoller (1838-1917)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73150" indent="-1073150">
              <a:buNone/>
            </a:pPr>
            <a:r>
              <a:rPr lang="fr-CA" dirty="0" smtClean="0"/>
              <a:t>1838	Né à Heilbronn</a:t>
            </a:r>
          </a:p>
          <a:p>
            <a:pPr marL="1073150" indent="-1073150">
              <a:buNone/>
            </a:pPr>
            <a:r>
              <a:rPr lang="fr-CA" dirty="0" smtClean="0"/>
              <a:t>1860	Études en sciences politiques à Tübingen </a:t>
            </a:r>
          </a:p>
          <a:p>
            <a:pPr marL="1073150" indent="-1073150">
              <a:buNone/>
            </a:pPr>
            <a:r>
              <a:rPr lang="fr-CA" dirty="0" smtClean="0"/>
              <a:t>1864	Professeur à Halle</a:t>
            </a:r>
          </a:p>
          <a:p>
            <a:pPr marL="1073150" indent="-1073150">
              <a:buNone/>
            </a:pPr>
            <a:r>
              <a:rPr lang="fr-CA" dirty="0" smtClean="0"/>
              <a:t>1872	Professeur à Strasbourg et fondation de l’association des économistes allemands pour une politique sociale</a:t>
            </a:r>
          </a:p>
          <a:p>
            <a:pPr marL="1073150" indent="-1073150">
              <a:buNone/>
            </a:pPr>
            <a:r>
              <a:rPr lang="fr-CA" dirty="0" smtClean="0"/>
              <a:t>1874	Entre au parlement Prusse</a:t>
            </a:r>
          </a:p>
          <a:p>
            <a:pPr marL="1073150" indent="-1073150">
              <a:buNone/>
            </a:pPr>
            <a:r>
              <a:rPr lang="fr-CA" dirty="0" smtClean="0"/>
              <a:t>1882	Professeur à Berlin</a:t>
            </a:r>
          </a:p>
          <a:p>
            <a:pPr marL="1073150" indent="-1073150">
              <a:buNone/>
            </a:pPr>
            <a:r>
              <a:rPr lang="fr-CA" dirty="0" smtClean="0"/>
              <a:t>1884	Membre de l’académie Prusse des sciences</a:t>
            </a:r>
          </a:p>
          <a:p>
            <a:pPr marL="1073150" indent="-1073150">
              <a:buNone/>
            </a:pPr>
            <a:r>
              <a:rPr lang="fr-CA" dirty="0" smtClean="0"/>
              <a:t>1900</a:t>
            </a:r>
            <a:r>
              <a:rPr lang="fr-CA" i="1" dirty="0" smtClean="0"/>
              <a:t>	</a:t>
            </a:r>
            <a:r>
              <a:rPr lang="fr-CA" i="1" dirty="0" smtClean="0">
                <a:hlinkClick r:id="rId2"/>
              </a:rPr>
              <a:t>Politiques sociales et économie politique </a:t>
            </a:r>
            <a:r>
              <a:rPr lang="fr-CA" dirty="0" smtClean="0">
                <a:hlinkClick r:id="rId2"/>
              </a:rPr>
              <a:t>(1900-1904)</a:t>
            </a:r>
            <a:endParaRPr lang="fr-CA" dirty="0" smtClean="0"/>
          </a:p>
          <a:p>
            <a:pPr marL="1073150" indent="-1073150">
              <a:buNone/>
            </a:pPr>
            <a:r>
              <a:rPr lang="fr-CA" dirty="0" smtClean="0"/>
              <a:t>1899	Entre au sénat Prusse</a:t>
            </a:r>
          </a:p>
          <a:p>
            <a:pPr marL="1073150" indent="-1073150">
              <a:buNone/>
            </a:pPr>
            <a:r>
              <a:rPr lang="fr-CA" dirty="0" smtClean="0"/>
              <a:t>1917	Mort à Bad </a:t>
            </a:r>
            <a:r>
              <a:rPr lang="fr-CA" dirty="0" err="1" smtClean="0"/>
              <a:t>Harzburg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L’École historique allemande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686800" cy="4896544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Indissociable des positions méthodologiques défendues : l’histoire est le socle sur lequel s’élèvent les sciences </a:t>
            </a:r>
            <a:r>
              <a:rPr lang="fr-CA" dirty="0" smtClean="0"/>
              <a:t>sociales</a:t>
            </a:r>
          </a:p>
          <a:p>
            <a:pPr lvl="1"/>
            <a:r>
              <a:rPr lang="fr-CA" dirty="0" smtClean="0"/>
              <a:t>Holisme : le corps social forme une unité organique</a:t>
            </a:r>
          </a:p>
          <a:p>
            <a:pPr lvl="1"/>
            <a:r>
              <a:rPr lang="fr-CA" dirty="0" smtClean="0"/>
              <a:t>Empirisme radical : recours exclusif à l’induction</a:t>
            </a:r>
          </a:p>
          <a:p>
            <a:pPr lvl="1"/>
            <a:r>
              <a:rPr lang="fr-CA" dirty="0" smtClean="0"/>
              <a:t>Lois contingentes : évoluant avec les institutions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Théorie inférée </a:t>
            </a:r>
            <a:r>
              <a:rPr lang="fr-CA" dirty="0" smtClean="0"/>
              <a:t>sur la base d’analyses historiques comparatives identifiant des régularités </a:t>
            </a:r>
            <a:r>
              <a:rPr lang="fr-CA" dirty="0" smtClean="0"/>
              <a:t>empiriques (études de cas)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Les «faits économiques» sont intégrés aux «faits sociaux</a:t>
            </a:r>
            <a:r>
              <a:rPr lang="fr-CA" dirty="0" smtClean="0"/>
              <a:t>» (refus de l’autonomisation)</a:t>
            </a:r>
            <a:endParaRPr lang="fr-CA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L’École historique allemande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686800" cy="5301208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Rejette autant </a:t>
            </a:r>
            <a:r>
              <a:rPr lang="fr-CA" dirty="0" smtClean="0"/>
              <a:t>l’économie classique et néoclassique que </a:t>
            </a:r>
            <a:r>
              <a:rPr lang="fr-CA" dirty="0" smtClean="0"/>
              <a:t>marxiste sur la base de ces positions méthodologique</a:t>
            </a:r>
          </a:p>
          <a:p>
            <a:endParaRPr lang="fr-CA" dirty="0" smtClean="0"/>
          </a:p>
          <a:p>
            <a:r>
              <a:rPr lang="fr-CA" dirty="0" smtClean="0"/>
              <a:t>Tributaire du legs caméraliste : défense </a:t>
            </a:r>
            <a:r>
              <a:rPr lang="fr-CA" dirty="0" smtClean="0"/>
              <a:t>de l’interventionnisme dans les politiques extérieure et </a:t>
            </a:r>
            <a:r>
              <a:rPr lang="fr-CA" dirty="0" smtClean="0"/>
              <a:t>intérieure</a:t>
            </a:r>
          </a:p>
          <a:p>
            <a:endParaRPr lang="fr-CA" dirty="0" smtClean="0"/>
          </a:p>
          <a:p>
            <a:r>
              <a:rPr lang="fr-CA" dirty="0" smtClean="0"/>
              <a:t>Sur le plan politique, annonce la troisième voie incarnée par le New Deal et la construction de l’État providence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Proche </a:t>
            </a:r>
            <a:r>
              <a:rPr lang="fr-CA" dirty="0" smtClean="0"/>
              <a:t>du régime de </a:t>
            </a:r>
            <a:r>
              <a:rPr lang="fr-CA" dirty="0" smtClean="0"/>
              <a:t>Bismarck, qui en applique les idées 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L’influence prussienne aux États-Unis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CA" dirty="0" smtClean="0"/>
              <a:t>La philosophie allemande et le pragmatisme américain de Charles S. Peirce (1839-1914) et John Dewey (1859-1952)</a:t>
            </a:r>
          </a:p>
          <a:p>
            <a:endParaRPr lang="fr-CA" dirty="0" smtClean="0"/>
          </a:p>
          <a:p>
            <a:r>
              <a:rPr lang="fr-CA" dirty="0" smtClean="0"/>
              <a:t>La psychologie de William James (1842-1910)</a:t>
            </a:r>
          </a:p>
          <a:p>
            <a:endParaRPr lang="fr-CA" dirty="0" smtClean="0"/>
          </a:p>
          <a:p>
            <a:r>
              <a:rPr lang="fr-CA" dirty="0" smtClean="0"/>
              <a:t>L’économie </a:t>
            </a:r>
            <a:r>
              <a:rPr lang="fr-CA" dirty="0" smtClean="0"/>
              <a:t>de Richard T. Ely (1854-1943) </a:t>
            </a:r>
            <a:r>
              <a:rPr lang="fr-CA" dirty="0" smtClean="0"/>
              <a:t>John B. Clark (1847-1938</a:t>
            </a:r>
            <a:r>
              <a:rPr lang="fr-CA" dirty="0" smtClean="0"/>
              <a:t>) (première mouture)</a:t>
            </a:r>
            <a:endParaRPr lang="fr-CA" dirty="0" smtClean="0"/>
          </a:p>
          <a:p>
            <a:endParaRPr lang="fr-CA" dirty="0" smtClean="0"/>
          </a:p>
          <a:p>
            <a:pPr>
              <a:buNone/>
            </a:pPr>
            <a:r>
              <a:rPr lang="fr-CA" dirty="0" smtClean="0"/>
              <a:t>N. B. De là naitra l’institutionnalisme américain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L’historicisme après l’École Allemande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L’historicisme anglais</a:t>
            </a:r>
          </a:p>
          <a:p>
            <a:pPr lvl="1"/>
            <a:r>
              <a:rPr lang="fr-CA" dirty="0" smtClean="0"/>
              <a:t>Cliffe Leslie (1826-1882)</a:t>
            </a:r>
          </a:p>
          <a:p>
            <a:pPr lvl="1"/>
            <a:r>
              <a:rPr lang="fr-CA" dirty="0" smtClean="0"/>
              <a:t>William Cunningham (1849-1919)</a:t>
            </a:r>
          </a:p>
          <a:p>
            <a:pPr lvl="1"/>
            <a:r>
              <a:rPr lang="fr-CA" dirty="0" smtClean="0"/>
              <a:t>John K. Ingram (1823-1907)</a:t>
            </a:r>
          </a:p>
          <a:p>
            <a:pPr lvl="1"/>
            <a:r>
              <a:rPr lang="fr-CA" dirty="0" smtClean="0"/>
              <a:t>William J. Ashley (1860-1927)</a:t>
            </a:r>
          </a:p>
          <a:p>
            <a:endParaRPr lang="fr-CA" dirty="0" smtClean="0"/>
          </a:p>
          <a:p>
            <a:r>
              <a:rPr lang="fr-CA" dirty="0" smtClean="0"/>
              <a:t>L’institutionnalisme américain (voir sujet 6)</a:t>
            </a:r>
          </a:p>
          <a:p>
            <a:pPr lvl="1"/>
            <a:r>
              <a:rPr lang="fr-CA" dirty="0" err="1" smtClean="0"/>
              <a:t>Thorstein</a:t>
            </a:r>
            <a:r>
              <a:rPr lang="fr-CA" dirty="0" smtClean="0"/>
              <a:t> Veblen (1857-1927)</a:t>
            </a:r>
          </a:p>
          <a:p>
            <a:pPr lvl="1"/>
            <a:r>
              <a:rPr lang="fr-CA" dirty="0" smtClean="0"/>
              <a:t>John R. Commons (1862-1945)</a:t>
            </a:r>
          </a:p>
          <a:p>
            <a:pPr lvl="1"/>
            <a:r>
              <a:rPr lang="fr-CA" dirty="0" smtClean="0"/>
              <a:t>Wesley C. Mitchell (1913)</a:t>
            </a:r>
          </a:p>
          <a:p>
            <a:pPr lvl="1"/>
            <a:r>
              <a:rPr lang="fr-CA" dirty="0" smtClean="0"/>
              <a:t>Clarence E. </a:t>
            </a:r>
            <a:r>
              <a:rPr lang="fr-CA" dirty="0" err="1" smtClean="0"/>
              <a:t>Ayres</a:t>
            </a:r>
            <a:r>
              <a:rPr lang="fr-CA" dirty="0" smtClean="0"/>
              <a:t> (1891-1972)</a:t>
            </a:r>
          </a:p>
          <a:p>
            <a:pPr lvl="1"/>
            <a:r>
              <a:rPr lang="fr-CA" dirty="0" smtClean="0"/>
              <a:t>John K. Galbraith (1908-2006)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399032"/>
          </a:xfrm>
        </p:spPr>
        <p:txBody>
          <a:bodyPr/>
          <a:lstStyle/>
          <a:p>
            <a:r>
              <a:rPr lang="fr-CA" dirty="0" smtClean="0"/>
              <a:t>La «querelle de la méthode»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157192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Désaccord entre Menger et Schmoller quant à la nature de l’objet et de la méthode de l’économie</a:t>
            </a:r>
          </a:p>
          <a:p>
            <a:endParaRPr lang="fr-CA" dirty="0" smtClean="0"/>
          </a:p>
          <a:p>
            <a:r>
              <a:rPr lang="fr-CA" dirty="0" smtClean="0"/>
              <a:t>L’enjeu principal : existe-t-il des phénomènes économiques autonomes?</a:t>
            </a:r>
          </a:p>
          <a:p>
            <a:endParaRPr lang="fr-CA" dirty="0" smtClean="0"/>
          </a:p>
          <a:p>
            <a:r>
              <a:rPr lang="fr-CA" dirty="0" smtClean="0"/>
              <a:t>Les échanges sont limités et ont lieu sur courte </a:t>
            </a:r>
            <a:r>
              <a:rPr lang="fr-CA" dirty="0" smtClean="0"/>
              <a:t>période (1880-1890)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Permet toutefois à Schmoller de s’imposer comme chef de fil de l’École historique et à Menger d’établir les bases méthodologiques de l’École autrichienne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La «querelle de la méthode» : 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4738" indent="-1009650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1883</a:t>
            </a:r>
            <a:r>
              <a:rPr lang="fr-CA" dirty="0" smtClean="0"/>
              <a:t>	Publication d’</a:t>
            </a:r>
            <a:r>
              <a:rPr lang="fr-CA" i="1" dirty="0" smtClean="0">
                <a:hlinkClick r:id="rId2"/>
              </a:rPr>
              <a:t>Investigation </a:t>
            </a:r>
            <a:r>
              <a:rPr lang="fr-CA" i="1" dirty="0" err="1" smtClean="0">
                <a:hlinkClick r:id="rId2"/>
              </a:rPr>
              <a:t>into</a:t>
            </a:r>
            <a:r>
              <a:rPr lang="fr-CA" i="1" dirty="0" smtClean="0">
                <a:hlinkClick r:id="rId2"/>
              </a:rPr>
              <a:t> the 	</a:t>
            </a:r>
            <a:r>
              <a:rPr lang="fr-CA" i="1" dirty="0" err="1" smtClean="0">
                <a:hlinkClick r:id="rId2"/>
              </a:rPr>
              <a:t>Method</a:t>
            </a:r>
            <a:r>
              <a:rPr lang="fr-CA" i="1" dirty="0" smtClean="0">
                <a:hlinkClick r:id="rId2"/>
              </a:rPr>
              <a:t> of the Social Sciences </a:t>
            </a:r>
            <a:r>
              <a:rPr lang="fr-CA" i="1" dirty="0" err="1" smtClean="0">
                <a:hlinkClick r:id="rId2"/>
              </a:rPr>
              <a:t>with</a:t>
            </a:r>
            <a:r>
              <a:rPr lang="fr-CA" i="1" dirty="0" smtClean="0">
                <a:hlinkClick r:id="rId2"/>
              </a:rPr>
              <a:t> </a:t>
            </a:r>
            <a:r>
              <a:rPr lang="fr-CA" i="1" dirty="0" err="1" smtClean="0">
                <a:hlinkClick r:id="rId2"/>
              </a:rPr>
              <a:t>Special</a:t>
            </a:r>
            <a:r>
              <a:rPr lang="fr-CA" i="1" dirty="0" smtClean="0">
                <a:hlinkClick r:id="rId2"/>
              </a:rPr>
              <a:t> </a:t>
            </a:r>
            <a:r>
              <a:rPr lang="fr-CA" i="1" dirty="0" err="1" smtClean="0">
                <a:hlinkClick r:id="rId2"/>
              </a:rPr>
              <a:t>Reference</a:t>
            </a:r>
            <a:r>
              <a:rPr lang="fr-CA" i="1" dirty="0" smtClean="0">
                <a:hlinkClick r:id="rId2"/>
              </a:rPr>
              <a:t> to </a:t>
            </a:r>
            <a:r>
              <a:rPr lang="fr-CA" i="1" dirty="0" err="1" smtClean="0">
                <a:hlinkClick r:id="rId2"/>
              </a:rPr>
              <a:t>Economics</a:t>
            </a:r>
            <a:r>
              <a:rPr lang="fr-CA" dirty="0" smtClean="0">
                <a:hlinkClick r:id="rId2"/>
              </a:rPr>
              <a:t> </a:t>
            </a:r>
            <a:r>
              <a:rPr lang="fr-CA" dirty="0" smtClean="0"/>
              <a:t>par Menger</a:t>
            </a:r>
          </a:p>
          <a:p>
            <a:pPr marL="1074738" indent="-1009650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1883</a:t>
            </a:r>
            <a:r>
              <a:rPr lang="fr-CA" dirty="0" smtClean="0"/>
              <a:t>	Compte rendu critique virulent de 	Schmoller </a:t>
            </a:r>
          </a:p>
          <a:p>
            <a:pPr marL="1074738" indent="-1009650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1884</a:t>
            </a:r>
            <a:r>
              <a:rPr lang="fr-CA" dirty="0" smtClean="0"/>
              <a:t>	Réplique de Menger dans </a:t>
            </a:r>
            <a:r>
              <a:rPr lang="fr-CA" i="1" dirty="0" smtClean="0"/>
              <a:t>The </a:t>
            </a:r>
            <a:r>
              <a:rPr lang="fr-CA" i="1" dirty="0" err="1" smtClean="0"/>
              <a:t>Errors</a:t>
            </a:r>
            <a:r>
              <a:rPr lang="fr-CA" i="1" dirty="0" smtClean="0"/>
              <a:t> 	of </a:t>
            </a:r>
            <a:r>
              <a:rPr lang="fr-CA" i="1" dirty="0" err="1" smtClean="0"/>
              <a:t>Historicism</a:t>
            </a:r>
            <a:r>
              <a:rPr lang="fr-CA" i="1" dirty="0" smtClean="0"/>
              <a:t> in </a:t>
            </a:r>
            <a:r>
              <a:rPr lang="fr-CA" i="1" dirty="0" err="1" smtClean="0"/>
              <a:t>German</a:t>
            </a:r>
            <a:r>
              <a:rPr lang="fr-CA" i="1" dirty="0" smtClean="0"/>
              <a:t> </a:t>
            </a:r>
            <a:r>
              <a:rPr lang="fr-CA" i="1" dirty="0" err="1" smtClean="0"/>
              <a:t>Economics</a:t>
            </a:r>
            <a:endParaRPr lang="fr-CA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399032"/>
          </a:xfrm>
        </p:spPr>
        <p:txBody>
          <a:bodyPr/>
          <a:lstStyle/>
          <a:p>
            <a:r>
              <a:rPr lang="fr-CA" dirty="0" smtClean="0"/>
              <a:t>Les objets de la discorde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19</a:t>
            </a:fld>
            <a:endParaRPr lang="fr-CA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35496" y="1124744"/>
          <a:ext cx="9036497" cy="57332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3168352"/>
                <a:gridCol w="3347865"/>
              </a:tblGrid>
              <a:tr h="377250">
                <a:tc>
                  <a:txBody>
                    <a:bodyPr/>
                    <a:lstStyle/>
                    <a:p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Menger</a:t>
                      </a:r>
                      <a:endParaRPr lang="fr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Schmoller</a:t>
                      </a:r>
                      <a:endParaRPr lang="fr-CA" dirty="0"/>
                    </a:p>
                  </a:txBody>
                  <a:tcPr/>
                </a:tc>
              </a:tr>
              <a:tr h="660187">
                <a:tc>
                  <a:txBody>
                    <a:bodyPr/>
                    <a:lstStyle/>
                    <a:p>
                      <a:r>
                        <a:rPr lang="fr-CA" dirty="0" smtClean="0"/>
                        <a:t>Nature des lois économiques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Lois économiques</a:t>
                      </a:r>
                      <a:r>
                        <a:rPr lang="fr-CA" baseline="0" dirty="0" smtClean="0"/>
                        <a:t> universelles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Lois</a:t>
                      </a:r>
                      <a:r>
                        <a:rPr lang="fr-CA" baseline="0" dirty="0" smtClean="0"/>
                        <a:t> économiques contingentes</a:t>
                      </a:r>
                      <a:endParaRPr lang="fr-CA" dirty="0"/>
                    </a:p>
                  </a:txBody>
                  <a:tcPr anchor="ctr"/>
                </a:tc>
              </a:tr>
              <a:tr h="660187">
                <a:tc>
                  <a:txBody>
                    <a:bodyPr/>
                    <a:lstStyle/>
                    <a:p>
                      <a:r>
                        <a:rPr lang="fr-CA" dirty="0" smtClean="0"/>
                        <a:t>Conception</a:t>
                      </a:r>
                      <a:r>
                        <a:rPr lang="fr-CA" baseline="0" dirty="0" smtClean="0"/>
                        <a:t> des faits sociaux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Individualisme méthodologique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Holisme</a:t>
                      </a:r>
                      <a:endParaRPr lang="fr-CA" dirty="0"/>
                    </a:p>
                  </a:txBody>
                  <a:tcPr anchor="ctr"/>
                </a:tc>
              </a:tr>
              <a:tr h="377250">
                <a:tc>
                  <a:txBody>
                    <a:bodyPr/>
                    <a:lstStyle/>
                    <a:p>
                      <a:r>
                        <a:rPr lang="fr-CA" dirty="0" smtClean="0"/>
                        <a:t>Méthode (1)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Déductive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Inductive</a:t>
                      </a:r>
                      <a:endParaRPr lang="fr-CA" dirty="0"/>
                    </a:p>
                  </a:txBody>
                  <a:tcPr anchor="ctr"/>
                </a:tc>
              </a:tr>
              <a:tr h="377250">
                <a:tc>
                  <a:txBody>
                    <a:bodyPr/>
                    <a:lstStyle/>
                    <a:p>
                      <a:r>
                        <a:rPr lang="fr-CA" dirty="0" smtClean="0"/>
                        <a:t>Méthode (2)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Subjectivisme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Objectivisme</a:t>
                      </a:r>
                      <a:endParaRPr lang="fr-CA" dirty="0"/>
                    </a:p>
                  </a:txBody>
                  <a:tcPr anchor="ctr"/>
                </a:tc>
              </a:tr>
              <a:tr h="943124">
                <a:tc>
                  <a:txBody>
                    <a:bodyPr/>
                    <a:lstStyle/>
                    <a:p>
                      <a:r>
                        <a:rPr lang="fr-CA" dirty="0" smtClean="0"/>
                        <a:t>Méthode (3)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Analyse</a:t>
                      </a:r>
                      <a:r>
                        <a:rPr lang="fr-CA" baseline="0" dirty="0" smtClean="0"/>
                        <a:t> logique de faits obtenus par introspection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Analyses de statistiques</a:t>
                      </a:r>
                      <a:r>
                        <a:rPr lang="fr-CA" baseline="0" dirty="0" smtClean="0"/>
                        <a:t> descriptives</a:t>
                      </a:r>
                      <a:endParaRPr lang="fr-CA" dirty="0"/>
                    </a:p>
                  </a:txBody>
                  <a:tcPr anchor="ctr"/>
                </a:tc>
              </a:tr>
              <a:tr h="1111950">
                <a:tc>
                  <a:txBody>
                    <a:bodyPr/>
                    <a:lstStyle/>
                    <a:p>
                      <a:r>
                        <a:rPr lang="fr-CA" dirty="0" smtClean="0"/>
                        <a:t>Méthode</a:t>
                      </a:r>
                      <a:r>
                        <a:rPr lang="fr-CA" baseline="0" dirty="0" smtClean="0"/>
                        <a:t> (4)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Rejet de la notion </a:t>
                      </a:r>
                      <a:r>
                        <a:rPr lang="fr-CA" baseline="0" dirty="0" smtClean="0"/>
                        <a:t>d’agrégation et méfiance envers les analyses macro</a:t>
                      </a:r>
                      <a:endParaRPr lang="fr-CA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CA" dirty="0" smtClean="0"/>
                        <a:t>Rejet </a:t>
                      </a:r>
                      <a:r>
                        <a:rPr lang="fr-CA" dirty="0" smtClean="0"/>
                        <a:t>de</a:t>
                      </a:r>
                      <a:r>
                        <a:rPr lang="fr-CA" baseline="0" dirty="0" smtClean="0"/>
                        <a:t> l’analyse micro basé sur un agent autonome (isolé)</a:t>
                      </a:r>
                      <a:endParaRPr lang="fr-CA" dirty="0" smtClean="0"/>
                    </a:p>
                  </a:txBody>
                  <a:tcPr anchor="ctr"/>
                </a:tc>
              </a:tr>
              <a:tr h="1226061">
                <a:tc>
                  <a:txBody>
                    <a:bodyPr/>
                    <a:lstStyle/>
                    <a:p>
                      <a:r>
                        <a:rPr lang="fr-CA" dirty="0" smtClean="0"/>
                        <a:t>Place de l’économie dans les sciences sociales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Discipline autonome 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Indissociable</a:t>
                      </a:r>
                      <a:r>
                        <a:rPr lang="fr-CA" baseline="0" dirty="0" smtClean="0"/>
                        <a:t> de l’histoire et des autres sciences sociales</a:t>
                      </a:r>
                      <a:endParaRPr lang="fr-C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A" dirty="0" smtClean="0"/>
              <a:t>Carl Menger (1840-1921) et l’École autrichienne</a:t>
            </a:r>
          </a:p>
          <a:p>
            <a:pPr>
              <a:lnSpc>
                <a:spcPct val="150000"/>
              </a:lnSpc>
            </a:pPr>
            <a:r>
              <a:rPr lang="fr-CA" dirty="0" smtClean="0"/>
              <a:t>Gustave Schmoller (1838-1917) et l’École historique allemande</a:t>
            </a:r>
          </a:p>
          <a:p>
            <a:pPr>
              <a:lnSpc>
                <a:spcPct val="150000"/>
              </a:lnSpc>
            </a:pPr>
            <a:r>
              <a:rPr lang="fr-CA" dirty="0" smtClean="0"/>
              <a:t>La «querelle sur la méthode»</a:t>
            </a:r>
          </a:p>
          <a:p>
            <a:pPr>
              <a:buNone/>
            </a:pPr>
            <a:endParaRPr lang="fr-CA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Au-delà de la querelle, des convergences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20</a:t>
            </a:fld>
            <a:endParaRPr lang="fr-CA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467544" y="1640840"/>
          <a:ext cx="8208912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  <a:gridCol w="3024336"/>
                <a:gridCol w="2880320"/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Menger et Schmoller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dirty="0" smtClean="0"/>
                        <a:t>Orthodoxie</a:t>
                      </a:r>
                      <a:r>
                        <a:rPr lang="fr-CA" baseline="0" dirty="0" smtClean="0"/>
                        <a:t> néoclassique</a:t>
                      </a:r>
                      <a:endParaRPr lang="fr-C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 smtClean="0"/>
                        <a:t>Sciences</a:t>
                      </a:r>
                      <a:r>
                        <a:rPr lang="fr-CA" baseline="0" dirty="0" smtClean="0"/>
                        <a:t> sociales et mathématiques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Rejet</a:t>
                      </a:r>
                      <a:r>
                        <a:rPr lang="fr-CA" baseline="0" dirty="0" smtClean="0"/>
                        <a:t> de la mathématisation des sciences sociales et de l’économie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Object</a:t>
                      </a:r>
                      <a:r>
                        <a:rPr lang="fr-CA" baseline="0" dirty="0" smtClean="0"/>
                        <a:t>if avoué de formaliser mathématiquement l’économie</a:t>
                      </a:r>
                      <a:endParaRPr lang="fr-C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 smtClean="0"/>
                        <a:t>Méthode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Approche littérale multidisciplinaire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Méthode calquée sur celle des sciences naturelles</a:t>
                      </a:r>
                      <a:endParaRPr lang="fr-C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 smtClean="0"/>
                        <a:t>Nature</a:t>
                      </a:r>
                      <a:r>
                        <a:rPr lang="fr-CA" baseline="0" dirty="0" smtClean="0"/>
                        <a:t> des hypothèses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Réalisme des hypothèses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Approche</a:t>
                      </a:r>
                      <a:r>
                        <a:rPr lang="fr-CA" baseline="0" dirty="0" smtClean="0"/>
                        <a:t> </a:t>
                      </a:r>
                      <a:r>
                        <a:rPr lang="fr-CA" dirty="0" smtClean="0"/>
                        <a:t>axiomatique retenant</a:t>
                      </a:r>
                      <a:r>
                        <a:rPr lang="fr-CA" baseline="0" dirty="0" smtClean="0"/>
                        <a:t> plutôt l’u</a:t>
                      </a:r>
                      <a:r>
                        <a:rPr lang="fr-CA" dirty="0" smtClean="0"/>
                        <a:t>tilité</a:t>
                      </a:r>
                      <a:r>
                        <a:rPr lang="fr-CA" baseline="0" dirty="0" smtClean="0"/>
                        <a:t> des hypothèses</a:t>
                      </a:r>
                      <a:endParaRPr lang="fr-CA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CA" dirty="0" smtClean="0"/>
                        <a:t>L’équilibre</a:t>
                      </a:r>
                      <a:r>
                        <a:rPr lang="fr-CA" baseline="0" dirty="0" smtClean="0"/>
                        <a:t> en économie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Analyse</a:t>
                      </a:r>
                      <a:r>
                        <a:rPr lang="fr-CA" baseline="0" dirty="0" smtClean="0"/>
                        <a:t> d</a:t>
                      </a:r>
                      <a:r>
                        <a:rPr lang="fr-CA" dirty="0" smtClean="0"/>
                        <a:t>ynamique, rejet de l’analyse en terme </a:t>
                      </a:r>
                      <a:r>
                        <a:rPr lang="fr-CA" dirty="0" smtClean="0"/>
                        <a:t>d’équilibre statique</a:t>
                      </a:r>
                      <a:endParaRPr lang="fr-C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CA" dirty="0" smtClean="0"/>
                        <a:t>Analyse statique</a:t>
                      </a:r>
                      <a:r>
                        <a:rPr lang="fr-CA" baseline="0" dirty="0" smtClean="0"/>
                        <a:t> des</a:t>
                      </a:r>
                      <a:r>
                        <a:rPr lang="fr-CA" dirty="0" smtClean="0"/>
                        <a:t> conditions</a:t>
                      </a:r>
                      <a:r>
                        <a:rPr lang="fr-CA" baseline="0" dirty="0" smtClean="0"/>
                        <a:t> d’</a:t>
                      </a:r>
                      <a:r>
                        <a:rPr lang="fr-CA" dirty="0" smtClean="0"/>
                        <a:t>équilibre</a:t>
                      </a:r>
                      <a:endParaRPr lang="fr-CA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«cloisonnement» austro-prussien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Sur le plan politique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Dans les sciences sociales</a:t>
            </a:r>
          </a:p>
          <a:p>
            <a:endParaRPr lang="fr-CA" dirty="0" smtClean="0"/>
          </a:p>
          <a:p>
            <a:r>
              <a:rPr lang="fr-CA" dirty="0" smtClean="0"/>
              <a:t>Dans les arts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Le «cloisonnement» politique : la confédération germanique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 smtClean="0"/>
              <a:t>Union d’États faisant partie des Royaumes de Prusse et d’Autriche à la sortie des guerres napoléoniennes et du vide laissé par le Saint-Empire germanique (1815-1866)</a:t>
            </a:r>
          </a:p>
          <a:p>
            <a:pPr lvl="1"/>
            <a:r>
              <a:rPr lang="fr-CA" dirty="0" smtClean="0"/>
              <a:t>Le </a:t>
            </a:r>
            <a:r>
              <a:rPr lang="fr-CA" dirty="0" err="1" smtClean="0"/>
              <a:t>zollverein</a:t>
            </a:r>
            <a:r>
              <a:rPr lang="fr-CA" dirty="0" smtClean="0"/>
              <a:t> (union douanière)</a:t>
            </a:r>
          </a:p>
          <a:p>
            <a:pPr lvl="1"/>
            <a:r>
              <a:rPr lang="fr-CA" dirty="0" smtClean="0"/>
              <a:t>La rivalité austro-prussienne</a:t>
            </a:r>
          </a:p>
          <a:p>
            <a:endParaRPr lang="fr-CA" dirty="0" smtClean="0"/>
          </a:p>
          <a:p>
            <a:r>
              <a:rPr lang="fr-CA" dirty="0" smtClean="0"/>
              <a:t>Sa dissolution en 1866 débouche sur :</a:t>
            </a:r>
          </a:p>
          <a:p>
            <a:pPr lvl="1"/>
            <a:r>
              <a:rPr lang="fr-CA" dirty="0" smtClean="0"/>
              <a:t>L’Empire allemand (1871-1918), de Bismarck (1871-1890), République de Weimar après 1918</a:t>
            </a:r>
          </a:p>
          <a:p>
            <a:pPr lvl="1"/>
            <a:r>
              <a:rPr lang="fr-CA" dirty="0" smtClean="0"/>
              <a:t>L’Empire austro-hongrois (1867-1918), démantelé à Versailles</a:t>
            </a:r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>
            <a:normAutofit fontScale="90000"/>
          </a:bodyPr>
          <a:lstStyle/>
          <a:p>
            <a:r>
              <a:rPr lang="fr-CA" dirty="0" smtClean="0"/>
              <a:t>Le «cloisonnement» dans les sciences sociales : de nouveaux champs d’études 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686800" cy="4572000"/>
          </a:xfrm>
        </p:spPr>
        <p:txBody>
          <a:bodyPr>
            <a:normAutofit fontScale="85000" lnSpcReduction="20000"/>
          </a:bodyPr>
          <a:lstStyle/>
          <a:p>
            <a:r>
              <a:rPr lang="fr-CA" dirty="0" smtClean="0"/>
              <a:t>Naissance de la psychologie</a:t>
            </a:r>
          </a:p>
          <a:p>
            <a:pPr lvl="1"/>
            <a:r>
              <a:rPr lang="fr-CA" dirty="0" smtClean="0"/>
              <a:t>Physiologistes allemands</a:t>
            </a:r>
          </a:p>
          <a:p>
            <a:pPr lvl="2"/>
            <a:r>
              <a:rPr lang="en-CA" dirty="0" smtClean="0"/>
              <a:t>Gustav Fechner</a:t>
            </a:r>
            <a:r>
              <a:rPr lang="fr-CA" dirty="0"/>
              <a:t> </a:t>
            </a:r>
            <a:r>
              <a:rPr lang="fr-CA" dirty="0" smtClean="0"/>
              <a:t>(1801-1887)</a:t>
            </a:r>
            <a:endParaRPr lang="en-CA" dirty="0" smtClean="0"/>
          </a:p>
          <a:p>
            <a:pPr lvl="2"/>
            <a:r>
              <a:rPr lang="en-CA" dirty="0" smtClean="0"/>
              <a:t>Hermann L. F. Helmholtz (1821-1894)</a:t>
            </a:r>
          </a:p>
          <a:p>
            <a:pPr lvl="2"/>
            <a:r>
              <a:rPr lang="en-CA" dirty="0"/>
              <a:t>Wilhelm Wundt (1832-1920</a:t>
            </a:r>
            <a:r>
              <a:rPr lang="en-CA" dirty="0" smtClean="0"/>
              <a:t>)</a:t>
            </a:r>
          </a:p>
          <a:p>
            <a:pPr lvl="1"/>
            <a:r>
              <a:rPr lang="fr-CA" dirty="0" smtClean="0"/>
              <a:t>Psychanalystes autrichiens</a:t>
            </a:r>
          </a:p>
          <a:p>
            <a:pPr lvl="2"/>
            <a:r>
              <a:rPr lang="en-CA" dirty="0" smtClean="0"/>
              <a:t>Josef Breuer (1842-1925)</a:t>
            </a:r>
          </a:p>
          <a:p>
            <a:pPr lvl="2"/>
            <a:r>
              <a:rPr lang="en-CA" dirty="0" smtClean="0"/>
              <a:t>Sigmund Freud (1856-1939)</a:t>
            </a:r>
            <a:endParaRPr lang="fr-CA" dirty="0" smtClean="0"/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Une nouvelle économie en marge des Écoles classique et néoclassique</a:t>
            </a:r>
          </a:p>
          <a:p>
            <a:pPr lvl="1"/>
            <a:r>
              <a:rPr lang="fr-CA" dirty="0" smtClean="0"/>
              <a:t>L’École historique allemande</a:t>
            </a:r>
          </a:p>
          <a:p>
            <a:pPr lvl="1"/>
            <a:r>
              <a:rPr lang="fr-CA" dirty="0" smtClean="0"/>
              <a:t>L’École autrichienne</a:t>
            </a:r>
          </a:p>
          <a:p>
            <a:pPr>
              <a:buNone/>
            </a:pP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91264" cy="1399032"/>
          </a:xfrm>
        </p:spPr>
        <p:txBody>
          <a:bodyPr>
            <a:normAutofit/>
          </a:bodyPr>
          <a:lstStyle/>
          <a:p>
            <a:r>
              <a:rPr lang="fr-CA" dirty="0" smtClean="0"/>
              <a:t>Le «cloisonnement» dans les arts : le romantisme allemand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CA" dirty="0" smtClean="0"/>
              <a:t>Le romantisme allemand (début du XIXe)</a:t>
            </a:r>
          </a:p>
          <a:p>
            <a:pPr lvl="1"/>
            <a:r>
              <a:rPr lang="fr-CA" dirty="0" smtClean="0"/>
              <a:t>Renouveau des thèmes et de la forme, omniprésence du mouvement</a:t>
            </a:r>
          </a:p>
          <a:p>
            <a:pPr lvl="1"/>
            <a:r>
              <a:rPr lang="fr-CA" dirty="0" smtClean="0"/>
              <a:t>S’oppose à l’académisme de l’École néoclassique dominante en France</a:t>
            </a:r>
          </a:p>
          <a:p>
            <a:endParaRPr lang="fr-CA" dirty="0" smtClean="0"/>
          </a:p>
          <a:p>
            <a:r>
              <a:rPr lang="fr-CA" dirty="0" smtClean="0"/>
              <a:t>L’expressionnisme (début du XXe)</a:t>
            </a:r>
          </a:p>
          <a:p>
            <a:pPr lvl="1"/>
            <a:r>
              <a:rPr lang="fr-CA" dirty="0" smtClean="0"/>
              <a:t>L’objet devient la subjectivité du peintre</a:t>
            </a:r>
          </a:p>
          <a:p>
            <a:pPr lvl="1"/>
            <a:r>
              <a:rPr lang="fr-CA" dirty="0" smtClean="0"/>
              <a:t>S’oppose au matérialisme de l’impressionnisme, du réalisme et du cubisme en France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Carl Menger : 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1840</a:t>
            </a:r>
            <a:r>
              <a:rPr lang="fr-CA" dirty="0" smtClean="0"/>
              <a:t>	Né en Galicie, Empire austro-hongrois, actuellement  la	Pologne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1867</a:t>
            </a:r>
            <a:r>
              <a:rPr lang="fr-CA" dirty="0" smtClean="0"/>
              <a:t> 	Dr en droit de l’Université de Cracovie après des études à Vienne, Prague et Cracovie, commence à s’intéresser à l’économie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1871</a:t>
            </a:r>
            <a:r>
              <a:rPr lang="fr-CA" dirty="0" smtClean="0"/>
              <a:t>	</a:t>
            </a:r>
            <a:r>
              <a:rPr lang="fr-CA" i="1" dirty="0" smtClean="0"/>
              <a:t>Fondements de l’économie politique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1873</a:t>
            </a:r>
            <a:r>
              <a:rPr lang="fr-CA" dirty="0" smtClean="0"/>
              <a:t>	Professeur à l’Université de Vienne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1876</a:t>
            </a:r>
            <a:r>
              <a:rPr lang="fr-CA" dirty="0" smtClean="0"/>
              <a:t>	Tuteur de l’archiduc Rudolf, héritier de la couronne 	d’Autriche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1879</a:t>
            </a:r>
            <a:r>
              <a:rPr lang="fr-CA" dirty="0" smtClean="0"/>
              <a:t>	Retour à Vienne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1883</a:t>
            </a:r>
            <a:r>
              <a:rPr lang="fr-CA" dirty="0" smtClean="0"/>
              <a:t>	</a:t>
            </a:r>
            <a:r>
              <a:rPr lang="fr-CA" i="1" dirty="0" smtClean="0"/>
              <a:t>Recherche sur les méthodes des sciences sociales et de l’économie politique</a:t>
            </a:r>
            <a:r>
              <a:rPr lang="fr-CA" dirty="0" smtClean="0"/>
              <a:t>, début de la «querelle sur la méthode»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1884</a:t>
            </a:r>
            <a:r>
              <a:rPr lang="fr-CA" dirty="0" smtClean="0"/>
              <a:t>	</a:t>
            </a:r>
            <a:r>
              <a:rPr lang="fr-CA" i="1" dirty="0" smtClean="0"/>
              <a:t>Les erreurs de l’historicisme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1903</a:t>
            </a:r>
            <a:r>
              <a:rPr lang="fr-CA" dirty="0" smtClean="0"/>
              <a:t>	Démission afin de rédiger un ambitieux traité</a:t>
            </a:r>
          </a:p>
          <a:p>
            <a:pPr marL="1071563" indent="-1071563">
              <a:buNone/>
              <a:tabLst>
                <a:tab pos="1079500" algn="l"/>
              </a:tabLst>
            </a:pPr>
            <a:r>
              <a:rPr lang="fr-CA" dirty="0" smtClean="0">
                <a:solidFill>
                  <a:schemeClr val="accent1"/>
                </a:solidFill>
              </a:rPr>
              <a:t>1921</a:t>
            </a:r>
            <a:r>
              <a:rPr lang="fr-CA" dirty="0" smtClean="0"/>
              <a:t>	Mort à Vienne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L’économie de Menger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Essentialisme et </a:t>
            </a:r>
            <a:r>
              <a:rPr lang="fr-CA" i="1" dirty="0" smtClean="0"/>
              <a:t>apriorisme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Subjectivisme non réductionniste</a:t>
            </a:r>
          </a:p>
          <a:p>
            <a:endParaRPr lang="fr-CA" dirty="0" smtClean="0"/>
          </a:p>
          <a:p>
            <a:r>
              <a:rPr lang="fr-CA" dirty="0" smtClean="0"/>
              <a:t>Individualisme méthodologique</a:t>
            </a:r>
          </a:p>
          <a:p>
            <a:endParaRPr lang="fr-CA" dirty="0" smtClean="0"/>
          </a:p>
          <a:p>
            <a:r>
              <a:rPr lang="fr-CA" dirty="0" smtClean="0"/>
              <a:t>Analyse en terme de processus et de causalité plutôt que d’équilibre</a:t>
            </a:r>
          </a:p>
          <a:p>
            <a:endParaRPr lang="fr-CA" dirty="0" smtClean="0"/>
          </a:p>
          <a:p>
            <a:r>
              <a:rPr lang="fr-CA" dirty="0" smtClean="0"/>
              <a:t>Voilà pour la méthode, voir votre fiche de lecture pour les thèses économiques! </a:t>
            </a:r>
          </a:p>
          <a:p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L’École autrichienne après Menger (sujet 8)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CA" dirty="0" smtClean="0"/>
              <a:t>2</a:t>
            </a:r>
            <a:r>
              <a:rPr lang="fr-CA" baseline="30000" dirty="0" smtClean="0"/>
              <a:t>e</a:t>
            </a:r>
            <a:r>
              <a:rPr lang="fr-CA" dirty="0" smtClean="0"/>
              <a:t> génération</a:t>
            </a:r>
          </a:p>
          <a:p>
            <a:pPr lvl="1"/>
            <a:r>
              <a:rPr lang="fr-CA" dirty="0" smtClean="0"/>
              <a:t>Eugen Böhm-Bawerk (1851-1914)</a:t>
            </a:r>
          </a:p>
          <a:p>
            <a:pPr lvl="1"/>
            <a:r>
              <a:rPr lang="fr-CA" dirty="0" smtClean="0"/>
              <a:t>Friedrich Wieser (1851-1926)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3</a:t>
            </a:r>
            <a:r>
              <a:rPr lang="fr-CA" baseline="30000" dirty="0" smtClean="0"/>
              <a:t>e</a:t>
            </a:r>
            <a:r>
              <a:rPr lang="fr-CA" dirty="0" smtClean="0"/>
              <a:t> génération</a:t>
            </a:r>
          </a:p>
          <a:p>
            <a:pPr lvl="1"/>
            <a:r>
              <a:rPr lang="fr-CA" dirty="0" smtClean="0"/>
              <a:t>Hans Mayer (1879-1955)</a:t>
            </a:r>
          </a:p>
          <a:p>
            <a:pPr lvl="1"/>
            <a:r>
              <a:rPr lang="fr-CA" dirty="0" smtClean="0"/>
              <a:t>Ludwig Mises (1881-1973)</a:t>
            </a:r>
          </a:p>
          <a:p>
            <a:pPr lvl="1"/>
            <a:endParaRPr lang="fr-CA" dirty="0" smtClean="0"/>
          </a:p>
          <a:p>
            <a:r>
              <a:rPr lang="fr-CA" dirty="0" smtClean="0"/>
              <a:t>4</a:t>
            </a:r>
            <a:r>
              <a:rPr lang="fr-CA" baseline="30000" dirty="0" smtClean="0"/>
              <a:t>e</a:t>
            </a:r>
            <a:r>
              <a:rPr lang="fr-CA" dirty="0" smtClean="0"/>
              <a:t> génération</a:t>
            </a:r>
          </a:p>
          <a:p>
            <a:pPr lvl="1"/>
            <a:r>
              <a:rPr lang="fr-CA" dirty="0" smtClean="0"/>
              <a:t>Friedrich Hayek (1899-1992)</a:t>
            </a:r>
          </a:p>
          <a:p>
            <a:pPr lvl="1"/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3125</TotalTime>
  <Words>966</Words>
  <Application>Microsoft Office PowerPoint</Application>
  <PresentationFormat>Affichage à l'écran (4:3)</PresentationFormat>
  <Paragraphs>214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Verve</vt:lpstr>
      <vt:lpstr>La «querelle sur la méthode»</vt:lpstr>
      <vt:lpstr>Plan</vt:lpstr>
      <vt:lpstr>Le «cloisonnement» austro-prussien</vt:lpstr>
      <vt:lpstr>Le «cloisonnement» politique : la confédération germanique </vt:lpstr>
      <vt:lpstr>Le «cloisonnement» dans les sciences sociales : de nouveaux champs d’études </vt:lpstr>
      <vt:lpstr>Le «cloisonnement» dans les arts : le romantisme allemand</vt:lpstr>
      <vt:lpstr>Carl Menger : chronologie</vt:lpstr>
      <vt:lpstr>L’économie de Menger</vt:lpstr>
      <vt:lpstr>L’École autrichienne après Menger (sujet 8)</vt:lpstr>
      <vt:lpstr>L’École historique allemande : chronologie</vt:lpstr>
      <vt:lpstr>L’École historique allemande : chronologie</vt:lpstr>
      <vt:lpstr>Gustave Schmoller (1838-1917)</vt:lpstr>
      <vt:lpstr>L’École historique allemande</vt:lpstr>
      <vt:lpstr>L’École historique allemande</vt:lpstr>
      <vt:lpstr>L’influence prussienne aux États-Unis</vt:lpstr>
      <vt:lpstr>L’historicisme après l’École Allemande</vt:lpstr>
      <vt:lpstr>La «querelle de la méthode»</vt:lpstr>
      <vt:lpstr>La «querelle de la méthode» : chronologie</vt:lpstr>
      <vt:lpstr>Les objets de la discorde</vt:lpstr>
      <vt:lpstr>Au-delà de la querelle, des convergences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Bureau</cp:lastModifiedBy>
  <cp:revision>523</cp:revision>
  <dcterms:created xsi:type="dcterms:W3CDTF">2012-10-28T01:26:47Z</dcterms:created>
  <dcterms:modified xsi:type="dcterms:W3CDTF">2020-01-21T14:20:59Z</dcterms:modified>
</cp:coreProperties>
</file>