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7" r:id="rId3"/>
    <p:sldId id="426" r:id="rId4"/>
    <p:sldId id="346" r:id="rId5"/>
    <p:sldId id="411" r:id="rId6"/>
    <p:sldId id="312" r:id="rId7"/>
    <p:sldId id="413" r:id="rId8"/>
    <p:sldId id="412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62" d="100"/>
          <a:sy n="62" d="100"/>
        </p:scale>
        <p:origin x="15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14/01/2025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2025-01-14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2025-01-14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stor.org.proxy.bibliotheques.uqam.ca:2048/stable/190982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Les précurseurs du marginalisme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ECO4062</a:t>
            </a:r>
          </a:p>
          <a:p>
            <a:r>
              <a:rPr lang="fr-CA" dirty="0"/>
              <a:t>Introduction (partie 2)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surplus du consommateur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84784"/>
            <a:ext cx="5004048" cy="5373216"/>
          </a:xfrm>
        </p:spPr>
        <p:txBody>
          <a:bodyPr>
            <a:normAutofit fontScale="62500" lnSpcReduction="20000"/>
          </a:bodyPr>
          <a:lstStyle/>
          <a:p>
            <a:r>
              <a:rPr lang="fr-CA" dirty="0"/>
              <a:t>Un pont doit être construit si le montant que l’ensemble des consommateurs serait prêt à payer pour l’emprunter dépasse les coûts. Surtout, ce montant est supérieur aux revenus retirés du péage.</a:t>
            </a:r>
          </a:p>
          <a:p>
            <a:endParaRPr lang="fr-CA" dirty="0"/>
          </a:p>
          <a:p>
            <a:r>
              <a:rPr lang="fr-CA" dirty="0"/>
              <a:t>Certains ponts devraient donc être construits malgré qu’ils ne représentent pas un investissement rentable (le SC devant être comptabilisé dans la valeur totale)</a:t>
            </a:r>
          </a:p>
          <a:p>
            <a:endParaRPr lang="fr-CA" dirty="0"/>
          </a:p>
          <a:p>
            <a:r>
              <a:rPr lang="fr-CA" dirty="0"/>
              <a:t>Présente dans ce cadre la notion d’élasticité de la demande et la discrimination par les prix</a:t>
            </a:r>
          </a:p>
          <a:p>
            <a:endParaRPr lang="fr-CA" dirty="0"/>
          </a:p>
          <a:p>
            <a:r>
              <a:rPr lang="fr-CA" dirty="0"/>
              <a:t>Marshall est celui qui développera plus tard la notion de SC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508104" y="5445224"/>
            <a:ext cx="345638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4860032" y="1484784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Trafic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028384" y="5517232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Péage</a:t>
            </a:r>
          </a:p>
        </p:txBody>
      </p:sp>
      <p:sp>
        <p:nvSpPr>
          <p:cNvPr id="8" name="Arc 7"/>
          <p:cNvSpPr/>
          <p:nvPr/>
        </p:nvSpPr>
        <p:spPr>
          <a:xfrm rot="10800000">
            <a:off x="5508104" y="-1085490"/>
            <a:ext cx="6192688" cy="644522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9" name="Connecteur droit avec flèche 8"/>
          <p:cNvCxnSpPr/>
          <p:nvPr/>
        </p:nvCxnSpPr>
        <p:spPr>
          <a:xfrm rot="16200000">
            <a:off x="3779912" y="3717033"/>
            <a:ext cx="345638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508104" y="436510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6372200" y="4365104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734266" y="465313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RT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025280" y="4149080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b="1" dirty="0">
                <a:solidFill>
                  <a:srgbClr val="FF0000"/>
                </a:solidFill>
              </a:rPr>
              <a:t>Q*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56176" y="537321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P*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444208" y="48598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SC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300193" y="2420888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SC + RT</a:t>
            </a:r>
          </a:p>
          <a:p>
            <a:pPr algn="ctr"/>
            <a:r>
              <a:rPr lang="fr-CA" dirty="0"/>
              <a:t>= </a:t>
            </a:r>
          </a:p>
          <a:p>
            <a:pPr algn="ctr"/>
            <a:r>
              <a:rPr lang="fr-CA" dirty="0"/>
              <a:t>Utilité totale du pont pour l’ensemble des cons.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788024" y="2276872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b="1" dirty="0" err="1">
                <a:solidFill>
                  <a:srgbClr val="FF0000"/>
                </a:solidFill>
              </a:rPr>
              <a:t>Q</a:t>
            </a:r>
            <a:r>
              <a:rPr lang="fr-CA" b="1" baseline="30000" dirty="0" err="1">
                <a:solidFill>
                  <a:srgbClr val="FF0000"/>
                </a:solidFill>
              </a:rPr>
              <a:t>Max</a:t>
            </a:r>
            <a:endParaRPr lang="fr-CA" b="1" baseline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revenus tirés d’un impôt en fonction de son taux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Dupuis est reconnu comme un précurseur de la «courbe de </a:t>
            </a:r>
            <a:r>
              <a:rPr lang="fr-CA" dirty="0" err="1"/>
              <a:t>Laffer</a:t>
            </a:r>
            <a:r>
              <a:rPr lang="fr-CA" dirty="0"/>
              <a:t>»</a:t>
            </a:r>
          </a:p>
          <a:p>
            <a:pPr>
              <a:buNone/>
            </a:pPr>
            <a:r>
              <a:rPr lang="fr-CA" dirty="0"/>
              <a:t> </a:t>
            </a:r>
          </a:p>
          <a:p>
            <a:pPr>
              <a:buNone/>
            </a:pPr>
            <a:r>
              <a:rPr lang="fr-CA" dirty="0"/>
              <a:t>	« Si l'on augmente graduellement un impôt depuis 0 jusqu'au chiffre qui équivaut à une prohibition, son produit commence par être nul, puis croît insensiblement, atteint un maximum, décroît ensuite successivement puis devient nul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Hermann Heinrich Gossen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686800" cy="4572000"/>
          </a:xfrm>
        </p:spPr>
        <p:txBody>
          <a:bodyPr>
            <a:normAutofit fontScale="92500" lnSpcReduction="20000"/>
          </a:bodyPr>
          <a:lstStyle/>
          <a:p>
            <a:pPr marL="578358" indent="-514350">
              <a:buAutoNum type="arabicPlain" startAt="1854"/>
            </a:pPr>
            <a:r>
              <a:rPr lang="fr-CA" dirty="0"/>
              <a:t> 	«Exposition des lois du commerce 			humain et des règles conséquentes 		de l’action humaine»</a:t>
            </a:r>
          </a:p>
          <a:p>
            <a:endParaRPr lang="fr-CA" dirty="0"/>
          </a:p>
          <a:p>
            <a:r>
              <a:rPr lang="fr-CA" dirty="0"/>
              <a:t>Employé de la fonction publique prussienne ayant publié à compte d’auteur, plus tard reconnu par Jevons comme un de ses précurseurs</a:t>
            </a:r>
          </a:p>
          <a:p>
            <a:endParaRPr lang="fr-CA" dirty="0"/>
          </a:p>
          <a:p>
            <a:r>
              <a:rPr lang="fr-CA" dirty="0"/>
              <a:t>Étude mathématique de la loi de l’utilité marginale décroissante et de ses conséquences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1</a:t>
            </a:r>
            <a:r>
              <a:rPr lang="fr-CA" baseline="30000" dirty="0"/>
              <a:t>ère</a:t>
            </a:r>
            <a:r>
              <a:rPr lang="fr-CA" dirty="0"/>
              <a:t> «loi de Gossen»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6024" y="1627328"/>
            <a:ext cx="3923928" cy="4970024"/>
          </a:xfrm>
        </p:spPr>
        <p:txBody>
          <a:bodyPr>
            <a:normAutofit fontScale="92500" lnSpcReduction="10000"/>
          </a:bodyPr>
          <a:lstStyle/>
          <a:p>
            <a:pPr marL="0" indent="1588">
              <a:buNone/>
            </a:pPr>
            <a:r>
              <a:rPr lang="fr-CA" dirty="0"/>
              <a:t>La décroissance de l’utilité marginale : l’augmentation de la quantité de biens consommée s’accompagne d’une diminution de l’intensité du désir pour l’unité additionnelle jusqu’à ce que cette dernière soit nulle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004048" y="5445224"/>
            <a:ext cx="345638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4499992" y="1844824"/>
            <a:ext cx="381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100392" y="5517232"/>
            <a:ext cx="442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Q</a:t>
            </a:r>
          </a:p>
        </p:txBody>
      </p:sp>
      <p:sp>
        <p:nvSpPr>
          <p:cNvPr id="9" name="Arc 8"/>
          <p:cNvSpPr/>
          <p:nvPr/>
        </p:nvSpPr>
        <p:spPr>
          <a:xfrm rot="16200000">
            <a:off x="5165812" y="2222613"/>
            <a:ext cx="6192688" cy="644522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" name="Connecteur droit avec flèche 9"/>
          <p:cNvCxnSpPr/>
          <p:nvPr/>
        </p:nvCxnSpPr>
        <p:spPr>
          <a:xfrm rot="16200000">
            <a:off x="3275856" y="3717033"/>
            <a:ext cx="345638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2</a:t>
            </a:r>
            <a:r>
              <a:rPr lang="fr-CA" baseline="30000" dirty="0"/>
              <a:t>e</a:t>
            </a:r>
            <a:r>
              <a:rPr lang="fr-CA" dirty="0"/>
              <a:t> «loi de Gossen»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507288" cy="4826008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À l’équilibre, le consommateur égalise les ratios des utilités marginales pondérées par les prix</a:t>
            </a:r>
          </a:p>
          <a:p>
            <a:pPr algn="ctr">
              <a:buNone/>
            </a:pPr>
            <a:r>
              <a:rPr lang="fr-CA" dirty="0"/>
              <a:t>	</a:t>
            </a:r>
            <a:r>
              <a:rPr lang="fr-CA" dirty="0" err="1"/>
              <a:t>U</a:t>
            </a:r>
            <a:r>
              <a:rPr lang="fr-CA" sz="2200" dirty="0" err="1"/>
              <a:t>m</a:t>
            </a:r>
            <a:r>
              <a:rPr lang="fr-CA" baseline="30000" dirty="0" err="1"/>
              <a:t>A</a:t>
            </a:r>
            <a:r>
              <a:rPr lang="fr-CA" dirty="0"/>
              <a:t> / P</a:t>
            </a:r>
            <a:r>
              <a:rPr lang="fr-CA" baseline="30000" dirty="0"/>
              <a:t>A</a:t>
            </a:r>
            <a:r>
              <a:rPr lang="fr-CA" dirty="0"/>
              <a:t> = </a:t>
            </a:r>
            <a:r>
              <a:rPr lang="fr-CA" dirty="0" err="1"/>
              <a:t>U</a:t>
            </a:r>
            <a:r>
              <a:rPr lang="fr-CA" sz="2200" dirty="0" err="1"/>
              <a:t>m</a:t>
            </a:r>
            <a:r>
              <a:rPr lang="fr-CA" baseline="30000" dirty="0" err="1"/>
              <a:t>B</a:t>
            </a:r>
            <a:r>
              <a:rPr lang="fr-CA" dirty="0"/>
              <a:t> / P</a:t>
            </a:r>
            <a:r>
              <a:rPr lang="fr-CA" baseline="30000" dirty="0"/>
              <a:t>B</a:t>
            </a:r>
            <a:r>
              <a:rPr lang="fr-CA" dirty="0"/>
              <a:t> </a:t>
            </a:r>
          </a:p>
          <a:p>
            <a:endParaRPr lang="fr-CA" dirty="0"/>
          </a:p>
          <a:p>
            <a:r>
              <a:rPr lang="fr-CA" dirty="0"/>
              <a:t>La maximisation de l’utilité implique l’égalisation de l’utilité générée par chaque $ dépensé.</a:t>
            </a:r>
          </a:p>
          <a:p>
            <a:endParaRPr lang="fr-CA" dirty="0"/>
          </a:p>
          <a:p>
            <a:r>
              <a:rPr lang="fr-CA" dirty="0"/>
              <a:t>Autrement dit, le prix d’équilibre est égal à au ratio des utilités marginales</a:t>
            </a:r>
          </a:p>
          <a:p>
            <a:pPr algn="ctr">
              <a:buNone/>
            </a:pPr>
            <a:r>
              <a:rPr lang="fr-CA" dirty="0" err="1"/>
              <a:t>U</a:t>
            </a:r>
            <a:r>
              <a:rPr lang="fr-CA" sz="2200" dirty="0" err="1"/>
              <a:t>m</a:t>
            </a:r>
            <a:r>
              <a:rPr lang="fr-CA" baseline="30000" dirty="0" err="1"/>
              <a:t>A</a:t>
            </a:r>
            <a:r>
              <a:rPr lang="fr-CA" dirty="0"/>
              <a:t> / </a:t>
            </a:r>
            <a:r>
              <a:rPr lang="fr-CA" dirty="0" err="1"/>
              <a:t>U</a:t>
            </a:r>
            <a:r>
              <a:rPr lang="fr-CA" sz="2200" dirty="0" err="1"/>
              <a:t>m</a:t>
            </a:r>
            <a:r>
              <a:rPr lang="fr-CA" baseline="30000" dirty="0" err="1"/>
              <a:t>B</a:t>
            </a:r>
            <a:r>
              <a:rPr lang="fr-CA" baseline="30000" dirty="0"/>
              <a:t> </a:t>
            </a:r>
            <a:r>
              <a:rPr lang="fr-CA" dirty="0"/>
              <a:t>= P</a:t>
            </a:r>
            <a:r>
              <a:rPr lang="fr-CA" baseline="30000" dirty="0"/>
              <a:t>A </a:t>
            </a:r>
            <a:r>
              <a:rPr lang="fr-CA" dirty="0"/>
              <a:t>/ P</a:t>
            </a:r>
            <a:r>
              <a:rPr lang="fr-CA" baseline="30000" dirty="0"/>
              <a:t>B</a:t>
            </a:r>
            <a:r>
              <a:rPr lang="fr-CA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Antoine Augustin Cournot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686800" cy="49751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CA" dirty="0"/>
              <a:t>1938 	«Recherche sur les principes 				mathématiques de la théorie des 			richesses»</a:t>
            </a:r>
          </a:p>
          <a:p>
            <a:endParaRPr lang="fr-CA" dirty="0"/>
          </a:p>
          <a:p>
            <a:r>
              <a:rPr lang="fr-CA" dirty="0"/>
              <a:t>Mathématicien, économiste et philosophe français reconnu pour avoir le premier formalisé le modèle O/D et avoir étudié les différentes formes de concurrence</a:t>
            </a:r>
          </a:p>
          <a:p>
            <a:endParaRPr lang="fr-CA" dirty="0"/>
          </a:p>
          <a:p>
            <a:r>
              <a:rPr lang="fr-CA" dirty="0"/>
              <a:t>Recours systématique au calcul différentiel et intégral</a:t>
            </a:r>
          </a:p>
          <a:p>
            <a:endParaRPr lang="fr-CA" dirty="0"/>
          </a:p>
          <a:p>
            <a:r>
              <a:rPr lang="fr-CA" dirty="0"/>
              <a:t>Influence importante sur Walras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modèle O/D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686800" cy="4572000"/>
          </a:xfrm>
        </p:spPr>
        <p:txBody>
          <a:bodyPr/>
          <a:lstStyle/>
          <a:p>
            <a:r>
              <a:rPr lang="fr-CA" dirty="0"/>
              <a:t>Premier à présenter formellement l’O et la D comme des fonctions positive et négative de P</a:t>
            </a:r>
          </a:p>
          <a:p>
            <a:endParaRPr lang="fr-CA" dirty="0"/>
          </a:p>
          <a:p>
            <a:r>
              <a:rPr lang="fr-CA" dirty="0"/>
              <a:t>Premier à les représenter graphiquement.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élasticités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Définition de l’élasticité-prix de la demande</a:t>
            </a:r>
          </a:p>
          <a:p>
            <a:endParaRPr lang="fr-CA" dirty="0"/>
          </a:p>
          <a:p>
            <a:r>
              <a:rPr lang="fr-CA" dirty="0"/>
              <a:t>Relation entre la RT du producteur et l’élasticité-prix de la demande</a:t>
            </a:r>
          </a:p>
          <a:p>
            <a:pPr lvl="1"/>
            <a:r>
              <a:rPr lang="fr-CA" dirty="0"/>
              <a:t>↑P peut faire ↓RT ou ↑RT dépendamment de l’élasticité-prix de la demande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formes de concurrence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/>
              <a:t>Monopoles, duopoles, oligopoles… Complété plus tard par Marshall sous la forme d’idéaux types…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Duopoles de Cournot, fonctions de réaction, «meilleure réponse» et équilibre de Cournot-Nash</a:t>
            </a:r>
          </a:p>
          <a:p>
            <a:endParaRPr lang="fr-CA" dirty="0"/>
          </a:p>
          <a:p>
            <a:r>
              <a:rPr lang="fr-CA" dirty="0"/>
              <a:t>Précurseurs de la théorie de la cc monopolistique développée dans les années 30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A" dirty="0"/>
              <a:t>Daniel Bernoulli (1700-1782)</a:t>
            </a:r>
          </a:p>
          <a:p>
            <a:pPr>
              <a:lnSpc>
                <a:spcPct val="150000"/>
              </a:lnSpc>
            </a:pPr>
            <a:r>
              <a:rPr lang="fr-CA" dirty="0"/>
              <a:t>Johann Heinrich </a:t>
            </a:r>
            <a:r>
              <a:rPr lang="fr-CA" dirty="0" err="1"/>
              <a:t>von</a:t>
            </a:r>
            <a:r>
              <a:rPr lang="fr-CA" dirty="0"/>
              <a:t> Thünen (1783-1850)</a:t>
            </a:r>
          </a:p>
          <a:p>
            <a:pPr>
              <a:lnSpc>
                <a:spcPct val="150000"/>
              </a:lnSpc>
            </a:pPr>
            <a:r>
              <a:rPr lang="fr-CA" dirty="0"/>
              <a:t>Jules </a:t>
            </a:r>
            <a:r>
              <a:rPr lang="fr-CA" dirty="0" err="1"/>
              <a:t>Dupuit</a:t>
            </a:r>
            <a:r>
              <a:rPr lang="fr-CA" dirty="0"/>
              <a:t> (1804-1866)</a:t>
            </a:r>
          </a:p>
          <a:p>
            <a:pPr>
              <a:lnSpc>
                <a:spcPct val="150000"/>
              </a:lnSpc>
            </a:pPr>
            <a:r>
              <a:rPr lang="fr-CA" dirty="0"/>
              <a:t>Hermann Heinrich Gossen (1810-1858)</a:t>
            </a:r>
          </a:p>
          <a:p>
            <a:pPr>
              <a:lnSpc>
                <a:spcPct val="150000"/>
              </a:lnSpc>
            </a:pPr>
            <a:r>
              <a:rPr lang="fr-CA" dirty="0"/>
              <a:t>Antoine Auguste Cournot (1801-1877)</a:t>
            </a:r>
          </a:p>
          <a:p>
            <a:pPr>
              <a:buNone/>
            </a:pP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Qui étaient-ils?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68882"/>
          </a:xfrm>
        </p:spPr>
        <p:txBody>
          <a:bodyPr>
            <a:normAutofit fontScale="85000" lnSpcReduction="10000"/>
          </a:bodyPr>
          <a:lstStyle/>
          <a:p>
            <a:r>
              <a:rPr lang="fr-CA" dirty="0"/>
              <a:t>Des mathématiciens, ingénieurs et des «hommes de terrain»</a:t>
            </a:r>
          </a:p>
          <a:p>
            <a:endParaRPr lang="fr-CA" dirty="0"/>
          </a:p>
          <a:p>
            <a:r>
              <a:rPr lang="fr-CA" dirty="0"/>
              <a:t>Des économistes à temps partiel, réfléchissant isolément</a:t>
            </a:r>
          </a:p>
          <a:p>
            <a:endParaRPr lang="fr-CA" dirty="0"/>
          </a:p>
          <a:p>
            <a:r>
              <a:rPr lang="fr-CA" dirty="0"/>
              <a:t>Ils ont tous utilisé le calcul différentiel et intégral et ont anticipé les travaux des marginalistes</a:t>
            </a:r>
          </a:p>
          <a:p>
            <a:endParaRPr lang="fr-CA" dirty="0"/>
          </a:p>
          <a:p>
            <a:r>
              <a:rPr lang="fr-CA" dirty="0"/>
              <a:t>Ils ont été redécouverts au 20</a:t>
            </a:r>
            <a:r>
              <a:rPr lang="fr-CA" baseline="30000" dirty="0"/>
              <a:t>e</a:t>
            </a:r>
            <a:r>
              <a:rPr lang="fr-CA" dirty="0"/>
              <a:t> siècle après la mathématisation de la discipline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Daniel </a:t>
            </a:r>
            <a:r>
              <a:rPr lang="fr-CA" dirty="0" err="1"/>
              <a:t>Bernouilli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91264" cy="4754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/>
              <a:t>1738 	«</a:t>
            </a:r>
            <a:r>
              <a:rPr lang="fr-CA" dirty="0">
                <a:hlinkClick r:id="rId2"/>
              </a:rPr>
              <a:t>Exposition d’une nouvelle théorie de la mesure</a:t>
            </a:r>
            <a:r>
              <a:rPr lang="fr-CA" dirty="0"/>
              <a:t> 	</a:t>
            </a:r>
            <a:r>
              <a:rPr lang="fr-CA" dirty="0">
                <a:hlinkClick r:id="rId2"/>
              </a:rPr>
              <a:t>du risque</a:t>
            </a:r>
            <a:r>
              <a:rPr lang="fr-CA" dirty="0"/>
              <a:t>», </a:t>
            </a:r>
            <a:r>
              <a:rPr lang="fr-CA" dirty="0" err="1"/>
              <a:t>Econometrica</a:t>
            </a:r>
            <a:r>
              <a:rPr lang="fr-CA" dirty="0"/>
              <a:t>, 	vol. 2, no. 1, 	janvier 1954.</a:t>
            </a:r>
          </a:p>
          <a:p>
            <a:endParaRPr lang="fr-CA" dirty="0"/>
          </a:p>
          <a:p>
            <a:r>
              <a:rPr lang="fr-CA" dirty="0"/>
              <a:t>Tente d’établir une méthode permettant d’évaluer la valeur d’une loterie pour des individus différenciés par leur revenu</a:t>
            </a:r>
          </a:p>
          <a:p>
            <a:endParaRPr lang="fr-CA" dirty="0"/>
          </a:p>
          <a:p>
            <a:r>
              <a:rPr lang="fr-CA" dirty="0"/>
              <a:t>L’utilité est liée au revenu, mais demeure une mesure subjective</a:t>
            </a:r>
          </a:p>
          <a:p>
            <a:endParaRPr lang="fr-CA" dirty="0"/>
          </a:p>
          <a:p>
            <a:r>
              <a:rPr lang="fr-CA" dirty="0"/>
              <a:t>L’utilité marginale du revenu diminue avec celui-ci</a:t>
            </a:r>
          </a:p>
          <a:p>
            <a:endParaRPr lang="fr-CA" dirty="0"/>
          </a:p>
          <a:p>
            <a:r>
              <a:rPr lang="fr-CA" dirty="0"/>
              <a:t>Utilisation du calcul différentiel et analyse graphique de la fonction d’utilité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/>
              <a:t>Daniel </a:t>
            </a:r>
            <a:r>
              <a:rPr lang="fr-CA" dirty="0" err="1"/>
              <a:t>Bernouilli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700808"/>
            <a:ext cx="4320480" cy="496855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/>
              <a:t>«il est très probable que tout accroissement de richesse, si petit soit-il, va toujours provoquer un accroissement de l’utilité qui est inversement proportionnel à la quantité de de biens déjà possédée»</a:t>
            </a:r>
          </a:p>
          <a:p>
            <a:pPr marL="0" indent="0" algn="just">
              <a:spcBef>
                <a:spcPts val="1200"/>
              </a:spcBef>
              <a:buNone/>
              <a:tabLst>
                <a:tab pos="1160463" algn="l"/>
              </a:tabLst>
            </a:pPr>
            <a:endParaRPr lang="fr-CA" dirty="0"/>
          </a:p>
          <a:p>
            <a:pPr marL="0" indent="0" algn="just">
              <a:spcBef>
                <a:spcPts val="1200"/>
              </a:spcBef>
              <a:buNone/>
              <a:tabLst>
                <a:tab pos="1160463" algn="l"/>
              </a:tabLst>
            </a:pPr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220072" y="4725144"/>
            <a:ext cx="345638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220072" y="2348880"/>
            <a:ext cx="0" cy="403244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4716016" y="2276872"/>
            <a:ext cx="381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532440" y="486916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b="1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3" name="Arc 12"/>
          <p:cNvSpPr/>
          <p:nvPr/>
        </p:nvSpPr>
        <p:spPr>
          <a:xfrm rot="16200000">
            <a:off x="5562364" y="2942692"/>
            <a:ext cx="6192688" cy="6445224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97785D-A74C-93C7-7BB8-A7D04E8A159F}"/>
              </a:ext>
            </a:extLst>
          </p:cNvPr>
          <p:cNvSpPr txBox="1"/>
          <p:nvPr/>
        </p:nvSpPr>
        <p:spPr>
          <a:xfrm>
            <a:off x="5436096" y="1316311"/>
            <a:ext cx="3585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Concavité de la fct d’utilité implique l’aversion au risque, linéaire si neutralité, utilisation de la fct ln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>
            <a:normAutofit/>
          </a:bodyPr>
          <a:lstStyle/>
          <a:p>
            <a:r>
              <a:rPr lang="fr-CA" dirty="0"/>
              <a:t>Johann Heinrich </a:t>
            </a:r>
            <a:r>
              <a:rPr lang="fr-CA" dirty="0" err="1"/>
              <a:t>von</a:t>
            </a:r>
            <a:r>
              <a:rPr lang="fr-CA" dirty="0"/>
              <a:t> Thünen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686800" cy="4572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CA" i="1" dirty="0"/>
              <a:t>1819	</a:t>
            </a:r>
            <a:r>
              <a:rPr lang="fr-CA" dirty="0"/>
              <a:t>«L’État isolé en relation avec l’agriculture et 	l’économie nationale»</a:t>
            </a:r>
          </a:p>
          <a:p>
            <a:endParaRPr lang="fr-CA" i="1" dirty="0"/>
          </a:p>
          <a:p>
            <a:r>
              <a:rPr lang="fr-CA" dirty="0"/>
              <a:t>Propriétaire terrien étudiant la localisation des </a:t>
            </a:r>
            <a:r>
              <a:rPr lang="fr-CA" dirty="0" err="1"/>
              <a:t>diff</a:t>
            </a:r>
            <a:r>
              <a:rPr lang="fr-CA" dirty="0"/>
              <a:t>. activités (culture, élevage, forêt, chasse, etc.) autour d’une ville en vue d’optimiser l’utilisation du sol</a:t>
            </a:r>
          </a:p>
          <a:p>
            <a:endParaRPr lang="fr-CA" dirty="0"/>
          </a:p>
          <a:p>
            <a:r>
              <a:rPr lang="fr-CA" dirty="0"/>
              <a:t>Recours au calcul intégral pour solutionner des problèmes de maximisation</a:t>
            </a:r>
          </a:p>
          <a:p>
            <a:endParaRPr lang="fr-CA" dirty="0"/>
          </a:p>
          <a:p>
            <a:r>
              <a:rPr lang="fr-CA" dirty="0"/>
              <a:t>Premier modèle d’économie spatiale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productivité marginale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/>
              <a:t>Recours à l’hypothèse de la productivité marginale décroissante </a:t>
            </a:r>
          </a:p>
          <a:p>
            <a:endParaRPr lang="fr-CA" dirty="0"/>
          </a:p>
          <a:p>
            <a:r>
              <a:rPr lang="fr-CA" dirty="0"/>
              <a:t>Rémunération du travail à la valeur du produit marginal</a:t>
            </a:r>
          </a:p>
          <a:p>
            <a:endParaRPr lang="fr-CA" dirty="0"/>
          </a:p>
          <a:p>
            <a:r>
              <a:rPr lang="fr-CA" dirty="0"/>
              <a:t>Prédit l’augmentation du nombre d’ouvrier jusque «là où l’excédent du produit dû au dernier ouvrier est absorbé par le salaire reçu par celui-ci».</a:t>
            </a:r>
          </a:p>
          <a:p>
            <a:pPr>
              <a:buNone/>
            </a:pP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686800" cy="1399032"/>
          </a:xfrm>
        </p:spPr>
        <p:txBody>
          <a:bodyPr>
            <a:normAutofit/>
          </a:bodyPr>
          <a:lstStyle/>
          <a:p>
            <a:r>
              <a:rPr lang="fr-CA" dirty="0"/>
              <a:t>Les «anneaux» de </a:t>
            </a:r>
            <a:r>
              <a:rPr lang="fr-CA" dirty="0" err="1"/>
              <a:t>von</a:t>
            </a:r>
            <a:r>
              <a:rPr lang="fr-CA" dirty="0"/>
              <a:t> Thünen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5" name="Ellipse 4"/>
          <p:cNvSpPr/>
          <p:nvPr/>
        </p:nvSpPr>
        <p:spPr>
          <a:xfrm>
            <a:off x="3419872" y="1556792"/>
            <a:ext cx="3168352" cy="2952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Ellipse 5"/>
          <p:cNvSpPr/>
          <p:nvPr/>
        </p:nvSpPr>
        <p:spPr>
          <a:xfrm>
            <a:off x="3851920" y="1988840"/>
            <a:ext cx="2304256" cy="216024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llipse 6"/>
          <p:cNvSpPr/>
          <p:nvPr/>
        </p:nvSpPr>
        <p:spPr>
          <a:xfrm>
            <a:off x="4283968" y="2348880"/>
            <a:ext cx="1440160" cy="1440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Ellipse 7"/>
          <p:cNvSpPr/>
          <p:nvPr/>
        </p:nvSpPr>
        <p:spPr>
          <a:xfrm>
            <a:off x="4644008" y="2708920"/>
            <a:ext cx="720080" cy="72008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9" name="Ellipse 8"/>
          <p:cNvSpPr/>
          <p:nvPr/>
        </p:nvSpPr>
        <p:spPr>
          <a:xfrm>
            <a:off x="4860032" y="2924944"/>
            <a:ext cx="288032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/>
          <p:cNvSpPr txBox="1"/>
          <p:nvPr/>
        </p:nvSpPr>
        <p:spPr>
          <a:xfrm>
            <a:off x="5076056" y="28529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364088" y="28529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2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724128" y="28529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3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228184" y="28436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4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752528" y="4653136"/>
            <a:ext cx="4391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CA" sz="2000" dirty="0"/>
              <a:t>Production maraichère et laitière (r, p et T élevés) </a:t>
            </a:r>
          </a:p>
          <a:p>
            <a:pPr marL="342900" indent="-342900">
              <a:buAutoNum type="arabicPeriod"/>
            </a:pPr>
            <a:r>
              <a:rPr lang="fr-CA" sz="2000" dirty="0"/>
              <a:t>Forêt (r et p faibles mais T très élevé)</a:t>
            </a:r>
          </a:p>
          <a:p>
            <a:pPr marL="342900" indent="-342900">
              <a:buAutoNum type="arabicPeriod"/>
            </a:pPr>
            <a:r>
              <a:rPr lang="fr-CA" sz="2000" dirty="0"/>
              <a:t>Céréales (r, p et T faibles)</a:t>
            </a:r>
          </a:p>
          <a:p>
            <a:pPr marL="342900" indent="-342900">
              <a:buAutoNum type="arabicPeriod"/>
            </a:pPr>
            <a:r>
              <a:rPr lang="fr-CA" sz="2000" dirty="0"/>
              <a:t>Élevage extensif (p élevé, r et T très faibles</a:t>
            </a:r>
          </a:p>
        </p:txBody>
      </p:sp>
      <p:cxnSp>
        <p:nvCxnSpPr>
          <p:cNvPr id="16" name="Connecteur droit avec flèche 15"/>
          <p:cNvCxnSpPr>
            <a:cxnSpLocks/>
          </p:cNvCxnSpPr>
          <p:nvPr/>
        </p:nvCxnSpPr>
        <p:spPr>
          <a:xfrm>
            <a:off x="4051085" y="4869160"/>
            <a:ext cx="16859" cy="161180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79512" y="5286598"/>
            <a:ext cx="38715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ym typeface="Symbol" panose="05050102010706020507" pitchFamily="18" charset="2"/>
              </a:rPr>
              <a:t> </a:t>
            </a:r>
            <a:r>
              <a:rPr lang="fr-CA" dirty="0"/>
              <a:t>coût de transport unitaire (</a:t>
            </a:r>
            <a:r>
              <a:rPr lang="fr-CA" dirty="0">
                <a:sym typeface="Symbol" panose="05050102010706020507" pitchFamily="18" charset="2"/>
              </a:rPr>
              <a:t></a:t>
            </a:r>
            <a:r>
              <a:rPr lang="fr-CA" dirty="0"/>
              <a:t>T), </a:t>
            </a:r>
          </a:p>
          <a:p>
            <a:r>
              <a:rPr lang="fr-CA" dirty="0">
                <a:sym typeface="Symbol" panose="05050102010706020507" pitchFamily="18" charset="2"/>
              </a:rPr>
              <a:t> </a:t>
            </a:r>
            <a:r>
              <a:rPr lang="fr-CA" dirty="0"/>
              <a:t>demande pour le produit (</a:t>
            </a:r>
            <a:r>
              <a:rPr lang="fr-CA" dirty="0">
                <a:sym typeface="Symbol" panose="05050102010706020507" pitchFamily="18" charset="2"/>
              </a:rPr>
              <a:t></a:t>
            </a:r>
            <a:r>
              <a:rPr lang="fr-CA" dirty="0"/>
              <a:t>p)</a:t>
            </a:r>
          </a:p>
          <a:p>
            <a:r>
              <a:rPr lang="fr-CA" dirty="0">
                <a:sym typeface="Symbol" panose="05050102010706020507" pitchFamily="18" charset="2"/>
              </a:rPr>
              <a:t></a:t>
            </a:r>
            <a:r>
              <a:rPr lang="fr-CA" dirty="0"/>
              <a:t> intensité en main d’œuvre (</a:t>
            </a:r>
            <a:r>
              <a:rPr lang="fr-CA" dirty="0">
                <a:sym typeface="Symbol" panose="05050102010706020507" pitchFamily="18" charset="2"/>
              </a:rPr>
              <a:t>c</a:t>
            </a:r>
            <a:r>
              <a:rPr lang="fr-CA" dirty="0"/>
              <a:t>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9014E5F-9819-E489-4219-3EA22C5F4173}"/>
              </a:ext>
            </a:extLst>
          </p:cNvPr>
          <p:cNvSpPr txBox="1"/>
          <p:nvPr/>
        </p:nvSpPr>
        <p:spPr>
          <a:xfrm>
            <a:off x="280285" y="1052736"/>
            <a:ext cx="29235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effectLst/>
                <a:latin typeface="Nimbus Roman No9 L"/>
              </a:rPr>
              <a:t>R = </a:t>
            </a:r>
            <a:r>
              <a:rPr lang="pt-BR" b="0" i="1" dirty="0">
                <a:effectLst/>
                <a:latin typeface="Nimbus Roman No9 L"/>
              </a:rPr>
              <a:t>r×(p – c) – r×T×m</a:t>
            </a:r>
          </a:p>
          <a:p>
            <a:endParaRPr lang="pt-BR" i="1" dirty="0">
              <a:latin typeface="Nimbus Roman No9 L"/>
            </a:endParaRPr>
          </a:p>
          <a:p>
            <a:r>
              <a:rPr lang="pt-BR" i="1" dirty="0">
                <a:latin typeface="Nimbus Roman No9 L"/>
              </a:rPr>
              <a:t>Avec:</a:t>
            </a:r>
          </a:p>
          <a:p>
            <a:r>
              <a:rPr lang="pt-BR" i="1" dirty="0">
                <a:latin typeface="Nimbus Roman No9 L"/>
              </a:rPr>
              <a:t>R : rente</a:t>
            </a:r>
          </a:p>
          <a:p>
            <a:r>
              <a:rPr lang="pt-BR" i="1" dirty="0">
                <a:latin typeface="Nimbus Roman No9 L"/>
              </a:rPr>
              <a:t>r : rendement marginal de la terre</a:t>
            </a:r>
          </a:p>
          <a:p>
            <a:r>
              <a:rPr lang="pt-BR" i="1" dirty="0">
                <a:latin typeface="Nimbus Roman No9 L"/>
              </a:rPr>
              <a:t>p : prix du produit</a:t>
            </a:r>
          </a:p>
          <a:p>
            <a:r>
              <a:rPr lang="pt-BR" i="1" dirty="0">
                <a:latin typeface="Nimbus Roman No9 L"/>
              </a:rPr>
              <a:t>c : coût unitaire</a:t>
            </a:r>
          </a:p>
          <a:p>
            <a:r>
              <a:rPr lang="pt-BR" i="1" dirty="0">
                <a:latin typeface="Nimbus Roman No9 L"/>
              </a:rPr>
              <a:t>p – c : revenu net unitaire</a:t>
            </a:r>
          </a:p>
          <a:p>
            <a:r>
              <a:rPr lang="pt-BR" i="1" dirty="0">
                <a:latin typeface="Nimbus Roman No9 L"/>
              </a:rPr>
              <a:t>T : coût de transport unitaire par unité de distance</a:t>
            </a:r>
          </a:p>
          <a:p>
            <a:r>
              <a:rPr lang="pt-BR" i="1" dirty="0">
                <a:latin typeface="Nimbus Roman No9 L"/>
              </a:rPr>
              <a:t>m : distantce </a:t>
            </a:r>
          </a:p>
          <a:p>
            <a:r>
              <a:rPr lang="pt-BR" i="1" dirty="0">
                <a:latin typeface="Nimbus Roman No9 L"/>
              </a:rPr>
              <a:t>T*m : coût de  transport total unitaire</a:t>
            </a:r>
          </a:p>
          <a:p>
            <a:endParaRPr lang="fr-CA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51EE1C1-76C8-27B0-6D2C-5EF2391C20A9}"/>
              </a:ext>
            </a:extLst>
          </p:cNvPr>
          <p:cNvSpPr txBox="1"/>
          <p:nvPr/>
        </p:nvSpPr>
        <p:spPr>
          <a:xfrm>
            <a:off x="4067944" y="5446965"/>
            <a:ext cx="7745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sym typeface="Symbol" panose="05050102010706020507" pitchFamily="18" charset="2"/>
              </a:rPr>
              <a:t></a:t>
            </a:r>
            <a:r>
              <a:rPr lang="fr-CA" dirty="0" err="1">
                <a:sym typeface="Symbol" panose="05050102010706020507" pitchFamily="18" charset="2"/>
              </a:rPr>
              <a:t>dist</a:t>
            </a:r>
            <a:r>
              <a:rPr lang="fr-CA" dirty="0">
                <a:sym typeface="Symbol" panose="05050102010706020507" pitchFamily="18" charset="2"/>
              </a:rPr>
              <a:t>.</a:t>
            </a:r>
          </a:p>
          <a:p>
            <a:r>
              <a:rPr lang="fr-CA" dirty="0">
                <a:sym typeface="Symbol" panose="05050102010706020507" pitchFamily="18" charset="2"/>
              </a:rPr>
              <a:t>( </a:t>
            </a:r>
            <a:r>
              <a:rPr lang="fr-CA" dirty="0"/>
              <a:t>m)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Jules </a:t>
            </a:r>
            <a:r>
              <a:rPr lang="fr-CA" dirty="0" err="1"/>
              <a:t>Dupuit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99336"/>
            <a:ext cx="8686800" cy="4826008"/>
          </a:xfrm>
        </p:spPr>
        <p:txBody>
          <a:bodyPr>
            <a:normAutofit fontScale="85000" lnSpcReduction="20000"/>
          </a:bodyPr>
          <a:lstStyle/>
          <a:p>
            <a:pPr marL="578358" indent="-514350">
              <a:buNone/>
            </a:pPr>
            <a:r>
              <a:rPr lang="fr-CA" dirty="0"/>
              <a:t>1844 	«De la mesure de l’utilité des 				travaux publics»</a:t>
            </a:r>
          </a:p>
          <a:p>
            <a:endParaRPr lang="fr-CA" dirty="0"/>
          </a:p>
          <a:p>
            <a:r>
              <a:rPr lang="fr-CA" dirty="0"/>
              <a:t>Ingénieur civil français s’intéressant à la valeur des biens publics et à leur offre optimale dans le contexte d’un article sur le péage</a:t>
            </a:r>
          </a:p>
          <a:p>
            <a:endParaRPr lang="fr-CA" dirty="0"/>
          </a:p>
          <a:p>
            <a:r>
              <a:rPr lang="fr-CA" dirty="0"/>
              <a:t>Présente la courbe d’utilité marginale décroissante</a:t>
            </a:r>
          </a:p>
          <a:p>
            <a:endParaRPr lang="fr-CA" dirty="0"/>
          </a:p>
          <a:p>
            <a:r>
              <a:rPr lang="fr-CA" dirty="0"/>
              <a:t>Aborde par la bande la question du niveau de taxation «optimal»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2630</TotalTime>
  <Words>1070</Words>
  <Application>Microsoft Office PowerPoint</Application>
  <PresentationFormat>Affichage à l'écran (4:3)</PresentationFormat>
  <Paragraphs>161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Calibri</vt:lpstr>
      <vt:lpstr>Century Gothic</vt:lpstr>
      <vt:lpstr>Nimbus Roman No9 L</vt:lpstr>
      <vt:lpstr>Symbol</vt:lpstr>
      <vt:lpstr>Verdana</vt:lpstr>
      <vt:lpstr>Wingdings 2</vt:lpstr>
      <vt:lpstr>Verve</vt:lpstr>
      <vt:lpstr>Les précurseurs du marginalisme</vt:lpstr>
      <vt:lpstr>Plan</vt:lpstr>
      <vt:lpstr>Qui étaient-ils?</vt:lpstr>
      <vt:lpstr>Daniel Bernouilli</vt:lpstr>
      <vt:lpstr>Daniel Bernouilli</vt:lpstr>
      <vt:lpstr>Johann Heinrich von Thünen</vt:lpstr>
      <vt:lpstr>La productivité marginale</vt:lpstr>
      <vt:lpstr>Les «anneaux» de von Thünen</vt:lpstr>
      <vt:lpstr>Jules Dupuit</vt:lpstr>
      <vt:lpstr>Le surplus du consommateur</vt:lpstr>
      <vt:lpstr>Les revenus tirés d’un impôt en fonction de son taux</vt:lpstr>
      <vt:lpstr>Hermann Heinrich Gossen</vt:lpstr>
      <vt:lpstr>1ère «loi de Gossen»</vt:lpstr>
      <vt:lpstr>2e «loi de Gossen»</vt:lpstr>
      <vt:lpstr>Antoine Augustin Cournot</vt:lpstr>
      <vt:lpstr>Le modèle O/D</vt:lpstr>
      <vt:lpstr>Les élasticités</vt:lpstr>
      <vt:lpstr>Les formes de concurrence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Charest, Yan-Olivier</cp:lastModifiedBy>
  <cp:revision>434</cp:revision>
  <dcterms:created xsi:type="dcterms:W3CDTF">2012-10-28T01:26:47Z</dcterms:created>
  <dcterms:modified xsi:type="dcterms:W3CDTF">2025-01-14T15:53:44Z</dcterms:modified>
</cp:coreProperties>
</file>