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60" r:id="rId1"/>
  </p:sldMasterIdLst>
  <p:notesMasterIdLst>
    <p:notesMasterId r:id="rId31"/>
  </p:notesMasterIdLst>
  <p:handoutMasterIdLst>
    <p:handoutMasterId r:id="rId32"/>
  </p:handoutMasterIdLst>
  <p:sldIdLst>
    <p:sldId id="256" r:id="rId2"/>
    <p:sldId id="327" r:id="rId3"/>
    <p:sldId id="446" r:id="rId4"/>
    <p:sldId id="468" r:id="rId5"/>
    <p:sldId id="470" r:id="rId6"/>
    <p:sldId id="469" r:id="rId7"/>
    <p:sldId id="477" r:id="rId8"/>
    <p:sldId id="480" r:id="rId9"/>
    <p:sldId id="471" r:id="rId10"/>
    <p:sldId id="482" r:id="rId11"/>
    <p:sldId id="464" r:id="rId12"/>
    <p:sldId id="483" r:id="rId13"/>
    <p:sldId id="484" r:id="rId14"/>
    <p:sldId id="473" r:id="rId15"/>
    <p:sldId id="474" r:id="rId16"/>
    <p:sldId id="494" r:id="rId17"/>
    <p:sldId id="495" r:id="rId18"/>
    <p:sldId id="486" r:id="rId19"/>
    <p:sldId id="487" r:id="rId20"/>
    <p:sldId id="485" r:id="rId21"/>
    <p:sldId id="489" r:id="rId22"/>
    <p:sldId id="493" r:id="rId23"/>
    <p:sldId id="476" r:id="rId24"/>
    <p:sldId id="478" r:id="rId25"/>
    <p:sldId id="490" r:id="rId26"/>
    <p:sldId id="491" r:id="rId27"/>
    <p:sldId id="492" r:id="rId28"/>
    <p:sldId id="475" r:id="rId29"/>
    <p:sldId id="450" r:id="rId30"/>
  </p:sldIdLst>
  <p:sldSz cx="9144000" cy="6858000" type="screen4x3"/>
  <p:notesSz cx="68580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>
        <p:scale>
          <a:sx n="66" d="100"/>
          <a:sy n="66" d="100"/>
        </p:scale>
        <p:origin x="-2226" y="-9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DF788-EAEA-4AC0-B0EA-4EA1FF9DAEF4}" type="datetimeFigureOut">
              <a:rPr lang="fr-FR" smtClean="0"/>
              <a:pPr/>
              <a:t>17/11/2015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B4253-D9C2-467B-968F-751CA3647FE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539700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01F111-7397-4D9A-AA81-9927AA69E198}" type="datetimeFigureOut">
              <a:rPr lang="fr-CA" smtClean="0"/>
              <a:pPr/>
              <a:t>2015-11-17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EECF99-64B1-4A3C-83CF-427D76DEF955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95750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80162816-1AFD-481B-9B80-B520050C54B0}" type="datetime1">
              <a:rPr lang="fr-CA" smtClean="0"/>
              <a:pPr/>
              <a:t>2015-11-17</a:t>
            </a:fld>
            <a:endParaRPr lang="fr-CA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CA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92B5-F7B8-49E2-AEE9-899B494B8ED8}" type="datetime1">
              <a:rPr lang="fr-CA" smtClean="0"/>
              <a:pPr/>
              <a:t>2015-11-17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F41E9-B8BC-4EA0-B15D-892B3192F1FB}" type="datetime1">
              <a:rPr lang="fr-CA" smtClean="0"/>
              <a:pPr/>
              <a:t>2015-11-17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7C71A31-F347-42C6-BE50-8F86576630F7}" type="datetime1">
              <a:rPr lang="fr-CA" smtClean="0"/>
              <a:pPr/>
              <a:t>2015-11-17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E509EA0-A292-4C82-A36A-55B24B6AFB5E}" type="datetime1">
              <a:rPr lang="fr-CA" smtClean="0"/>
              <a:pPr/>
              <a:t>2015-11-17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4BAAC3C-8FFF-4A02-A040-82A1189A442A}" type="datetime1">
              <a:rPr lang="fr-CA" smtClean="0"/>
              <a:pPr/>
              <a:t>2015-11-17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9469ED4-65BE-475E-B1B9-71D7065C0358}" type="datetime1">
              <a:rPr lang="fr-CA" smtClean="0"/>
              <a:pPr/>
              <a:t>2015-11-17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9258D-E0BA-456A-8809-D3AA7F907BDA}" type="datetime1">
              <a:rPr lang="fr-CA" smtClean="0"/>
              <a:pPr/>
              <a:t>2015-11-17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B96659C-F59D-40B1-A553-2DBF4E8ED2F6}" type="datetime1">
              <a:rPr lang="fr-CA" smtClean="0"/>
              <a:pPr/>
              <a:t>2015-11-17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71CCA99-A916-42A9-99C6-F46F1E337BC1}" type="datetime1">
              <a:rPr lang="fr-CA" smtClean="0"/>
              <a:pPr/>
              <a:t>2015-11-17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63454F02-0497-4DC6-B67D-3A1E5BA12AD3}" type="datetime1">
              <a:rPr lang="fr-CA" smtClean="0"/>
              <a:pPr/>
              <a:t>2015-11-17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2E47D74-7A8B-42D2-BB62-F431A542A768}" type="datetime1">
              <a:rPr lang="fr-CA" smtClean="0"/>
              <a:pPr/>
              <a:t>2015-11-17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CA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iltonhouse.co.uk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John Maynard Keynes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 smtClean="0"/>
              <a:t>ECO4062</a:t>
            </a:r>
          </a:p>
          <a:p>
            <a:r>
              <a:rPr lang="fr-CA" dirty="0" smtClean="0"/>
              <a:t> Sujet 8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267494"/>
            <a:ext cx="8858280" cy="1399032"/>
          </a:xfrm>
        </p:spPr>
        <p:txBody>
          <a:bodyPr>
            <a:normAutofit/>
          </a:bodyPr>
          <a:lstStyle/>
          <a:p>
            <a:r>
              <a:rPr lang="en-CA" dirty="0" smtClean="0"/>
              <a:t>La </a:t>
            </a:r>
            <a:r>
              <a:rPr lang="en-CA" dirty="0" err="1" smtClean="0"/>
              <a:t>Société</a:t>
            </a:r>
            <a:r>
              <a:rPr lang="en-CA" dirty="0" smtClean="0"/>
              <a:t> des </a:t>
            </a:r>
            <a:r>
              <a:rPr lang="en-CA" dirty="0" err="1" smtClean="0"/>
              <a:t>apôtres</a:t>
            </a:r>
            <a:r>
              <a:rPr lang="en-CA" dirty="0" smtClean="0"/>
              <a:t> et la </a:t>
            </a:r>
            <a:r>
              <a:rPr lang="en-CA" dirty="0" err="1" smtClean="0"/>
              <a:t>réflexion</a:t>
            </a:r>
            <a:r>
              <a:rPr lang="en-CA" dirty="0" smtClean="0"/>
              <a:t> </a:t>
            </a:r>
            <a:r>
              <a:rPr lang="en-CA" dirty="0" err="1" smtClean="0"/>
              <a:t>éthique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5000636"/>
          </a:xfrm>
        </p:spPr>
        <p:txBody>
          <a:bodyPr>
            <a:normAutofit fontScale="77500" lnSpcReduction="20000"/>
          </a:bodyPr>
          <a:lstStyle/>
          <a:p>
            <a:r>
              <a:rPr lang="fr-CA" sz="2800" dirty="0" smtClean="0"/>
              <a:t>Société secrète regroupant l’élite de Cambridge, fondée en 1820 et tenant des discussions hebdomadaires organisées autour de présentations des membres</a:t>
            </a:r>
          </a:p>
          <a:p>
            <a:endParaRPr lang="fr-CA" sz="2800" dirty="0" smtClean="0"/>
          </a:p>
          <a:p>
            <a:r>
              <a:rPr lang="fr-CA" sz="2800" dirty="0" smtClean="0"/>
              <a:t>Regroupe, au tout début du siècle, plusieurs amis de Keynes qui feront partie du groupe de Bloomsbury dont Lytton </a:t>
            </a:r>
            <a:r>
              <a:rPr lang="fr-CA" sz="2800" dirty="0" err="1" smtClean="0"/>
              <a:t>Stratchey</a:t>
            </a:r>
            <a:r>
              <a:rPr lang="fr-CA" sz="2800" dirty="0" smtClean="0"/>
              <a:t>, Leonard Wolf et Roger Fry et des philosophes influents dont Bertrand Russel</a:t>
            </a:r>
          </a:p>
          <a:p>
            <a:endParaRPr lang="fr-CA" sz="2800" dirty="0" smtClean="0"/>
          </a:p>
          <a:p>
            <a:r>
              <a:rPr lang="fr-CA" sz="2800" dirty="0" smtClean="0"/>
              <a:t>G. E. Moore est toutefois celui qui aurait le plus influencé les futurs membres de Bloomsbury, son </a:t>
            </a:r>
            <a:r>
              <a:rPr lang="fr-CA" sz="2800" i="1" dirty="0" err="1" smtClean="0"/>
              <a:t>Principia</a:t>
            </a:r>
            <a:r>
              <a:rPr lang="fr-CA" sz="2800" i="1" dirty="0" smtClean="0"/>
              <a:t> </a:t>
            </a:r>
            <a:r>
              <a:rPr lang="fr-CA" sz="2800" i="1" dirty="0" err="1" smtClean="0"/>
              <a:t>Ethica</a:t>
            </a:r>
            <a:r>
              <a:rPr lang="fr-CA" sz="2800" i="1" dirty="0" smtClean="0"/>
              <a:t> </a:t>
            </a:r>
            <a:r>
              <a:rPr lang="fr-CA" sz="2800" dirty="0" smtClean="0"/>
              <a:t>(1903) leur faisant office de manifeste</a:t>
            </a:r>
          </a:p>
          <a:p>
            <a:pPr lvl="1"/>
            <a:r>
              <a:rPr lang="fr-CA" sz="2400" dirty="0" smtClean="0"/>
              <a:t>Le but de l’existence est la poursuite du bien et du beau</a:t>
            </a:r>
          </a:p>
          <a:p>
            <a:pPr lvl="1"/>
            <a:r>
              <a:rPr lang="fr-CA" sz="2400" dirty="0" smtClean="0"/>
              <a:t>Devant l’incertain et le doute, les moyens sont le pragmatisme, le respect des conventions et l’adaptabilité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63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smtClean="0"/>
              <a:t>Bloomsbury (1)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740320"/>
          </a:xfrm>
        </p:spPr>
        <p:txBody>
          <a:bodyPr>
            <a:normAutofit fontScale="92500" lnSpcReduction="20000"/>
          </a:bodyPr>
          <a:lstStyle/>
          <a:p>
            <a:r>
              <a:rPr lang="fr-CA" sz="2800" dirty="0" smtClean="0"/>
              <a:t>Groupe d’amis partageant des valeurs et un mode de vie les amenant à réfléchir sur l’éthique, la sexualité, l’art et la création</a:t>
            </a:r>
          </a:p>
          <a:p>
            <a:endParaRPr lang="fr-CA" sz="2800" dirty="0" smtClean="0"/>
          </a:p>
          <a:p>
            <a:r>
              <a:rPr lang="fr-CA" sz="2800" dirty="0" smtClean="0"/>
              <a:t>Y étaient entre autres associés Vanessa et Clive Bell, Leonard et Virginia Wolf, Lytton </a:t>
            </a:r>
            <a:r>
              <a:rPr lang="fr-CA" sz="2800" dirty="0" err="1" smtClean="0"/>
              <a:t>Stratchey</a:t>
            </a:r>
            <a:r>
              <a:rPr lang="fr-CA" sz="2800" dirty="0" smtClean="0"/>
              <a:t>, Roger Fry et Duncan Grant</a:t>
            </a:r>
          </a:p>
          <a:p>
            <a:endParaRPr lang="fr-CA" sz="2800" dirty="0" smtClean="0"/>
          </a:p>
          <a:p>
            <a:r>
              <a:rPr lang="fr-CA" sz="2800" dirty="0" smtClean="0"/>
              <a:t>Dans l’imaginaire britannique, le groupe a redéfini au début du siècle les règles du bien-vivre ensemble et symbolise l’entrée dans la modernité, le renversement du conservatisme victorien</a:t>
            </a:r>
          </a:p>
          <a:p>
            <a:endParaRPr lang="fr-CA" sz="2800" dirty="0" smtClean="0"/>
          </a:p>
          <a:p>
            <a:pPr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63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smtClean="0"/>
              <a:t>Bloomsbury (2)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14488"/>
            <a:ext cx="8401080" cy="4740320"/>
          </a:xfrm>
        </p:spPr>
        <p:txBody>
          <a:bodyPr>
            <a:normAutofit fontScale="77500" lnSpcReduction="20000"/>
          </a:bodyPr>
          <a:lstStyle/>
          <a:p>
            <a:r>
              <a:rPr lang="fr-CA" sz="2800" dirty="0" smtClean="0"/>
              <a:t>Virginia Wolf est reconnue dans l’histoire du roman pour ses trames narratives bornées par l’intériorité de ses personnages</a:t>
            </a:r>
          </a:p>
          <a:p>
            <a:endParaRPr lang="fr-CA" sz="2800" dirty="0" smtClean="0"/>
          </a:p>
          <a:p>
            <a:r>
              <a:rPr lang="fr-CA" sz="2800" dirty="0" smtClean="0"/>
              <a:t>Le groupe propage les nouvelles idées psychanalytiques, la maison d’édition fondée par Leonard Wolf publiant les premières traductions anglaises de Freud</a:t>
            </a:r>
          </a:p>
          <a:p>
            <a:endParaRPr lang="fr-CA" sz="2800" dirty="0" smtClean="0"/>
          </a:p>
          <a:p>
            <a:r>
              <a:rPr lang="fr-CA" sz="2800" dirty="0" smtClean="0"/>
              <a:t>D’autre comme Roger Fry, feront connaître l’art impressionniste et expressionniste à Londres</a:t>
            </a:r>
          </a:p>
          <a:p>
            <a:endParaRPr lang="fr-CA" sz="2800" dirty="0" smtClean="0"/>
          </a:p>
          <a:p>
            <a:r>
              <a:rPr lang="fr-CA" sz="2800" dirty="0" smtClean="0"/>
              <a:t>Toujours au centre des explorations du groupe : l’intériorité et la subjectivité de l’expérience, le libre-arbitre et le respect de l’individualité d’autrui, une grande ouverture d’esprit</a:t>
            </a: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63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smtClean="0"/>
              <a:t>Le </a:t>
            </a:r>
            <a:r>
              <a:rPr lang="en-CA" dirty="0" err="1" smtClean="0"/>
              <a:t>spéculateur</a:t>
            </a:r>
            <a:r>
              <a:rPr lang="en-CA" dirty="0" smtClean="0"/>
              <a:t> </a:t>
            </a:r>
            <a:r>
              <a:rPr lang="en-CA" dirty="0" err="1" smtClean="0"/>
              <a:t>philanthrope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CA" sz="2800" dirty="0" smtClean="0"/>
              <a:t>Paradoxalement, Keynes profites de l’irrationalité des marchés et s’adonne à la spéculation, avec plus de chances que de revers</a:t>
            </a:r>
          </a:p>
          <a:p>
            <a:endParaRPr lang="fr-CA" sz="2800" dirty="0" smtClean="0"/>
          </a:p>
          <a:p>
            <a:r>
              <a:rPr lang="fr-CA" sz="2800" dirty="0" smtClean="0"/>
              <a:t>Devient mécène pour différentes institutions comme le Théâtre de Cambridge et le Conseil des arts</a:t>
            </a:r>
          </a:p>
          <a:p>
            <a:endParaRPr lang="fr-CA" sz="2800" dirty="0" smtClean="0"/>
          </a:p>
          <a:p>
            <a:r>
              <a:rPr lang="fr-CA" sz="2800" dirty="0" smtClean="0"/>
              <a:t>Collectionne les œuvres d’art et les beaux livres</a:t>
            </a:r>
            <a:br>
              <a:rPr lang="fr-CA" sz="2800" dirty="0" smtClean="0"/>
            </a:br>
            <a:endParaRPr lang="fr-CA" sz="2800" dirty="0" smtClean="0"/>
          </a:p>
          <a:p>
            <a:r>
              <a:rPr lang="fr-CA" sz="2800" dirty="0" smtClean="0"/>
              <a:t>Aide aussi ses amis de Bloomsbury qu’il héberge au </a:t>
            </a:r>
            <a:r>
              <a:rPr lang="fr-CA" sz="2800" dirty="0" smtClean="0">
                <a:hlinkClick r:id="rId2"/>
              </a:rPr>
              <a:t>domaine de </a:t>
            </a:r>
            <a:r>
              <a:rPr lang="fr-CA" sz="2800" dirty="0" err="1" smtClean="0">
                <a:hlinkClick r:id="rId2"/>
              </a:rPr>
              <a:t>Tilton</a:t>
            </a:r>
            <a:endParaRPr lang="fr-CA" sz="2800" dirty="0" smtClean="0"/>
          </a:p>
          <a:p>
            <a:endParaRPr lang="fr-CA" sz="2800" dirty="0" smtClean="0"/>
          </a:p>
          <a:p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63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smtClean="0"/>
              <a:t>La </a:t>
            </a:r>
            <a:r>
              <a:rPr lang="en-CA" dirty="0" err="1" smtClean="0"/>
              <a:t>connaissance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472518" cy="4572000"/>
          </a:xfrm>
        </p:spPr>
        <p:txBody>
          <a:bodyPr>
            <a:normAutofit fontScale="92500" lnSpcReduction="20000"/>
          </a:bodyPr>
          <a:lstStyle/>
          <a:p>
            <a:r>
              <a:rPr lang="fr-CA" sz="2800" dirty="0" smtClean="0"/>
              <a:t>L’action humaine s’inscrit dans le contexte d’une grande incertitude et d’une connaissance limitée, elle est menée davantage par l’intuition (croyance rationnelle) que le calcul</a:t>
            </a:r>
          </a:p>
          <a:p>
            <a:endParaRPr lang="fr-CA" sz="2800" dirty="0" smtClean="0"/>
          </a:p>
          <a:p>
            <a:r>
              <a:rPr lang="fr-CA" sz="2800" dirty="0" smtClean="0"/>
              <a:t>Refus de la conception réductionniste quantitative, </a:t>
            </a:r>
            <a:r>
              <a:rPr lang="fr-CA" sz="2800" dirty="0" err="1" smtClean="0"/>
              <a:t>fréquentiste</a:t>
            </a:r>
            <a:r>
              <a:rPr lang="fr-CA" sz="2800" dirty="0" smtClean="0"/>
              <a:t>, de l’incertitude et des probabilité (thèse du </a:t>
            </a:r>
            <a:r>
              <a:rPr lang="fr-CA" sz="2800" i="1" dirty="0" smtClean="0"/>
              <a:t>Traité sur les probabilités</a:t>
            </a:r>
            <a:r>
              <a:rPr lang="fr-CA" sz="2800" dirty="0" smtClean="0"/>
              <a:t>)</a:t>
            </a:r>
          </a:p>
          <a:p>
            <a:endParaRPr lang="fr-CA" sz="2800" dirty="0" smtClean="0"/>
          </a:p>
          <a:p>
            <a:r>
              <a:rPr lang="fr-CA" sz="2800" dirty="0" smtClean="0"/>
              <a:t>Les probabilités s’appliquent à des croyances, pas à des événements, elles sont le fait d’une réalité subjective et non objective</a:t>
            </a:r>
          </a:p>
          <a:p>
            <a:endParaRPr lang="fr-CA" sz="2800" dirty="0" smtClean="0"/>
          </a:p>
          <a:p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63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smtClean="0"/>
              <a:t>La </a:t>
            </a:r>
            <a:r>
              <a:rPr lang="en-CA" dirty="0" err="1" smtClean="0"/>
              <a:t>méthode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CA" sz="2800" dirty="0" smtClean="0"/>
              <a:t>Conception holiste reposant sur l’idée d’une unité organique du social</a:t>
            </a:r>
          </a:p>
          <a:p>
            <a:endParaRPr lang="fr-CA" sz="2800" dirty="0" smtClean="0"/>
          </a:p>
          <a:p>
            <a:r>
              <a:rPr lang="fr-CA" sz="2800" dirty="0" smtClean="0"/>
              <a:t>L’action est basée sur des croyances rationnelles, compromis dans un contexte d’incertitude et de connaissances limitées, ce qui rend ses déterminants irréductibles au simple raisonnement mathématique</a:t>
            </a:r>
          </a:p>
          <a:p>
            <a:endParaRPr lang="fr-CA" sz="2800" dirty="0" smtClean="0"/>
          </a:p>
          <a:p>
            <a:r>
              <a:rPr lang="fr-CA" sz="2800" dirty="0" smtClean="0"/>
              <a:t>Ces déterminants sont d’abord connus par l’intuition et l’introspection, bien qu’il existe un espace limité pour l’usage des statistiques</a:t>
            </a:r>
          </a:p>
          <a:p>
            <a:endParaRPr lang="fr-CA" sz="2800" dirty="0" smtClean="0"/>
          </a:p>
          <a:p>
            <a:r>
              <a:rPr lang="fr-CA" sz="2800" dirty="0" smtClean="0"/>
              <a:t>Rejette l’idée que la raison soit l’unique maître de l’action : découverte de la psychologie de Freud, des pulsions et des esprits animaux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63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Les sciences </a:t>
            </a:r>
            <a:r>
              <a:rPr lang="en-CA" dirty="0" err="1" smtClean="0"/>
              <a:t>sociales</a:t>
            </a:r>
            <a:r>
              <a:rPr lang="en-CA" dirty="0" smtClean="0"/>
              <a:t> et </a:t>
            </a:r>
            <a:r>
              <a:rPr lang="en-CA" dirty="0" err="1" smtClean="0"/>
              <a:t>l’économie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CA" dirty="0" err="1" smtClean="0"/>
              <a:t>Hiérarchisation</a:t>
            </a:r>
            <a:r>
              <a:rPr lang="en-CA" dirty="0" smtClean="0"/>
              <a:t> des disciplines</a:t>
            </a:r>
          </a:p>
          <a:p>
            <a:pPr lvl="1"/>
            <a:r>
              <a:rPr lang="en-CA" dirty="0" err="1" smtClean="0"/>
              <a:t>Philosophie</a:t>
            </a:r>
            <a:r>
              <a:rPr lang="en-CA" dirty="0" smtClean="0"/>
              <a:t> et </a:t>
            </a:r>
            <a:r>
              <a:rPr lang="en-CA" dirty="0" err="1" smtClean="0"/>
              <a:t>éthique</a:t>
            </a:r>
            <a:endParaRPr lang="en-CA" dirty="0" smtClean="0"/>
          </a:p>
          <a:p>
            <a:pPr lvl="1"/>
            <a:r>
              <a:rPr lang="en-CA" dirty="0" err="1" smtClean="0"/>
              <a:t>Politique</a:t>
            </a:r>
            <a:endParaRPr lang="en-CA" dirty="0" smtClean="0"/>
          </a:p>
          <a:p>
            <a:pPr lvl="1"/>
            <a:r>
              <a:rPr lang="en-CA" dirty="0" err="1" smtClean="0"/>
              <a:t>Économique</a:t>
            </a:r>
            <a:endParaRPr lang="en-CA" dirty="0" smtClean="0"/>
          </a:p>
          <a:p>
            <a:endParaRPr lang="en-CA" dirty="0" smtClean="0"/>
          </a:p>
          <a:p>
            <a:r>
              <a:rPr lang="en-CA" dirty="0" err="1" smtClean="0"/>
              <a:t>L’économique</a:t>
            </a:r>
            <a:r>
              <a:rPr lang="en-CA" dirty="0" smtClean="0"/>
              <a:t> </a:t>
            </a:r>
            <a:r>
              <a:rPr lang="en-CA" dirty="0" err="1" smtClean="0"/>
              <a:t>étant</a:t>
            </a:r>
            <a:r>
              <a:rPr lang="en-CA" dirty="0" smtClean="0"/>
              <a:t> </a:t>
            </a:r>
            <a:r>
              <a:rPr lang="en-CA" dirty="0" err="1" smtClean="0"/>
              <a:t>subordonnée</a:t>
            </a:r>
            <a:r>
              <a:rPr lang="en-CA" dirty="0" smtClean="0"/>
              <a:t> au </a:t>
            </a:r>
            <a:r>
              <a:rPr lang="en-CA" dirty="0" err="1" smtClean="0"/>
              <a:t>politique</a:t>
            </a:r>
            <a:r>
              <a:rPr lang="en-CA" dirty="0" smtClean="0"/>
              <a:t> </a:t>
            </a:r>
            <a:r>
              <a:rPr lang="en-CA" dirty="0" err="1" smtClean="0"/>
              <a:t>puis</a:t>
            </a:r>
            <a:r>
              <a:rPr lang="en-CA" dirty="0" smtClean="0"/>
              <a:t> à </a:t>
            </a:r>
            <a:r>
              <a:rPr lang="en-CA" dirty="0" err="1" smtClean="0"/>
              <a:t>l’éthique</a:t>
            </a:r>
            <a:r>
              <a:rPr lang="en-CA" dirty="0" smtClean="0"/>
              <a:t>, </a:t>
            </a:r>
            <a:r>
              <a:rPr lang="en-CA" dirty="0" err="1" smtClean="0"/>
              <a:t>il</a:t>
            </a:r>
            <a:r>
              <a:rPr lang="en-CA" dirty="0" smtClean="0"/>
              <a:t> </a:t>
            </a:r>
            <a:r>
              <a:rPr lang="en-CA" dirty="0" err="1" smtClean="0"/>
              <a:t>s’agit</a:t>
            </a:r>
            <a:r>
              <a:rPr lang="en-CA" dirty="0" smtClean="0"/>
              <a:t> d’un </a:t>
            </a:r>
            <a:r>
              <a:rPr lang="en-CA" dirty="0" err="1" smtClean="0"/>
              <a:t>moyen</a:t>
            </a:r>
            <a:r>
              <a:rPr lang="en-CA" dirty="0" smtClean="0"/>
              <a:t> et non </a:t>
            </a:r>
            <a:r>
              <a:rPr lang="en-CA" dirty="0" err="1" smtClean="0"/>
              <a:t>d’une</a:t>
            </a:r>
            <a:r>
              <a:rPr lang="en-CA" dirty="0" smtClean="0"/>
              <a:t> fin (</a:t>
            </a:r>
            <a:r>
              <a:rPr lang="en-CA" dirty="0" err="1" smtClean="0"/>
              <a:t>comme</a:t>
            </a:r>
            <a:r>
              <a:rPr lang="en-CA" dirty="0" smtClean="0"/>
              <a:t> chez </a:t>
            </a:r>
            <a:r>
              <a:rPr lang="en-CA" dirty="0" err="1" smtClean="0"/>
              <a:t>Aristote</a:t>
            </a:r>
            <a:r>
              <a:rPr lang="en-CA" dirty="0" smtClean="0"/>
              <a:t>)</a:t>
            </a:r>
          </a:p>
          <a:p>
            <a:endParaRPr lang="en-CA" dirty="0" smtClean="0"/>
          </a:p>
          <a:p>
            <a:r>
              <a:rPr lang="en-CA" dirty="0" smtClean="0"/>
              <a:t>Il </a:t>
            </a:r>
            <a:r>
              <a:rPr lang="en-CA" dirty="0" err="1" smtClean="0"/>
              <a:t>va</a:t>
            </a:r>
            <a:r>
              <a:rPr lang="en-CA" dirty="0" smtClean="0"/>
              <a:t> sans dire </a:t>
            </a:r>
            <a:r>
              <a:rPr lang="en-CA" dirty="0" err="1" smtClean="0"/>
              <a:t>que</a:t>
            </a:r>
            <a:r>
              <a:rPr lang="en-CA" dirty="0" smtClean="0"/>
              <a:t> </a:t>
            </a:r>
            <a:r>
              <a:rPr lang="en-CA" dirty="0" err="1" smtClean="0"/>
              <a:t>cela</a:t>
            </a:r>
            <a:r>
              <a:rPr lang="en-CA" dirty="0" smtClean="0"/>
              <a:t> place </a:t>
            </a:r>
            <a:r>
              <a:rPr lang="en-CA" dirty="0" err="1" smtClean="0"/>
              <a:t>d’emblée</a:t>
            </a:r>
            <a:r>
              <a:rPr lang="en-CA" dirty="0" smtClean="0"/>
              <a:t> </a:t>
            </a:r>
            <a:r>
              <a:rPr lang="en-CA" dirty="0" err="1" smtClean="0"/>
              <a:t>l’économie</a:t>
            </a:r>
            <a:r>
              <a:rPr lang="en-CA" dirty="0" smtClean="0"/>
              <a:t> </a:t>
            </a:r>
            <a:r>
              <a:rPr lang="en-CA" dirty="0" err="1" smtClean="0"/>
              <a:t>dans</a:t>
            </a:r>
            <a:r>
              <a:rPr lang="en-CA" dirty="0" smtClean="0"/>
              <a:t> le </a:t>
            </a:r>
            <a:r>
              <a:rPr lang="en-CA" dirty="0" err="1" smtClean="0"/>
              <a:t>domaine</a:t>
            </a:r>
            <a:r>
              <a:rPr lang="en-CA" dirty="0" smtClean="0"/>
              <a:t> du </a:t>
            </a:r>
            <a:r>
              <a:rPr lang="en-CA" dirty="0" err="1" smtClean="0"/>
              <a:t>normatif</a:t>
            </a:r>
            <a:r>
              <a:rPr lang="en-CA" dirty="0" smtClean="0"/>
              <a:t> (on </a:t>
            </a:r>
            <a:r>
              <a:rPr lang="en-CA" dirty="0" err="1" smtClean="0"/>
              <a:t>peut</a:t>
            </a:r>
            <a:r>
              <a:rPr lang="en-CA" dirty="0" smtClean="0"/>
              <a:t> y </a:t>
            </a:r>
            <a:r>
              <a:rPr lang="en-CA" dirty="0" err="1" smtClean="0"/>
              <a:t>voir</a:t>
            </a:r>
            <a:r>
              <a:rPr lang="en-CA" dirty="0" smtClean="0"/>
              <a:t> un pied de </a:t>
            </a:r>
            <a:r>
              <a:rPr lang="en-CA" dirty="0" err="1" smtClean="0"/>
              <a:t>nez</a:t>
            </a:r>
            <a:r>
              <a:rPr lang="en-CA" dirty="0" smtClean="0"/>
              <a:t> au </a:t>
            </a:r>
            <a:r>
              <a:rPr lang="en-CA" dirty="0" err="1" smtClean="0"/>
              <a:t>paternel</a:t>
            </a:r>
            <a:r>
              <a:rPr lang="en-CA" dirty="0" smtClean="0"/>
              <a:t>)</a:t>
            </a:r>
          </a:p>
          <a:p>
            <a:pPr>
              <a:buNone/>
            </a:pPr>
            <a:endParaRPr lang="en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16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smtClean="0"/>
              <a:t>La </a:t>
            </a:r>
            <a:r>
              <a:rPr lang="en-CA" dirty="0" err="1" smtClean="0"/>
              <a:t>politique</a:t>
            </a:r>
            <a:r>
              <a:rPr lang="en-CA" dirty="0" smtClean="0"/>
              <a:t> et le nouveau </a:t>
            </a:r>
            <a:r>
              <a:rPr lang="en-CA" dirty="0" err="1" smtClean="0"/>
              <a:t>libéralisme</a:t>
            </a:r>
            <a:r>
              <a:rPr lang="en-CA" dirty="0" smtClean="0"/>
              <a:t> 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811758"/>
          </a:xfrm>
        </p:spPr>
        <p:txBody>
          <a:bodyPr>
            <a:normAutofit fontScale="77500" lnSpcReduction="20000"/>
          </a:bodyPr>
          <a:lstStyle/>
          <a:p>
            <a:r>
              <a:rPr lang="fr-CA" sz="2800" dirty="0" smtClean="0"/>
              <a:t>Keynes cherche une nouvelle voie qui ne serait ni celle du laissez-faire victorien (voir </a:t>
            </a:r>
            <a:r>
              <a:rPr lang="fr-CA" sz="2800" dirty="0" err="1" smtClean="0"/>
              <a:t>ci-bas</a:t>
            </a:r>
            <a:r>
              <a:rPr lang="fr-CA" sz="2800" dirty="0" smtClean="0"/>
              <a:t>), ni celle des nouveaux régimes bolcheviques ou fascistes incompatibles avec les libertés individuelles</a:t>
            </a:r>
          </a:p>
          <a:p>
            <a:endParaRPr lang="fr-CA" sz="2800" dirty="0" smtClean="0"/>
          </a:p>
          <a:p>
            <a:r>
              <a:rPr lang="fr-CA" sz="2800" dirty="0" smtClean="0"/>
              <a:t>La difficulté est de concilier la sauvegarde des libertés individuelles, une plus grande justice sociale et une plus grande efficacité économique</a:t>
            </a:r>
          </a:p>
          <a:p>
            <a:endParaRPr lang="fr-CA" sz="2800" dirty="0" smtClean="0"/>
          </a:p>
          <a:p>
            <a:r>
              <a:rPr lang="fr-CA" sz="2800" dirty="0" smtClean="0"/>
              <a:t>La solution passe par la redéfinition du rôle de l’État, la naissance de «l’État keynésien» (voir </a:t>
            </a:r>
            <a:r>
              <a:rPr lang="fr-CA" sz="2800" dirty="0" err="1" smtClean="0"/>
              <a:t>ci-bas</a:t>
            </a:r>
            <a:r>
              <a:rPr lang="fr-CA" sz="2800" dirty="0" smtClean="0"/>
              <a:t>)</a:t>
            </a:r>
          </a:p>
          <a:p>
            <a:endParaRPr lang="fr-CA" sz="2800" dirty="0" smtClean="0"/>
          </a:p>
          <a:p>
            <a:r>
              <a:rPr lang="fr-CA" sz="2800" dirty="0" smtClean="0"/>
              <a:t>La </a:t>
            </a:r>
            <a:r>
              <a:rPr lang="fr-CA" sz="2800" i="1" dirty="0" smtClean="0"/>
              <a:t>Théorie générale </a:t>
            </a:r>
            <a:r>
              <a:rPr lang="fr-CA" sz="2800" dirty="0" smtClean="0"/>
              <a:t>est une tentative de montrer que ce nouvel État est non seulement la condition d’une meilleure distribution des richesses, mais aussi celle d’une plus grande efficacité économique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63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smtClean="0"/>
              <a:t>La </a:t>
            </a:r>
            <a:r>
              <a:rPr lang="en-CA" dirty="0" err="1" smtClean="0"/>
              <a:t>politique</a:t>
            </a:r>
            <a:r>
              <a:rPr lang="en-CA" dirty="0" smtClean="0"/>
              <a:t> et le </a:t>
            </a:r>
            <a:r>
              <a:rPr lang="en-CA" dirty="0" err="1" smtClean="0"/>
              <a:t>parti</a:t>
            </a:r>
            <a:r>
              <a:rPr lang="en-CA" dirty="0" smtClean="0"/>
              <a:t> </a:t>
            </a:r>
            <a:r>
              <a:rPr lang="en-CA" dirty="0" err="1" smtClean="0"/>
              <a:t>libéral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43050"/>
            <a:ext cx="8329642" cy="4572000"/>
          </a:xfrm>
        </p:spPr>
        <p:txBody>
          <a:bodyPr>
            <a:normAutofit/>
          </a:bodyPr>
          <a:lstStyle/>
          <a:p>
            <a:r>
              <a:rPr lang="fr-CA" sz="2800" dirty="0" smtClean="0"/>
              <a:t>Préfère supporter l’aile gauche du parti libéral (les libéraux radicaux) plutôt que les travaillistes en raison de l’influence des mouvements ouvriers et de leur proximité avec le bolchévisme</a:t>
            </a:r>
          </a:p>
          <a:p>
            <a:endParaRPr lang="fr-CA" sz="2800" dirty="0" smtClean="0"/>
          </a:p>
          <a:p>
            <a:r>
              <a:rPr lang="fr-CA" sz="2800" dirty="0" smtClean="0"/>
              <a:t>Participe à la rédaction du programme du parti libéral dès 29, ce dernier présentant les principales mesures dites «keynésiennes»</a:t>
            </a:r>
          </a:p>
          <a:p>
            <a:endParaRPr lang="fr-CA" sz="28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63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smtClean="0"/>
              <a:t>Le haut </a:t>
            </a:r>
            <a:r>
              <a:rPr lang="en-CA" dirty="0" err="1" smtClean="0"/>
              <a:t>fonctionnaire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760902"/>
          </a:xfrm>
        </p:spPr>
        <p:txBody>
          <a:bodyPr>
            <a:normAutofit fontScale="85000" lnSpcReduction="20000"/>
          </a:bodyPr>
          <a:lstStyle/>
          <a:p>
            <a:r>
              <a:rPr lang="fr-CA" sz="2800" dirty="0" smtClean="0"/>
              <a:t>Au-delà de son implication dans le parti libéral, Keynes usera de son influence en tant que haut fonctionnaire pour faire avancer ses idéaux politiques</a:t>
            </a:r>
          </a:p>
          <a:p>
            <a:endParaRPr lang="fr-CA" sz="2800" dirty="0" smtClean="0"/>
          </a:p>
          <a:p>
            <a:r>
              <a:rPr lang="fr-CA" sz="2800" dirty="0" smtClean="0"/>
              <a:t>Les affaires indiennes, le trésor et les relations financières internationales, le traité de Versailles et les termes de la paix</a:t>
            </a:r>
          </a:p>
          <a:p>
            <a:endParaRPr lang="fr-CA" sz="2800" dirty="0" smtClean="0"/>
          </a:p>
          <a:p>
            <a:r>
              <a:rPr lang="fr-CA" sz="2800" dirty="0" smtClean="0"/>
              <a:t>Le comité Macmillan, le rôle de conseiller du chancelier de l’échiquier et la crise des années 30 </a:t>
            </a:r>
          </a:p>
          <a:p>
            <a:endParaRPr lang="fr-CA" sz="2800" dirty="0" smtClean="0"/>
          </a:p>
          <a:p>
            <a:r>
              <a:rPr lang="fr-CA" sz="2800" dirty="0" smtClean="0"/>
              <a:t>La banque d’Angleterre, </a:t>
            </a:r>
            <a:r>
              <a:rPr lang="fr-CA" sz="2800" dirty="0" err="1" smtClean="0"/>
              <a:t>Bretton</a:t>
            </a:r>
            <a:r>
              <a:rPr lang="fr-CA" sz="2800" dirty="0" smtClean="0"/>
              <a:t> </a:t>
            </a:r>
            <a:r>
              <a:rPr lang="fr-CA" sz="2800" dirty="0" err="1" smtClean="0"/>
              <a:t>Woods</a:t>
            </a:r>
            <a:r>
              <a:rPr lang="fr-CA" sz="2800" dirty="0" smtClean="0"/>
              <a:t>, le SMI et la relance de l’Occident dans l’après-guerre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63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Plan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26008"/>
          </a:xfrm>
        </p:spPr>
        <p:txBody>
          <a:bodyPr/>
          <a:lstStyle/>
          <a:p>
            <a:r>
              <a:rPr lang="fr-CA" dirty="0" smtClean="0"/>
              <a:t>John Maynard Keynes (1883-1946)</a:t>
            </a:r>
          </a:p>
          <a:p>
            <a:endParaRPr lang="en-CA" dirty="0"/>
          </a:p>
          <a:p>
            <a:r>
              <a:rPr lang="en-CA" dirty="0" smtClean="0"/>
              <a:t>Keynes et la </a:t>
            </a:r>
            <a:r>
              <a:rPr lang="en-CA" dirty="0" err="1" smtClean="0"/>
              <a:t>révolution</a:t>
            </a:r>
            <a:r>
              <a:rPr lang="en-CA" dirty="0" smtClean="0"/>
              <a:t> </a:t>
            </a:r>
            <a:r>
              <a:rPr lang="en-CA" dirty="0" err="1" smtClean="0"/>
              <a:t>keynésienne</a:t>
            </a: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399032"/>
          </a:xfrm>
        </p:spPr>
        <p:txBody>
          <a:bodyPr/>
          <a:lstStyle/>
          <a:p>
            <a:r>
              <a:rPr lang="en-CA" dirty="0" err="1" smtClean="0"/>
              <a:t>L’économie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00174"/>
            <a:ext cx="8401080" cy="5357826"/>
          </a:xfrm>
        </p:spPr>
        <p:txBody>
          <a:bodyPr>
            <a:normAutofit fontScale="70000" lnSpcReduction="20000"/>
          </a:bodyPr>
          <a:lstStyle/>
          <a:p>
            <a:r>
              <a:rPr lang="fr-CA" sz="2800" dirty="0" smtClean="0"/>
              <a:t>Attaque  frontale contre la loi de Say et son corolaire, la TQM, et réhabilitation de la demande effective malthusienne</a:t>
            </a:r>
          </a:p>
          <a:p>
            <a:endParaRPr lang="fr-CA" sz="2800" dirty="0" smtClean="0"/>
          </a:p>
          <a:p>
            <a:r>
              <a:rPr lang="fr-CA" sz="2800" dirty="0" smtClean="0"/>
              <a:t>La détermination du taux d’intérêt repose sur la préférence de la liquidité plutôt que sur l’égalisation de S et I</a:t>
            </a:r>
          </a:p>
          <a:p>
            <a:endParaRPr lang="fr-CA" sz="2800" dirty="0" smtClean="0"/>
          </a:p>
          <a:p>
            <a:r>
              <a:rPr lang="fr-CA" sz="2800" dirty="0" smtClean="0"/>
              <a:t>C’est la production qui s’ajuste pour équilibrer I et S, fixant de fait le niveau des salaires réels, rien n’assurant que cet équilibre soit de plein-emploi</a:t>
            </a:r>
          </a:p>
          <a:p>
            <a:endParaRPr lang="fr-CA" sz="2800" dirty="0" smtClean="0"/>
          </a:p>
          <a:p>
            <a:r>
              <a:rPr lang="fr-CA" sz="2800" dirty="0" smtClean="0"/>
              <a:t>Sur le marché du travail se négocie le salaire nominal : les travailleurs sont d’abord sensibles aux salaires nominaux relatifs plutôt qu’au niveau du salaire réel (ce qui peut expliquer la persistance du sous-emploi) </a:t>
            </a:r>
          </a:p>
          <a:p>
            <a:endParaRPr lang="fr-CA" sz="2800" dirty="0" smtClean="0"/>
          </a:p>
          <a:p>
            <a:pPr marL="536575" indent="-536575">
              <a:buNone/>
              <a:tabLst>
                <a:tab pos="812800" algn="l"/>
              </a:tabLst>
            </a:pPr>
            <a:r>
              <a:rPr lang="fr-CA" sz="2800" dirty="0" smtClean="0"/>
              <a:t>N.B. :	À ce sujet, voir aussi les documents «Théorie générale» et «Lecture 8».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63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err="1" smtClean="0"/>
              <a:t>L’économie</a:t>
            </a:r>
            <a:r>
              <a:rPr lang="en-CA" dirty="0" smtClean="0"/>
              <a:t> </a:t>
            </a:r>
            <a:r>
              <a:rPr lang="en-CA" dirty="0" err="1" smtClean="0"/>
              <a:t>keynésienne</a:t>
            </a:r>
            <a:r>
              <a:rPr lang="en-CA" dirty="0" smtClean="0"/>
              <a:t> après Keynes (1)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760902"/>
          </a:xfrm>
        </p:spPr>
        <p:txBody>
          <a:bodyPr>
            <a:normAutofit fontScale="77500" lnSpcReduction="20000"/>
          </a:bodyPr>
          <a:lstStyle/>
          <a:p>
            <a:r>
              <a:rPr lang="fr-CA" sz="2400" dirty="0" smtClean="0"/>
              <a:t>La synthèse néoclassique, qui cherche à réconcilier l’économie néoclassique et le cadre keynésien, est développée par  entre autres :</a:t>
            </a:r>
          </a:p>
          <a:p>
            <a:pPr lvl="1"/>
            <a:r>
              <a:rPr lang="fr-CA" sz="2000" dirty="0" smtClean="0"/>
              <a:t>John Hicks (1904-1989), </a:t>
            </a:r>
            <a:r>
              <a:rPr lang="fr-CA" sz="2000" i="1" dirty="0" smtClean="0"/>
              <a:t>Keynes and the </a:t>
            </a:r>
            <a:r>
              <a:rPr lang="fr-CA" sz="2000" i="1" dirty="0" err="1" smtClean="0"/>
              <a:t>Classics</a:t>
            </a:r>
            <a:r>
              <a:rPr lang="fr-CA" sz="2000" i="1" dirty="0" smtClean="0"/>
              <a:t> </a:t>
            </a:r>
            <a:r>
              <a:rPr lang="fr-CA" sz="2000" dirty="0" smtClean="0"/>
              <a:t>(1937);</a:t>
            </a:r>
          </a:p>
          <a:p>
            <a:pPr lvl="1"/>
            <a:r>
              <a:rPr lang="fr-CA" sz="2000" dirty="0" smtClean="0"/>
              <a:t>Paul Samuelson (1915-2009) ;</a:t>
            </a:r>
          </a:p>
          <a:p>
            <a:pPr lvl="1"/>
            <a:r>
              <a:rPr lang="fr-CA" sz="2000" dirty="0" smtClean="0"/>
              <a:t>Franco Modigliani (1918-2003) ; et</a:t>
            </a:r>
          </a:p>
          <a:p>
            <a:pPr lvl="1"/>
            <a:r>
              <a:rPr lang="fr-CA" sz="2000" dirty="0" smtClean="0"/>
              <a:t>Alvin Hansen (1887-1975) .</a:t>
            </a:r>
          </a:p>
          <a:p>
            <a:endParaRPr lang="fr-CA" sz="2000" dirty="0" smtClean="0"/>
          </a:p>
          <a:p>
            <a:r>
              <a:rPr lang="fr-CA" sz="2400" dirty="0" smtClean="0"/>
              <a:t>Incarnée par le modèle IS-LM</a:t>
            </a:r>
          </a:p>
          <a:p>
            <a:endParaRPr lang="fr-CA" sz="2400" dirty="0" smtClean="0"/>
          </a:p>
          <a:p>
            <a:r>
              <a:rPr lang="fr-CA" sz="2400" dirty="0" smtClean="0"/>
              <a:t>Possibilité de sous-emploi à CT, mais dynamique d’ajustement à LT (effets Keynes et Pigou sur le niveau des encaisses réelles)</a:t>
            </a:r>
          </a:p>
          <a:p>
            <a:endParaRPr lang="fr-CA" sz="2400" dirty="0" smtClean="0"/>
          </a:p>
          <a:p>
            <a:r>
              <a:rPr lang="fr-CA" sz="2400" dirty="0" smtClean="0"/>
              <a:t>Débat autour de la question de légitimité de cette transposition : à la fois permise par la formulation de la </a:t>
            </a:r>
            <a:r>
              <a:rPr lang="fr-CA" sz="2400" i="1" dirty="0" smtClean="0"/>
              <a:t>Théorie générale</a:t>
            </a:r>
            <a:r>
              <a:rPr lang="fr-CA" sz="2400" dirty="0" smtClean="0"/>
              <a:t>, mais incompatible avec certaines de ses positions plus radicales (entre autres exposées dans les annexes)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63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err="1" smtClean="0"/>
              <a:t>L’économie</a:t>
            </a:r>
            <a:r>
              <a:rPr lang="en-CA" dirty="0" smtClean="0"/>
              <a:t> </a:t>
            </a:r>
            <a:r>
              <a:rPr lang="en-CA" dirty="0" err="1" smtClean="0"/>
              <a:t>keynésienne</a:t>
            </a:r>
            <a:r>
              <a:rPr lang="en-CA" dirty="0" smtClean="0"/>
              <a:t> après Keynes (2)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CA" sz="2400" dirty="0" smtClean="0"/>
              <a:t>Le mouvement </a:t>
            </a:r>
            <a:r>
              <a:rPr lang="fr-CA" sz="2400" dirty="0" err="1" smtClean="0"/>
              <a:t>post-keynésien</a:t>
            </a:r>
            <a:r>
              <a:rPr lang="fr-CA" sz="2400" dirty="0" smtClean="0"/>
              <a:t>, ou keynésianisme radical, propose pour sa part de repartir sur de nouvelles bases en reprenant les idées plus radicales de la </a:t>
            </a:r>
            <a:r>
              <a:rPr lang="fr-CA" sz="2400" i="1" dirty="0" smtClean="0"/>
              <a:t>Théorie générale</a:t>
            </a:r>
          </a:p>
          <a:p>
            <a:endParaRPr lang="fr-CA" sz="2400" dirty="0" smtClean="0"/>
          </a:p>
          <a:p>
            <a:r>
              <a:rPr lang="fr-CA" sz="2400" dirty="0" smtClean="0"/>
              <a:t> Représenté par entre autres :</a:t>
            </a:r>
          </a:p>
          <a:p>
            <a:pPr lvl="1"/>
            <a:r>
              <a:rPr lang="fr-CA" sz="2000" dirty="0" smtClean="0"/>
              <a:t>Joan Robinson (1903-1983);</a:t>
            </a:r>
          </a:p>
          <a:p>
            <a:pPr lvl="1"/>
            <a:r>
              <a:rPr lang="fr-CA" sz="2000" dirty="0" smtClean="0"/>
              <a:t>Richard Kahn (1905-1989);</a:t>
            </a:r>
          </a:p>
          <a:p>
            <a:pPr lvl="1"/>
            <a:r>
              <a:rPr lang="fr-CA" sz="2000" dirty="0" err="1" smtClean="0"/>
              <a:t>Pierro</a:t>
            </a:r>
            <a:r>
              <a:rPr lang="fr-CA" sz="2000" dirty="0" smtClean="0"/>
              <a:t> Sraffa (1898-1983);</a:t>
            </a:r>
          </a:p>
          <a:p>
            <a:pPr lvl="1"/>
            <a:r>
              <a:rPr lang="fr-CA" sz="2000" dirty="0" smtClean="0"/>
              <a:t>James E, Meade;</a:t>
            </a:r>
          </a:p>
          <a:p>
            <a:pPr lvl="1"/>
            <a:r>
              <a:rPr lang="fr-CA" sz="2000" dirty="0" smtClean="0"/>
              <a:t>Michal Kalecki (1899-1970); </a:t>
            </a:r>
          </a:p>
          <a:p>
            <a:pPr lvl="1"/>
            <a:r>
              <a:rPr lang="fr-CA" sz="2000" dirty="0" smtClean="0"/>
              <a:t>Nicholas Kaldor (1908-1986).</a:t>
            </a:r>
          </a:p>
          <a:p>
            <a:pPr lvl="1">
              <a:buNone/>
            </a:pPr>
            <a:endParaRPr lang="fr-CA" sz="20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22</a:t>
            </a:fld>
            <a:endParaRPr lang="fr-CA"/>
          </a:p>
        </p:txBody>
      </p:sp>
      <p:sp>
        <p:nvSpPr>
          <p:cNvPr id="5" name="Accolade fermante 4"/>
          <p:cNvSpPr/>
          <p:nvPr/>
        </p:nvSpPr>
        <p:spPr>
          <a:xfrm>
            <a:off x="4929190" y="4143380"/>
            <a:ext cx="357190" cy="121444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5429256" y="4000504"/>
            <a:ext cx="35719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err="1" smtClean="0"/>
              <a:t>Membre</a:t>
            </a:r>
            <a:r>
              <a:rPr lang="en-CA" dirty="0" smtClean="0"/>
              <a:t> du «Circus», un </a:t>
            </a:r>
            <a:r>
              <a:rPr lang="en-CA" dirty="0" err="1" smtClean="0"/>
              <a:t>groupe</a:t>
            </a:r>
            <a:r>
              <a:rPr lang="en-CA" dirty="0" smtClean="0"/>
              <a:t> de protégés de Keynes à Cambridge qui </a:t>
            </a:r>
            <a:r>
              <a:rPr lang="en-CA" dirty="0" err="1" smtClean="0"/>
              <a:t>ont</a:t>
            </a:r>
            <a:r>
              <a:rPr lang="en-CA" dirty="0" smtClean="0"/>
              <a:t> </a:t>
            </a:r>
            <a:r>
              <a:rPr lang="en-CA" dirty="0" err="1" smtClean="0"/>
              <a:t>lu</a:t>
            </a:r>
            <a:r>
              <a:rPr lang="en-CA" dirty="0" smtClean="0"/>
              <a:t> les </a:t>
            </a:r>
            <a:r>
              <a:rPr lang="en-CA" dirty="0" err="1" smtClean="0"/>
              <a:t>épreuves</a:t>
            </a:r>
            <a:r>
              <a:rPr lang="en-CA" dirty="0" smtClean="0"/>
              <a:t> du </a:t>
            </a:r>
            <a:r>
              <a:rPr lang="en-CA" i="1" dirty="0" err="1" smtClean="0"/>
              <a:t>Traité</a:t>
            </a:r>
            <a:r>
              <a:rPr lang="en-CA" i="1" dirty="0" smtClean="0"/>
              <a:t> </a:t>
            </a:r>
            <a:r>
              <a:rPr lang="en-CA" i="1" dirty="0" err="1" smtClean="0"/>
              <a:t>sur</a:t>
            </a:r>
            <a:r>
              <a:rPr lang="en-CA" i="1" dirty="0" smtClean="0"/>
              <a:t> la </a:t>
            </a:r>
            <a:r>
              <a:rPr lang="en-CA" i="1" dirty="0" err="1" smtClean="0"/>
              <a:t>monnaie</a:t>
            </a:r>
            <a:r>
              <a:rPr lang="en-CA" i="1" dirty="0" smtClean="0"/>
              <a:t> </a:t>
            </a:r>
            <a:r>
              <a:rPr lang="en-CA" dirty="0" smtClean="0"/>
              <a:t>et de la </a:t>
            </a:r>
            <a:r>
              <a:rPr lang="en-CA" i="1" dirty="0" err="1" smtClean="0"/>
              <a:t>Théorie</a:t>
            </a:r>
            <a:r>
              <a:rPr lang="en-CA" i="1" dirty="0" smtClean="0"/>
              <a:t> </a:t>
            </a:r>
            <a:r>
              <a:rPr lang="en-CA" i="1" dirty="0" err="1" smtClean="0"/>
              <a:t>générale</a:t>
            </a:r>
            <a:r>
              <a:rPr lang="en-CA" dirty="0" smtClean="0"/>
              <a:t> et qui </a:t>
            </a:r>
            <a:r>
              <a:rPr lang="en-CA" dirty="0" err="1" smtClean="0"/>
              <a:t>ont</a:t>
            </a:r>
            <a:r>
              <a:rPr lang="en-CA" dirty="0" smtClean="0"/>
              <a:t> </a:t>
            </a:r>
            <a:r>
              <a:rPr lang="en-CA" dirty="0" err="1" smtClean="0"/>
              <a:t>participé</a:t>
            </a:r>
            <a:r>
              <a:rPr lang="en-CA" dirty="0" smtClean="0"/>
              <a:t> à la </a:t>
            </a:r>
            <a:r>
              <a:rPr lang="en-CA" dirty="0" err="1" smtClean="0"/>
              <a:t>réflexion</a:t>
            </a:r>
            <a:r>
              <a:rPr lang="en-CA" dirty="0" smtClean="0"/>
              <a:t> de Keynes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3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err="1" smtClean="0"/>
              <a:t>L’Angletterre</a:t>
            </a:r>
            <a:r>
              <a:rPr lang="en-CA" dirty="0" smtClean="0"/>
              <a:t> </a:t>
            </a:r>
            <a:r>
              <a:rPr lang="en-CA" dirty="0" err="1" smtClean="0"/>
              <a:t>victorienne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CA" sz="2800" dirty="0" smtClean="0"/>
              <a:t>Associé au règne de Victoria (1837-1901)</a:t>
            </a:r>
          </a:p>
          <a:p>
            <a:endParaRPr lang="fr-CA" sz="2800" dirty="0" smtClean="0"/>
          </a:p>
          <a:p>
            <a:r>
              <a:rPr lang="fr-CA" sz="2800" dirty="0" smtClean="0"/>
              <a:t>S’inscrivant plus largement dans la domination militaire et commerciale britannique entre la fin des Guerres napoléoniennes et la Première Guerre</a:t>
            </a:r>
          </a:p>
          <a:p>
            <a:endParaRPr lang="fr-CA" sz="2800" dirty="0" smtClean="0"/>
          </a:p>
          <a:p>
            <a:r>
              <a:rPr lang="fr-CA" sz="2800" dirty="0" smtClean="0"/>
              <a:t>Sur le plan économique, c’est l’époque de l’étalon-or et du laissez-faire </a:t>
            </a:r>
            <a:r>
              <a:rPr lang="fr-CA" sz="2800" i="1" dirty="0" smtClean="0"/>
              <a:t>à la </a:t>
            </a:r>
            <a:r>
              <a:rPr lang="fr-CA" sz="2800" dirty="0" smtClean="0"/>
              <a:t>Ricardo</a:t>
            </a:r>
          </a:p>
          <a:p>
            <a:endParaRPr lang="fr-CA" sz="2800" dirty="0" smtClean="0"/>
          </a:p>
          <a:p>
            <a:r>
              <a:rPr lang="fr-CA" sz="2800" dirty="0" smtClean="0"/>
              <a:t>La forte croissance de la 2</a:t>
            </a:r>
            <a:r>
              <a:rPr lang="fr-CA" sz="2800" baseline="30000" dirty="0" smtClean="0"/>
              <a:t>e</a:t>
            </a:r>
            <a:r>
              <a:rPr lang="fr-CA" sz="2800" dirty="0" smtClean="0"/>
              <a:t> moitié du siècle s’essouffle au tournant du XXe, c’est le prélude au remaniement de l’ordre économique et politique mondial </a:t>
            </a: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63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err="1" smtClean="0"/>
              <a:t>L’entre-deux-guerres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157192"/>
          </a:xfrm>
        </p:spPr>
        <p:txBody>
          <a:bodyPr>
            <a:normAutofit fontScale="70000" lnSpcReduction="20000"/>
          </a:bodyPr>
          <a:lstStyle/>
          <a:p>
            <a:r>
              <a:rPr lang="fr-CA" sz="2800" dirty="0" smtClean="0"/>
              <a:t>L’affaiblissement de l’Angleterre et l’isolationnisme des États-Unis ouvre la voie au remaniement de l’ordre mondial</a:t>
            </a:r>
          </a:p>
          <a:p>
            <a:endParaRPr lang="fr-CA" sz="2800" dirty="0" smtClean="0"/>
          </a:p>
          <a:p>
            <a:r>
              <a:rPr lang="fr-CA" sz="2800" dirty="0" smtClean="0"/>
              <a:t>L’instabilité du système financier international à la suite du compromis de Gênes, des bulles spéculatives des années 20 et de la débâcle des années 30 affaiblit le modèle libéral</a:t>
            </a:r>
          </a:p>
          <a:p>
            <a:endParaRPr lang="fr-CA" sz="2800" dirty="0" smtClean="0"/>
          </a:p>
          <a:p>
            <a:r>
              <a:rPr lang="fr-CA" sz="2800" dirty="0" smtClean="0"/>
              <a:t>La montée des régimes bolchéviques à l’Est et des mouvements socialistes plus à l’Ouest et la montée des régimes fascistes comble le vide et rend la politique internationale explosive</a:t>
            </a:r>
          </a:p>
          <a:p>
            <a:endParaRPr lang="fr-CA" sz="2800" dirty="0" smtClean="0"/>
          </a:p>
          <a:p>
            <a:r>
              <a:rPr lang="fr-CA" sz="2800" dirty="0" smtClean="0"/>
              <a:t>Keynes et les partisans d’une troisième voie cherchent des solutions équilibrées à ces nouveaux défis pour l’Occident</a:t>
            </a:r>
          </a:p>
          <a:p>
            <a:endParaRPr lang="fr-CA" sz="2800" dirty="0" smtClean="0"/>
          </a:p>
          <a:p>
            <a:r>
              <a:rPr lang="fr-CA" sz="2800" dirty="0" smtClean="0"/>
              <a:t>S’il y a le New Deal dans les années 30, c’est la 2</a:t>
            </a:r>
            <a:r>
              <a:rPr lang="fr-CA" sz="2800" baseline="30000" dirty="0" smtClean="0"/>
              <a:t>e</a:t>
            </a:r>
            <a:r>
              <a:rPr lang="fr-CA" sz="2800" dirty="0" smtClean="0"/>
              <a:t> guerre qui donne son impulsion au keynésianisme, c’est le début des 30 glorieuses et d’un nouveau départ pour  l’Occident</a:t>
            </a: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63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smtClean="0"/>
              <a:t>La </a:t>
            </a:r>
            <a:r>
              <a:rPr lang="en-CA" dirty="0" err="1" smtClean="0"/>
              <a:t>révolution</a:t>
            </a:r>
            <a:r>
              <a:rPr lang="en-CA" dirty="0" smtClean="0"/>
              <a:t> </a:t>
            </a:r>
            <a:r>
              <a:rPr lang="en-CA" dirty="0" err="1" smtClean="0"/>
              <a:t>keynésienne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472518" cy="4572000"/>
          </a:xfrm>
        </p:spPr>
        <p:txBody>
          <a:bodyPr>
            <a:normAutofit fontScale="77500" lnSpcReduction="20000"/>
          </a:bodyPr>
          <a:lstStyle/>
          <a:p>
            <a:r>
              <a:rPr lang="fr-CA" sz="2800" dirty="0" smtClean="0"/>
              <a:t>Révision profonde de la théorie économique allant de pair avec une nouvelle conception du rôle économique de l’État et menant à une révision des politiques économiques en Occident (trois sphères indissociables)</a:t>
            </a:r>
          </a:p>
          <a:p>
            <a:endParaRPr lang="fr-CA" sz="2800" dirty="0" smtClean="0"/>
          </a:p>
          <a:p>
            <a:r>
              <a:rPr lang="fr-CA" sz="2800" dirty="0" smtClean="0"/>
              <a:t>Ces remises en question et des solutions similaires à celles proposées par Keynes avaient déjà émergé au États-Unis et en Suède (voir </a:t>
            </a:r>
            <a:r>
              <a:rPr lang="fr-CA" sz="2800" dirty="0" err="1" smtClean="0"/>
              <a:t>p.e</a:t>
            </a:r>
            <a:r>
              <a:rPr lang="fr-CA" sz="2800" dirty="0" smtClean="0"/>
              <a:t>. le thème 6)</a:t>
            </a:r>
          </a:p>
          <a:p>
            <a:endParaRPr lang="fr-CA" sz="2800" dirty="0" smtClean="0"/>
          </a:p>
          <a:p>
            <a:r>
              <a:rPr lang="fr-CA" sz="2800" dirty="0" smtClean="0"/>
              <a:t>C’est toutefois Keynes qui incarnera dans l’imaginaire occidental ces transformations en raison :</a:t>
            </a:r>
          </a:p>
          <a:p>
            <a:pPr lvl="1"/>
            <a:r>
              <a:rPr lang="fr-CA" sz="2400" dirty="0" smtClean="0"/>
              <a:t>de son milieu et de statut «d’</a:t>
            </a:r>
            <a:r>
              <a:rPr lang="fr-CA" sz="2400" dirty="0" err="1" smtClean="0"/>
              <a:t>insider</a:t>
            </a:r>
            <a:r>
              <a:rPr lang="fr-CA" sz="2400" dirty="0" smtClean="0"/>
              <a:t>»;</a:t>
            </a:r>
          </a:p>
          <a:p>
            <a:pPr lvl="1"/>
            <a:r>
              <a:rPr lang="fr-CA" sz="2400" dirty="0" smtClean="0"/>
              <a:t>de sa personnalité;</a:t>
            </a:r>
          </a:p>
          <a:p>
            <a:pPr lvl="1"/>
            <a:r>
              <a:rPr lang="fr-CA" sz="2400" dirty="0" smtClean="0"/>
              <a:t>de la diversité et de la portée de son action et de son discours.</a:t>
            </a:r>
          </a:p>
          <a:p>
            <a:pPr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63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L’État</a:t>
            </a:r>
            <a:r>
              <a:rPr lang="en-CA" dirty="0" smtClean="0"/>
              <a:t> </a:t>
            </a:r>
            <a:r>
              <a:rPr lang="en-CA" dirty="0" err="1" smtClean="0"/>
              <a:t>keynésien</a:t>
            </a:r>
            <a:r>
              <a:rPr lang="en-CA" dirty="0" smtClean="0"/>
              <a:t> et les </a:t>
            </a:r>
            <a:r>
              <a:rPr lang="en-CA" dirty="0" err="1" smtClean="0"/>
              <a:t>politiques</a:t>
            </a:r>
            <a:r>
              <a:rPr lang="en-CA" dirty="0" smtClean="0"/>
              <a:t> </a:t>
            </a:r>
            <a:r>
              <a:rPr lang="en-CA" dirty="0" err="1" smtClean="0"/>
              <a:t>économiques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329642" cy="4572000"/>
          </a:xfrm>
        </p:spPr>
        <p:txBody>
          <a:bodyPr>
            <a:normAutofit fontScale="85000" lnSpcReduction="20000"/>
          </a:bodyPr>
          <a:lstStyle/>
          <a:p>
            <a:r>
              <a:rPr lang="en-CA" dirty="0" err="1" smtClean="0"/>
              <a:t>Renversement</a:t>
            </a:r>
            <a:r>
              <a:rPr lang="en-CA" dirty="0" smtClean="0"/>
              <a:t> des </a:t>
            </a:r>
            <a:r>
              <a:rPr lang="en-CA" dirty="0" err="1" smtClean="0"/>
              <a:t>préférences</a:t>
            </a:r>
            <a:r>
              <a:rPr lang="en-CA" dirty="0" smtClean="0"/>
              <a:t> entre la </a:t>
            </a:r>
            <a:r>
              <a:rPr lang="en-CA" dirty="0" err="1" smtClean="0"/>
              <a:t>stabilité</a:t>
            </a:r>
            <a:r>
              <a:rPr lang="en-CA" dirty="0" smtClean="0"/>
              <a:t> des prix et le </a:t>
            </a:r>
            <a:r>
              <a:rPr lang="en-CA" dirty="0" err="1" smtClean="0"/>
              <a:t>maitien</a:t>
            </a:r>
            <a:r>
              <a:rPr lang="en-CA" dirty="0" smtClean="0"/>
              <a:t> du </a:t>
            </a:r>
            <a:r>
              <a:rPr lang="en-CA" dirty="0" err="1" smtClean="0"/>
              <a:t>plein-emploi</a:t>
            </a:r>
            <a:r>
              <a:rPr lang="en-CA" dirty="0" smtClean="0"/>
              <a:t>, le </a:t>
            </a:r>
            <a:r>
              <a:rPr lang="en-CA" dirty="0" err="1" smtClean="0"/>
              <a:t>sous-emploi</a:t>
            </a:r>
            <a:r>
              <a:rPr lang="en-CA" dirty="0" smtClean="0"/>
              <a:t> </a:t>
            </a:r>
            <a:r>
              <a:rPr lang="en-CA" dirty="0" err="1" smtClean="0"/>
              <a:t>devenant</a:t>
            </a:r>
            <a:r>
              <a:rPr lang="en-CA" dirty="0" smtClean="0"/>
              <a:t> </a:t>
            </a:r>
            <a:r>
              <a:rPr lang="en-CA" dirty="0" err="1" smtClean="0"/>
              <a:t>une</a:t>
            </a:r>
            <a:r>
              <a:rPr lang="en-CA" dirty="0" smtClean="0"/>
              <a:t> </a:t>
            </a:r>
            <a:r>
              <a:rPr lang="en-CA" dirty="0" err="1" smtClean="0"/>
              <a:t>possibilité</a:t>
            </a:r>
            <a:r>
              <a:rPr lang="en-CA" dirty="0" smtClean="0"/>
              <a:t> </a:t>
            </a:r>
            <a:r>
              <a:rPr lang="en-CA" dirty="0" err="1" smtClean="0"/>
              <a:t>théorique</a:t>
            </a:r>
            <a:endParaRPr lang="en-CA" dirty="0" smtClean="0"/>
          </a:p>
          <a:p>
            <a:endParaRPr lang="en-CA" dirty="0" smtClean="0"/>
          </a:p>
          <a:p>
            <a:r>
              <a:rPr lang="en-CA" dirty="0" err="1" smtClean="0"/>
              <a:t>Défence</a:t>
            </a:r>
            <a:r>
              <a:rPr lang="en-CA" dirty="0" smtClean="0"/>
              <a:t> de </a:t>
            </a:r>
            <a:r>
              <a:rPr lang="en-CA" dirty="0" err="1" smtClean="0"/>
              <a:t>l’efficacité</a:t>
            </a:r>
            <a:r>
              <a:rPr lang="en-CA" dirty="0" smtClean="0"/>
              <a:t> relative de la </a:t>
            </a:r>
            <a:r>
              <a:rPr lang="en-CA" dirty="0" err="1" smtClean="0"/>
              <a:t>politique</a:t>
            </a:r>
            <a:r>
              <a:rPr lang="en-CA" dirty="0" smtClean="0"/>
              <a:t> </a:t>
            </a:r>
            <a:r>
              <a:rPr lang="en-CA" dirty="0" err="1" smtClean="0"/>
              <a:t>budgétaire</a:t>
            </a:r>
            <a:r>
              <a:rPr lang="en-CA" dirty="0" smtClean="0"/>
              <a:t> (</a:t>
            </a:r>
            <a:r>
              <a:rPr lang="en-CA" dirty="0" err="1" smtClean="0"/>
              <a:t>effet</a:t>
            </a:r>
            <a:r>
              <a:rPr lang="en-CA" dirty="0" smtClean="0"/>
              <a:t> </a:t>
            </a:r>
            <a:r>
              <a:rPr lang="en-CA" dirty="0" err="1" smtClean="0"/>
              <a:t>multiplicateur</a:t>
            </a:r>
            <a:r>
              <a:rPr lang="en-CA" dirty="0" smtClean="0"/>
              <a:t>) par rapport à la </a:t>
            </a:r>
            <a:r>
              <a:rPr lang="en-CA" dirty="0" err="1" smtClean="0"/>
              <a:t>politique</a:t>
            </a:r>
            <a:r>
              <a:rPr lang="en-CA" dirty="0" smtClean="0"/>
              <a:t> </a:t>
            </a:r>
            <a:r>
              <a:rPr lang="en-CA" dirty="0" err="1" smtClean="0"/>
              <a:t>monétaire</a:t>
            </a:r>
            <a:r>
              <a:rPr lang="en-CA" dirty="0" smtClean="0"/>
              <a:t> (</a:t>
            </a:r>
            <a:r>
              <a:rPr lang="en-CA" dirty="0" err="1" smtClean="0"/>
              <a:t>inélasticité</a:t>
            </a:r>
            <a:r>
              <a:rPr lang="en-CA" dirty="0" smtClean="0"/>
              <a:t> de I par rapport à r)</a:t>
            </a:r>
          </a:p>
          <a:p>
            <a:endParaRPr lang="en-CA" dirty="0" smtClean="0"/>
          </a:p>
          <a:p>
            <a:r>
              <a:rPr lang="en-CA" dirty="0" smtClean="0"/>
              <a:t>Un plus grand </a:t>
            </a:r>
            <a:r>
              <a:rPr lang="en-CA" dirty="0" err="1" smtClean="0"/>
              <a:t>contrôle</a:t>
            </a:r>
            <a:r>
              <a:rPr lang="en-CA" dirty="0" smtClean="0"/>
              <a:t> de </a:t>
            </a:r>
            <a:r>
              <a:rPr lang="en-CA" dirty="0" err="1" smtClean="0"/>
              <a:t>l’I</a:t>
            </a:r>
            <a:r>
              <a:rPr lang="en-CA" dirty="0" smtClean="0"/>
              <a:t> par </a:t>
            </a:r>
            <a:r>
              <a:rPr lang="en-CA" dirty="0" err="1" smtClean="0"/>
              <a:t>l’État</a:t>
            </a:r>
            <a:r>
              <a:rPr lang="en-CA" dirty="0" smtClean="0"/>
              <a:t> </a:t>
            </a:r>
            <a:r>
              <a:rPr lang="en-CA" dirty="0" err="1" smtClean="0"/>
              <a:t>afin</a:t>
            </a:r>
            <a:r>
              <a:rPr lang="en-CA" dirty="0" smtClean="0"/>
              <a:t> de </a:t>
            </a:r>
            <a:r>
              <a:rPr lang="en-CA" dirty="0" err="1" smtClean="0"/>
              <a:t>diminuer</a:t>
            </a:r>
            <a:r>
              <a:rPr lang="en-CA" dirty="0" smtClean="0"/>
              <a:t> </a:t>
            </a:r>
            <a:r>
              <a:rPr lang="en-CA" dirty="0" err="1" smtClean="0"/>
              <a:t>sa</a:t>
            </a:r>
            <a:r>
              <a:rPr lang="en-CA" dirty="0" smtClean="0"/>
              <a:t> </a:t>
            </a:r>
            <a:r>
              <a:rPr lang="en-CA" dirty="0" err="1" smtClean="0"/>
              <a:t>volatilité</a:t>
            </a:r>
            <a:r>
              <a:rPr lang="en-CA" dirty="0" smtClean="0"/>
              <a:t> </a:t>
            </a:r>
            <a:r>
              <a:rPr lang="en-CA" dirty="0" err="1" smtClean="0"/>
              <a:t>émanant</a:t>
            </a:r>
            <a:r>
              <a:rPr lang="en-CA" dirty="0" smtClean="0"/>
              <a:t> de la base </a:t>
            </a:r>
            <a:r>
              <a:rPr lang="en-CA" dirty="0" err="1" smtClean="0"/>
              <a:t>irrationnelle</a:t>
            </a:r>
            <a:r>
              <a:rPr lang="en-CA" dirty="0" smtClean="0"/>
              <a:t> des </a:t>
            </a:r>
            <a:r>
              <a:rPr lang="en-CA" dirty="0" err="1" smtClean="0"/>
              <a:t>décisions</a:t>
            </a:r>
            <a:r>
              <a:rPr lang="en-CA" dirty="0" smtClean="0"/>
              <a:t> </a:t>
            </a:r>
            <a:r>
              <a:rPr lang="en-CA" dirty="0" err="1" smtClean="0"/>
              <a:t>privées</a:t>
            </a:r>
            <a:r>
              <a:rPr lang="en-CA" dirty="0" smtClean="0"/>
              <a:t> (</a:t>
            </a:r>
            <a:r>
              <a:rPr lang="en-CA" dirty="0" err="1" smtClean="0"/>
              <a:t>peut</a:t>
            </a:r>
            <a:r>
              <a:rPr lang="en-CA" dirty="0" smtClean="0"/>
              <a:t> passer par des nationalisations)</a:t>
            </a:r>
          </a:p>
          <a:p>
            <a:endParaRPr lang="en-CA" dirty="0" smtClean="0"/>
          </a:p>
          <a:p>
            <a:endParaRPr lang="en-CA" dirty="0" smtClean="0"/>
          </a:p>
          <a:p>
            <a:endParaRPr lang="en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26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L’État</a:t>
            </a:r>
            <a:r>
              <a:rPr lang="en-CA" dirty="0" smtClean="0"/>
              <a:t> </a:t>
            </a:r>
            <a:r>
              <a:rPr lang="en-CA" dirty="0" err="1" smtClean="0"/>
              <a:t>keynésien</a:t>
            </a:r>
            <a:r>
              <a:rPr lang="en-CA" dirty="0" smtClean="0"/>
              <a:t> et les </a:t>
            </a:r>
            <a:r>
              <a:rPr lang="en-CA" dirty="0" err="1" smtClean="0"/>
              <a:t>politiques</a:t>
            </a:r>
            <a:r>
              <a:rPr lang="en-CA" dirty="0" smtClean="0"/>
              <a:t> </a:t>
            </a:r>
            <a:r>
              <a:rPr lang="en-CA" dirty="0" err="1" smtClean="0"/>
              <a:t>économiques</a:t>
            </a:r>
            <a:r>
              <a:rPr lang="en-CA" dirty="0" smtClean="0"/>
              <a:t> (2)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329642" cy="4572000"/>
          </a:xfrm>
        </p:spPr>
        <p:txBody>
          <a:bodyPr>
            <a:normAutofit fontScale="92500" lnSpcReduction="20000"/>
          </a:bodyPr>
          <a:lstStyle/>
          <a:p>
            <a:r>
              <a:rPr lang="en-CA" dirty="0" smtClean="0"/>
              <a:t>Pour </a:t>
            </a:r>
            <a:r>
              <a:rPr lang="en-CA" dirty="0" err="1" smtClean="0"/>
              <a:t>cette</a:t>
            </a:r>
            <a:r>
              <a:rPr lang="en-CA" dirty="0" smtClean="0"/>
              <a:t> </a:t>
            </a:r>
            <a:r>
              <a:rPr lang="en-CA" dirty="0" err="1" smtClean="0"/>
              <a:t>même</a:t>
            </a:r>
            <a:r>
              <a:rPr lang="en-CA" dirty="0" smtClean="0"/>
              <a:t> raison, un </a:t>
            </a:r>
            <a:r>
              <a:rPr lang="en-CA" dirty="0" err="1" smtClean="0"/>
              <a:t>meilleur</a:t>
            </a:r>
            <a:r>
              <a:rPr lang="en-CA" dirty="0" smtClean="0"/>
              <a:t> </a:t>
            </a:r>
            <a:r>
              <a:rPr lang="en-CA" dirty="0" err="1" smtClean="0"/>
              <a:t>encadrement</a:t>
            </a:r>
            <a:r>
              <a:rPr lang="en-CA" dirty="0" smtClean="0"/>
              <a:t> </a:t>
            </a:r>
            <a:r>
              <a:rPr lang="en-CA" dirty="0" err="1" smtClean="0"/>
              <a:t>légal</a:t>
            </a:r>
            <a:r>
              <a:rPr lang="en-CA" dirty="0" smtClean="0"/>
              <a:t> des </a:t>
            </a:r>
            <a:r>
              <a:rPr lang="en-CA" dirty="0" err="1" smtClean="0"/>
              <a:t>marchés</a:t>
            </a:r>
            <a:r>
              <a:rPr lang="en-CA" dirty="0" smtClean="0"/>
              <a:t> financiers</a:t>
            </a:r>
            <a:endParaRPr lang="fr-FR" dirty="0" smtClean="0"/>
          </a:p>
          <a:p>
            <a:endParaRPr lang="en-CA" dirty="0" smtClean="0"/>
          </a:p>
          <a:p>
            <a:r>
              <a:rPr lang="en-CA" dirty="0" err="1" smtClean="0"/>
              <a:t>Une</a:t>
            </a:r>
            <a:r>
              <a:rPr lang="en-CA" dirty="0" smtClean="0"/>
              <a:t> plus </a:t>
            </a:r>
            <a:r>
              <a:rPr lang="en-CA" dirty="0" err="1" smtClean="0"/>
              <a:t>grande</a:t>
            </a:r>
            <a:r>
              <a:rPr lang="en-CA" dirty="0" smtClean="0"/>
              <a:t> redistribution </a:t>
            </a:r>
            <a:r>
              <a:rPr lang="en-CA" dirty="0" err="1" smtClean="0"/>
              <a:t>fiscale</a:t>
            </a:r>
            <a:r>
              <a:rPr lang="en-CA" dirty="0" smtClean="0"/>
              <a:t>, </a:t>
            </a:r>
            <a:r>
              <a:rPr lang="en-CA" dirty="0" err="1" smtClean="0"/>
              <a:t>appuyée</a:t>
            </a:r>
            <a:r>
              <a:rPr lang="en-CA" dirty="0" smtClean="0"/>
              <a:t> </a:t>
            </a:r>
            <a:r>
              <a:rPr lang="en-CA" dirty="0" err="1" smtClean="0"/>
              <a:t>sur</a:t>
            </a:r>
            <a:r>
              <a:rPr lang="en-CA" dirty="0" smtClean="0"/>
              <a:t> la </a:t>
            </a:r>
            <a:r>
              <a:rPr lang="en-CA" dirty="0" err="1" smtClean="0"/>
              <a:t>décroissance</a:t>
            </a:r>
            <a:r>
              <a:rPr lang="en-CA" dirty="0" smtClean="0"/>
              <a:t> de la </a:t>
            </a:r>
            <a:r>
              <a:rPr lang="en-CA" dirty="0" err="1" smtClean="0"/>
              <a:t>propension</a:t>
            </a:r>
            <a:r>
              <a:rPr lang="en-CA" dirty="0" smtClean="0"/>
              <a:t> à cons. avec le </a:t>
            </a:r>
            <a:r>
              <a:rPr lang="en-CA" dirty="0" err="1" smtClean="0"/>
              <a:t>revenu</a:t>
            </a:r>
            <a:endParaRPr lang="en-CA" dirty="0" smtClean="0"/>
          </a:p>
          <a:p>
            <a:endParaRPr lang="en-CA" dirty="0" smtClean="0"/>
          </a:p>
          <a:p>
            <a:r>
              <a:rPr lang="en-CA" dirty="0" smtClean="0"/>
              <a:t>Tout </a:t>
            </a:r>
            <a:r>
              <a:rPr lang="en-CA" dirty="0" err="1" smtClean="0"/>
              <a:t>cela</a:t>
            </a:r>
            <a:r>
              <a:rPr lang="en-CA" dirty="0" smtClean="0"/>
              <a:t> </a:t>
            </a:r>
            <a:r>
              <a:rPr lang="en-CA" dirty="0" err="1" smtClean="0"/>
              <a:t>ouvre</a:t>
            </a:r>
            <a:r>
              <a:rPr lang="en-CA" dirty="0" smtClean="0"/>
              <a:t> la </a:t>
            </a:r>
            <a:r>
              <a:rPr lang="en-CA" dirty="0" err="1" smtClean="0"/>
              <a:t>voie</a:t>
            </a:r>
            <a:r>
              <a:rPr lang="en-CA" dirty="0" smtClean="0"/>
              <a:t> à </a:t>
            </a:r>
            <a:r>
              <a:rPr lang="en-CA" dirty="0" err="1" smtClean="0"/>
              <a:t>mise</a:t>
            </a:r>
            <a:r>
              <a:rPr lang="en-CA" dirty="0" smtClean="0"/>
              <a:t> en place de </a:t>
            </a:r>
            <a:r>
              <a:rPr lang="en-CA" dirty="0" err="1" smtClean="0"/>
              <a:t>l’État</a:t>
            </a:r>
            <a:r>
              <a:rPr lang="en-CA" dirty="0" smtClean="0"/>
              <a:t> providence, en </a:t>
            </a:r>
            <a:r>
              <a:rPr lang="en-CA" dirty="0" err="1" smtClean="0"/>
              <a:t>même</a:t>
            </a:r>
            <a:r>
              <a:rPr lang="en-CA" dirty="0" smtClean="0"/>
              <a:t> temps </a:t>
            </a:r>
            <a:r>
              <a:rPr lang="en-CA" dirty="0" err="1" smtClean="0"/>
              <a:t>que</a:t>
            </a:r>
            <a:r>
              <a:rPr lang="en-CA" dirty="0" smtClean="0"/>
              <a:t> </a:t>
            </a:r>
            <a:r>
              <a:rPr lang="en-CA" dirty="0" err="1" smtClean="0"/>
              <a:t>ce</a:t>
            </a:r>
            <a:r>
              <a:rPr lang="en-CA" dirty="0" smtClean="0"/>
              <a:t> </a:t>
            </a:r>
            <a:r>
              <a:rPr lang="en-CA" dirty="0" err="1" smtClean="0"/>
              <a:t>dernier</a:t>
            </a:r>
            <a:r>
              <a:rPr lang="en-CA" dirty="0" smtClean="0"/>
              <a:t> </a:t>
            </a:r>
            <a:r>
              <a:rPr lang="en-CA" dirty="0" err="1" smtClean="0"/>
              <a:t>est</a:t>
            </a:r>
            <a:r>
              <a:rPr lang="en-CA" dirty="0" smtClean="0"/>
              <a:t> </a:t>
            </a:r>
            <a:r>
              <a:rPr lang="en-CA" dirty="0" err="1" smtClean="0"/>
              <a:t>une</a:t>
            </a:r>
            <a:r>
              <a:rPr lang="en-CA" dirty="0" smtClean="0"/>
              <a:t> </a:t>
            </a:r>
            <a:r>
              <a:rPr lang="en-CA" dirty="0" err="1" smtClean="0"/>
              <a:t>réponse</a:t>
            </a:r>
            <a:r>
              <a:rPr lang="en-CA" dirty="0" smtClean="0"/>
              <a:t> au </a:t>
            </a:r>
            <a:r>
              <a:rPr lang="en-CA" dirty="0" err="1" smtClean="0"/>
              <a:t>communisme</a:t>
            </a:r>
            <a:r>
              <a:rPr lang="en-CA" dirty="0" smtClean="0"/>
              <a:t> </a:t>
            </a:r>
            <a:r>
              <a:rPr lang="en-CA" dirty="0" err="1" smtClean="0"/>
              <a:t>dans</a:t>
            </a:r>
            <a:r>
              <a:rPr lang="en-CA" dirty="0" smtClean="0"/>
              <a:t> le </a:t>
            </a:r>
            <a:r>
              <a:rPr lang="en-CA" dirty="0" err="1" smtClean="0"/>
              <a:t>contexte</a:t>
            </a:r>
            <a:r>
              <a:rPr lang="en-CA" dirty="0" smtClean="0"/>
              <a:t> de la guerre </a:t>
            </a:r>
            <a:r>
              <a:rPr lang="en-CA" dirty="0" err="1" smtClean="0"/>
              <a:t>froide</a:t>
            </a:r>
            <a:endParaRPr lang="en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27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544088" cy="1399032"/>
          </a:xfrm>
        </p:spPr>
        <p:txBody>
          <a:bodyPr>
            <a:normAutofit/>
          </a:bodyPr>
          <a:lstStyle/>
          <a:p>
            <a:r>
              <a:rPr lang="fr-CA" sz="3800" dirty="0" smtClean="0"/>
              <a:t>Keynes et les néoclassiques </a:t>
            </a:r>
            <a:endParaRPr lang="fr-CA" sz="3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28</a:t>
            </a:fld>
            <a:endParaRPr lang="fr-CA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3809502"/>
              </p:ext>
            </p:extLst>
          </p:nvPr>
        </p:nvGraphicFramePr>
        <p:xfrm>
          <a:off x="1" y="1214422"/>
          <a:ext cx="9143999" cy="57889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546"/>
                <a:gridCol w="3357586"/>
                <a:gridCol w="3571867"/>
              </a:tblGrid>
              <a:tr h="428629">
                <a:tc>
                  <a:txBody>
                    <a:bodyPr/>
                    <a:lstStyle/>
                    <a:p>
                      <a:endParaRPr lang="fr-C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600" dirty="0" err="1" smtClean="0"/>
                        <a:t>Néoclassiques</a:t>
                      </a:r>
                      <a:r>
                        <a:rPr lang="en-CA" sz="1600" dirty="0" smtClean="0"/>
                        <a:t> (</a:t>
                      </a:r>
                      <a:r>
                        <a:rPr lang="en-CA" sz="1600" dirty="0" err="1" smtClean="0"/>
                        <a:t>ou</a:t>
                      </a:r>
                      <a:r>
                        <a:rPr lang="en-CA" sz="1600" dirty="0" smtClean="0"/>
                        <a:t> </a:t>
                      </a:r>
                      <a:r>
                        <a:rPr lang="en-CA" sz="1600" dirty="0" err="1" smtClean="0"/>
                        <a:t>classique</a:t>
                      </a:r>
                      <a:r>
                        <a:rPr lang="en-CA" sz="1600" dirty="0" smtClean="0"/>
                        <a:t>...)</a:t>
                      </a:r>
                      <a:endParaRPr lang="fr-C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600" dirty="0" smtClean="0"/>
                        <a:t>Keynes</a:t>
                      </a:r>
                      <a:endParaRPr lang="fr-CA" sz="1600" dirty="0"/>
                    </a:p>
                  </a:txBody>
                  <a:tcPr/>
                </a:tc>
              </a:tr>
              <a:tr h="584866"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Conception</a:t>
                      </a:r>
                      <a:r>
                        <a:rPr lang="fr-CA" sz="1600" baseline="0" dirty="0" smtClean="0"/>
                        <a:t> des faits sociaux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Individualisme méthodologique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Holisme</a:t>
                      </a:r>
                      <a:endParaRPr lang="fr-CA" sz="1600" dirty="0"/>
                    </a:p>
                  </a:txBody>
                  <a:tcPr anchor="ctr"/>
                </a:tc>
              </a:tr>
              <a:tr h="559525"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Méthode (1)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sz="1600" dirty="0" err="1" smtClean="0"/>
                        <a:t>Hypothetico-déductive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sz="1600" dirty="0" err="1" smtClean="0"/>
                        <a:t>Hypothético-Déductive</a:t>
                      </a:r>
                      <a:endParaRPr lang="fr-CA" sz="1600" dirty="0"/>
                    </a:p>
                  </a:txBody>
                  <a:tcPr anchor="ctr"/>
                </a:tc>
              </a:tr>
              <a:tr h="831126">
                <a:tc>
                  <a:txBody>
                    <a:bodyPr/>
                    <a:lstStyle/>
                    <a:p>
                      <a:r>
                        <a:rPr lang="fr-CA" sz="1600" dirty="0" err="1" smtClean="0"/>
                        <a:t>Methode</a:t>
                      </a:r>
                      <a:r>
                        <a:rPr lang="fr-CA" sz="1600" dirty="0" smtClean="0"/>
                        <a:t> (2)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dirty="0" smtClean="0"/>
                        <a:t>Analyse </a:t>
                      </a:r>
                      <a:r>
                        <a:rPr lang="en-CA" sz="1600" dirty="0" err="1" smtClean="0"/>
                        <a:t>microéconomique</a:t>
                      </a:r>
                      <a:r>
                        <a:rPr lang="en-CA" sz="1600" baseline="0" dirty="0" smtClean="0"/>
                        <a:t>, </a:t>
                      </a:r>
                      <a:r>
                        <a:rPr lang="en-CA" sz="1600" dirty="0" smtClean="0"/>
                        <a:t>agent </a:t>
                      </a:r>
                      <a:r>
                        <a:rPr lang="en-CA" sz="1600" dirty="0" err="1" smtClean="0"/>
                        <a:t>représentatif</a:t>
                      </a:r>
                      <a:r>
                        <a:rPr lang="en-CA" sz="1600" baseline="0" dirty="0" smtClean="0"/>
                        <a:t> et </a:t>
                      </a:r>
                      <a:r>
                        <a:rPr lang="en-CA" sz="1600" baseline="0" dirty="0" err="1" smtClean="0"/>
                        <a:t>aggrétation</a:t>
                      </a:r>
                      <a:endParaRPr lang="fr-CA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600" dirty="0" smtClean="0"/>
                        <a:t>Désintérêt</a:t>
                      </a:r>
                      <a:r>
                        <a:rPr lang="fr-CA" sz="1600" baseline="0" dirty="0" smtClean="0"/>
                        <a:t> </a:t>
                      </a:r>
                      <a:r>
                        <a:rPr lang="fr-CA" sz="1600" dirty="0" smtClean="0"/>
                        <a:t>de la microéconomie, études des </a:t>
                      </a:r>
                      <a:r>
                        <a:rPr lang="fr-CA" sz="1600" baseline="0" dirty="0" smtClean="0"/>
                        <a:t>agrégats et analyses macro</a:t>
                      </a:r>
                      <a:endParaRPr lang="fr-CA" sz="1600" dirty="0" smtClean="0"/>
                    </a:p>
                  </a:txBody>
                  <a:tcPr anchor="ctr"/>
                </a:tc>
              </a:tr>
              <a:tr h="6287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600" dirty="0" smtClean="0"/>
                        <a:t>Méthode</a:t>
                      </a:r>
                      <a:r>
                        <a:rPr lang="fr-CA" sz="1600" baseline="0" dirty="0" smtClean="0"/>
                        <a:t> (3)</a:t>
                      </a:r>
                      <a:endParaRPr lang="fr-CA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Mathématiques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Sceptique quant à leur</a:t>
                      </a:r>
                      <a:r>
                        <a:rPr lang="fr-CA" sz="1600" baseline="0" dirty="0" smtClean="0"/>
                        <a:t> utilité et aux raccourcis que leur usage suppose</a:t>
                      </a:r>
                      <a:endParaRPr lang="fr-CA" sz="1600" dirty="0"/>
                    </a:p>
                  </a:txBody>
                  <a:tcPr anchor="ctr"/>
                </a:tc>
              </a:tr>
              <a:tr h="6287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600" dirty="0" smtClean="0"/>
                        <a:t>Lois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TQM et loi de Say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sz="1600" dirty="0" err="1" smtClean="0"/>
                        <a:t>Rejet</a:t>
                      </a:r>
                      <a:r>
                        <a:rPr lang="en-CA" sz="1600" baseline="0" dirty="0" smtClean="0"/>
                        <a:t> de la TQM et de la </a:t>
                      </a:r>
                      <a:r>
                        <a:rPr lang="en-CA" sz="1600" baseline="0" dirty="0" err="1" smtClean="0"/>
                        <a:t>loi</a:t>
                      </a:r>
                      <a:r>
                        <a:rPr lang="en-CA" sz="1600" baseline="0" dirty="0" smtClean="0"/>
                        <a:t> de Say</a:t>
                      </a:r>
                      <a:endParaRPr lang="fr-CA" sz="1600" dirty="0"/>
                    </a:p>
                  </a:txBody>
                  <a:tcPr anchor="ctr"/>
                </a:tc>
              </a:tr>
              <a:tr h="525662"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Équilibre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Plein-emploi permanent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600" dirty="0" smtClean="0"/>
                        <a:t>Sous-emploi le plus</a:t>
                      </a:r>
                      <a:r>
                        <a:rPr lang="fr-CA" sz="1600" baseline="0" dirty="0" smtClean="0"/>
                        <a:t> souvent</a:t>
                      </a:r>
                      <a:endParaRPr lang="fr-CA" sz="1600" dirty="0" smtClean="0"/>
                    </a:p>
                  </a:txBody>
                  <a:tcPr anchor="ctr"/>
                </a:tc>
              </a:tr>
              <a:tr h="868033"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Place de l’économie dans les sciences sociales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600" dirty="0" smtClean="0"/>
                        <a:t>Discipline autonome et</a:t>
                      </a:r>
                      <a:r>
                        <a:rPr lang="fr-CA" sz="1600" baseline="0" dirty="0" smtClean="0"/>
                        <a:t> a-historique</a:t>
                      </a:r>
                      <a:endParaRPr lang="fr-CA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600" dirty="0" smtClean="0"/>
                        <a:t>Subordonnée à la politique, moyen plutôt qu’une</a:t>
                      </a:r>
                      <a:r>
                        <a:rPr lang="fr-CA" sz="1600" baseline="0" dirty="0" smtClean="0"/>
                        <a:t> fin</a:t>
                      </a:r>
                      <a:endParaRPr lang="fr-CA" sz="1600" dirty="0" smtClean="0"/>
                    </a:p>
                  </a:txBody>
                  <a:tcPr anchor="ctr"/>
                </a:tc>
              </a:tr>
              <a:tr h="539430"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Rôle</a:t>
                      </a:r>
                      <a:r>
                        <a:rPr lang="fr-CA" sz="1600" baseline="0" dirty="0" smtClean="0"/>
                        <a:t> de l’État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sz="1600" smtClean="0"/>
                        <a:t>Laissez-faire</a:t>
                      </a:r>
                      <a:endParaRPr lang="fr-C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sz="1600" dirty="0" smtClean="0"/>
                        <a:t>Interventionnisme</a:t>
                      </a:r>
                      <a:endParaRPr lang="fr-CA" sz="16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51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fr-CA" dirty="0" smtClean="0"/>
              <a:t>Bibliographie choisie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sz="2800" i="1" dirty="0" smtClean="0"/>
              <a:t>The Collected Writings of John </a:t>
            </a:r>
            <a:r>
              <a:rPr lang="en-CA" sz="2800" i="1" dirty="0" err="1" smtClean="0"/>
              <a:t>Mayrd</a:t>
            </a:r>
            <a:r>
              <a:rPr lang="en-CA" sz="2800" i="1" dirty="0" smtClean="0"/>
              <a:t> Keynes </a:t>
            </a:r>
            <a:r>
              <a:rPr lang="en-CA" sz="2800" dirty="0" smtClean="0"/>
              <a:t>, 30 vol., Cambridge University Press, 1971-1989.</a:t>
            </a:r>
          </a:p>
          <a:p>
            <a:endParaRPr lang="en-CA" sz="2800" dirty="0" smtClean="0"/>
          </a:p>
          <a:p>
            <a:r>
              <a:rPr lang="en-CA" sz="2800" i="1" dirty="0" smtClean="0"/>
              <a:t>La </a:t>
            </a:r>
            <a:r>
              <a:rPr lang="en-CA" sz="2800" i="1" dirty="0" err="1" smtClean="0"/>
              <a:t>pauvreté</a:t>
            </a:r>
            <a:r>
              <a:rPr lang="en-CA" sz="2800" i="1" dirty="0" smtClean="0"/>
              <a:t> </a:t>
            </a:r>
            <a:r>
              <a:rPr lang="en-CA" sz="2800" i="1" dirty="0" err="1" smtClean="0"/>
              <a:t>dans</a:t>
            </a:r>
            <a:r>
              <a:rPr lang="en-CA" sz="2800" i="1" dirty="0" smtClean="0"/>
              <a:t> </a:t>
            </a:r>
            <a:r>
              <a:rPr lang="en-CA" sz="2800" i="1" dirty="0" err="1" smtClean="0"/>
              <a:t>l’abondance</a:t>
            </a:r>
            <a:r>
              <a:rPr lang="en-CA" sz="2800" dirty="0" smtClean="0"/>
              <a:t>, </a:t>
            </a:r>
            <a:r>
              <a:rPr lang="en-CA" sz="2800" dirty="0" err="1" smtClean="0"/>
              <a:t>Gallimard</a:t>
            </a:r>
            <a:r>
              <a:rPr lang="en-CA" sz="2800" dirty="0" smtClean="0"/>
              <a:t>, 2002. </a:t>
            </a:r>
          </a:p>
          <a:p>
            <a:pPr>
              <a:buNone/>
            </a:pPr>
            <a:endParaRPr lang="fr-CA" sz="2800" dirty="0" smtClean="0"/>
          </a:p>
          <a:p>
            <a:r>
              <a:rPr lang="fr-CA" sz="2800" dirty="0" smtClean="0"/>
              <a:t>Gilles </a:t>
            </a:r>
            <a:r>
              <a:rPr lang="fr-CA" sz="2800" dirty="0" err="1" smtClean="0"/>
              <a:t>Dostaler</a:t>
            </a:r>
            <a:r>
              <a:rPr lang="fr-CA" sz="2800" dirty="0" smtClean="0"/>
              <a:t>, </a:t>
            </a:r>
            <a:r>
              <a:rPr lang="fr-CA" sz="2800" i="1" dirty="0" smtClean="0"/>
              <a:t>Keynes et ses combat</a:t>
            </a:r>
            <a:r>
              <a:rPr lang="fr-CA" sz="2800" dirty="0" smtClean="0"/>
              <a:t>, La découverte, 2001.</a:t>
            </a:r>
          </a:p>
          <a:p>
            <a:endParaRPr lang="fr-CA" sz="2800" dirty="0" smtClean="0"/>
          </a:p>
          <a:p>
            <a:r>
              <a:rPr lang="fr-CA" sz="2800" dirty="0" smtClean="0"/>
              <a:t>Robert </a:t>
            </a:r>
            <a:r>
              <a:rPr lang="fr-CA" sz="2800" dirty="0" err="1" smtClean="0"/>
              <a:t>Slidesky</a:t>
            </a:r>
            <a:r>
              <a:rPr lang="fr-CA" sz="2800" dirty="0" smtClean="0"/>
              <a:t>, John Maynard Keynes, Macmillan, 3 vol., 1983, 1992 et 2000.</a:t>
            </a:r>
          </a:p>
          <a:p>
            <a:endParaRPr lang="fr-CA" sz="2800" dirty="0" smtClean="0"/>
          </a:p>
          <a:p>
            <a:pPr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29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472518" cy="1399032"/>
          </a:xfrm>
        </p:spPr>
        <p:txBody>
          <a:bodyPr/>
          <a:lstStyle/>
          <a:p>
            <a:r>
              <a:rPr lang="en-CA" dirty="0" smtClean="0"/>
              <a:t>J. M. Keynes : </a:t>
            </a:r>
            <a:r>
              <a:rPr lang="en-CA" dirty="0" err="1" smtClean="0"/>
              <a:t>chronologie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00660"/>
          </a:xfrm>
        </p:spPr>
        <p:txBody>
          <a:bodyPr>
            <a:noAutofit/>
          </a:bodyPr>
          <a:lstStyle/>
          <a:p>
            <a:pPr marL="1073150" indent="-1073150">
              <a:buNone/>
            </a:pPr>
            <a:r>
              <a:rPr lang="fr-CA" sz="2000" dirty="0" smtClean="0"/>
              <a:t>1883	Né à Cambridge</a:t>
            </a:r>
          </a:p>
          <a:p>
            <a:pPr marL="1073150" indent="-1073150">
              <a:buNone/>
            </a:pPr>
            <a:r>
              <a:rPr lang="fr-CA" sz="2000" dirty="0" smtClean="0"/>
              <a:t>1897-02	Études à Eton</a:t>
            </a:r>
          </a:p>
          <a:p>
            <a:pPr marL="1073150" indent="-1073150">
              <a:buNone/>
            </a:pPr>
            <a:r>
              <a:rPr lang="fr-CA" sz="2000" dirty="0" smtClean="0"/>
              <a:t>1903	Adhésion à la Société des apôtres</a:t>
            </a:r>
          </a:p>
          <a:p>
            <a:pPr marL="1073150" indent="-1073150">
              <a:buNone/>
            </a:pPr>
            <a:r>
              <a:rPr lang="fr-CA" sz="2000" dirty="0" smtClean="0"/>
              <a:t>1905	Formation de Bloomsbury</a:t>
            </a:r>
          </a:p>
          <a:p>
            <a:pPr marL="1073150" indent="-1073150">
              <a:buNone/>
            </a:pPr>
            <a:r>
              <a:rPr lang="fr-CA" sz="2000" dirty="0" smtClean="0"/>
              <a:t>1906	Examen d’entrée dans la fonction publique</a:t>
            </a:r>
          </a:p>
          <a:p>
            <a:pPr marL="1073150" indent="-1073150">
              <a:buNone/>
            </a:pPr>
            <a:r>
              <a:rPr lang="fr-CA" sz="2000" dirty="0" smtClean="0"/>
              <a:t>1906-08	Employé au Bureau des affaires indiennes, à Londres</a:t>
            </a:r>
          </a:p>
          <a:p>
            <a:pPr marL="1073150" indent="-1073150">
              <a:buNone/>
            </a:pPr>
            <a:r>
              <a:rPr lang="fr-CA" sz="2000" dirty="0" smtClean="0"/>
              <a:t>1909	Élection au </a:t>
            </a:r>
            <a:r>
              <a:rPr lang="fr-CA" sz="2000" dirty="0" err="1" smtClean="0"/>
              <a:t>King’s</a:t>
            </a:r>
            <a:r>
              <a:rPr lang="fr-CA" sz="2000" dirty="0" smtClean="0"/>
              <a:t> </a:t>
            </a:r>
            <a:r>
              <a:rPr lang="fr-CA" sz="2000" dirty="0" err="1" smtClean="0"/>
              <a:t>College</a:t>
            </a:r>
            <a:r>
              <a:rPr lang="fr-CA" sz="2000" dirty="0" smtClean="0"/>
              <a:t> de Cambridge après le dépôt d’une thèse sur les probabilités, débute l’enseignement de l’économie</a:t>
            </a:r>
            <a:endParaRPr lang="fr-CA" sz="2000" dirty="0"/>
          </a:p>
          <a:p>
            <a:pPr marL="1073150" indent="-1073150">
              <a:buNone/>
            </a:pPr>
            <a:r>
              <a:rPr lang="fr-CA" sz="2000" dirty="0" smtClean="0"/>
              <a:t>1911	Nommé directeur de l’</a:t>
            </a:r>
            <a:r>
              <a:rPr lang="fr-CA" sz="2000" i="1" dirty="0" err="1" smtClean="0"/>
              <a:t>Economic</a:t>
            </a:r>
            <a:r>
              <a:rPr lang="fr-CA" sz="2000" i="1" dirty="0" smtClean="0"/>
              <a:t> Journal</a:t>
            </a:r>
            <a:endParaRPr lang="en-CA" sz="2000" i="1" dirty="0" smtClean="0"/>
          </a:p>
          <a:p>
            <a:pPr marL="1073150" indent="-1073150">
              <a:buNone/>
            </a:pPr>
            <a:r>
              <a:rPr lang="en-CA" sz="2000" dirty="0" smtClean="0"/>
              <a:t>1915-19	</a:t>
            </a:r>
            <a:r>
              <a:rPr lang="en-CA" sz="2000" dirty="0" err="1" smtClean="0"/>
              <a:t>Emploi</a:t>
            </a:r>
            <a:r>
              <a:rPr lang="en-CA" sz="2000" dirty="0" smtClean="0"/>
              <a:t> au </a:t>
            </a:r>
            <a:r>
              <a:rPr lang="en-CA" sz="2000" dirty="0" err="1" smtClean="0"/>
              <a:t>Trésor</a:t>
            </a:r>
            <a:r>
              <a:rPr lang="en-CA" sz="2000" dirty="0" smtClean="0"/>
              <a:t> </a:t>
            </a:r>
            <a:r>
              <a:rPr lang="en-CA" sz="2000" dirty="0" err="1" smtClean="0"/>
              <a:t>britannique</a:t>
            </a:r>
            <a:r>
              <a:rPr lang="en-CA" sz="2000" dirty="0" smtClean="0"/>
              <a:t> </a:t>
            </a:r>
            <a:r>
              <a:rPr lang="en-CA" sz="2000" dirty="0" err="1" smtClean="0"/>
              <a:t>où</a:t>
            </a:r>
            <a:r>
              <a:rPr lang="en-CA" sz="2000" dirty="0" smtClean="0"/>
              <a:t> </a:t>
            </a:r>
            <a:r>
              <a:rPr lang="en-CA" sz="2000" dirty="0" err="1" smtClean="0"/>
              <a:t>il</a:t>
            </a:r>
            <a:r>
              <a:rPr lang="en-CA" sz="2000" dirty="0" smtClean="0"/>
              <a:t> </a:t>
            </a:r>
            <a:r>
              <a:rPr lang="en-CA" sz="2000" dirty="0" err="1" smtClean="0"/>
              <a:t>s’occupe</a:t>
            </a:r>
            <a:r>
              <a:rPr lang="en-CA" sz="2000" dirty="0" smtClean="0"/>
              <a:t> des relations </a:t>
            </a:r>
            <a:r>
              <a:rPr lang="en-CA" sz="2000" dirty="0" err="1" smtClean="0"/>
              <a:t>financières</a:t>
            </a:r>
            <a:r>
              <a:rPr lang="en-CA" sz="2000" dirty="0" smtClean="0"/>
              <a:t> </a:t>
            </a:r>
            <a:r>
              <a:rPr lang="en-CA" sz="2000" dirty="0" err="1" smtClean="0"/>
              <a:t>internationales</a:t>
            </a:r>
            <a:endParaRPr lang="en-CA" sz="2000" dirty="0" smtClean="0"/>
          </a:p>
          <a:p>
            <a:pPr marL="1073150" indent="-1073150">
              <a:buNone/>
            </a:pPr>
            <a:r>
              <a:rPr lang="en-CA" sz="2000" dirty="0" smtClean="0"/>
              <a:t>1919	</a:t>
            </a:r>
            <a:r>
              <a:rPr lang="en-CA" sz="2000" dirty="0" err="1" smtClean="0"/>
              <a:t>Représentant</a:t>
            </a:r>
            <a:r>
              <a:rPr lang="en-CA" sz="2000" dirty="0" smtClean="0"/>
              <a:t> du </a:t>
            </a:r>
            <a:r>
              <a:rPr lang="en-CA" sz="2000" dirty="0" err="1" smtClean="0"/>
              <a:t>Trésor</a:t>
            </a:r>
            <a:r>
              <a:rPr lang="en-CA" sz="2000" dirty="0" smtClean="0"/>
              <a:t> à Versailles, </a:t>
            </a:r>
            <a:r>
              <a:rPr lang="en-CA" sz="2000" i="1" dirty="0" smtClean="0"/>
              <a:t>Les </a:t>
            </a:r>
            <a:r>
              <a:rPr lang="en-CA" sz="2000" i="1" dirty="0" err="1" smtClean="0"/>
              <a:t>conséquences</a:t>
            </a:r>
            <a:r>
              <a:rPr lang="en-CA" sz="2000" i="1" dirty="0" smtClean="0"/>
              <a:t> </a:t>
            </a:r>
            <a:r>
              <a:rPr lang="en-CA" sz="2000" i="1" dirty="0" err="1" smtClean="0"/>
              <a:t>économiques</a:t>
            </a:r>
            <a:r>
              <a:rPr lang="en-CA" sz="2000" i="1" dirty="0" smtClean="0"/>
              <a:t> de la </a:t>
            </a:r>
            <a:r>
              <a:rPr lang="en-CA" sz="2000" i="1" dirty="0" err="1" smtClean="0"/>
              <a:t>paix</a:t>
            </a:r>
            <a:endParaRPr lang="en-CA" sz="2000" i="1" dirty="0" smtClean="0"/>
          </a:p>
          <a:p>
            <a:pPr marL="1073150" indent="-1073150">
              <a:buNone/>
            </a:pPr>
            <a:endParaRPr lang="en-CA" sz="2000" dirty="0" smtClean="0"/>
          </a:p>
          <a:p>
            <a:pPr marL="1073150" indent="-1073150">
              <a:buNone/>
            </a:pPr>
            <a:endParaRPr lang="en-CA" sz="2000" dirty="0"/>
          </a:p>
          <a:p>
            <a:pPr marL="1073150" indent="-1073150">
              <a:buNone/>
            </a:pPr>
            <a:r>
              <a:rPr lang="en-CA" sz="2000" dirty="0" smtClean="0"/>
              <a:t> </a:t>
            </a:r>
            <a:endParaRPr lang="fr-CA" sz="20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472518" cy="1399032"/>
          </a:xfrm>
        </p:spPr>
        <p:txBody>
          <a:bodyPr/>
          <a:lstStyle/>
          <a:p>
            <a:r>
              <a:rPr lang="en-CA" dirty="0"/>
              <a:t>J. M. Keynes </a:t>
            </a:r>
            <a:r>
              <a:rPr lang="en-CA" dirty="0" smtClean="0"/>
              <a:t>: </a:t>
            </a:r>
            <a:r>
              <a:rPr lang="en-CA" dirty="0" err="1" smtClean="0"/>
              <a:t>chronologie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00660"/>
          </a:xfrm>
        </p:spPr>
        <p:txBody>
          <a:bodyPr>
            <a:noAutofit/>
          </a:bodyPr>
          <a:lstStyle/>
          <a:p>
            <a:pPr marL="1073150" indent="-1073150">
              <a:buNone/>
            </a:pPr>
            <a:r>
              <a:rPr lang="fr-FR" sz="2000" dirty="0" smtClean="0"/>
              <a:t>1921	Président de la National </a:t>
            </a:r>
            <a:r>
              <a:rPr lang="fr-FR" sz="2000" dirty="0" err="1" smtClean="0"/>
              <a:t>Mutual</a:t>
            </a:r>
            <a:r>
              <a:rPr lang="fr-FR" sz="2000" dirty="0" smtClean="0"/>
              <a:t> </a:t>
            </a:r>
            <a:r>
              <a:rPr lang="fr-FR" sz="2000" dirty="0" err="1" smtClean="0"/>
              <a:t>Insurance</a:t>
            </a:r>
            <a:r>
              <a:rPr lang="fr-FR" sz="2000" dirty="0" smtClean="0"/>
              <a:t> </a:t>
            </a:r>
            <a:r>
              <a:rPr lang="fr-FR" sz="2000" dirty="0" err="1" smtClean="0"/>
              <a:t>Company</a:t>
            </a:r>
            <a:r>
              <a:rPr lang="fr-FR" sz="2000" dirty="0" smtClean="0"/>
              <a:t>, </a:t>
            </a:r>
            <a:r>
              <a:rPr lang="fr-FR" sz="2000" i="1" dirty="0" smtClean="0"/>
              <a:t>A </a:t>
            </a:r>
            <a:r>
              <a:rPr lang="fr-FR" sz="2000" i="1" dirty="0" err="1" smtClean="0"/>
              <a:t>Treatise</a:t>
            </a:r>
            <a:r>
              <a:rPr lang="fr-FR" sz="2000" i="1" dirty="0" smtClean="0"/>
              <a:t> on </a:t>
            </a:r>
            <a:r>
              <a:rPr lang="fr-FR" sz="2000" i="1" dirty="0" err="1" smtClean="0"/>
              <a:t>Probability</a:t>
            </a:r>
            <a:endParaRPr lang="fr-FR" sz="2000" i="1" dirty="0" smtClean="0"/>
          </a:p>
          <a:p>
            <a:pPr marL="1073150" indent="-1073150">
              <a:buNone/>
            </a:pPr>
            <a:r>
              <a:rPr lang="fr-FR" sz="2000" dirty="0" smtClean="0"/>
              <a:t>1923	Participation à la campagne du parti libéral, </a:t>
            </a:r>
            <a:r>
              <a:rPr lang="fr-FR" sz="2000" i="1" dirty="0" smtClean="0"/>
              <a:t>La réforme monétaire</a:t>
            </a:r>
          </a:p>
          <a:p>
            <a:pPr marL="1073150" indent="-1073150">
              <a:buNone/>
            </a:pPr>
            <a:r>
              <a:rPr lang="fr-FR" sz="2000" dirty="0" smtClean="0"/>
              <a:t>1924	Nommé premier trésorier de </a:t>
            </a:r>
            <a:r>
              <a:rPr lang="fr-FR" sz="2000" dirty="0" err="1" smtClean="0"/>
              <a:t>King’s</a:t>
            </a:r>
            <a:r>
              <a:rPr lang="fr-FR" sz="2000" dirty="0" smtClean="0"/>
              <a:t> </a:t>
            </a:r>
            <a:r>
              <a:rPr lang="fr-FR" sz="2000" dirty="0" err="1" smtClean="0"/>
              <a:t>College</a:t>
            </a:r>
            <a:endParaRPr lang="fr-FR" sz="2000" dirty="0" smtClean="0"/>
          </a:p>
          <a:p>
            <a:pPr marL="1073150" indent="-1073150">
              <a:buNone/>
            </a:pPr>
            <a:r>
              <a:rPr lang="fr-FR" sz="2000" dirty="0" smtClean="0"/>
              <a:t>1925	Mariage avec Lydia </a:t>
            </a:r>
            <a:r>
              <a:rPr lang="fr-FR" sz="2000" dirty="0" err="1" smtClean="0"/>
              <a:t>Lopokova</a:t>
            </a:r>
            <a:r>
              <a:rPr lang="fr-FR" sz="2000" dirty="0" smtClean="0"/>
              <a:t>, danseuse de ballet russe, </a:t>
            </a:r>
            <a:r>
              <a:rPr lang="fr-FR" sz="2000" i="1" dirty="0" smtClean="0"/>
              <a:t>The </a:t>
            </a:r>
            <a:r>
              <a:rPr lang="fr-FR" sz="2000" i="1" dirty="0" err="1" smtClean="0"/>
              <a:t>Economic</a:t>
            </a:r>
            <a:r>
              <a:rPr lang="fr-FR" sz="2000" i="1" dirty="0" smtClean="0"/>
              <a:t> </a:t>
            </a:r>
            <a:r>
              <a:rPr lang="fr-FR" sz="2000" i="1" dirty="0" err="1" smtClean="0"/>
              <a:t>Consequence</a:t>
            </a:r>
            <a:r>
              <a:rPr lang="fr-FR" sz="2000" i="1" dirty="0" smtClean="0"/>
              <a:t> of Mr Churchill, A Short </a:t>
            </a:r>
            <a:r>
              <a:rPr lang="fr-FR" sz="2000" i="1" dirty="0" err="1" smtClean="0"/>
              <a:t>View</a:t>
            </a:r>
            <a:r>
              <a:rPr lang="fr-FR" sz="2000" i="1" dirty="0" smtClean="0"/>
              <a:t> of </a:t>
            </a:r>
            <a:r>
              <a:rPr lang="fr-FR" sz="2000" i="1" dirty="0" err="1" smtClean="0"/>
              <a:t>Russia</a:t>
            </a:r>
            <a:endParaRPr lang="fr-FR" sz="2000" i="1" dirty="0" smtClean="0"/>
          </a:p>
          <a:p>
            <a:pPr marL="1073150" indent="-1073150">
              <a:buNone/>
            </a:pPr>
            <a:r>
              <a:rPr lang="fr-FR" sz="2000" dirty="0" smtClean="0"/>
              <a:t>1926	</a:t>
            </a:r>
            <a:r>
              <a:rPr lang="fr-FR" sz="2000" i="1" dirty="0" smtClean="0"/>
              <a:t>The End of Laissez-faire</a:t>
            </a:r>
          </a:p>
          <a:p>
            <a:pPr marL="1073150" indent="-1073150">
              <a:buNone/>
            </a:pPr>
            <a:r>
              <a:rPr lang="fr-FR" sz="2000" dirty="0" smtClean="0"/>
              <a:t>1928	</a:t>
            </a:r>
            <a:r>
              <a:rPr lang="fr-FR" sz="2000" i="1" dirty="0" err="1" smtClean="0"/>
              <a:t>Britain’s</a:t>
            </a:r>
            <a:r>
              <a:rPr lang="fr-FR" sz="2000" i="1" dirty="0" smtClean="0"/>
              <a:t> </a:t>
            </a:r>
            <a:r>
              <a:rPr lang="fr-FR" sz="2000" i="1" dirty="0" err="1" smtClean="0"/>
              <a:t>Industrial</a:t>
            </a:r>
            <a:r>
              <a:rPr lang="fr-FR" sz="2000" i="1" dirty="0" smtClean="0"/>
              <a:t> </a:t>
            </a:r>
            <a:r>
              <a:rPr lang="fr-FR" sz="2000" i="1" dirty="0" err="1" smtClean="0"/>
              <a:t>Future</a:t>
            </a:r>
            <a:r>
              <a:rPr lang="fr-FR" sz="2000" dirty="0" err="1" smtClean="0"/>
              <a:t>,rapport</a:t>
            </a:r>
            <a:r>
              <a:rPr lang="fr-FR" sz="2000" dirty="0" smtClean="0"/>
              <a:t> d’une commission d’enquête mise sur pied par le parti libéral dont Keynes est un des principaux rédacteurs</a:t>
            </a:r>
          </a:p>
          <a:p>
            <a:pPr marL="1073150" indent="-1073150">
              <a:buNone/>
            </a:pPr>
            <a:r>
              <a:rPr lang="fr-FR" sz="2000" dirty="0" smtClean="0"/>
              <a:t>1929	Participation à la campagne du parti libéral, </a:t>
            </a:r>
            <a:r>
              <a:rPr lang="fr-FR" sz="2000" i="1" dirty="0" smtClean="0"/>
              <a:t>Can </a:t>
            </a:r>
            <a:r>
              <a:rPr lang="fr-FR" sz="2000" i="1" dirty="0" err="1" smtClean="0"/>
              <a:t>Loyd</a:t>
            </a:r>
            <a:r>
              <a:rPr lang="fr-FR" sz="2000" i="1" dirty="0" smtClean="0"/>
              <a:t> George Do </a:t>
            </a:r>
            <a:r>
              <a:rPr lang="fr-FR" sz="2000" i="1" dirty="0" err="1" smtClean="0"/>
              <a:t>it</a:t>
            </a:r>
            <a:r>
              <a:rPr lang="fr-FR" sz="2000" i="1" dirty="0" smtClean="0"/>
              <a:t>?,</a:t>
            </a:r>
            <a:r>
              <a:rPr lang="fr-FR" sz="2000" dirty="0" smtClean="0"/>
              <a:t> avec Hubert Henderson</a:t>
            </a:r>
          </a:p>
          <a:p>
            <a:pPr marL="1073150" indent="-1073150">
              <a:buNone/>
            </a:pPr>
            <a:endParaRPr lang="en-CA" sz="20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7327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472518" cy="1399032"/>
          </a:xfrm>
        </p:spPr>
        <p:txBody>
          <a:bodyPr/>
          <a:lstStyle/>
          <a:p>
            <a:r>
              <a:rPr lang="en-CA" dirty="0"/>
              <a:t>J. M. Keynes </a:t>
            </a:r>
            <a:r>
              <a:rPr lang="en-CA" dirty="0" smtClean="0"/>
              <a:t>: </a:t>
            </a:r>
            <a:r>
              <a:rPr lang="en-CA" dirty="0" err="1" smtClean="0"/>
              <a:t>chronologie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00660"/>
          </a:xfrm>
        </p:spPr>
        <p:txBody>
          <a:bodyPr>
            <a:noAutofit/>
          </a:bodyPr>
          <a:lstStyle/>
          <a:p>
            <a:pPr marL="1073150" indent="-1073150">
              <a:buNone/>
            </a:pPr>
            <a:r>
              <a:rPr lang="fr-CA" sz="2000" dirty="0" smtClean="0"/>
              <a:t>1930	Nommé membre du comité Macmillan et président de l’</a:t>
            </a:r>
            <a:r>
              <a:rPr lang="fr-CA" sz="2000" dirty="0" err="1" smtClean="0"/>
              <a:t>Economic</a:t>
            </a:r>
            <a:r>
              <a:rPr lang="fr-CA" sz="2000" dirty="0" smtClean="0"/>
              <a:t> </a:t>
            </a:r>
            <a:r>
              <a:rPr lang="fr-CA" sz="2000" dirty="0" err="1" smtClean="0"/>
              <a:t>Advisory</a:t>
            </a:r>
            <a:r>
              <a:rPr lang="fr-CA" sz="2000" dirty="0" smtClean="0"/>
              <a:t> Council, mis sur pied par le gouvernement </a:t>
            </a:r>
            <a:r>
              <a:rPr lang="fr-CA" sz="2000" dirty="0" err="1" smtClean="0"/>
              <a:t>MacDonald</a:t>
            </a:r>
            <a:r>
              <a:rPr lang="fr-CA" sz="2000" dirty="0" smtClean="0"/>
              <a:t>, </a:t>
            </a:r>
            <a:r>
              <a:rPr lang="fr-CA" sz="2000" i="1" dirty="0" smtClean="0"/>
              <a:t>A </a:t>
            </a:r>
            <a:r>
              <a:rPr lang="fr-CA" sz="2000" i="1" dirty="0" err="1" smtClean="0"/>
              <a:t>treatise</a:t>
            </a:r>
            <a:r>
              <a:rPr lang="fr-CA" sz="2000" i="1" dirty="0" smtClean="0"/>
              <a:t> on Money</a:t>
            </a:r>
          </a:p>
          <a:p>
            <a:pPr marL="1073150" indent="-1073150">
              <a:buNone/>
            </a:pPr>
            <a:r>
              <a:rPr lang="en-CA" sz="2000" dirty="0" smtClean="0"/>
              <a:t>1931	</a:t>
            </a:r>
            <a:r>
              <a:rPr lang="en-CA" sz="2000" dirty="0" err="1" smtClean="0"/>
              <a:t>Président</a:t>
            </a:r>
            <a:r>
              <a:rPr lang="en-CA" sz="2000" dirty="0" smtClean="0"/>
              <a:t> du </a:t>
            </a:r>
            <a:r>
              <a:rPr lang="en-CA" sz="2000" dirty="0" err="1" smtClean="0"/>
              <a:t>périodique</a:t>
            </a:r>
            <a:r>
              <a:rPr lang="en-CA" sz="2000" dirty="0" smtClean="0"/>
              <a:t> </a:t>
            </a:r>
            <a:r>
              <a:rPr lang="en-CA" sz="2000" i="1" dirty="0" smtClean="0"/>
              <a:t>New </a:t>
            </a:r>
            <a:r>
              <a:rPr lang="en-CA" sz="2000" i="1" dirty="0" err="1" smtClean="0"/>
              <a:t>Statemen</a:t>
            </a:r>
            <a:r>
              <a:rPr lang="en-CA" sz="2000" i="1" dirty="0" smtClean="0"/>
              <a:t> and Nation</a:t>
            </a:r>
            <a:r>
              <a:rPr lang="en-CA" sz="2000" dirty="0" smtClean="0"/>
              <a:t>, participation aux Harris Foundation Lectures and Seminars à </a:t>
            </a:r>
            <a:r>
              <a:rPr lang="en-CA" sz="2000" dirty="0" err="1" smtClean="0"/>
              <a:t>l’Université</a:t>
            </a:r>
            <a:r>
              <a:rPr lang="en-CA" sz="2000" dirty="0" smtClean="0"/>
              <a:t> de Chicago </a:t>
            </a:r>
            <a:r>
              <a:rPr lang="en-CA" sz="2000" dirty="0" err="1" smtClean="0"/>
              <a:t>sur</a:t>
            </a:r>
            <a:r>
              <a:rPr lang="en-CA" sz="2000" dirty="0" smtClean="0"/>
              <a:t> le </a:t>
            </a:r>
            <a:r>
              <a:rPr lang="en-CA" sz="2000" dirty="0" err="1" smtClean="0"/>
              <a:t>thème</a:t>
            </a:r>
            <a:r>
              <a:rPr lang="en-CA" sz="2000" dirty="0" smtClean="0"/>
              <a:t> «</a:t>
            </a:r>
            <a:r>
              <a:rPr lang="en-CA" sz="2000" dirty="0" err="1" smtClean="0"/>
              <a:t>Unemployement</a:t>
            </a:r>
            <a:r>
              <a:rPr lang="en-CA" sz="2000" dirty="0" smtClean="0"/>
              <a:t> as a Problem», </a:t>
            </a:r>
            <a:r>
              <a:rPr lang="en-CA" sz="2000" dirty="0" err="1" smtClean="0"/>
              <a:t>réunion</a:t>
            </a:r>
            <a:r>
              <a:rPr lang="en-CA" sz="2000" dirty="0" smtClean="0"/>
              <a:t> à Cambridge du «Circus» pour </a:t>
            </a:r>
            <a:r>
              <a:rPr lang="en-CA" sz="2000" dirty="0" err="1" smtClean="0"/>
              <a:t>discuter</a:t>
            </a:r>
            <a:r>
              <a:rPr lang="en-CA" sz="2000" dirty="0" smtClean="0"/>
              <a:t> du </a:t>
            </a:r>
            <a:r>
              <a:rPr lang="en-CA" sz="2000" i="1" dirty="0" smtClean="0"/>
              <a:t>Treatise on Money</a:t>
            </a:r>
            <a:r>
              <a:rPr lang="en-CA" sz="2000" dirty="0" smtClean="0"/>
              <a:t>,  Essays in Persuasion </a:t>
            </a:r>
          </a:p>
          <a:p>
            <a:pPr marL="1073150" indent="-1073150">
              <a:buNone/>
            </a:pPr>
            <a:r>
              <a:rPr lang="en-CA" sz="2000" dirty="0" smtClean="0"/>
              <a:t>1932	</a:t>
            </a:r>
            <a:r>
              <a:rPr lang="en-CA" sz="2000" i="1" dirty="0" smtClean="0"/>
              <a:t>Essays in biography</a:t>
            </a:r>
            <a:r>
              <a:rPr lang="en-CA" sz="2000" dirty="0" smtClean="0"/>
              <a:t>, </a:t>
            </a:r>
            <a:r>
              <a:rPr lang="en-CA" sz="2000" i="1" dirty="0" smtClean="0"/>
              <a:t>The Means to Prosperity</a:t>
            </a:r>
          </a:p>
          <a:p>
            <a:pPr marL="1073150" indent="-1073150">
              <a:buNone/>
            </a:pPr>
            <a:r>
              <a:rPr lang="en-CA" sz="2000" dirty="0" smtClean="0"/>
              <a:t>1934	</a:t>
            </a:r>
            <a:r>
              <a:rPr lang="en-CA" sz="2000" dirty="0" err="1" smtClean="0"/>
              <a:t>Rencontre</a:t>
            </a:r>
            <a:r>
              <a:rPr lang="en-CA" sz="2000" dirty="0" smtClean="0"/>
              <a:t> avec Roosevelt</a:t>
            </a:r>
          </a:p>
          <a:p>
            <a:pPr marL="1073150" indent="-1073150">
              <a:buNone/>
            </a:pPr>
            <a:r>
              <a:rPr lang="en-CA" sz="2000" dirty="0" smtClean="0"/>
              <a:t>1936	</a:t>
            </a:r>
            <a:r>
              <a:rPr lang="en-CA" sz="2000" i="1" dirty="0" err="1" smtClean="0"/>
              <a:t>Theorie</a:t>
            </a:r>
            <a:r>
              <a:rPr lang="en-CA" sz="2000" i="1" dirty="0" smtClean="0"/>
              <a:t> </a:t>
            </a:r>
            <a:r>
              <a:rPr lang="en-CA" sz="2000" i="1" dirty="0" err="1" smtClean="0"/>
              <a:t>générale</a:t>
            </a:r>
            <a:r>
              <a:rPr lang="en-CA" sz="2000" i="1" dirty="0" smtClean="0"/>
              <a:t> de </a:t>
            </a:r>
            <a:r>
              <a:rPr lang="en-CA" sz="2000" i="1" dirty="0" err="1" smtClean="0"/>
              <a:t>l’emploi</a:t>
            </a:r>
            <a:r>
              <a:rPr lang="en-CA" sz="2000" i="1" dirty="0" smtClean="0"/>
              <a:t>, de </a:t>
            </a:r>
            <a:r>
              <a:rPr lang="en-CA" sz="2000" i="1" dirty="0" err="1" smtClean="0"/>
              <a:t>l’intérêt</a:t>
            </a:r>
            <a:r>
              <a:rPr lang="en-CA" sz="2000" i="1" dirty="0" smtClean="0"/>
              <a:t> et de la </a:t>
            </a:r>
            <a:r>
              <a:rPr lang="en-CA" sz="2000" i="1" dirty="0" err="1" smtClean="0"/>
              <a:t>monnaie</a:t>
            </a:r>
            <a:endParaRPr lang="en-CA" sz="2000" i="1" dirty="0" smtClean="0"/>
          </a:p>
          <a:p>
            <a:pPr marL="1073150" indent="-1073150">
              <a:buNone/>
            </a:pPr>
            <a:r>
              <a:rPr lang="en-CA" sz="2000" dirty="0" smtClean="0"/>
              <a:t>1937	Première </a:t>
            </a:r>
            <a:r>
              <a:rPr lang="en-CA" sz="2000" dirty="0" err="1" smtClean="0"/>
              <a:t>crise</a:t>
            </a:r>
            <a:r>
              <a:rPr lang="en-CA" sz="2000" dirty="0" smtClean="0"/>
              <a:t> </a:t>
            </a:r>
            <a:r>
              <a:rPr lang="en-CA" sz="2000" dirty="0" err="1" smtClean="0"/>
              <a:t>cardiaque</a:t>
            </a:r>
            <a:endParaRPr lang="en-CA" sz="2000" i="1" dirty="0" smtClean="0"/>
          </a:p>
          <a:p>
            <a:pPr marL="1073150" indent="-1073150">
              <a:buNone/>
            </a:pPr>
            <a:endParaRPr lang="en-CA" sz="20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7327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472518" cy="1399032"/>
          </a:xfrm>
        </p:spPr>
        <p:txBody>
          <a:bodyPr/>
          <a:lstStyle/>
          <a:p>
            <a:r>
              <a:rPr lang="en-CA" dirty="0"/>
              <a:t>J. M. Keynes </a:t>
            </a:r>
            <a:r>
              <a:rPr lang="en-CA" dirty="0" smtClean="0"/>
              <a:t>: </a:t>
            </a:r>
            <a:r>
              <a:rPr lang="en-CA" dirty="0" err="1" smtClean="0"/>
              <a:t>chronologie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00660"/>
          </a:xfrm>
        </p:spPr>
        <p:txBody>
          <a:bodyPr>
            <a:noAutofit/>
          </a:bodyPr>
          <a:lstStyle/>
          <a:p>
            <a:pPr marL="1073150" indent="-1073150">
              <a:buNone/>
            </a:pPr>
            <a:r>
              <a:rPr lang="en-CA" sz="2000" dirty="0" smtClean="0"/>
              <a:t>1940-46	</a:t>
            </a:r>
            <a:r>
              <a:rPr lang="en-CA" sz="2000" dirty="0" err="1" smtClean="0"/>
              <a:t>Travaille</a:t>
            </a:r>
            <a:r>
              <a:rPr lang="en-CA" sz="2000" dirty="0" smtClean="0"/>
              <a:t> pour le </a:t>
            </a:r>
            <a:r>
              <a:rPr lang="en-CA" sz="2000" dirty="0" err="1" smtClean="0"/>
              <a:t>Trésor</a:t>
            </a:r>
            <a:r>
              <a:rPr lang="en-CA" sz="2000" dirty="0" smtClean="0"/>
              <a:t> </a:t>
            </a:r>
            <a:r>
              <a:rPr lang="en-CA" sz="2000" dirty="0" err="1" smtClean="0"/>
              <a:t>britannique</a:t>
            </a:r>
            <a:endParaRPr lang="en-CA" sz="2000" dirty="0" smtClean="0"/>
          </a:p>
          <a:p>
            <a:pPr marL="1073150" indent="-1073150">
              <a:buNone/>
            </a:pPr>
            <a:r>
              <a:rPr lang="fr-CA" sz="2000" dirty="0" smtClean="0"/>
              <a:t>1940	</a:t>
            </a:r>
            <a:r>
              <a:rPr lang="fr-CA" sz="2000" i="1" dirty="0" smtClean="0"/>
              <a:t>How to </a:t>
            </a:r>
            <a:r>
              <a:rPr lang="fr-CA" sz="2000" i="1" dirty="0" err="1" smtClean="0"/>
              <a:t>Pay</a:t>
            </a:r>
            <a:r>
              <a:rPr lang="fr-CA" sz="2000" i="1" dirty="0" smtClean="0"/>
              <a:t> for the </a:t>
            </a:r>
            <a:r>
              <a:rPr lang="fr-CA" sz="2000" i="1" dirty="0" err="1" smtClean="0"/>
              <a:t>War</a:t>
            </a:r>
            <a:endParaRPr lang="fr-CA" sz="2000" i="1" dirty="0" smtClean="0"/>
          </a:p>
          <a:p>
            <a:pPr marL="1073150" indent="-1073150">
              <a:buNone/>
            </a:pPr>
            <a:r>
              <a:rPr lang="en-CA" sz="2000" dirty="0" smtClean="0"/>
              <a:t>1941	</a:t>
            </a:r>
            <a:r>
              <a:rPr lang="en-CA" sz="2000" dirty="0" err="1" smtClean="0"/>
              <a:t>Conseiller</a:t>
            </a:r>
            <a:r>
              <a:rPr lang="en-CA" sz="2000" dirty="0" smtClean="0"/>
              <a:t> </a:t>
            </a:r>
            <a:r>
              <a:rPr lang="en-CA" sz="2000" dirty="0" err="1" smtClean="0"/>
              <a:t>économique</a:t>
            </a:r>
            <a:r>
              <a:rPr lang="en-CA" sz="2000" dirty="0" smtClean="0"/>
              <a:t> du </a:t>
            </a:r>
            <a:r>
              <a:rPr lang="en-CA" sz="2000" dirty="0" err="1" smtClean="0"/>
              <a:t>chancelier</a:t>
            </a:r>
            <a:r>
              <a:rPr lang="en-CA" sz="2000" dirty="0" smtClean="0"/>
              <a:t> de </a:t>
            </a:r>
            <a:r>
              <a:rPr lang="en-CA" sz="2000" dirty="0" err="1" smtClean="0"/>
              <a:t>l’Échiquier</a:t>
            </a:r>
            <a:r>
              <a:rPr lang="en-CA" sz="2000" dirty="0" smtClean="0"/>
              <a:t>, </a:t>
            </a:r>
            <a:r>
              <a:rPr lang="en-CA" sz="2000" dirty="0" err="1" smtClean="0"/>
              <a:t>directeur</a:t>
            </a:r>
            <a:r>
              <a:rPr lang="en-CA" sz="2000" dirty="0" smtClean="0"/>
              <a:t> de la </a:t>
            </a:r>
            <a:r>
              <a:rPr lang="en-CA" sz="2000" dirty="0" err="1" smtClean="0"/>
              <a:t>Banque</a:t>
            </a:r>
            <a:r>
              <a:rPr lang="en-CA" sz="2000" dirty="0" smtClean="0"/>
              <a:t> </a:t>
            </a:r>
            <a:r>
              <a:rPr lang="en-CA" sz="2000" dirty="0" err="1" smtClean="0"/>
              <a:t>d’Angleterre</a:t>
            </a:r>
            <a:endParaRPr lang="en-CA" sz="2000" dirty="0" smtClean="0"/>
          </a:p>
          <a:p>
            <a:pPr marL="1073150" indent="-1073150">
              <a:buNone/>
            </a:pPr>
            <a:r>
              <a:rPr lang="en-CA" sz="2000" dirty="0" smtClean="0"/>
              <a:t>1942	</a:t>
            </a:r>
            <a:r>
              <a:rPr lang="en-CA" sz="2000" dirty="0" err="1" smtClean="0"/>
              <a:t>Nommé</a:t>
            </a:r>
            <a:r>
              <a:rPr lang="en-CA" sz="2000" dirty="0" smtClean="0"/>
              <a:t> baron Keynes de Tilton, </a:t>
            </a:r>
            <a:r>
              <a:rPr lang="en-CA" sz="2000" dirty="0" err="1" smtClean="0"/>
              <a:t>siège</a:t>
            </a:r>
            <a:r>
              <a:rPr lang="en-CA" sz="2000" dirty="0" smtClean="0"/>
              <a:t> à la </a:t>
            </a:r>
            <a:r>
              <a:rPr lang="en-CA" sz="2000" dirty="0" err="1" smtClean="0"/>
              <a:t>Chambre</a:t>
            </a:r>
            <a:r>
              <a:rPr lang="en-CA" sz="2000" dirty="0" smtClean="0"/>
              <a:t> des Lords pour les </a:t>
            </a:r>
            <a:r>
              <a:rPr lang="en-CA" sz="2000" dirty="0" err="1" smtClean="0"/>
              <a:t>libéraux</a:t>
            </a:r>
            <a:endParaRPr lang="en-CA" sz="2000" dirty="0" smtClean="0"/>
          </a:p>
          <a:p>
            <a:pPr marL="1073150" indent="-1073150">
              <a:buNone/>
            </a:pPr>
            <a:r>
              <a:rPr lang="en-CA" sz="2000" dirty="0" smtClean="0"/>
              <a:t>1944	Direction de la </a:t>
            </a:r>
            <a:r>
              <a:rPr lang="en-CA" sz="2000" dirty="0" err="1" smtClean="0"/>
              <a:t>délégation</a:t>
            </a:r>
            <a:r>
              <a:rPr lang="en-CA" sz="2000" dirty="0" smtClean="0"/>
              <a:t> </a:t>
            </a:r>
            <a:r>
              <a:rPr lang="en-CA" sz="2000" dirty="0" err="1" smtClean="0"/>
              <a:t>britannique</a:t>
            </a:r>
            <a:r>
              <a:rPr lang="en-CA" sz="2000" dirty="0" smtClean="0"/>
              <a:t> à </a:t>
            </a:r>
            <a:r>
              <a:rPr lang="en-CA" sz="2000" dirty="0" err="1" smtClean="0"/>
              <a:t>Bretton</a:t>
            </a:r>
            <a:r>
              <a:rPr lang="en-CA" sz="2000" dirty="0" smtClean="0"/>
              <a:t> Woods, refuse de </a:t>
            </a:r>
            <a:r>
              <a:rPr lang="en-CA" sz="2000" dirty="0" err="1" smtClean="0"/>
              <a:t>reprendre</a:t>
            </a:r>
            <a:r>
              <a:rPr lang="en-CA" sz="2000" dirty="0" smtClean="0"/>
              <a:t> la </a:t>
            </a:r>
            <a:r>
              <a:rPr lang="en-CA" sz="2000" dirty="0" err="1" smtClean="0"/>
              <a:t>chaire</a:t>
            </a:r>
            <a:r>
              <a:rPr lang="en-CA" sz="2000" dirty="0" smtClean="0"/>
              <a:t> de </a:t>
            </a:r>
            <a:r>
              <a:rPr lang="en-CA" sz="2000" dirty="0" err="1" smtClean="0"/>
              <a:t>Pigou</a:t>
            </a:r>
            <a:r>
              <a:rPr lang="en-CA" sz="2000" dirty="0" smtClean="0"/>
              <a:t> à Cambridge</a:t>
            </a:r>
          </a:p>
          <a:p>
            <a:pPr marL="1073150" indent="-1073150">
              <a:buNone/>
            </a:pPr>
            <a:r>
              <a:rPr lang="en-CA" sz="2000" dirty="0" smtClean="0"/>
              <a:t>1945	</a:t>
            </a:r>
            <a:r>
              <a:rPr lang="en-CA" sz="2000" dirty="0" err="1" smtClean="0"/>
              <a:t>Président</a:t>
            </a:r>
            <a:r>
              <a:rPr lang="en-CA" sz="2000" dirty="0" smtClean="0"/>
              <a:t> de la </a:t>
            </a:r>
            <a:r>
              <a:rPr lang="en-CA" sz="2000" dirty="0" err="1" smtClean="0"/>
              <a:t>Société</a:t>
            </a:r>
            <a:r>
              <a:rPr lang="en-CA" sz="2000" dirty="0" smtClean="0"/>
              <a:t> </a:t>
            </a:r>
            <a:r>
              <a:rPr lang="en-CA" sz="2000" dirty="0" err="1" smtClean="0"/>
              <a:t>d’économétrie</a:t>
            </a:r>
            <a:r>
              <a:rPr lang="en-CA" sz="2000" dirty="0" smtClean="0"/>
              <a:t>, </a:t>
            </a:r>
            <a:r>
              <a:rPr lang="en-CA" sz="2000" dirty="0" err="1" smtClean="0"/>
              <a:t>supporte</a:t>
            </a:r>
            <a:r>
              <a:rPr lang="en-CA" sz="2000" dirty="0" smtClean="0"/>
              <a:t> le </a:t>
            </a:r>
            <a:r>
              <a:rPr lang="en-CA" sz="2000" dirty="0" err="1" smtClean="0"/>
              <a:t>chancelier</a:t>
            </a:r>
            <a:r>
              <a:rPr lang="en-CA" sz="2000" dirty="0" smtClean="0"/>
              <a:t> </a:t>
            </a:r>
            <a:r>
              <a:rPr lang="en-CA" sz="2000" dirty="0" err="1" smtClean="0"/>
              <a:t>dans</a:t>
            </a:r>
            <a:r>
              <a:rPr lang="en-CA" sz="2000" dirty="0" smtClean="0"/>
              <a:t> les </a:t>
            </a:r>
            <a:r>
              <a:rPr lang="en-CA" sz="2000" dirty="0" err="1" smtClean="0"/>
              <a:t>négociations</a:t>
            </a:r>
            <a:r>
              <a:rPr lang="en-CA" sz="2000" dirty="0" smtClean="0"/>
              <a:t> des conditions de </a:t>
            </a:r>
            <a:r>
              <a:rPr lang="en-CA" sz="2000" dirty="0" err="1" smtClean="0"/>
              <a:t>remboursement</a:t>
            </a:r>
            <a:r>
              <a:rPr lang="en-CA" sz="2000" dirty="0" smtClean="0"/>
              <a:t> des </a:t>
            </a:r>
            <a:r>
              <a:rPr lang="en-CA" sz="2000" dirty="0" err="1" smtClean="0"/>
              <a:t>dettes</a:t>
            </a:r>
            <a:r>
              <a:rPr lang="en-CA" sz="2000" dirty="0" smtClean="0"/>
              <a:t> </a:t>
            </a:r>
            <a:r>
              <a:rPr lang="en-CA" sz="2000" dirty="0" err="1" smtClean="0"/>
              <a:t>anglaises</a:t>
            </a:r>
            <a:endParaRPr lang="en-CA" sz="2000" dirty="0" smtClean="0"/>
          </a:p>
          <a:p>
            <a:pPr marL="1073150" indent="-1073150">
              <a:buNone/>
            </a:pPr>
            <a:r>
              <a:rPr lang="en-CA" sz="2000" dirty="0" smtClean="0"/>
              <a:t>1946	</a:t>
            </a:r>
            <a:r>
              <a:rPr lang="en-CA" sz="2000" dirty="0" err="1" smtClean="0"/>
              <a:t>Doctorats</a:t>
            </a:r>
            <a:r>
              <a:rPr lang="en-CA" sz="2000" dirty="0" smtClean="0"/>
              <a:t> </a:t>
            </a:r>
            <a:r>
              <a:rPr lang="en-CA" sz="2000" dirty="0" err="1" smtClean="0"/>
              <a:t>honoris</a:t>
            </a:r>
            <a:r>
              <a:rPr lang="en-CA" sz="2000" dirty="0" smtClean="0"/>
              <a:t> </a:t>
            </a:r>
            <a:r>
              <a:rPr lang="en-CA" sz="2000" dirty="0" err="1" smtClean="0"/>
              <a:t>causa</a:t>
            </a:r>
            <a:r>
              <a:rPr lang="en-CA" sz="2000" dirty="0" smtClean="0"/>
              <a:t> de la Sorbonne et de Cambridge, participation à la </a:t>
            </a:r>
            <a:r>
              <a:rPr lang="en-CA" sz="2000" dirty="0" err="1" smtClean="0"/>
              <a:t>rencontre</a:t>
            </a:r>
            <a:r>
              <a:rPr lang="en-CA" sz="2000" dirty="0" smtClean="0"/>
              <a:t> </a:t>
            </a:r>
            <a:r>
              <a:rPr lang="en-CA" sz="2000" dirty="0" err="1" smtClean="0"/>
              <a:t>inaugurale</a:t>
            </a:r>
            <a:r>
              <a:rPr lang="en-CA" sz="2000" dirty="0" smtClean="0"/>
              <a:t> du FMI et de la </a:t>
            </a:r>
            <a:r>
              <a:rPr lang="en-CA" sz="2000" dirty="0" err="1" smtClean="0"/>
              <a:t>Banque</a:t>
            </a:r>
            <a:r>
              <a:rPr lang="en-CA" sz="2000" dirty="0" smtClean="0"/>
              <a:t> </a:t>
            </a:r>
            <a:r>
              <a:rPr lang="en-CA" sz="2000" dirty="0" err="1" smtClean="0"/>
              <a:t>internationale</a:t>
            </a:r>
            <a:r>
              <a:rPr lang="en-CA" sz="2000" dirty="0" smtClean="0"/>
              <a:t> à Savannah, mort à Tilton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7327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smtClean="0"/>
              <a:t>La vie de Keynes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14488"/>
            <a:ext cx="8435280" cy="4572000"/>
          </a:xfrm>
        </p:spPr>
        <p:txBody>
          <a:bodyPr>
            <a:normAutofit fontScale="92500" lnSpcReduction="20000"/>
          </a:bodyPr>
          <a:lstStyle/>
          <a:p>
            <a:r>
              <a:rPr lang="fr-CA" sz="2800" dirty="0" smtClean="0"/>
              <a:t>La vie privée domine la vie publique, et les deux sont bien remplies</a:t>
            </a:r>
          </a:p>
          <a:p>
            <a:endParaRPr lang="fr-CA" sz="2800" dirty="0" smtClean="0"/>
          </a:p>
          <a:p>
            <a:r>
              <a:rPr lang="fr-CA" sz="2800" dirty="0" smtClean="0"/>
              <a:t>La première est marquée par ses liens avec les autres membres du groupe de Bloomsbury et ses activités de spéculateur philanthrope et est dédiée à la recherche du beau, à l’art et à l’amour</a:t>
            </a:r>
          </a:p>
          <a:p>
            <a:endParaRPr lang="fr-CA" sz="2800" dirty="0" smtClean="0"/>
          </a:p>
          <a:p>
            <a:r>
              <a:rPr lang="fr-CA" sz="2800" dirty="0" smtClean="0"/>
              <a:t>La deuxième lui fait porter plusieurs chapeaux : d’universitaire polyvalent, de haut fonctionnaire influent et d’activiste politique et est dédiée à la défense de l’émergence d’une troisième voie</a:t>
            </a: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63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smtClean="0"/>
              <a:t>Le </a:t>
            </a:r>
            <a:r>
              <a:rPr lang="en-CA" dirty="0" err="1" smtClean="0"/>
              <a:t>milieux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14488"/>
            <a:ext cx="8686800" cy="4740320"/>
          </a:xfrm>
        </p:spPr>
        <p:txBody>
          <a:bodyPr>
            <a:normAutofit lnSpcReduction="10000"/>
          </a:bodyPr>
          <a:lstStyle/>
          <a:p>
            <a:r>
              <a:rPr lang="fr-CA" sz="2800" dirty="0" smtClean="0"/>
              <a:t>Le père de Keynes, John Neville, est professeur d’économie et de logique à Cambridge, reconnu pour son traité de méthodologie où il distingue économie normative et positive</a:t>
            </a:r>
          </a:p>
          <a:p>
            <a:endParaRPr lang="fr-CA" sz="2800" dirty="0" smtClean="0"/>
          </a:p>
          <a:p>
            <a:r>
              <a:rPr lang="fr-CA" sz="2800" dirty="0" smtClean="0"/>
              <a:t>Keynes étudie à Eton, puis à Cambridge où il intègre la Société des apôtres</a:t>
            </a:r>
          </a:p>
          <a:p>
            <a:endParaRPr lang="fr-CA" sz="2800" dirty="0" smtClean="0"/>
          </a:p>
          <a:p>
            <a:r>
              <a:rPr lang="fr-CA" sz="2800" dirty="0" smtClean="0"/>
              <a:t>Ses </a:t>
            </a:r>
            <a:r>
              <a:rPr lang="fr-CA" sz="2800" dirty="0" smtClean="0"/>
              <a:t>compétences et son réseau </a:t>
            </a:r>
            <a:r>
              <a:rPr lang="fr-CA" sz="2800" dirty="0" smtClean="0"/>
              <a:t>lui </a:t>
            </a:r>
            <a:r>
              <a:rPr lang="fr-CA" sz="2800" dirty="0" smtClean="0"/>
              <a:t>ouvrent </a:t>
            </a:r>
            <a:r>
              <a:rPr lang="fr-CA" sz="2800" dirty="0" smtClean="0"/>
              <a:t>vite les portes de la haute fonction publique et du milieu universitaire</a:t>
            </a: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63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smtClean="0"/>
              <a:t>La </a:t>
            </a:r>
            <a:r>
              <a:rPr lang="en-CA" dirty="0" err="1" smtClean="0"/>
              <a:t>personnalité</a:t>
            </a:r>
            <a:r>
              <a:rPr lang="en-CA" dirty="0" smtClean="0"/>
              <a:t> de Keynes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401080" cy="4572000"/>
          </a:xfrm>
        </p:spPr>
        <p:txBody>
          <a:bodyPr>
            <a:normAutofit fontScale="77500" lnSpcReduction="20000"/>
          </a:bodyPr>
          <a:lstStyle/>
          <a:p>
            <a:r>
              <a:rPr lang="fr-CA" sz="3100" dirty="0" smtClean="0"/>
              <a:t>Keynes était d’une part un réactionnaire flamboyant, mais était d’autre part doué d’une intelligence sociale et d’un «pragmatisme conventionnel» qui lui permettaient de faire avancer ces idées</a:t>
            </a:r>
          </a:p>
          <a:p>
            <a:endParaRPr lang="fr-CA" sz="3100" dirty="0" smtClean="0"/>
          </a:p>
          <a:p>
            <a:r>
              <a:rPr lang="fr-CA" sz="3100" dirty="0" smtClean="0"/>
              <a:t>Parmi ses cibles, notons : </a:t>
            </a:r>
          </a:p>
          <a:p>
            <a:pPr lvl="1">
              <a:spcAft>
                <a:spcPts val="600"/>
              </a:spcAft>
            </a:pPr>
            <a:r>
              <a:rPr lang="fr-CA" dirty="0" smtClean="0"/>
              <a:t>Son rejet de la morale religieuse victorienne, dans la manière de mener sa vie et comme fondement des politiques économiques classiques</a:t>
            </a:r>
          </a:p>
          <a:p>
            <a:pPr lvl="1">
              <a:spcAft>
                <a:spcPts val="600"/>
              </a:spcAft>
            </a:pPr>
            <a:r>
              <a:rPr lang="fr-CA" dirty="0" smtClean="0"/>
              <a:t>Son rejet de l’utilitarisme benthamien</a:t>
            </a:r>
          </a:p>
          <a:p>
            <a:pPr lvl="1">
              <a:spcAft>
                <a:spcPts val="600"/>
              </a:spcAft>
            </a:pPr>
            <a:r>
              <a:rPr lang="fr-CA" dirty="0" smtClean="0"/>
              <a:t>Son rejet de l’égalitarisme strict défendu par les marxistes</a:t>
            </a:r>
          </a:p>
          <a:p>
            <a:pPr lvl="1">
              <a:spcAft>
                <a:spcPts val="600"/>
              </a:spcAft>
            </a:pPr>
            <a:r>
              <a:rPr lang="fr-CA" dirty="0" smtClean="0"/>
              <a:t>Son rejet de la violence comme mode de transformation sociale</a:t>
            </a:r>
          </a:p>
          <a:p>
            <a:endParaRPr lang="fr-CA" sz="2600" dirty="0" smtClean="0"/>
          </a:p>
          <a:p>
            <a:endParaRPr lang="fr-CA" sz="2800" dirty="0" smtClean="0"/>
          </a:p>
          <a:p>
            <a:pPr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63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Personnalisé 6">
      <a:dk1>
        <a:sysClr val="windowText" lastClr="000000"/>
      </a:dk1>
      <a:lt1>
        <a:sysClr val="window" lastClr="FFFFFF"/>
      </a:lt1>
      <a:dk2>
        <a:srgbClr val="005828"/>
      </a:dk2>
      <a:lt2>
        <a:srgbClr val="C5D1D7"/>
      </a:lt2>
      <a:accent1>
        <a:srgbClr val="FF0000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CCB400"/>
      </a:hlink>
      <a:folHlink>
        <a:srgbClr val="694F07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4674</TotalTime>
  <Words>2088</Words>
  <Application>Microsoft Office PowerPoint</Application>
  <PresentationFormat>Affichage à l'écran (4:3)</PresentationFormat>
  <Paragraphs>273</Paragraphs>
  <Slides>29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0" baseType="lpstr">
      <vt:lpstr>Verve</vt:lpstr>
      <vt:lpstr>John Maynard Keynes</vt:lpstr>
      <vt:lpstr>Plan</vt:lpstr>
      <vt:lpstr>J. M. Keynes : chronologie</vt:lpstr>
      <vt:lpstr>J. M. Keynes : chronologie</vt:lpstr>
      <vt:lpstr>J. M. Keynes : chronologie</vt:lpstr>
      <vt:lpstr>J. M. Keynes : chronologie</vt:lpstr>
      <vt:lpstr>La vie de Keynes</vt:lpstr>
      <vt:lpstr>Le milieux</vt:lpstr>
      <vt:lpstr>La personnalité de Keynes</vt:lpstr>
      <vt:lpstr>La Société des apôtres et la réflexion éthique</vt:lpstr>
      <vt:lpstr>Bloomsbury (1)</vt:lpstr>
      <vt:lpstr>Bloomsbury (2)</vt:lpstr>
      <vt:lpstr>Le spéculateur philanthrope</vt:lpstr>
      <vt:lpstr>La connaissance</vt:lpstr>
      <vt:lpstr>La méthode</vt:lpstr>
      <vt:lpstr>Les sciences sociales et l’économie</vt:lpstr>
      <vt:lpstr>La politique et le nouveau libéralisme </vt:lpstr>
      <vt:lpstr>La politique et le parti libéral</vt:lpstr>
      <vt:lpstr>Le haut fonctionnaire</vt:lpstr>
      <vt:lpstr>L’économie</vt:lpstr>
      <vt:lpstr>L’économie keynésienne après Keynes (1)</vt:lpstr>
      <vt:lpstr>L’économie keynésienne après Keynes (2)</vt:lpstr>
      <vt:lpstr>L’Angletterre victorienne</vt:lpstr>
      <vt:lpstr>L’entre-deux-guerres</vt:lpstr>
      <vt:lpstr>La révolution keynésienne</vt:lpstr>
      <vt:lpstr>L’État keynésien et les politiques économiques</vt:lpstr>
      <vt:lpstr>L’État keynésien et les politiques économiques (2)</vt:lpstr>
      <vt:lpstr>Keynes et les néoclassiques </vt:lpstr>
      <vt:lpstr>Bibliographie choisie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 Authorized Customer</dc:creator>
  <cp:lastModifiedBy>Charest, Yan-Olivier</cp:lastModifiedBy>
  <cp:revision>740</cp:revision>
  <dcterms:created xsi:type="dcterms:W3CDTF">2012-10-28T01:26:47Z</dcterms:created>
  <dcterms:modified xsi:type="dcterms:W3CDTF">2015-11-17T19:19:10Z</dcterms:modified>
</cp:coreProperties>
</file>