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60" r:id="rId1"/>
  </p:sldMasterIdLst>
  <p:notesMasterIdLst>
    <p:notesMasterId r:id="rId15"/>
  </p:notesMasterIdLst>
  <p:handoutMasterIdLst>
    <p:handoutMasterId r:id="rId16"/>
  </p:handoutMasterIdLst>
  <p:sldIdLst>
    <p:sldId id="256" r:id="rId2"/>
    <p:sldId id="327" r:id="rId3"/>
    <p:sldId id="446" r:id="rId4"/>
    <p:sldId id="504" r:id="rId5"/>
    <p:sldId id="506" r:id="rId6"/>
    <p:sldId id="498" r:id="rId7"/>
    <p:sldId id="508" r:id="rId8"/>
    <p:sldId id="477" r:id="rId9"/>
    <p:sldId id="507" r:id="rId10"/>
    <p:sldId id="505" r:id="rId11"/>
    <p:sldId id="501" r:id="rId12"/>
    <p:sldId id="509" r:id="rId13"/>
    <p:sldId id="450" r:id="rId14"/>
  </p:sldIdLst>
  <p:sldSz cx="9144000" cy="6858000" type="screen4x3"/>
  <p:notesSz cx="6858000" cy="92964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385" autoAdjust="0"/>
    <p:restoredTop sz="94660"/>
  </p:normalViewPr>
  <p:slideViewPr>
    <p:cSldViewPr>
      <p:cViewPr>
        <p:scale>
          <a:sx n="66" d="100"/>
          <a:sy n="66" d="100"/>
        </p:scale>
        <p:origin x="-2022" y="-4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0DF788-EAEA-4AC0-B0EA-4EA1FF9DAEF4}" type="datetimeFigureOut">
              <a:rPr lang="fr-FR" smtClean="0"/>
              <a:pPr/>
              <a:t>01/12/2015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8B4253-D9C2-467B-968F-751CA3647FE6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xmlns="" val="35539700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01F111-7397-4D9A-AA81-9927AA69E198}" type="datetimeFigureOut">
              <a:rPr lang="fr-CA" smtClean="0"/>
              <a:pPr/>
              <a:t>2015-12-01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15790"/>
            <a:ext cx="5486400" cy="41833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EECF99-64B1-4A3C-83CF-427D76DEF955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xmlns="" val="18957505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riangle isocèle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80162816-1AFD-481B-9B80-B520050C54B0}" type="datetime1">
              <a:rPr lang="fr-CA" smtClean="0"/>
              <a:pPr/>
              <a:t>2015-12-01</a:t>
            </a:fld>
            <a:endParaRPr lang="fr-CA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fr-CA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392B5-F7B8-49E2-AEE9-899B494B8ED8}" type="datetime1">
              <a:rPr lang="fr-CA" smtClean="0"/>
              <a:pPr/>
              <a:t>2015-12-01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F41E9-B8BC-4EA0-B15D-892B3192F1FB}" type="datetime1">
              <a:rPr lang="fr-CA" smtClean="0"/>
              <a:pPr/>
              <a:t>2015-12-01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E7C71A31-F347-42C6-BE50-8F86576630F7}" type="datetime1">
              <a:rPr lang="fr-CA" smtClean="0"/>
              <a:pPr/>
              <a:t>2015-12-01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le rectangle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Triangle isocèle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0E509EA0-A292-4C82-A36A-55B24B6AFB5E}" type="datetime1">
              <a:rPr lang="fr-CA" smtClean="0"/>
              <a:pPr/>
              <a:t>2015-12-01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  <p:cxnSp>
        <p:nvCxnSpPr>
          <p:cNvPr id="11" name="Connecteur droit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34BAAC3C-8FFF-4A02-A040-82A1189A442A}" type="datetime1">
              <a:rPr lang="fr-CA" smtClean="0"/>
              <a:pPr/>
              <a:t>2015-12-01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79469ED4-65BE-475E-B1B9-71D7065C0358}" type="datetime1">
              <a:rPr lang="fr-CA" smtClean="0"/>
              <a:pPr/>
              <a:t>2015-12-01</a:t>
            </a:fld>
            <a:endParaRPr lang="fr-CA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fr-CA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9258D-E0BA-456A-8809-D3AA7F907BDA}" type="datetime1">
              <a:rPr lang="fr-CA" smtClean="0"/>
              <a:pPr/>
              <a:t>2015-12-01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DB96659C-F59D-40B1-A553-2DBF4E8ED2F6}" type="datetime1">
              <a:rPr lang="fr-CA" smtClean="0"/>
              <a:pPr/>
              <a:t>2015-12-01</a:t>
            </a:fld>
            <a:endParaRPr lang="fr-CA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D71CCA99-A916-42A9-99C6-F46F1E337BC1}" type="datetime1">
              <a:rPr lang="fr-CA" smtClean="0"/>
              <a:pPr/>
              <a:t>2015-12-01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63454F02-0497-4DC6-B67D-3A1E5BA12AD3}" type="datetime1">
              <a:rPr lang="fr-CA" smtClean="0"/>
              <a:pPr/>
              <a:t>2015-12-01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riangle rectangle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Connecteur droit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32E47D74-7A8B-42D2-BB62-F431A542A768}" type="datetime1">
              <a:rPr lang="fr-CA" smtClean="0"/>
              <a:pPr/>
              <a:t>2015-12-01</a:t>
            </a:fld>
            <a:endParaRPr lang="fr-CA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fr-CA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hf hdr="0" ftr="0" dt="0"/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51520" y="776288"/>
            <a:ext cx="8351936" cy="1470025"/>
          </a:xfrm>
        </p:spPr>
        <p:txBody>
          <a:bodyPr>
            <a:normAutofit fontScale="90000"/>
          </a:bodyPr>
          <a:lstStyle/>
          <a:p>
            <a:r>
              <a:rPr lang="en-CA" dirty="0" smtClean="0"/>
              <a:t>John von Neumann, Oskar Morgenstern et la naissance de la </a:t>
            </a:r>
            <a:r>
              <a:rPr lang="en-CA" dirty="0" err="1" smtClean="0"/>
              <a:t>théorie</a:t>
            </a:r>
            <a:r>
              <a:rPr lang="en-CA" dirty="0" smtClean="0"/>
              <a:t> des </a:t>
            </a:r>
            <a:r>
              <a:rPr lang="en-CA" dirty="0" err="1" smtClean="0"/>
              <a:t>jeux</a:t>
            </a:r>
            <a:endParaRPr lang="fr-CA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CA" dirty="0" smtClean="0"/>
              <a:t>ECO4062</a:t>
            </a:r>
          </a:p>
          <a:p>
            <a:r>
              <a:rPr lang="fr-CA" dirty="0" smtClean="0"/>
              <a:t> Sujet 10</a:t>
            </a:r>
            <a:endParaRPr lang="fr-C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err="1" smtClean="0"/>
              <a:t>L’économie</a:t>
            </a:r>
            <a:r>
              <a:rPr lang="en-CA" dirty="0" smtClean="0"/>
              <a:t> </a:t>
            </a:r>
            <a:r>
              <a:rPr lang="en-CA" dirty="0" err="1" smtClean="0"/>
              <a:t>autrichienne</a:t>
            </a:r>
            <a:r>
              <a:rPr lang="en-CA" dirty="0" smtClean="0"/>
              <a:t> au temps de Morgenstern</a:t>
            </a:r>
            <a:endParaRPr lang="en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CA" dirty="0" err="1" smtClean="0"/>
              <a:t>Contemporain</a:t>
            </a:r>
            <a:r>
              <a:rPr lang="en-CA" dirty="0" smtClean="0"/>
              <a:t> de Hayek, </a:t>
            </a:r>
            <a:r>
              <a:rPr lang="en-CA" dirty="0" err="1" smtClean="0"/>
              <a:t>soumis</a:t>
            </a:r>
            <a:r>
              <a:rPr lang="en-CA" dirty="0" smtClean="0"/>
              <a:t> aux </a:t>
            </a:r>
            <a:r>
              <a:rPr lang="en-CA" dirty="0" err="1" smtClean="0"/>
              <a:t>idées</a:t>
            </a:r>
            <a:r>
              <a:rPr lang="en-CA" dirty="0" smtClean="0"/>
              <a:t> de la 3e </a:t>
            </a:r>
            <a:r>
              <a:rPr lang="en-CA" dirty="0" err="1" smtClean="0"/>
              <a:t>génération</a:t>
            </a:r>
            <a:r>
              <a:rPr lang="en-CA" dirty="0" smtClean="0"/>
              <a:t> (</a:t>
            </a:r>
            <a:r>
              <a:rPr lang="en-CA" dirty="0" err="1" smtClean="0"/>
              <a:t>voir</a:t>
            </a:r>
            <a:r>
              <a:rPr lang="en-CA" dirty="0" smtClean="0"/>
              <a:t> </a:t>
            </a:r>
            <a:r>
              <a:rPr lang="en-CA" dirty="0" err="1" smtClean="0"/>
              <a:t>sujet</a:t>
            </a:r>
            <a:r>
              <a:rPr lang="en-CA" dirty="0" smtClean="0"/>
              <a:t> 8)</a:t>
            </a:r>
          </a:p>
          <a:p>
            <a:endParaRPr lang="en-CA" dirty="0" smtClean="0"/>
          </a:p>
          <a:p>
            <a:r>
              <a:rPr lang="en-CA" dirty="0" smtClean="0"/>
              <a:t>La </a:t>
            </a:r>
            <a:r>
              <a:rPr lang="en-CA" dirty="0" err="1" smtClean="0"/>
              <a:t>sociologie</a:t>
            </a:r>
            <a:r>
              <a:rPr lang="en-CA" dirty="0" smtClean="0"/>
              <a:t> </a:t>
            </a:r>
            <a:r>
              <a:rPr lang="en-CA" dirty="0" err="1" smtClean="0"/>
              <a:t>romantique</a:t>
            </a:r>
            <a:r>
              <a:rPr lang="en-CA" dirty="0" smtClean="0"/>
              <a:t> </a:t>
            </a:r>
            <a:r>
              <a:rPr lang="en-CA" dirty="0" err="1" smtClean="0"/>
              <a:t>d’Othmar</a:t>
            </a:r>
            <a:r>
              <a:rPr lang="en-CA" dirty="0" smtClean="0"/>
              <a:t> Spann</a:t>
            </a:r>
          </a:p>
          <a:p>
            <a:endParaRPr lang="en-CA" dirty="0" smtClean="0"/>
          </a:p>
          <a:p>
            <a:r>
              <a:rPr lang="en-CA" dirty="0" smtClean="0"/>
              <a:t>La critique </a:t>
            </a:r>
            <a:r>
              <a:rPr lang="en-CA" dirty="0" err="1" smtClean="0"/>
              <a:t>méthodologique</a:t>
            </a:r>
            <a:r>
              <a:rPr lang="en-CA" dirty="0" smtClean="0"/>
              <a:t> des </a:t>
            </a:r>
            <a:r>
              <a:rPr lang="en-CA" dirty="0" err="1" smtClean="0"/>
              <a:t>théories</a:t>
            </a:r>
            <a:r>
              <a:rPr lang="en-CA" dirty="0" smtClean="0"/>
              <a:t> de </a:t>
            </a:r>
            <a:r>
              <a:rPr lang="en-CA" dirty="0" err="1" smtClean="0"/>
              <a:t>l’équilibre</a:t>
            </a:r>
            <a:r>
              <a:rPr lang="en-CA" dirty="0" smtClean="0"/>
              <a:t> de Hans Mayer</a:t>
            </a:r>
          </a:p>
          <a:p>
            <a:endParaRPr lang="en-CA" dirty="0" smtClean="0"/>
          </a:p>
          <a:p>
            <a:r>
              <a:rPr lang="en-CA" dirty="0" smtClean="0"/>
              <a:t>Les </a:t>
            </a:r>
            <a:r>
              <a:rPr lang="en-CA" dirty="0" err="1" smtClean="0"/>
              <a:t>séminaires</a:t>
            </a:r>
            <a:r>
              <a:rPr lang="en-CA" dirty="0" smtClean="0"/>
              <a:t> de von </a:t>
            </a:r>
            <a:r>
              <a:rPr lang="en-CA" dirty="0" err="1" smtClean="0"/>
              <a:t>Mises</a:t>
            </a:r>
            <a:r>
              <a:rPr lang="en-CA" dirty="0" smtClean="0"/>
              <a:t> </a:t>
            </a:r>
          </a:p>
          <a:p>
            <a:endParaRPr lang="en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10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686800" cy="1399032"/>
          </a:xfrm>
        </p:spPr>
        <p:txBody>
          <a:bodyPr/>
          <a:lstStyle/>
          <a:p>
            <a:r>
              <a:rPr lang="en-CA" dirty="0" err="1" smtClean="0"/>
              <a:t>Une</a:t>
            </a:r>
            <a:r>
              <a:rPr lang="en-CA" dirty="0" smtClean="0"/>
              <a:t> collaboration?</a:t>
            </a:r>
            <a:endParaRPr lang="en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740320"/>
          </a:xfrm>
        </p:spPr>
        <p:txBody>
          <a:bodyPr>
            <a:normAutofit fontScale="92500" lnSpcReduction="20000"/>
          </a:bodyPr>
          <a:lstStyle/>
          <a:p>
            <a:r>
              <a:rPr lang="en-CA" dirty="0" smtClean="0"/>
              <a:t>Première </a:t>
            </a:r>
            <a:r>
              <a:rPr lang="en-CA" dirty="0" err="1" smtClean="0"/>
              <a:t>partie</a:t>
            </a:r>
            <a:r>
              <a:rPr lang="en-CA" dirty="0" smtClean="0"/>
              <a:t> </a:t>
            </a:r>
            <a:r>
              <a:rPr lang="en-CA" dirty="0" err="1" smtClean="0"/>
              <a:t>terminée</a:t>
            </a:r>
            <a:r>
              <a:rPr lang="en-CA" dirty="0" smtClean="0"/>
              <a:t> en </a:t>
            </a:r>
            <a:r>
              <a:rPr lang="en-CA" dirty="0" err="1" smtClean="0"/>
              <a:t>octobre</a:t>
            </a:r>
            <a:r>
              <a:rPr lang="en-CA" dirty="0" smtClean="0"/>
              <a:t> 1940, </a:t>
            </a:r>
            <a:r>
              <a:rPr lang="en-CA" dirty="0" err="1" smtClean="0"/>
              <a:t>lue</a:t>
            </a:r>
            <a:r>
              <a:rPr lang="en-CA" dirty="0" smtClean="0"/>
              <a:t> par Morgenstern en </a:t>
            </a:r>
            <a:r>
              <a:rPr lang="en-CA" dirty="0" err="1" smtClean="0"/>
              <a:t>juillet</a:t>
            </a:r>
            <a:r>
              <a:rPr lang="en-CA" dirty="0" smtClean="0"/>
              <a:t> 1941</a:t>
            </a:r>
          </a:p>
          <a:p>
            <a:endParaRPr lang="en-CA" dirty="0" smtClean="0"/>
          </a:p>
          <a:p>
            <a:r>
              <a:rPr lang="en-CA" dirty="0" err="1" smtClean="0"/>
              <a:t>Deuxième</a:t>
            </a:r>
            <a:r>
              <a:rPr lang="en-CA" dirty="0" smtClean="0"/>
              <a:t> </a:t>
            </a:r>
            <a:r>
              <a:rPr lang="en-CA" dirty="0" err="1" smtClean="0"/>
              <a:t>partie</a:t>
            </a:r>
            <a:r>
              <a:rPr lang="en-CA" dirty="0" smtClean="0"/>
              <a:t> </a:t>
            </a:r>
            <a:r>
              <a:rPr lang="en-CA" dirty="0" err="1" smtClean="0"/>
              <a:t>terminée</a:t>
            </a:r>
            <a:r>
              <a:rPr lang="en-CA" dirty="0" smtClean="0"/>
              <a:t> en </a:t>
            </a:r>
            <a:r>
              <a:rPr lang="en-CA" dirty="0" err="1" smtClean="0"/>
              <a:t>janvier</a:t>
            </a:r>
            <a:r>
              <a:rPr lang="en-CA" dirty="0" smtClean="0"/>
              <a:t> 1941 et </a:t>
            </a:r>
            <a:r>
              <a:rPr lang="en-CA" dirty="0" err="1" smtClean="0"/>
              <a:t>lue</a:t>
            </a:r>
            <a:r>
              <a:rPr lang="en-CA" dirty="0" smtClean="0"/>
              <a:t> par Morgenstern en </a:t>
            </a:r>
            <a:r>
              <a:rPr lang="en-CA" dirty="0" err="1" smtClean="0"/>
              <a:t>octobre</a:t>
            </a:r>
            <a:r>
              <a:rPr lang="en-CA" dirty="0" smtClean="0"/>
              <a:t> 1941</a:t>
            </a:r>
          </a:p>
          <a:p>
            <a:endParaRPr lang="en-CA" dirty="0" smtClean="0"/>
          </a:p>
          <a:p>
            <a:r>
              <a:rPr lang="en-CA" dirty="0" smtClean="0"/>
              <a:t>Le </a:t>
            </a:r>
            <a:r>
              <a:rPr lang="en-CA" dirty="0" err="1" smtClean="0"/>
              <a:t>manuscrit</a:t>
            </a:r>
            <a:r>
              <a:rPr lang="en-CA" dirty="0" smtClean="0"/>
              <a:t> </a:t>
            </a:r>
            <a:r>
              <a:rPr lang="en-CA" dirty="0" err="1" smtClean="0"/>
              <a:t>est</a:t>
            </a:r>
            <a:r>
              <a:rPr lang="en-CA" dirty="0" smtClean="0"/>
              <a:t> </a:t>
            </a:r>
            <a:r>
              <a:rPr lang="en-CA" dirty="0" err="1" smtClean="0"/>
              <a:t>r</a:t>
            </a:r>
            <a:r>
              <a:rPr lang="en-CA" dirty="0" err="1" smtClean="0"/>
              <a:t>etravaillé</a:t>
            </a:r>
            <a:r>
              <a:rPr lang="en-CA" dirty="0" smtClean="0"/>
              <a:t> </a:t>
            </a:r>
            <a:r>
              <a:rPr lang="en-CA" dirty="0" smtClean="0"/>
              <a:t>en 1942 et </a:t>
            </a:r>
            <a:r>
              <a:rPr lang="en-CA" dirty="0" err="1" smtClean="0"/>
              <a:t>finalisé</a:t>
            </a:r>
            <a:r>
              <a:rPr lang="en-CA" dirty="0" smtClean="0"/>
              <a:t> en </a:t>
            </a:r>
            <a:r>
              <a:rPr lang="en-CA" dirty="0" err="1" smtClean="0"/>
              <a:t>avril</a:t>
            </a:r>
            <a:r>
              <a:rPr lang="en-CA" dirty="0" smtClean="0"/>
              <a:t> 1943</a:t>
            </a:r>
          </a:p>
          <a:p>
            <a:endParaRPr lang="en-CA" dirty="0" smtClean="0"/>
          </a:p>
          <a:p>
            <a:r>
              <a:rPr lang="en-CA" dirty="0" err="1" smtClean="0"/>
              <a:t>L’introduction</a:t>
            </a:r>
            <a:r>
              <a:rPr lang="en-CA" dirty="0" smtClean="0"/>
              <a:t> </a:t>
            </a:r>
            <a:r>
              <a:rPr lang="en-CA" dirty="0" err="1" smtClean="0"/>
              <a:t>est</a:t>
            </a:r>
            <a:r>
              <a:rPr lang="en-CA" dirty="0" smtClean="0"/>
              <a:t> la </a:t>
            </a:r>
            <a:r>
              <a:rPr lang="en-CA" dirty="0" err="1" smtClean="0"/>
              <a:t>seule</a:t>
            </a:r>
            <a:r>
              <a:rPr lang="en-CA" dirty="0" smtClean="0"/>
              <a:t> </a:t>
            </a:r>
            <a:r>
              <a:rPr lang="en-CA" dirty="0" err="1" smtClean="0"/>
              <a:t>partie</a:t>
            </a:r>
            <a:r>
              <a:rPr lang="en-CA" dirty="0" smtClean="0"/>
              <a:t> </a:t>
            </a:r>
            <a:r>
              <a:rPr lang="en-CA" dirty="0" err="1" smtClean="0"/>
              <a:t>rédigée</a:t>
            </a:r>
            <a:r>
              <a:rPr lang="en-CA" dirty="0" smtClean="0"/>
              <a:t> par Morgenstern</a:t>
            </a:r>
          </a:p>
          <a:p>
            <a:endParaRPr lang="en-CA" dirty="0" smtClean="0"/>
          </a:p>
          <a:p>
            <a:pPr>
              <a:buNone/>
            </a:pPr>
            <a:endParaRPr lang="en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11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-71462"/>
            <a:ext cx="8686800" cy="1399032"/>
          </a:xfrm>
        </p:spPr>
        <p:txBody>
          <a:bodyPr/>
          <a:lstStyle/>
          <a:p>
            <a:r>
              <a:rPr lang="en-CA" dirty="0" smtClean="0"/>
              <a:t>La </a:t>
            </a:r>
            <a:r>
              <a:rPr lang="en-CA" dirty="0" err="1" smtClean="0"/>
              <a:t>réception</a:t>
            </a:r>
            <a:endParaRPr lang="en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85860"/>
            <a:ext cx="8472518" cy="5572140"/>
          </a:xfrm>
        </p:spPr>
        <p:txBody>
          <a:bodyPr>
            <a:normAutofit/>
          </a:bodyPr>
          <a:lstStyle/>
          <a:p>
            <a:r>
              <a:rPr lang="fr-FR" sz="2400" dirty="0" smtClean="0"/>
              <a:t>La rigueur mathématique, la manière iconoclaste d’aborder l’objet économique et l’absence de critères d’équilibre convaincants font obstacle...</a:t>
            </a:r>
          </a:p>
          <a:p>
            <a:endParaRPr lang="fr-FR" sz="2400" dirty="0" smtClean="0"/>
          </a:p>
          <a:p>
            <a:r>
              <a:rPr lang="fr-FR" sz="2400" dirty="0" smtClean="0"/>
              <a:t>C’est en marge </a:t>
            </a:r>
            <a:r>
              <a:rPr lang="fr-FR" sz="2400" dirty="0" smtClean="0"/>
              <a:t>de la </a:t>
            </a:r>
            <a:r>
              <a:rPr lang="fr-FR" sz="2400" dirty="0" smtClean="0"/>
              <a:t>communauté économique, à la RAND, que la théorie des jeux est </a:t>
            </a:r>
            <a:r>
              <a:rPr lang="fr-FR" sz="2400" dirty="0" smtClean="0"/>
              <a:t>développée </a:t>
            </a:r>
            <a:r>
              <a:rPr lang="fr-FR" sz="2400" dirty="0" smtClean="0"/>
              <a:t>dans l’après-guerre par des mathématiciens dont </a:t>
            </a:r>
            <a:r>
              <a:rPr lang="fr-FR" sz="2400" dirty="0" smtClean="0"/>
              <a:t>John Nash (1928-2015), </a:t>
            </a:r>
            <a:r>
              <a:rPr lang="fr-FR" sz="2400" dirty="0" err="1" smtClean="0"/>
              <a:t>Loyd</a:t>
            </a:r>
            <a:r>
              <a:rPr lang="fr-FR" sz="2400" dirty="0" smtClean="0"/>
              <a:t> </a:t>
            </a:r>
            <a:r>
              <a:rPr lang="fr-FR" sz="2400" dirty="0" smtClean="0"/>
              <a:t>Shapley (1923 - ), Robert </a:t>
            </a:r>
            <a:r>
              <a:rPr lang="fr-FR" sz="2400" dirty="0" err="1" smtClean="0"/>
              <a:t>Aumann</a:t>
            </a:r>
            <a:r>
              <a:rPr lang="fr-FR" sz="2400" dirty="0" smtClean="0"/>
              <a:t> (1930 - ) et Thomas Schelling (1921-)</a:t>
            </a:r>
          </a:p>
          <a:p>
            <a:endParaRPr lang="fr-FR" sz="2400" dirty="0" smtClean="0"/>
          </a:p>
          <a:p>
            <a:r>
              <a:rPr lang="fr-FR" sz="2400" dirty="0" smtClean="0"/>
              <a:t>L’équilibre de Nash s’avère être l’outil qui </a:t>
            </a:r>
            <a:r>
              <a:rPr lang="fr-FR" sz="2400" dirty="0" smtClean="0"/>
              <a:t>opérationnalise </a:t>
            </a:r>
            <a:r>
              <a:rPr lang="fr-FR" sz="2400" dirty="0" smtClean="0"/>
              <a:t>finalement la théorie des jeux, mais au prix de l’élimination des équilibres collaboratifs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12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686800" cy="1399032"/>
          </a:xfrm>
        </p:spPr>
        <p:txBody>
          <a:bodyPr/>
          <a:lstStyle/>
          <a:p>
            <a:r>
              <a:rPr lang="fr-CA" dirty="0" smtClean="0"/>
              <a:t>Bibliographie choisie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CA" sz="2800" i="1" dirty="0" smtClean="0"/>
              <a:t>Theory of Games and Economic </a:t>
            </a:r>
            <a:r>
              <a:rPr lang="en-CA" sz="2800" i="1" dirty="0" err="1" smtClean="0"/>
              <a:t>Behavior,</a:t>
            </a:r>
            <a:r>
              <a:rPr lang="en-CA" sz="2800" dirty="0" err="1" smtClean="0"/>
              <a:t>John</a:t>
            </a:r>
            <a:r>
              <a:rPr lang="en-CA" sz="2800" dirty="0" smtClean="0"/>
              <a:t> von Neumann et Oskar Morgenstern, Princeton University Press, 1944.</a:t>
            </a:r>
          </a:p>
          <a:p>
            <a:endParaRPr lang="en-CA" sz="2800" dirty="0" smtClean="0"/>
          </a:p>
          <a:p>
            <a:r>
              <a:rPr lang="en-CA" sz="2800" i="1" dirty="0" smtClean="0"/>
              <a:t>Selected Writings of Oskar Morgenstern, New York University Press, 1976.</a:t>
            </a:r>
          </a:p>
          <a:p>
            <a:endParaRPr lang="en-CA" sz="2800" i="1" dirty="0" smtClean="0"/>
          </a:p>
          <a:p>
            <a:r>
              <a:rPr lang="en-CA" sz="2800" i="1" dirty="0" smtClean="0"/>
              <a:t>Von Neumann, Morgenstern and the Creation of Game Theory : From Chess to Social Science (1900-1960)</a:t>
            </a:r>
            <a:r>
              <a:rPr lang="en-CA" sz="2800" dirty="0" smtClean="0"/>
              <a:t>, Robert Leonard, Cambridge University Press, 2010.</a:t>
            </a:r>
          </a:p>
          <a:p>
            <a:endParaRPr lang="en-CA" sz="280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13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Plan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28800"/>
            <a:ext cx="8472518" cy="4826008"/>
          </a:xfrm>
        </p:spPr>
        <p:txBody>
          <a:bodyPr/>
          <a:lstStyle/>
          <a:p>
            <a:r>
              <a:rPr lang="fr-CA" dirty="0" smtClean="0"/>
              <a:t>John </a:t>
            </a:r>
            <a:r>
              <a:rPr lang="fr-CA" dirty="0" err="1" smtClean="0"/>
              <a:t>von</a:t>
            </a:r>
            <a:r>
              <a:rPr lang="fr-CA" dirty="0" smtClean="0"/>
              <a:t> Neumann (1903-1957)</a:t>
            </a:r>
          </a:p>
          <a:p>
            <a:endParaRPr lang="en-CA" dirty="0" smtClean="0"/>
          </a:p>
          <a:p>
            <a:r>
              <a:rPr lang="en-CA" dirty="0" smtClean="0"/>
              <a:t>Oskar Morgenstern (1902-1977)</a:t>
            </a:r>
          </a:p>
          <a:p>
            <a:endParaRPr lang="en-CA" dirty="0"/>
          </a:p>
          <a:p>
            <a:r>
              <a:rPr lang="en-CA" dirty="0" smtClean="0"/>
              <a:t>La naissance de la </a:t>
            </a:r>
            <a:r>
              <a:rPr lang="en-CA" dirty="0" err="1" smtClean="0"/>
              <a:t>théorie</a:t>
            </a:r>
            <a:r>
              <a:rPr lang="en-CA" dirty="0" smtClean="0"/>
              <a:t> des </a:t>
            </a:r>
            <a:r>
              <a:rPr lang="en-CA" dirty="0" err="1" smtClean="0"/>
              <a:t>jeux</a:t>
            </a:r>
            <a:endParaRPr lang="fr-CA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2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-214346" y="267494"/>
            <a:ext cx="9358346" cy="1399032"/>
          </a:xfrm>
        </p:spPr>
        <p:txBody>
          <a:bodyPr/>
          <a:lstStyle/>
          <a:p>
            <a:r>
              <a:rPr lang="en-CA" dirty="0" smtClean="0"/>
              <a:t>John von Neumann: </a:t>
            </a:r>
            <a:r>
              <a:rPr lang="en-CA" dirty="0" err="1" smtClean="0"/>
              <a:t>chronologie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5000660"/>
          </a:xfrm>
        </p:spPr>
        <p:txBody>
          <a:bodyPr>
            <a:noAutofit/>
          </a:bodyPr>
          <a:lstStyle/>
          <a:p>
            <a:pPr marL="1073150" indent="-1073150">
              <a:buNone/>
            </a:pPr>
            <a:r>
              <a:rPr lang="fr-CA" sz="2000" dirty="0" smtClean="0"/>
              <a:t>1903	Né à Budapest en Hongrie</a:t>
            </a:r>
          </a:p>
          <a:p>
            <a:pPr marL="1073150" indent="-1073150">
              <a:buNone/>
            </a:pPr>
            <a:r>
              <a:rPr lang="fr-CA" sz="2000" dirty="0" smtClean="0"/>
              <a:t>1921	Études en mathématiques à l’Université de Budapest</a:t>
            </a:r>
          </a:p>
          <a:p>
            <a:pPr marL="1073150" indent="-1073150">
              <a:buNone/>
            </a:pPr>
            <a:r>
              <a:rPr lang="fr-CA" sz="2000" dirty="0" smtClean="0"/>
              <a:t>1921-23	Séjour en à Berlin</a:t>
            </a:r>
          </a:p>
          <a:p>
            <a:pPr marL="1073150" indent="-1073150">
              <a:buNone/>
            </a:pPr>
            <a:r>
              <a:rPr lang="fr-CA" sz="2000" dirty="0" smtClean="0"/>
              <a:t>1925	Séjour à Zurich au </a:t>
            </a:r>
            <a:r>
              <a:rPr lang="fr-CA" sz="2000" dirty="0" err="1" smtClean="0"/>
              <a:t>Technische</a:t>
            </a:r>
            <a:r>
              <a:rPr lang="fr-CA" sz="2000" dirty="0" smtClean="0"/>
              <a:t> </a:t>
            </a:r>
            <a:r>
              <a:rPr lang="fr-CA" sz="2000" dirty="0" err="1" smtClean="0"/>
              <a:t>Hochschule</a:t>
            </a:r>
            <a:r>
              <a:rPr lang="fr-CA" sz="2000" dirty="0" smtClean="0"/>
              <a:t> et études en génie chimique</a:t>
            </a:r>
          </a:p>
          <a:p>
            <a:pPr marL="1073150" indent="-1073150">
              <a:buNone/>
            </a:pPr>
            <a:r>
              <a:rPr lang="fr-CA" sz="2000" dirty="0" smtClean="0"/>
              <a:t>1926	Doctorat en mathématiques de l’Université de Budapest</a:t>
            </a:r>
          </a:p>
          <a:p>
            <a:pPr marL="1073150" indent="-1073150">
              <a:buNone/>
            </a:pPr>
            <a:r>
              <a:rPr lang="fr-CA" sz="2000" dirty="0" smtClean="0"/>
              <a:t>1926	Bourse de la fondation Rockefeller et séjour à Göttingen auprès de Hilbert, élaboration du théorème du minimax</a:t>
            </a:r>
          </a:p>
          <a:p>
            <a:pPr marL="1073150" indent="-1073150">
              <a:buNone/>
            </a:pPr>
            <a:r>
              <a:rPr lang="fr-CA" sz="2000" dirty="0" smtClean="0"/>
              <a:t>1928-32	Enseignant à l’Université de Berlin</a:t>
            </a:r>
          </a:p>
          <a:p>
            <a:pPr marL="1073150" indent="-1073150">
              <a:buNone/>
            </a:pPr>
            <a:r>
              <a:rPr lang="fr-CA" sz="2000" dirty="0" smtClean="0"/>
              <a:t>1930	Partage un poste qui lui est offert par Oswald Veblen à Princeton</a:t>
            </a:r>
          </a:p>
          <a:p>
            <a:pPr marL="1073150" indent="-1073150">
              <a:buNone/>
            </a:pPr>
            <a:endParaRPr lang="en-CA" sz="2000" dirty="0"/>
          </a:p>
          <a:p>
            <a:pPr marL="1073150" indent="-1073150">
              <a:buNone/>
            </a:pPr>
            <a:r>
              <a:rPr lang="en-CA" sz="2000" dirty="0" smtClean="0"/>
              <a:t> </a:t>
            </a:r>
            <a:endParaRPr lang="fr-CA" sz="200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3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-214346" y="267494"/>
            <a:ext cx="9358346" cy="1399032"/>
          </a:xfrm>
        </p:spPr>
        <p:txBody>
          <a:bodyPr/>
          <a:lstStyle/>
          <a:p>
            <a:r>
              <a:rPr lang="en-CA" dirty="0" smtClean="0"/>
              <a:t>John von Neumann: </a:t>
            </a:r>
            <a:r>
              <a:rPr lang="en-CA" dirty="0" err="1" smtClean="0"/>
              <a:t>chronologie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5000660"/>
          </a:xfrm>
        </p:spPr>
        <p:txBody>
          <a:bodyPr>
            <a:noAutofit/>
          </a:bodyPr>
          <a:lstStyle/>
          <a:p>
            <a:pPr marL="1073150" indent="-1073150">
              <a:buNone/>
            </a:pPr>
            <a:r>
              <a:rPr lang="fr-CA" sz="2000" dirty="0" smtClean="0"/>
              <a:t>1932	Intégration de l’Institute for </a:t>
            </a:r>
            <a:r>
              <a:rPr lang="fr-CA" sz="2000" dirty="0" err="1" smtClean="0"/>
              <a:t>Advance</a:t>
            </a:r>
            <a:r>
              <a:rPr lang="fr-CA" sz="2000" dirty="0" smtClean="0"/>
              <a:t> </a:t>
            </a:r>
            <a:r>
              <a:rPr lang="fr-CA" sz="2000" dirty="0" err="1" smtClean="0"/>
              <a:t>Studies</a:t>
            </a:r>
            <a:endParaRPr lang="en-CA" sz="2000" dirty="0" smtClean="0"/>
          </a:p>
          <a:p>
            <a:pPr marL="1073150" indent="-1073150">
              <a:buNone/>
            </a:pPr>
            <a:r>
              <a:rPr lang="fr-CA" sz="2000" dirty="0" smtClean="0"/>
              <a:t>1940	Devient membre du Comité sur la recherche balistique</a:t>
            </a:r>
          </a:p>
          <a:p>
            <a:pPr marL="1073150" indent="-1073150">
              <a:buNone/>
            </a:pPr>
            <a:r>
              <a:rPr lang="fr-CA" sz="2000" dirty="0" smtClean="0"/>
              <a:t>1943	Participe au projet Manhattan à Los </a:t>
            </a:r>
            <a:r>
              <a:rPr lang="fr-CA" sz="2000" dirty="0" err="1" smtClean="0"/>
              <a:t>Alamos</a:t>
            </a:r>
            <a:endParaRPr lang="fr-CA" sz="2000" dirty="0" smtClean="0"/>
          </a:p>
          <a:p>
            <a:pPr marL="1073150" indent="-1073150">
              <a:buNone/>
            </a:pPr>
            <a:r>
              <a:rPr lang="fr-CA" sz="2000" dirty="0" smtClean="0"/>
              <a:t>1944	</a:t>
            </a:r>
            <a:r>
              <a:rPr lang="fr-CA" sz="2000" i="1" dirty="0" err="1" smtClean="0"/>
              <a:t>Theory</a:t>
            </a:r>
            <a:r>
              <a:rPr lang="fr-CA" sz="2000" i="1" dirty="0" smtClean="0"/>
              <a:t> of </a:t>
            </a:r>
            <a:r>
              <a:rPr lang="fr-CA" sz="2000" i="1" dirty="0" err="1" smtClean="0"/>
              <a:t>Games</a:t>
            </a:r>
            <a:r>
              <a:rPr lang="fr-CA" sz="2000" i="1" dirty="0" smtClean="0"/>
              <a:t> and </a:t>
            </a:r>
            <a:r>
              <a:rPr lang="fr-CA" sz="2000" i="1" dirty="0" err="1" smtClean="0"/>
              <a:t>Economic</a:t>
            </a:r>
            <a:r>
              <a:rPr lang="fr-CA" sz="2000" i="1" dirty="0" smtClean="0"/>
              <a:t> </a:t>
            </a:r>
            <a:r>
              <a:rPr lang="fr-CA" sz="2000" i="1" dirty="0" err="1" smtClean="0"/>
              <a:t>Behavior</a:t>
            </a:r>
            <a:r>
              <a:rPr lang="fr-CA" sz="2000" dirty="0" smtClean="0"/>
              <a:t> avec Oskar Morgenstern</a:t>
            </a:r>
            <a:endParaRPr lang="fr-CA" sz="2000" i="1" dirty="0" smtClean="0"/>
          </a:p>
          <a:p>
            <a:pPr marL="1073150" indent="-1073150">
              <a:buNone/>
            </a:pPr>
            <a:r>
              <a:rPr lang="en-CA" sz="2000" dirty="0" smtClean="0"/>
              <a:t>1948	Début de la collaboration avec la RAND</a:t>
            </a:r>
          </a:p>
          <a:p>
            <a:pPr marL="1073150" indent="-1073150">
              <a:buNone/>
            </a:pPr>
            <a:r>
              <a:rPr lang="en-CA" sz="2000" dirty="0" smtClean="0"/>
              <a:t>1952	</a:t>
            </a:r>
            <a:r>
              <a:rPr lang="en-CA" sz="2000" dirty="0" err="1" smtClean="0"/>
              <a:t>Membre</a:t>
            </a:r>
            <a:r>
              <a:rPr lang="en-CA" sz="2000" dirty="0" smtClean="0"/>
              <a:t> de la </a:t>
            </a:r>
            <a:r>
              <a:rPr lang="en-CA" sz="2000" dirty="0" err="1" smtClean="0"/>
              <a:t>Comission</a:t>
            </a:r>
            <a:r>
              <a:rPr lang="en-CA" sz="2000" dirty="0" smtClean="0"/>
              <a:t> </a:t>
            </a:r>
            <a:r>
              <a:rPr lang="en-CA" sz="2000" dirty="0" err="1" smtClean="0"/>
              <a:t>sur</a:t>
            </a:r>
            <a:r>
              <a:rPr lang="en-CA" sz="2000" dirty="0" smtClean="0"/>
              <a:t> </a:t>
            </a:r>
            <a:r>
              <a:rPr lang="en-CA" sz="2000" dirty="0" err="1" smtClean="0"/>
              <a:t>l’énergie</a:t>
            </a:r>
            <a:r>
              <a:rPr lang="en-CA" sz="2000" dirty="0" smtClean="0"/>
              <a:t> </a:t>
            </a:r>
            <a:r>
              <a:rPr lang="en-CA" sz="2000" dirty="0" err="1" smtClean="0"/>
              <a:t>atomique</a:t>
            </a:r>
            <a:endParaRPr lang="en-CA" sz="2000" dirty="0" smtClean="0"/>
          </a:p>
          <a:p>
            <a:pPr marL="1073150" indent="-1073150">
              <a:buNone/>
            </a:pPr>
            <a:r>
              <a:rPr lang="en-CA" sz="2000" dirty="0" smtClean="0"/>
              <a:t>1957	Mort à Washington	</a:t>
            </a:r>
            <a:endParaRPr lang="en-CA" sz="2000" i="1" dirty="0" smtClean="0"/>
          </a:p>
          <a:p>
            <a:pPr marL="1073150" indent="-1073150">
              <a:buNone/>
            </a:pPr>
            <a:endParaRPr lang="en-CA" sz="2000" dirty="0" smtClean="0"/>
          </a:p>
          <a:p>
            <a:pPr marL="1073150" indent="-1073150">
              <a:buNone/>
            </a:pPr>
            <a:endParaRPr lang="en-CA" sz="2000" dirty="0"/>
          </a:p>
          <a:p>
            <a:pPr marL="1073150" indent="-1073150">
              <a:buNone/>
            </a:pPr>
            <a:r>
              <a:rPr lang="en-CA" sz="2000" dirty="0" smtClean="0"/>
              <a:t> </a:t>
            </a:r>
            <a:endParaRPr lang="fr-CA" sz="200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4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67494"/>
            <a:ext cx="9144000" cy="1399032"/>
          </a:xfrm>
        </p:spPr>
        <p:txBody>
          <a:bodyPr/>
          <a:lstStyle/>
          <a:p>
            <a:r>
              <a:rPr lang="en-CA" dirty="0" smtClean="0"/>
              <a:t>Oskar Morgenstern : </a:t>
            </a:r>
            <a:r>
              <a:rPr lang="en-CA" dirty="0" err="1" smtClean="0"/>
              <a:t>chronologie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5000660"/>
          </a:xfrm>
        </p:spPr>
        <p:txBody>
          <a:bodyPr>
            <a:noAutofit/>
          </a:bodyPr>
          <a:lstStyle/>
          <a:p>
            <a:pPr marL="1073150" indent="-1073150">
              <a:buNone/>
            </a:pPr>
            <a:r>
              <a:rPr lang="fr-FR" sz="2000" dirty="0" smtClean="0"/>
              <a:t>1902	Naissance à Görlitz en Allemagne</a:t>
            </a:r>
          </a:p>
          <a:p>
            <a:pPr marL="1073150" indent="-1073150">
              <a:buNone/>
            </a:pPr>
            <a:r>
              <a:rPr lang="fr-FR" sz="2000" dirty="0" smtClean="0"/>
              <a:t>1922	Études en science politique à l’Université de Vienne</a:t>
            </a:r>
          </a:p>
          <a:p>
            <a:pPr marL="1073150" indent="-1073150">
              <a:buNone/>
            </a:pPr>
            <a:r>
              <a:rPr lang="fr-FR" sz="2000" dirty="0" smtClean="0"/>
              <a:t>1925	Doctorat en science politique de l’Université de Vienne, bourse de la fondation Rockefeller, séjour au LSE de Londres et échanges avec Edgeworth (d’Oxford)	</a:t>
            </a:r>
          </a:p>
          <a:p>
            <a:pPr marL="1073150" indent="-1073150">
              <a:buNone/>
            </a:pPr>
            <a:r>
              <a:rPr lang="fr-FR" sz="2000" dirty="0" smtClean="0"/>
              <a:t>1926	Séjour à Columbia, où il rencontre Mitchell, puis à Harvard, s’intéresse principalement au cycle</a:t>
            </a:r>
          </a:p>
          <a:p>
            <a:pPr marL="1073150" indent="-1073150">
              <a:buNone/>
            </a:pPr>
            <a:r>
              <a:rPr lang="fr-FR" sz="2000" dirty="0" smtClean="0"/>
              <a:t>1928	Codirecteur l’Institut autrichien sur les cycles avec Hayek</a:t>
            </a:r>
          </a:p>
          <a:p>
            <a:pPr marL="1073150" indent="-1073150">
              <a:buNone/>
            </a:pPr>
            <a:r>
              <a:rPr lang="fr-FR" sz="2000" dirty="0" smtClean="0"/>
              <a:t>1929	Professeur à l’Université de Vienne</a:t>
            </a:r>
          </a:p>
          <a:p>
            <a:pPr marL="1073150" indent="-1073150">
              <a:buNone/>
            </a:pPr>
            <a:r>
              <a:rPr lang="fr-FR" sz="2000" dirty="0" smtClean="0"/>
              <a:t>1931	Direction de l’Institut autrichien sur les cycles après le départ d’Hayek au LSE</a:t>
            </a:r>
          </a:p>
          <a:p>
            <a:pPr marL="1073150" indent="-1073150">
              <a:buNone/>
            </a:pPr>
            <a:r>
              <a:rPr lang="fr-FR" sz="2000" dirty="0" smtClean="0"/>
              <a:t>1935	</a:t>
            </a:r>
            <a:r>
              <a:rPr lang="fr-FR" sz="2000" i="1" dirty="0" err="1" smtClean="0"/>
              <a:t>Perfect</a:t>
            </a:r>
            <a:r>
              <a:rPr lang="fr-FR" sz="2000" i="1" dirty="0" smtClean="0"/>
              <a:t> </a:t>
            </a:r>
            <a:r>
              <a:rPr lang="fr-FR" sz="2000" i="1" dirty="0" err="1" smtClean="0"/>
              <a:t>Foresight</a:t>
            </a:r>
            <a:r>
              <a:rPr lang="fr-FR" sz="2000" i="1" dirty="0" smtClean="0"/>
              <a:t> and </a:t>
            </a:r>
            <a:r>
              <a:rPr lang="fr-FR" sz="2000" i="1" dirty="0" err="1" smtClean="0"/>
              <a:t>Economic</a:t>
            </a:r>
            <a:r>
              <a:rPr lang="fr-FR" sz="2000" i="1" dirty="0" smtClean="0"/>
              <a:t> </a:t>
            </a:r>
            <a:r>
              <a:rPr lang="fr-FR" sz="2000" i="1" dirty="0" err="1" smtClean="0"/>
              <a:t>Equilibrium</a:t>
            </a:r>
            <a:endParaRPr lang="fr-FR" sz="2000" i="1" dirty="0" smtClean="0"/>
          </a:p>
          <a:p>
            <a:pPr marL="1073150" indent="-1073150">
              <a:buNone/>
            </a:pPr>
            <a:r>
              <a:rPr lang="fr-FR" sz="2000" dirty="0" smtClean="0"/>
              <a:t>1937</a:t>
            </a:r>
            <a:r>
              <a:rPr lang="fr-FR" sz="2000" i="1" dirty="0" smtClean="0"/>
              <a:t>	The </a:t>
            </a:r>
            <a:r>
              <a:rPr lang="fr-FR" sz="2000" i="1" dirty="0" err="1" smtClean="0"/>
              <a:t>Limits</a:t>
            </a:r>
            <a:r>
              <a:rPr lang="fr-FR" sz="2000" i="1" dirty="0" smtClean="0"/>
              <a:t> of </a:t>
            </a:r>
            <a:r>
              <a:rPr lang="fr-FR" sz="2000" i="1" dirty="0" err="1" smtClean="0"/>
              <a:t>Economics</a:t>
            </a:r>
            <a:endParaRPr lang="fr-FR" sz="2000" i="1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5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xmlns="" val="172976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67494"/>
            <a:ext cx="9144000" cy="1399032"/>
          </a:xfrm>
        </p:spPr>
        <p:txBody>
          <a:bodyPr>
            <a:normAutofit/>
          </a:bodyPr>
          <a:lstStyle/>
          <a:p>
            <a:r>
              <a:rPr lang="en-CA" dirty="0" smtClean="0"/>
              <a:t>Oskar Morgenstern : </a:t>
            </a:r>
            <a:r>
              <a:rPr lang="en-CA" dirty="0" err="1" smtClean="0"/>
              <a:t>chronologie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714488"/>
            <a:ext cx="8435280" cy="4572000"/>
          </a:xfrm>
        </p:spPr>
        <p:txBody>
          <a:bodyPr>
            <a:normAutofit/>
          </a:bodyPr>
          <a:lstStyle/>
          <a:p>
            <a:pPr marL="1073150" indent="-1073150">
              <a:buNone/>
            </a:pPr>
            <a:r>
              <a:rPr lang="en-CA" sz="2000" dirty="0" smtClean="0"/>
              <a:t>1938 	</a:t>
            </a:r>
            <a:r>
              <a:rPr lang="en-CA" sz="2000" dirty="0" err="1" smtClean="0"/>
              <a:t>Départ</a:t>
            </a:r>
            <a:r>
              <a:rPr lang="en-CA" sz="2000" dirty="0" smtClean="0"/>
              <a:t> </a:t>
            </a:r>
            <a:r>
              <a:rPr lang="en-CA" sz="2000" dirty="0" err="1" smtClean="0"/>
              <a:t>définitif</a:t>
            </a:r>
            <a:r>
              <a:rPr lang="en-CA" sz="2000" dirty="0" smtClean="0"/>
              <a:t> </a:t>
            </a:r>
            <a:r>
              <a:rPr lang="en-CA" sz="2000" dirty="0" err="1" smtClean="0"/>
              <a:t>vers</a:t>
            </a:r>
            <a:r>
              <a:rPr lang="en-CA" sz="2000" dirty="0" smtClean="0"/>
              <a:t> les </a:t>
            </a:r>
            <a:r>
              <a:rPr lang="en-CA" sz="2000" dirty="0" err="1" smtClean="0"/>
              <a:t>États-Unis</a:t>
            </a:r>
            <a:endParaRPr lang="en-CA" sz="2000" dirty="0" smtClean="0"/>
          </a:p>
          <a:p>
            <a:pPr marL="1073150" indent="-1073150">
              <a:buNone/>
            </a:pPr>
            <a:r>
              <a:rPr lang="en-CA" sz="2000" dirty="0" smtClean="0"/>
              <a:t>1939	</a:t>
            </a:r>
            <a:r>
              <a:rPr lang="en-CA" sz="2000" dirty="0" err="1" smtClean="0"/>
              <a:t>Arrivée</a:t>
            </a:r>
            <a:r>
              <a:rPr lang="en-CA" sz="2000" dirty="0" smtClean="0"/>
              <a:t> à Princeton </a:t>
            </a:r>
            <a:r>
              <a:rPr lang="en-CA" sz="2000" dirty="0" err="1" smtClean="0"/>
              <a:t>puis</a:t>
            </a:r>
            <a:r>
              <a:rPr lang="en-CA" sz="2000" dirty="0" smtClean="0"/>
              <a:t> passage à </a:t>
            </a:r>
            <a:r>
              <a:rPr lang="en-CA" sz="2000" dirty="0" err="1" smtClean="0"/>
              <a:t>l’Institute</a:t>
            </a:r>
            <a:r>
              <a:rPr lang="en-CA" sz="2000" dirty="0" smtClean="0"/>
              <a:t> for Advance Studies et début de la collaboration avec von Neumann</a:t>
            </a:r>
            <a:endParaRPr lang="en-CA" sz="2000" i="1" dirty="0" smtClean="0"/>
          </a:p>
          <a:p>
            <a:pPr marL="1073150" indent="-1073150">
              <a:buNone/>
            </a:pPr>
            <a:r>
              <a:rPr lang="fr-CA" sz="2000" dirty="0" smtClean="0"/>
              <a:t>1944</a:t>
            </a:r>
            <a:r>
              <a:rPr lang="fr-CA" sz="2000" i="1" dirty="0" smtClean="0"/>
              <a:t>	</a:t>
            </a:r>
            <a:r>
              <a:rPr lang="fr-CA" sz="2000" i="1" dirty="0" err="1" smtClean="0"/>
              <a:t>Theory</a:t>
            </a:r>
            <a:r>
              <a:rPr lang="fr-CA" sz="2000" i="1" dirty="0" smtClean="0"/>
              <a:t> of </a:t>
            </a:r>
            <a:r>
              <a:rPr lang="fr-CA" sz="2000" i="1" dirty="0" err="1" smtClean="0"/>
              <a:t>Games</a:t>
            </a:r>
            <a:r>
              <a:rPr lang="fr-CA" sz="2000" i="1" dirty="0" smtClean="0"/>
              <a:t> and </a:t>
            </a:r>
            <a:r>
              <a:rPr lang="fr-CA" sz="2000" i="1" dirty="0" err="1" smtClean="0"/>
              <a:t>Economic</a:t>
            </a:r>
            <a:r>
              <a:rPr lang="fr-CA" sz="2000" i="1" dirty="0" smtClean="0"/>
              <a:t> </a:t>
            </a:r>
            <a:r>
              <a:rPr lang="fr-CA" sz="2000" i="1" dirty="0" err="1" smtClean="0"/>
              <a:t>Behavior</a:t>
            </a:r>
            <a:r>
              <a:rPr lang="fr-CA" sz="2000" i="1" dirty="0" smtClean="0"/>
              <a:t> </a:t>
            </a:r>
            <a:r>
              <a:rPr lang="fr-CA" sz="2000" dirty="0" smtClean="0"/>
              <a:t> avec </a:t>
            </a:r>
            <a:r>
              <a:rPr lang="fr-CA" sz="2000" dirty="0" err="1" smtClean="0"/>
              <a:t>von</a:t>
            </a:r>
            <a:r>
              <a:rPr lang="fr-CA" sz="2000" dirty="0" smtClean="0"/>
              <a:t> Neumann</a:t>
            </a:r>
            <a:endParaRPr lang="en-CA" sz="2000" dirty="0" smtClean="0"/>
          </a:p>
          <a:p>
            <a:pPr marL="1073150" indent="-1073150">
              <a:buNone/>
            </a:pPr>
            <a:r>
              <a:rPr lang="en-CA" sz="2000" dirty="0" smtClean="0"/>
              <a:t>1948	Début de la collaboration avec la RAND</a:t>
            </a:r>
          </a:p>
          <a:p>
            <a:pPr marL="1073150" indent="-1073150">
              <a:buNone/>
            </a:pPr>
            <a:r>
              <a:rPr lang="en-CA" sz="2000" dirty="0" smtClean="0"/>
              <a:t>1950	</a:t>
            </a:r>
            <a:r>
              <a:rPr lang="en-CA" sz="2000" i="1" dirty="0" smtClean="0"/>
              <a:t>On Accuracy of Economic Observations</a:t>
            </a:r>
          </a:p>
          <a:p>
            <a:pPr marL="1073150" indent="-1073150">
              <a:buNone/>
            </a:pPr>
            <a:r>
              <a:rPr lang="en-CA" sz="2000" dirty="0" smtClean="0"/>
              <a:t>1951	</a:t>
            </a:r>
            <a:r>
              <a:rPr lang="en-CA" sz="2000" i="1" dirty="0" smtClean="0"/>
              <a:t>Prolegomena of a Theory of Organization, </a:t>
            </a:r>
            <a:r>
              <a:rPr lang="en-CA" sz="2000" i="1" dirty="0" err="1" smtClean="0"/>
              <a:t>publié</a:t>
            </a:r>
            <a:r>
              <a:rPr lang="en-CA" sz="2000" i="1" dirty="0" smtClean="0"/>
              <a:t> à la RAND</a:t>
            </a:r>
          </a:p>
          <a:p>
            <a:pPr marL="1073150" indent="-1073150">
              <a:buNone/>
            </a:pPr>
            <a:r>
              <a:rPr lang="en-CA" sz="2000" dirty="0" smtClean="0"/>
              <a:t>1959	</a:t>
            </a:r>
            <a:r>
              <a:rPr lang="en-CA" sz="2000" i="1" dirty="0" smtClean="0"/>
              <a:t>The Question of National </a:t>
            </a:r>
            <a:r>
              <a:rPr lang="en-CA" sz="2000" i="1" dirty="0" err="1" smtClean="0"/>
              <a:t>Defense</a:t>
            </a:r>
            <a:r>
              <a:rPr lang="en-CA" sz="2000" i="1" dirty="0" smtClean="0"/>
              <a:t> and International Transactions and Business Cycles</a:t>
            </a:r>
          </a:p>
          <a:p>
            <a:pPr marL="1073150" indent="-1073150">
              <a:buNone/>
            </a:pPr>
            <a:r>
              <a:rPr lang="en-CA" sz="2000" dirty="0" smtClean="0"/>
              <a:t>1970	</a:t>
            </a:r>
            <a:r>
              <a:rPr lang="en-CA" sz="2000" dirty="0" err="1" smtClean="0"/>
              <a:t>Retraite</a:t>
            </a:r>
            <a:r>
              <a:rPr lang="en-CA" sz="2000" dirty="0" smtClean="0"/>
              <a:t> de Princeton et entrée à </a:t>
            </a:r>
            <a:r>
              <a:rPr lang="en-CA" sz="2000" dirty="0" err="1" smtClean="0"/>
              <a:t>l’Université</a:t>
            </a:r>
            <a:r>
              <a:rPr lang="en-CA" sz="2000" dirty="0" smtClean="0"/>
              <a:t> de New York</a:t>
            </a:r>
          </a:p>
          <a:p>
            <a:pPr marL="1073150" indent="-1073150">
              <a:buNone/>
            </a:pPr>
            <a:r>
              <a:rPr lang="en-CA" sz="2000" dirty="0" smtClean="0"/>
              <a:t>1977	Mort à Princeton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6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xmlns="" val="1363636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67494"/>
            <a:ext cx="9144000" cy="1399032"/>
          </a:xfrm>
        </p:spPr>
        <p:txBody>
          <a:bodyPr/>
          <a:lstStyle/>
          <a:p>
            <a:r>
              <a:rPr lang="fr-FR" dirty="0" smtClean="0"/>
              <a:t>Neumann et le débat sur les échecs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714488"/>
            <a:ext cx="8435280" cy="4572000"/>
          </a:xfrm>
        </p:spPr>
        <p:txBody>
          <a:bodyPr>
            <a:normAutofit/>
          </a:bodyPr>
          <a:lstStyle/>
          <a:p>
            <a:r>
              <a:rPr lang="fr-CA" sz="2800" dirty="0" smtClean="0"/>
              <a:t>Emmanuel </a:t>
            </a:r>
            <a:r>
              <a:rPr lang="fr-CA" sz="2800" dirty="0" err="1" smtClean="0"/>
              <a:t>Lasker</a:t>
            </a:r>
            <a:r>
              <a:rPr lang="fr-CA" sz="2800" dirty="0" smtClean="0"/>
              <a:t> (1868-1941), Émile Borel (1871-1956), le rôle de l’intuition et l’irréductibilité mathématique du jeu</a:t>
            </a:r>
          </a:p>
          <a:p>
            <a:endParaRPr lang="fr-CA" sz="2800" dirty="0" smtClean="0"/>
          </a:p>
          <a:p>
            <a:r>
              <a:rPr lang="fr-CA" sz="2800" dirty="0" smtClean="0"/>
              <a:t>Ernest Zermelo (1871-1953), </a:t>
            </a:r>
            <a:r>
              <a:rPr lang="fr-CA" sz="2800" dirty="0" err="1" smtClean="0"/>
              <a:t>von</a:t>
            </a:r>
            <a:r>
              <a:rPr lang="fr-CA" sz="2800" dirty="0" smtClean="0"/>
              <a:t> Neumann et la formalisation mathématique du jeu</a:t>
            </a:r>
          </a:p>
          <a:p>
            <a:endParaRPr lang="fr-CA" sz="2800" dirty="0" smtClean="0"/>
          </a:p>
          <a:p>
            <a:r>
              <a:rPr lang="fr-CA" sz="2800" dirty="0" smtClean="0"/>
              <a:t>Alfred Binet (1857-1911), </a:t>
            </a:r>
            <a:r>
              <a:rPr lang="fr-CA" sz="2800" dirty="0" err="1" smtClean="0"/>
              <a:t>Djakow</a:t>
            </a:r>
            <a:r>
              <a:rPr lang="fr-CA" sz="2800" dirty="0" smtClean="0"/>
              <a:t> et la psychologie du jeu</a:t>
            </a:r>
            <a:endParaRPr lang="fr-CA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7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xmlns="" val="1363636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67494"/>
            <a:ext cx="9144000" cy="1399032"/>
          </a:xfrm>
        </p:spPr>
        <p:txBody>
          <a:bodyPr>
            <a:normAutofit/>
          </a:bodyPr>
          <a:lstStyle/>
          <a:p>
            <a:r>
              <a:rPr lang="fr-FR" sz="4000" dirty="0" smtClean="0"/>
              <a:t>Hilbert et l’approche axiomatique</a:t>
            </a:r>
            <a:endParaRPr lang="fr-FR" sz="4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714488"/>
            <a:ext cx="8435280" cy="4572000"/>
          </a:xfrm>
        </p:spPr>
        <p:txBody>
          <a:bodyPr>
            <a:noAutofit/>
          </a:bodyPr>
          <a:lstStyle/>
          <a:p>
            <a:r>
              <a:rPr lang="fr-CA" sz="2400" dirty="0" smtClean="0"/>
              <a:t>Les maths s’appliquent à tous les domaines, autant aux sciences physiques que sociales</a:t>
            </a:r>
          </a:p>
          <a:p>
            <a:endParaRPr lang="fr-CA" sz="2400" dirty="0" smtClean="0"/>
          </a:p>
          <a:p>
            <a:r>
              <a:rPr lang="fr-CA" sz="2400" dirty="0" smtClean="0"/>
              <a:t>Toute théorie est basée sur des axiomes inférés empiriquement, délimitant de manière exhaustive le </a:t>
            </a:r>
            <a:r>
              <a:rPr lang="fr-CA" sz="2400" dirty="0" smtClean="0"/>
              <a:t>champ </a:t>
            </a:r>
            <a:r>
              <a:rPr lang="fr-CA" sz="2400" dirty="0" smtClean="0"/>
              <a:t>d’investigation et procurant au système sa cohérence interne, elle devient un objet indépendant de la réalité qu’elle décrit</a:t>
            </a:r>
          </a:p>
          <a:p>
            <a:endParaRPr lang="fr-CA" sz="2400" dirty="0" smtClean="0"/>
          </a:p>
          <a:p>
            <a:r>
              <a:rPr lang="fr-CA" sz="2400" dirty="0" smtClean="0"/>
              <a:t>Permet d’exposer systématiquement la structure de la réalité tout en demeurant une approche pragmatique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8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xmlns="" val="1363636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67494"/>
            <a:ext cx="9324528" cy="1399032"/>
          </a:xfrm>
        </p:spPr>
        <p:txBody>
          <a:bodyPr/>
          <a:lstStyle/>
          <a:p>
            <a:r>
              <a:rPr lang="en-CA" dirty="0" err="1" smtClean="0"/>
              <a:t>L’Autriche</a:t>
            </a:r>
            <a:r>
              <a:rPr lang="en-CA" dirty="0" smtClean="0"/>
              <a:t> </a:t>
            </a:r>
            <a:r>
              <a:rPr lang="en-CA" dirty="0" err="1" smtClean="0"/>
              <a:t>dans</a:t>
            </a:r>
            <a:r>
              <a:rPr lang="en-CA" dirty="0" smtClean="0"/>
              <a:t> </a:t>
            </a:r>
            <a:r>
              <a:rPr lang="en-CA" dirty="0" err="1" smtClean="0"/>
              <a:t>l’entre</a:t>
            </a:r>
            <a:r>
              <a:rPr lang="en-CA" dirty="0" smtClean="0"/>
              <a:t>-</a:t>
            </a:r>
            <a:r>
              <a:rPr lang="en-CA" dirty="0" err="1" smtClean="0"/>
              <a:t>deux</a:t>
            </a:r>
            <a:r>
              <a:rPr lang="en-CA" dirty="0" smtClean="0"/>
              <a:t>-guerre (Rappel)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fr-CA" sz="2800" dirty="0" smtClean="0"/>
              <a:t>Le traité de Versailles démantèle l’Empire austro-hongrois, Vienne demeure la capital d’une Autiche au territoire et à l’influence restreints</a:t>
            </a:r>
          </a:p>
          <a:p>
            <a:endParaRPr lang="fr-CA" sz="2800" dirty="0" smtClean="0"/>
          </a:p>
          <a:p>
            <a:r>
              <a:rPr lang="fr-CA" sz="2800" dirty="0" smtClean="0"/>
              <a:t>L’inflation est galopante entre 1918 et 1922 sous la coalition social-démocrate pour laquelle Schumpeter est ministre des finances</a:t>
            </a:r>
            <a:endParaRPr lang="fr-CA" sz="2800" dirty="0"/>
          </a:p>
          <a:p>
            <a:endParaRPr lang="fr-CA" sz="2800" dirty="0" smtClean="0"/>
          </a:p>
          <a:p>
            <a:r>
              <a:rPr lang="fr-CA" sz="2800" dirty="0" smtClean="0"/>
              <a:t>La politique autrichienne est par la suite dominée par les sociaux-chrétiens de droite, alors que celle de Vienne demeure dominée par les sociaux-démocrates</a:t>
            </a:r>
          </a:p>
          <a:p>
            <a:endParaRPr lang="fr-CA" sz="2800" dirty="0" smtClean="0"/>
          </a:p>
          <a:p>
            <a:r>
              <a:rPr lang="fr-CA" sz="2800" dirty="0" smtClean="0"/>
              <a:t>Des révoltes ouvrières ont lieu en 1927, puis en 1934, ces dernières sont écrasées et entraînent Vienne rouge avec elles</a:t>
            </a:r>
          </a:p>
          <a:p>
            <a:endParaRPr lang="fr-CA" sz="2800" dirty="0" smtClean="0"/>
          </a:p>
          <a:p>
            <a:r>
              <a:rPr lang="fr-CA" sz="2800" dirty="0" smtClean="0"/>
              <a:t>En 1938, l’Autriche est annexée à l’Allemagne d’Hitler</a:t>
            </a:r>
            <a:endParaRPr lang="fr-CA" sz="28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9</a:t>
            </a:fld>
            <a:endParaRPr lang="fr-CA"/>
          </a:p>
        </p:txBody>
      </p:sp>
    </p:spTree>
    <p:extLst>
      <p:ext uri="{BB962C8B-B14F-4D97-AF65-F5344CB8AC3E}">
        <p14:creationId xmlns="" xmlns:p14="http://schemas.microsoft.com/office/powerpoint/2010/main" val="841832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erve">
  <a:themeElements>
    <a:clrScheme name="Personnalisé 6">
      <a:dk1>
        <a:sysClr val="windowText" lastClr="000000"/>
      </a:dk1>
      <a:lt1>
        <a:sysClr val="window" lastClr="FFFFFF"/>
      </a:lt1>
      <a:dk2>
        <a:srgbClr val="005828"/>
      </a:dk2>
      <a:lt2>
        <a:srgbClr val="C5D1D7"/>
      </a:lt2>
      <a:accent1>
        <a:srgbClr val="FF0000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CCB400"/>
      </a:hlink>
      <a:folHlink>
        <a:srgbClr val="694F07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5303</TotalTime>
  <Words>529</Words>
  <Application>Microsoft Office PowerPoint</Application>
  <PresentationFormat>Affichage à l'écran (4:3)</PresentationFormat>
  <Paragraphs>113</Paragraphs>
  <Slides>13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4" baseType="lpstr">
      <vt:lpstr>Verve</vt:lpstr>
      <vt:lpstr>John von Neumann, Oskar Morgenstern et la naissance de la théorie des jeux</vt:lpstr>
      <vt:lpstr>Plan</vt:lpstr>
      <vt:lpstr>John von Neumann: chronologie</vt:lpstr>
      <vt:lpstr>John von Neumann: chronologie</vt:lpstr>
      <vt:lpstr>Oskar Morgenstern : chronologie</vt:lpstr>
      <vt:lpstr>Oskar Morgenstern : chronologie</vt:lpstr>
      <vt:lpstr>Neumann et le débat sur les échecs</vt:lpstr>
      <vt:lpstr>Hilbert et l’approche axiomatique</vt:lpstr>
      <vt:lpstr>L’Autriche dans l’entre-deux-guerre (Rappel)</vt:lpstr>
      <vt:lpstr>L’économie autrichienne au temps de Morgenstern</vt:lpstr>
      <vt:lpstr>Une collaboration?</vt:lpstr>
      <vt:lpstr>La réception</vt:lpstr>
      <vt:lpstr>Bibliographie choisie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HP Authorized Customer</dc:creator>
  <cp:lastModifiedBy>Bureau</cp:lastModifiedBy>
  <cp:revision>860</cp:revision>
  <cp:lastPrinted>2015-11-24T13:52:04Z</cp:lastPrinted>
  <dcterms:created xsi:type="dcterms:W3CDTF">2012-10-28T01:26:47Z</dcterms:created>
  <dcterms:modified xsi:type="dcterms:W3CDTF">2015-12-01T11:35:28Z</dcterms:modified>
</cp:coreProperties>
</file>