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28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3692" autoAdjust="0"/>
  </p:normalViewPr>
  <p:slideViewPr>
    <p:cSldViewPr>
      <p:cViewPr>
        <p:scale>
          <a:sx n="50" d="100"/>
          <a:sy n="50" d="100"/>
        </p:scale>
        <p:origin x="-2460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35A-4FEF-48B9-8CAD-03297AD51C2B}" type="datetimeFigureOut">
              <a:rPr lang="fr-CA" smtClean="0"/>
              <a:pPr/>
              <a:t>2020-01-28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DE3E-F426-42E8-A61E-0191B0FCA610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3157819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5084-9118-4996-8180-65BF355F703C}" type="datetimeFigureOut">
              <a:rPr lang="fr-CA" smtClean="0"/>
              <a:pPr/>
              <a:t>2020-01-28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0D0A-93A3-49B6-A9CB-C767F84FC9B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3296502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BF7E47-8E23-4C43-A45C-D029190CA677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65A0-81E4-47AA-A35F-363B37810891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5C6B-6640-4E16-B860-85FD115A64D8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49EA26-9A55-4EAA-AA13-62866FB14839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30E93-A556-4DD7-9175-168FF88A6277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839E05-83D7-4B94-9BF8-18CB5B694295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1597B7-E048-4CCF-BB53-85956B1D4BC0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D6C3-6E59-4DC6-ACBE-5AE330C9DAE1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045FE5-89D4-4670-AE4A-0B8F80D65B22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A33E90-10E8-493B-8E2E-5AF6A7CA9E22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EAA3A02-DF8E-4C38-A142-0AB6EEE0648D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2A93D-0D0E-44F1-B2D7-5175B5219207}" type="datetime1">
              <a:rPr lang="fr-CA" smtClean="0"/>
              <a:pPr/>
              <a:t>2020-01-28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620689"/>
            <a:ext cx="8062912" cy="2088232"/>
          </a:xfrm>
        </p:spPr>
        <p:txBody>
          <a:bodyPr>
            <a:normAutofit/>
          </a:bodyPr>
          <a:lstStyle/>
          <a:p>
            <a:r>
              <a:rPr lang="fr-CA" dirty="0" smtClean="0"/>
              <a:t>La pensée économique au XXe siècle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0544" y="3188568"/>
            <a:ext cx="8062912" cy="1752600"/>
          </a:xfrm>
        </p:spPr>
        <p:txBody>
          <a:bodyPr/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Introduction (partie 1)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Bibliographie choisie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CA" i="1" dirty="0" smtClean="0"/>
              <a:t>La pensée économique</a:t>
            </a:r>
            <a:r>
              <a:rPr lang="fr-CA" dirty="0" smtClean="0"/>
              <a:t>, 5</a:t>
            </a:r>
            <a:r>
              <a:rPr lang="fr-CA" baseline="30000" dirty="0" smtClean="0"/>
              <a:t>e</a:t>
            </a:r>
            <a:r>
              <a:rPr lang="fr-CA" dirty="0" smtClean="0"/>
              <a:t> édition, Mark </a:t>
            </a:r>
            <a:r>
              <a:rPr lang="fr-CA" dirty="0" err="1" smtClean="0"/>
              <a:t>Blaug</a:t>
            </a:r>
            <a:r>
              <a:rPr lang="fr-CA" dirty="0" smtClean="0"/>
              <a:t>, </a:t>
            </a:r>
            <a:r>
              <a:rPr lang="fr-CA" dirty="0" err="1" smtClean="0"/>
              <a:t>Economica</a:t>
            </a:r>
            <a:r>
              <a:rPr lang="fr-CA" dirty="0" smtClean="0"/>
              <a:t>, 1996.</a:t>
            </a:r>
            <a:endParaRPr lang="fr-CA" i="1" dirty="0" smtClean="0"/>
          </a:p>
          <a:p>
            <a:endParaRPr lang="fr-CA" dirty="0" smtClean="0"/>
          </a:p>
          <a:p>
            <a:r>
              <a:rPr lang="fr-CA" dirty="0" smtClean="0"/>
              <a:t>Histoire de l’analyse économique, Tome III, Joseph A. Schumpeter, Gallimard, 2004.</a:t>
            </a:r>
          </a:p>
          <a:p>
            <a:endParaRPr lang="fr-CA" dirty="0" smtClean="0"/>
          </a:p>
          <a:p>
            <a:r>
              <a:rPr lang="fr-CA" dirty="0" smtClean="0"/>
              <a:t>Histoire de la pensée économique, 11</a:t>
            </a:r>
            <a:r>
              <a:rPr lang="fr-CA" baseline="30000" dirty="0" smtClean="0"/>
              <a:t>e</a:t>
            </a:r>
            <a:r>
              <a:rPr lang="fr-CA" dirty="0" smtClean="0"/>
              <a:t> édition, Henri Denis, PUF, 1999.</a:t>
            </a:r>
          </a:p>
          <a:p>
            <a:pPr>
              <a:buNone/>
            </a:pPr>
            <a:endParaRPr lang="fr-CA" i="1" dirty="0" smtClean="0"/>
          </a:p>
          <a:p>
            <a:r>
              <a:rPr lang="fr-CA" i="1" dirty="0" smtClean="0"/>
              <a:t>Les grands économistes</a:t>
            </a:r>
            <a:r>
              <a:rPr lang="fr-CA" dirty="0" smtClean="0"/>
              <a:t>, Robert </a:t>
            </a:r>
            <a:r>
              <a:rPr lang="fr-CA" dirty="0" err="1" smtClean="0"/>
              <a:t>Heilbroner</a:t>
            </a:r>
            <a:r>
              <a:rPr lang="fr-CA" dirty="0" smtClean="0"/>
              <a:t>, Éditions du Seuil, 1971.</a:t>
            </a:r>
          </a:p>
          <a:p>
            <a:endParaRPr lang="fr-CA" dirty="0" smtClean="0"/>
          </a:p>
          <a:p>
            <a:pPr lvl="0"/>
            <a:r>
              <a:rPr lang="fr-CA" dirty="0" err="1" smtClean="0"/>
              <a:t>Dostaler</a:t>
            </a:r>
            <a:r>
              <a:rPr lang="fr-CA" dirty="0" smtClean="0"/>
              <a:t>, Gilles (2016). </a:t>
            </a:r>
            <a:r>
              <a:rPr lang="fr-CA" i="1" dirty="0" smtClean="0"/>
              <a:t>Les grands auteurs de la pensée économique</a:t>
            </a:r>
            <a:r>
              <a:rPr lang="fr-CA" dirty="0" smtClean="0"/>
              <a:t>, Montréal, Somme toute.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Petit lexique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21295"/>
            <a:ext cx="8229600" cy="5076057"/>
          </a:xfrm>
        </p:spPr>
        <p:txBody>
          <a:bodyPr>
            <a:normAutofit fontScale="77500" lnSpcReduction="20000"/>
          </a:bodyPr>
          <a:lstStyle/>
          <a:p>
            <a:r>
              <a:rPr lang="fr-CA" dirty="0" smtClean="0"/>
              <a:t>Matérialisme : position selon laquelle le réel est composé uniquement de matière, la conscience n’en étant qu’un épiphénomène (matière </a:t>
            </a:r>
            <a:r>
              <a:rPr lang="fr-CA" dirty="0" smtClean="0">
                <a:sym typeface="Symbol"/>
              </a:rPr>
              <a:t> esprit)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Épiphénomène : phénomène émergeant d’une cause sans possibilité de rétroaction sur cette dernière</a:t>
            </a:r>
          </a:p>
          <a:p>
            <a:pPr marL="64008" indent="0">
              <a:buNone/>
            </a:pPr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Idéalisme : position selon laquelle le réel n’est connu que par l’entremise de l’esprit, seule une représentation subjective du réel est donc possible</a:t>
            </a:r>
            <a:r>
              <a:rPr lang="fr-CA" dirty="0" smtClean="0"/>
              <a:t> (esprit </a:t>
            </a:r>
            <a:r>
              <a:rPr lang="fr-CA" dirty="0" smtClean="0">
                <a:sym typeface="Symbol"/>
              </a:rPr>
              <a:t> </a:t>
            </a:r>
            <a:r>
              <a:rPr lang="fr-CA" dirty="0" smtClean="0"/>
              <a:t>matière</a:t>
            </a:r>
            <a:r>
              <a:rPr lang="fr-CA" dirty="0" smtClean="0">
                <a:sym typeface="Symbol"/>
              </a:rPr>
              <a:t>)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Performativité : lorsque qu’une idée influence, détermine, le réel plutôt que de simplement le représenter</a:t>
            </a:r>
          </a:p>
          <a:p>
            <a:endParaRPr lang="fr-CA" dirty="0" smtClean="0">
              <a:sym typeface="Symbol"/>
            </a:endParaRPr>
          </a:p>
          <a:p>
            <a:pPr>
              <a:buNone/>
            </a:pPr>
            <a:endParaRPr lang="fr-CA" dirty="0" smtClean="0">
              <a:sym typeface="Symbol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Petit lexique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5192"/>
          </a:xfrm>
        </p:spPr>
        <p:txBody>
          <a:bodyPr>
            <a:normAutofit/>
          </a:bodyPr>
          <a:lstStyle/>
          <a:p>
            <a:r>
              <a:rPr lang="fr-CA" sz="2300" dirty="0" smtClean="0"/>
              <a:t>Gnoséologie : étude de la connaissance</a:t>
            </a:r>
          </a:p>
          <a:p>
            <a:endParaRPr lang="fr-CA" sz="2300" dirty="0" smtClean="0"/>
          </a:p>
          <a:p>
            <a:r>
              <a:rPr lang="fr-CA" sz="2300" dirty="0" smtClean="0"/>
              <a:t>Ontologie : étude de ce qui est</a:t>
            </a:r>
          </a:p>
          <a:p>
            <a:endParaRPr lang="fr-CA" sz="2300" dirty="0" smtClean="0"/>
          </a:p>
          <a:p>
            <a:r>
              <a:rPr lang="fr-CA" sz="2300" dirty="0" smtClean="0"/>
              <a:t>Épistémologie </a:t>
            </a:r>
            <a:r>
              <a:rPr lang="fr-CA" sz="2300" dirty="0" smtClean="0"/>
              <a:t>: étude des fondements de la connaissance (établi des critères de démarcation entre croyance et connaissance</a:t>
            </a:r>
            <a:r>
              <a:rPr lang="fr-CA" sz="2300" dirty="0" smtClean="0"/>
              <a:t>)</a:t>
            </a:r>
          </a:p>
          <a:p>
            <a:pPr lvl="1"/>
            <a:r>
              <a:rPr lang="fr-CA" sz="1900" dirty="0" smtClean="0"/>
              <a:t>Vérifiabilité</a:t>
            </a:r>
          </a:p>
          <a:p>
            <a:pPr lvl="1"/>
            <a:r>
              <a:rPr lang="fr-CA" sz="1900" dirty="0" err="1" smtClean="0"/>
              <a:t>Falsificationnisme</a:t>
            </a:r>
            <a:endParaRPr lang="fr-CA" sz="1900" dirty="0" smtClean="0"/>
          </a:p>
          <a:p>
            <a:endParaRPr lang="fr-CA" sz="2300" dirty="0" smtClean="0">
              <a:sym typeface="Symbol"/>
            </a:endParaRPr>
          </a:p>
          <a:p>
            <a:r>
              <a:rPr lang="fr-CA" sz="2300" dirty="0" smtClean="0">
                <a:sym typeface="Symbol"/>
              </a:rPr>
              <a:t>Méthodologie : étude normative des pratiques menant à la formation des connaissances</a:t>
            </a:r>
          </a:p>
          <a:p>
            <a:endParaRPr lang="fr-CA" sz="2500" dirty="0" smtClean="0"/>
          </a:p>
          <a:p>
            <a:endParaRPr lang="fr-CA" dirty="0" smtClean="0">
              <a:sym typeface="Symbol"/>
            </a:endParaRPr>
          </a:p>
          <a:p>
            <a:endParaRPr lang="fr-CA" dirty="0" smtClean="0">
              <a:sym typeface="Symbol"/>
            </a:endParaRPr>
          </a:p>
          <a:p>
            <a:pPr>
              <a:buNone/>
            </a:pPr>
            <a:endParaRPr lang="fr-CA" dirty="0" smtClean="0">
              <a:sym typeface="Symbol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Petit lexique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96544"/>
          </a:xfrm>
        </p:spPr>
        <p:txBody>
          <a:bodyPr>
            <a:noAutofit/>
          </a:bodyPr>
          <a:lstStyle/>
          <a:p>
            <a:r>
              <a:rPr lang="fr-CA" sz="2300" dirty="0" smtClean="0"/>
              <a:t>Programme de recherche ou paradigme : établissement d’un objet d’étude, d’hypothèses fondamentales jugées irréfutables, d’outils disciplinaires et de préceptes méthodologiques rassemblant une communauté de chercheurs</a:t>
            </a:r>
          </a:p>
          <a:p>
            <a:endParaRPr lang="fr-CA" sz="2300" dirty="0" smtClean="0">
              <a:sym typeface="Symbol"/>
            </a:endParaRPr>
          </a:p>
          <a:p>
            <a:r>
              <a:rPr lang="fr-CA" sz="2300" dirty="0" smtClean="0">
                <a:sym typeface="Symbol"/>
              </a:rPr>
              <a:t>Orthodoxie </a:t>
            </a:r>
            <a:r>
              <a:rPr lang="fr-CA" sz="2300" dirty="0" smtClean="0">
                <a:sym typeface="Symbol"/>
              </a:rPr>
              <a:t>: groupe défendant la validité d’un programme de recherche</a:t>
            </a:r>
          </a:p>
          <a:p>
            <a:endParaRPr lang="fr-CA" sz="2300" dirty="0" smtClean="0">
              <a:sym typeface="Symbol"/>
            </a:endParaRPr>
          </a:p>
          <a:p>
            <a:r>
              <a:rPr lang="fr-CA" sz="2300" dirty="0" smtClean="0">
                <a:sym typeface="Symbol"/>
              </a:rPr>
              <a:t>Hétérodoxie : groupe(s) remettant en question la validité du programme de recherche défendu par </a:t>
            </a:r>
            <a:r>
              <a:rPr lang="fr-CA" sz="2300" dirty="0" smtClean="0">
                <a:sym typeface="Symbol"/>
              </a:rPr>
              <a:t>l’orthodoxie</a:t>
            </a:r>
            <a:endParaRPr lang="fr-CA" sz="2300" dirty="0" smtClean="0"/>
          </a:p>
          <a:p>
            <a:endParaRPr lang="fr-CA" sz="2300" dirty="0" smtClean="0"/>
          </a:p>
          <a:p>
            <a:endParaRPr lang="fr-CA" dirty="0" smtClean="0">
              <a:sym typeface="Symbol"/>
            </a:endParaRPr>
          </a:p>
          <a:p>
            <a:endParaRPr lang="fr-CA" dirty="0" smtClean="0">
              <a:sym typeface="Symbol"/>
            </a:endParaRPr>
          </a:p>
          <a:p>
            <a:endParaRPr lang="fr-CA" dirty="0" smtClean="0">
              <a:sym typeface="Symbol"/>
            </a:endParaRPr>
          </a:p>
          <a:p>
            <a:pPr>
              <a:buNone/>
            </a:pPr>
            <a:endParaRPr lang="fr-CA" dirty="0" smtClean="0">
              <a:sym typeface="Symbol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Petit lexique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52528"/>
          </a:xfrm>
        </p:spPr>
        <p:txBody>
          <a:bodyPr>
            <a:noAutofit/>
          </a:bodyPr>
          <a:lstStyle/>
          <a:p>
            <a:r>
              <a:rPr lang="fr-CA" sz="2300" dirty="0" smtClean="0"/>
              <a:t>Holisme : précepte selon lequel le tout est plus que la somme de ses parties (le tout détermine ses parties)</a:t>
            </a:r>
          </a:p>
          <a:p>
            <a:endParaRPr lang="fr-CA" sz="2300" dirty="0" smtClean="0"/>
          </a:p>
          <a:p>
            <a:r>
              <a:rPr lang="fr-CA" sz="2300" dirty="0" smtClean="0"/>
              <a:t>Individualisme méthodologique : précepte selon lequel le tout n’est que la somme de ses parties (le tout est déterminé par ses parties)</a:t>
            </a:r>
          </a:p>
          <a:p>
            <a:pPr>
              <a:buNone/>
            </a:pPr>
            <a:endParaRPr lang="fr-CA" sz="2300" dirty="0" smtClean="0"/>
          </a:p>
          <a:p>
            <a:r>
              <a:rPr lang="fr-CA" sz="2300" dirty="0" smtClean="0"/>
              <a:t>Induction </a:t>
            </a:r>
            <a:r>
              <a:rPr lang="fr-CA" sz="2300" dirty="0" smtClean="0"/>
              <a:t>: inférence de lois générales sur la base d’observations empiriques</a:t>
            </a:r>
          </a:p>
          <a:p>
            <a:endParaRPr lang="fr-CA" sz="2300" dirty="0"/>
          </a:p>
          <a:p>
            <a:r>
              <a:rPr lang="fr-CA" sz="2300" dirty="0" smtClean="0"/>
              <a:t>Déduction : analyse des conséquences logiques découlant d’hypothèses préalablement posées</a:t>
            </a:r>
          </a:p>
          <a:p>
            <a:endParaRPr lang="fr-CA" sz="23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1201324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Petit lexique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12776"/>
            <a:ext cx="8676456" cy="4754000"/>
          </a:xfrm>
        </p:spPr>
        <p:txBody>
          <a:bodyPr>
            <a:noAutofit/>
          </a:bodyPr>
          <a:lstStyle/>
          <a:p>
            <a:r>
              <a:rPr lang="fr-CA" sz="2300" dirty="0" smtClean="0"/>
              <a:t>Ordre naturel : organisation économique, sociale et politique émanant du respect des droits et lois naturels</a:t>
            </a:r>
          </a:p>
          <a:p>
            <a:pPr>
              <a:buNone/>
            </a:pPr>
            <a:endParaRPr lang="fr-CA" sz="2300" dirty="0" smtClean="0"/>
          </a:p>
          <a:p>
            <a:r>
              <a:rPr lang="fr-CA" sz="2300" dirty="0" smtClean="0"/>
              <a:t>Loi naturelle : loi reposant sur le droit naturel inaliénable de tout individu, lui-même découlant de sa nature propre d’être humain</a:t>
            </a:r>
          </a:p>
          <a:p>
            <a:endParaRPr lang="fr-CA" sz="2300" dirty="0" smtClean="0"/>
          </a:p>
          <a:p>
            <a:r>
              <a:rPr lang="fr-CA" sz="2300" dirty="0" smtClean="0"/>
              <a:t>Loi positive : norme juridique pouvant être en harmonie ou non avec la loi naturelle</a:t>
            </a:r>
          </a:p>
          <a:p>
            <a:endParaRPr lang="fr-CA" sz="2300" dirty="0" smtClean="0"/>
          </a:p>
          <a:p>
            <a:r>
              <a:rPr lang="fr-CA" sz="2300" dirty="0" smtClean="0"/>
              <a:t>Ordre spontanée : organisation économique, sociale ou politique émanant non-intentionnellement des interactions humaines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Petit lexique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81992"/>
          </a:xfrm>
        </p:spPr>
        <p:txBody>
          <a:bodyPr>
            <a:noAutofit/>
          </a:bodyPr>
          <a:lstStyle/>
          <a:p>
            <a:r>
              <a:rPr lang="fr-CA" sz="2300" dirty="0" err="1" smtClean="0"/>
              <a:t>Déïsme</a:t>
            </a:r>
            <a:r>
              <a:rPr lang="fr-CA" sz="2300" dirty="0" smtClean="0"/>
              <a:t> : conception mécaniste de l’univers supposant que ce dernier a été créé par une intervention divine ponctuelle pour répondre à des lois naturelles universelles et immuables</a:t>
            </a:r>
          </a:p>
          <a:p>
            <a:endParaRPr lang="fr-CA" sz="2300" dirty="0" smtClean="0"/>
          </a:p>
          <a:p>
            <a:r>
              <a:rPr lang="fr-CA" sz="2300" dirty="0" smtClean="0"/>
              <a:t>Rationalisme : tradition philosophique assoyant toute connaissance sur l’usage de la raison, jugée déterminante et suffisante (préséance des idées sur l’expérience de la déduction sur l’induction). </a:t>
            </a:r>
          </a:p>
          <a:p>
            <a:endParaRPr lang="fr-CA" sz="2300" dirty="0" smtClean="0"/>
          </a:p>
          <a:p>
            <a:r>
              <a:rPr lang="fr-CA" sz="2300" dirty="0" smtClean="0"/>
              <a:t>Empirisme : tradition philosophique assoyant toute connaissance sur l’usage des sens, l’observation et l’expérimentation (préséance des faits sur leur interprétation, de l’induction sur la déduction)</a:t>
            </a:r>
            <a:endParaRPr lang="fr-CA" sz="23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Petit lexique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81992"/>
          </a:xfrm>
        </p:spPr>
        <p:txBody>
          <a:bodyPr>
            <a:noAutofit/>
          </a:bodyPr>
          <a:lstStyle/>
          <a:p>
            <a:r>
              <a:rPr lang="fr-CA" sz="2300" dirty="0" smtClean="0"/>
              <a:t>Analyse téléologique : analyse dans laquelle les moyens sont subordonnés aux fins</a:t>
            </a:r>
          </a:p>
          <a:p>
            <a:endParaRPr lang="fr-CA" sz="2300" dirty="0"/>
          </a:p>
          <a:p>
            <a:r>
              <a:rPr lang="fr-CA" sz="2300" dirty="0" smtClean="0"/>
              <a:t>Analyse génétique causale : analyse dans laquelle la causalité est dépourvue de toute finalité (causalité aveugle)</a:t>
            </a:r>
          </a:p>
          <a:p>
            <a:endParaRPr lang="fr-CA" sz="2300" dirty="0"/>
          </a:p>
          <a:p>
            <a:r>
              <a:rPr lang="fr-CA" sz="2300" dirty="0" smtClean="0"/>
              <a:t>Idéologie : ensemble d’</a:t>
            </a:r>
            <a:r>
              <a:rPr lang="fr-CA" sz="2300" i="1" dirty="0" smtClean="0"/>
              <a:t>apriori</a:t>
            </a:r>
            <a:r>
              <a:rPr lang="fr-CA" sz="2300" dirty="0" smtClean="0"/>
              <a:t> permettant une lecture subjective de la réalité, des relations entre les personnes et entre les personnes et les </a:t>
            </a:r>
            <a:r>
              <a:rPr lang="fr-CA" sz="2300" dirty="0" smtClean="0"/>
              <a:t>choses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17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1466641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Petit lexique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 fontScale="92500" lnSpcReduction="20000"/>
          </a:bodyPr>
          <a:lstStyle/>
          <a:p>
            <a:r>
              <a:rPr lang="fr-CA" sz="2500" dirty="0" smtClean="0"/>
              <a:t>Réalisme : le réel existe en soi en dehors de notre esprit (fortement associé au matérialisme</a:t>
            </a:r>
            <a:r>
              <a:rPr lang="fr-CA" sz="2500" dirty="0" smtClean="0"/>
              <a:t>)</a:t>
            </a:r>
          </a:p>
          <a:p>
            <a:endParaRPr lang="fr-CA" sz="2500" dirty="0" smtClean="0">
              <a:sym typeface="Symbol"/>
            </a:endParaRPr>
          </a:p>
          <a:p>
            <a:r>
              <a:rPr lang="fr-CA" sz="2500" dirty="0" smtClean="0">
                <a:sym typeface="Symbol"/>
              </a:rPr>
              <a:t>Naturalisme : forme forte de réalisme apparaissant au XIXe siècle et associé, versant selon certain dans le scientisme</a:t>
            </a:r>
            <a:endParaRPr lang="fr-CA" sz="2500" dirty="0" smtClean="0">
              <a:sym typeface="Symbol"/>
            </a:endParaRPr>
          </a:p>
          <a:p>
            <a:endParaRPr lang="fr-CA" sz="2500" dirty="0" smtClean="0"/>
          </a:p>
          <a:p>
            <a:r>
              <a:rPr lang="fr-CA" sz="2500" dirty="0" smtClean="0"/>
              <a:t>Nominalisme : le réel n’est perceptible que par l’intermédiaire de concepts construits par l’esprit, il n’est pas en lui-même structuré </a:t>
            </a:r>
            <a:endParaRPr lang="fr-CA" sz="2500" dirty="0" smtClean="0"/>
          </a:p>
          <a:p>
            <a:endParaRPr lang="fr-CA" sz="2500" dirty="0" smtClean="0"/>
          </a:p>
          <a:p>
            <a:r>
              <a:rPr lang="fr-CA" sz="2500" dirty="0" smtClean="0"/>
              <a:t>Constructivisme : forme </a:t>
            </a:r>
            <a:r>
              <a:rPr lang="fr-CA" sz="2500" dirty="0" smtClean="0"/>
              <a:t>forte d’idéalisme </a:t>
            </a:r>
            <a:r>
              <a:rPr lang="fr-CA" sz="2500" dirty="0" smtClean="0"/>
              <a:t>s’imposant dans plusieurs sciences sociales au milieu du XXe siècle et considérant la connaissance comme un construit social</a:t>
            </a:r>
            <a:endParaRPr lang="fr-CA" sz="25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L’HPÉ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35280" cy="4572000"/>
          </a:xfrm>
        </p:spPr>
        <p:txBody>
          <a:bodyPr>
            <a:normAutofit/>
          </a:bodyPr>
          <a:lstStyle/>
          <a:p>
            <a:r>
              <a:rPr lang="fr-CA" dirty="0" smtClean="0"/>
              <a:t>Histoire des idées et des théories économiques, mises en relations avec :</a:t>
            </a:r>
          </a:p>
          <a:p>
            <a:pPr lvl="1"/>
            <a:r>
              <a:rPr lang="fr-CA" dirty="0" smtClean="0"/>
              <a:t>le contexte historique</a:t>
            </a:r>
          </a:p>
          <a:p>
            <a:pPr lvl="1"/>
            <a:r>
              <a:rPr lang="fr-CA" dirty="0" smtClean="0"/>
              <a:t>la vie des auteurs</a:t>
            </a:r>
          </a:p>
          <a:p>
            <a:pPr lvl="1"/>
            <a:r>
              <a:rPr lang="fr-CA" dirty="0" smtClean="0"/>
              <a:t>le développement de l’économie et des autres disciplines scientifiques</a:t>
            </a:r>
          </a:p>
          <a:p>
            <a:endParaRPr lang="fr-CA" dirty="0" smtClean="0"/>
          </a:p>
          <a:p>
            <a:r>
              <a:rPr lang="fr-CA" dirty="0" smtClean="0"/>
              <a:t>À distinguer de l’histoire des faits économiques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Qui la pratique?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81992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Les économistes</a:t>
            </a:r>
          </a:p>
          <a:p>
            <a:endParaRPr lang="fr-CA" dirty="0" smtClean="0"/>
          </a:p>
          <a:p>
            <a:r>
              <a:rPr lang="fr-CA" dirty="0" smtClean="0"/>
              <a:t>Les historiens des idées</a:t>
            </a:r>
          </a:p>
          <a:p>
            <a:endParaRPr lang="fr-CA" dirty="0" smtClean="0"/>
          </a:p>
          <a:p>
            <a:r>
              <a:rPr lang="fr-CA" dirty="0" smtClean="0"/>
              <a:t>Les philosophes des sciences</a:t>
            </a:r>
          </a:p>
          <a:p>
            <a:endParaRPr lang="fr-CA" dirty="0" smtClean="0"/>
          </a:p>
          <a:p>
            <a:r>
              <a:rPr lang="fr-CA" dirty="0" smtClean="0"/>
              <a:t>Les spécialistes de l’économie politique dans les départements de science politique</a:t>
            </a:r>
          </a:p>
          <a:p>
            <a:endParaRPr lang="fr-CA" dirty="0" smtClean="0"/>
          </a:p>
          <a:p>
            <a:r>
              <a:rPr lang="fr-CA" dirty="0" smtClean="0"/>
              <a:t>Les sociologues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 smtClean="0"/>
              <a:t>Les approches méthodologiques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 smtClean="0"/>
              <a:t>L’approche classique</a:t>
            </a:r>
          </a:p>
          <a:p>
            <a:pPr lvl="1"/>
            <a:r>
              <a:rPr lang="fr-CA" dirty="0" smtClean="0"/>
              <a:t>Connaissances cumulatives indépendantes de leur contexte</a:t>
            </a:r>
          </a:p>
          <a:p>
            <a:pPr lvl="1"/>
            <a:endParaRPr lang="fr-CA" dirty="0" smtClean="0"/>
          </a:p>
          <a:p>
            <a:r>
              <a:rPr lang="fr-CA" dirty="0" smtClean="0"/>
              <a:t>L’approche historiciste</a:t>
            </a:r>
          </a:p>
          <a:p>
            <a:pPr lvl="1"/>
            <a:r>
              <a:rPr lang="fr-CA" dirty="0" smtClean="0"/>
              <a:t>Connaissances déterminées par leur contexte et reflétant l’état des institutions</a:t>
            </a:r>
          </a:p>
          <a:p>
            <a:endParaRPr lang="fr-CA" dirty="0" smtClean="0"/>
          </a:p>
          <a:p>
            <a:r>
              <a:rPr lang="fr-CA" dirty="0" smtClean="0"/>
              <a:t>L’approche sociologique</a:t>
            </a:r>
          </a:p>
          <a:p>
            <a:pPr lvl="1"/>
            <a:r>
              <a:rPr lang="fr-CA" dirty="0" smtClean="0"/>
              <a:t>Connaissances consensuelles émergeant de débats à l’intérieur d’une communauté, accent mis sur l’études des pratiques plutôt que sur celle des théories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idées économiques et l’économie politique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Les idées économiques sont-elles influencées ou déterminent-elles plutôt les politiques économiques de leur époque?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Les matérialistes croient qu’elles légitiment l’état des institutions</a:t>
            </a:r>
          </a:p>
          <a:p>
            <a:pPr lvl="1">
              <a:buNone/>
            </a:pPr>
            <a:endParaRPr lang="fr-CA" dirty="0" smtClean="0"/>
          </a:p>
          <a:p>
            <a:pPr lvl="1"/>
            <a:r>
              <a:rPr lang="fr-CA" dirty="0" smtClean="0"/>
              <a:t>Les idéalistes croient plutôt qu’elles sont des représentations des institutions, certains arguant même qu’elles déterminent l’évolution de ces dernières (performativité)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Pourquoi un cours d’HPÉ?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363272" cy="4572000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«Devenir économiste» c’est d’abord intégrer une communauté (</a:t>
            </a:r>
            <a:r>
              <a:rPr lang="fr-CA" dirty="0" err="1" smtClean="0"/>
              <a:t>Leijonhufvud</a:t>
            </a:r>
            <a:r>
              <a:rPr lang="fr-CA" dirty="0" smtClean="0"/>
              <a:t>, 1973 )</a:t>
            </a:r>
          </a:p>
          <a:p>
            <a:endParaRPr lang="fr-CA" dirty="0" smtClean="0"/>
          </a:p>
          <a:p>
            <a:r>
              <a:rPr lang="fr-CA" dirty="0" smtClean="0"/>
              <a:t>Mettre en perspective le canon orthodoxe de notre époque</a:t>
            </a:r>
          </a:p>
          <a:p>
            <a:endParaRPr lang="fr-CA" dirty="0" smtClean="0"/>
          </a:p>
          <a:p>
            <a:r>
              <a:rPr lang="fr-CA" dirty="0" smtClean="0"/>
              <a:t>L’idée d’un présent étendu (</a:t>
            </a:r>
            <a:r>
              <a:rPr lang="fr-CA" dirty="0" err="1" smtClean="0"/>
              <a:t>Boulding</a:t>
            </a:r>
            <a:r>
              <a:rPr lang="fr-CA" dirty="0" smtClean="0"/>
              <a:t> 1971)</a:t>
            </a:r>
          </a:p>
          <a:p>
            <a:endParaRPr lang="fr-CA" dirty="0" smtClean="0"/>
          </a:p>
          <a:p>
            <a:r>
              <a:rPr lang="fr-CA" dirty="0" smtClean="0"/>
              <a:t>Le contact avec les grandes œuvres</a:t>
            </a:r>
          </a:p>
          <a:p>
            <a:endParaRPr lang="fr-CA" dirty="0" smtClean="0"/>
          </a:p>
          <a:p>
            <a:r>
              <a:rPr lang="fr-CA" dirty="0" smtClean="0"/>
              <a:t>Parce qu’on apprécie l’économie…</a:t>
            </a:r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399032"/>
          </a:xfrm>
        </p:spPr>
        <p:txBody>
          <a:bodyPr>
            <a:normAutofit/>
          </a:bodyPr>
          <a:lstStyle/>
          <a:p>
            <a:r>
              <a:rPr lang="fr-CA" sz="3800" dirty="0" smtClean="0"/>
              <a:t>Les grands courants jusqu’au XIXe</a:t>
            </a:r>
            <a:endParaRPr lang="fr-CA" sz="3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7</a:t>
            </a:fld>
            <a:endParaRPr lang="fr-CA"/>
          </a:p>
        </p:txBody>
      </p:sp>
      <p:cxnSp>
        <p:nvCxnSpPr>
          <p:cNvPr id="6" name="Connecteur droit 5"/>
          <p:cNvCxnSpPr/>
          <p:nvPr/>
        </p:nvCxnSpPr>
        <p:spPr>
          <a:xfrm>
            <a:off x="3275856" y="1772816"/>
            <a:ext cx="1656184" cy="273630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7020272" y="1772816"/>
            <a:ext cx="1656184" cy="273630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>
            <a:off x="3275856" y="4468470"/>
            <a:ext cx="1656184" cy="198486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724128" y="4283804"/>
            <a:ext cx="667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6">
                    <a:lumMod val="75000"/>
                  </a:schemeClr>
                </a:solidFill>
              </a:rPr>
              <a:t>RDN</a:t>
            </a:r>
            <a:endParaRPr lang="fr-CA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7020272" y="4509120"/>
            <a:ext cx="1584176" cy="191285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35496" y="4149080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solidFill>
                  <a:schemeClr val="accent6">
                    <a:lumMod val="75000"/>
                  </a:schemeClr>
                </a:solidFill>
              </a:rPr>
              <a:t>1776 : la RDN</a:t>
            </a:r>
            <a:endParaRPr lang="fr-C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35496" y="2996952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7030A0"/>
                </a:solidFill>
              </a:rPr>
              <a:t>XVIIIe : la pensée des Lumières et les pré-libéraux</a:t>
            </a:r>
            <a:endParaRPr lang="fr-CA" dirty="0">
              <a:solidFill>
                <a:srgbClr val="7030A0"/>
              </a:solidFill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35496" y="4581128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chemeClr val="bg1"/>
                </a:solidFill>
              </a:rPr>
              <a:t>XIXe : l’économie politique classique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35496" y="1124744"/>
            <a:ext cx="27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0070C0"/>
                </a:solidFill>
              </a:rPr>
              <a:t>IVe : l’idéalisme grec</a:t>
            </a:r>
            <a:endParaRPr lang="fr-CA" dirty="0">
              <a:solidFill>
                <a:srgbClr val="0070C0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35496" y="1628800"/>
            <a:ext cx="4139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92D050"/>
                </a:solidFill>
              </a:rPr>
              <a:t>XIIIe : la pensée scholastique</a:t>
            </a:r>
            <a:endParaRPr lang="fr-CA" dirty="0">
              <a:solidFill>
                <a:srgbClr val="92D050"/>
              </a:solidFill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35496" y="2555612"/>
            <a:ext cx="413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chemeClr val="accent6">
                    <a:lumMod val="75000"/>
                  </a:schemeClr>
                </a:solidFill>
              </a:rPr>
              <a:t>XV-XVIIe : le mercantilisme</a:t>
            </a:r>
            <a:endParaRPr lang="fr-C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35496" y="370774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00B050"/>
                </a:solidFill>
              </a:rPr>
              <a:t>1757-1776 : la physiocratie</a:t>
            </a:r>
            <a:endParaRPr lang="fr-CA" dirty="0">
              <a:solidFill>
                <a:srgbClr val="00B05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037243" y="1124744"/>
            <a:ext cx="894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70C0"/>
                </a:solidFill>
              </a:rPr>
              <a:t>Platon</a:t>
            </a:r>
            <a:endParaRPr lang="fr-CA" dirty="0">
              <a:solidFill>
                <a:srgbClr val="0070C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724128" y="1124744"/>
            <a:ext cx="10198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70C0"/>
                </a:solidFill>
              </a:rPr>
              <a:t>Aristote</a:t>
            </a:r>
            <a:endParaRPr lang="fr-CA" dirty="0">
              <a:solidFill>
                <a:srgbClr val="0070C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20158" y="3861048"/>
            <a:ext cx="1188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B050"/>
                </a:solidFill>
              </a:rPr>
              <a:t>Quesnay</a:t>
            </a:r>
            <a:endParaRPr lang="fr-CA" dirty="0">
              <a:solidFill>
                <a:srgbClr val="00B05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82327" y="3429000"/>
            <a:ext cx="849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7030A0"/>
                </a:solidFill>
              </a:rPr>
              <a:t>Hume</a:t>
            </a:r>
            <a:endParaRPr lang="fr-CA" dirty="0">
              <a:solidFill>
                <a:srgbClr val="7030A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344197" y="3140968"/>
            <a:ext cx="1180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7030A0"/>
                </a:solidFill>
              </a:rPr>
              <a:t>Cantillon</a:t>
            </a:r>
            <a:endParaRPr lang="fr-CA" dirty="0">
              <a:solidFill>
                <a:srgbClr val="7030A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436096" y="4797152"/>
            <a:ext cx="1050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bg1"/>
                </a:solidFill>
              </a:rPr>
              <a:t>Malthus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372200" y="5013176"/>
            <a:ext cx="1055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bg1"/>
                </a:solidFill>
              </a:rPr>
              <a:t>Ricardo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724128" y="2924944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6">
                    <a:lumMod val="75000"/>
                  </a:schemeClr>
                </a:solidFill>
              </a:rPr>
              <a:t>Mun</a:t>
            </a:r>
            <a:endParaRPr lang="fr-C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724128" y="1628800"/>
            <a:ext cx="1999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92D050"/>
                </a:solidFill>
              </a:rPr>
              <a:t>Thomas d’Aquin</a:t>
            </a:r>
            <a:endParaRPr lang="fr-CA" dirty="0">
              <a:solidFill>
                <a:srgbClr val="92D05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724128" y="2555612"/>
            <a:ext cx="1782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6">
                    <a:lumMod val="75000"/>
                  </a:schemeClr>
                </a:solidFill>
              </a:rPr>
              <a:t>Montchrestien</a:t>
            </a:r>
            <a:endParaRPr lang="fr-C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ZoneTexte 57"/>
          <p:cNvSpPr txBox="1"/>
          <p:nvPr/>
        </p:nvSpPr>
        <p:spPr>
          <a:xfrm>
            <a:off x="35496" y="2060848"/>
            <a:ext cx="413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chemeClr val="accent2"/>
                </a:solidFill>
              </a:rPr>
              <a:t>XV-XVIIe : les humanistes</a:t>
            </a:r>
            <a:endParaRPr lang="fr-CA" dirty="0">
              <a:solidFill>
                <a:schemeClr val="accent2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995936" y="2132856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2"/>
                </a:solidFill>
              </a:rPr>
              <a:t>More</a:t>
            </a:r>
            <a:endParaRPr lang="fr-CA" dirty="0">
              <a:solidFill>
                <a:schemeClr val="accent2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050399" y="2420888"/>
            <a:ext cx="1601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2"/>
                </a:solidFill>
              </a:rPr>
              <a:t>Campanella</a:t>
            </a:r>
            <a:endParaRPr lang="fr-CA" dirty="0">
              <a:solidFill>
                <a:schemeClr val="accent2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367656" y="4643844"/>
            <a:ext cx="580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bg1"/>
                </a:solidFill>
              </a:rPr>
              <a:t>Say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436096" y="5445224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bg1"/>
                </a:solidFill>
              </a:rPr>
              <a:t>Mill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4127139" y="5445224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tx1">
                    <a:lumMod val="65000"/>
                  </a:schemeClr>
                </a:solidFill>
              </a:rPr>
              <a:t>Marx</a:t>
            </a:r>
            <a:endParaRPr lang="fr-CA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0" y="5301208"/>
            <a:ext cx="3563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chemeClr val="tx1">
                    <a:lumMod val="65000"/>
                  </a:schemeClr>
                </a:solidFill>
              </a:rPr>
              <a:t>XIXe : l’École historique allemande</a:t>
            </a:r>
            <a:endParaRPr lang="fr-CA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4523285" y="6093296"/>
            <a:ext cx="1269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tx1">
                    <a:lumMod val="65000"/>
                  </a:schemeClr>
                </a:solidFill>
              </a:rPr>
              <a:t>Schmoller</a:t>
            </a:r>
            <a:endParaRPr lang="fr-CA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372200" y="6084004"/>
            <a:ext cx="1103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FFC000"/>
                </a:solidFill>
              </a:rPr>
              <a:t>Cournot</a:t>
            </a:r>
            <a:endParaRPr lang="fr-CA" dirty="0">
              <a:solidFill>
                <a:srgbClr val="FFC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372200" y="6372036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FFC000"/>
                </a:solidFill>
              </a:rPr>
              <a:t>Thünen</a:t>
            </a:r>
            <a:endParaRPr lang="fr-CA" dirty="0">
              <a:solidFill>
                <a:srgbClr val="FFC00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4526237" y="5805264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tx1">
                    <a:lumMod val="65000"/>
                  </a:schemeClr>
                </a:solidFill>
              </a:rPr>
              <a:t>Roscher</a:t>
            </a:r>
            <a:endParaRPr lang="fr-CA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0" y="6021288"/>
            <a:ext cx="3563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FFC000"/>
                </a:solidFill>
              </a:rPr>
              <a:t>XIXe : les précurseurs du marginalisme</a:t>
            </a:r>
            <a:endParaRPr lang="fr-CA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864096"/>
          </a:xfrm>
        </p:spPr>
        <p:txBody>
          <a:bodyPr>
            <a:noAutofit/>
          </a:bodyPr>
          <a:lstStyle/>
          <a:p>
            <a:r>
              <a:rPr lang="fr-CA" sz="3000" dirty="0" smtClean="0"/>
              <a:t>Les grands courants : de Smith à aujourd’hui</a:t>
            </a:r>
            <a:endParaRPr lang="fr-CA" sz="3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681645" y="6583632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8</a:t>
            </a:fld>
            <a:endParaRPr lang="fr-CA"/>
          </a:p>
        </p:txBody>
      </p:sp>
      <p:sp>
        <p:nvSpPr>
          <p:cNvPr id="16" name="Rectangle 15"/>
          <p:cNvSpPr/>
          <p:nvPr/>
        </p:nvSpPr>
        <p:spPr>
          <a:xfrm>
            <a:off x="3131840" y="4499828"/>
            <a:ext cx="976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B0F0"/>
                </a:solidFill>
              </a:rPr>
              <a:t>Keynes</a:t>
            </a:r>
            <a:endParaRPr lang="fr-CA" dirty="0">
              <a:solidFill>
                <a:srgbClr val="00B0F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067944" y="1331476"/>
            <a:ext cx="1050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2060"/>
                </a:solidFill>
              </a:rPr>
              <a:t>Malthus</a:t>
            </a:r>
            <a:endParaRPr lang="fr-CA" dirty="0">
              <a:solidFill>
                <a:srgbClr val="00206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339752" y="1331476"/>
            <a:ext cx="1055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2060"/>
                </a:solidFill>
              </a:rPr>
              <a:t>Ricardo</a:t>
            </a:r>
            <a:endParaRPr lang="fr-CA" dirty="0">
              <a:solidFill>
                <a:srgbClr val="00206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956113" y="3212976"/>
            <a:ext cx="1720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B050"/>
                </a:solidFill>
              </a:rPr>
              <a:t>Böhm-Bawerk</a:t>
            </a:r>
            <a:endParaRPr lang="fr-CA" dirty="0">
              <a:solidFill>
                <a:srgbClr val="00B05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336369" y="2627620"/>
            <a:ext cx="955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 smtClean="0">
                <a:solidFill>
                  <a:srgbClr val="0070C0"/>
                </a:solidFill>
              </a:rPr>
              <a:t>Jevons</a:t>
            </a:r>
            <a:endParaRPr lang="fr-CA" dirty="0">
              <a:solidFill>
                <a:srgbClr val="0070C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260901" y="3347700"/>
            <a:ext cx="1103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70C0"/>
                </a:solidFill>
              </a:rPr>
              <a:t>Marshall</a:t>
            </a:r>
            <a:endParaRPr lang="fr-CA" dirty="0">
              <a:solidFill>
                <a:srgbClr val="0070C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644695" y="3933056"/>
            <a:ext cx="1055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6">
                    <a:lumMod val="75000"/>
                  </a:schemeClr>
                </a:solidFill>
              </a:rPr>
              <a:t>Mitchell</a:t>
            </a:r>
            <a:endParaRPr lang="fr-C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619672" y="3573016"/>
            <a:ext cx="1337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6">
                    <a:lumMod val="75000"/>
                  </a:schemeClr>
                </a:solidFill>
              </a:rPr>
              <a:t>Commons</a:t>
            </a:r>
            <a:endParaRPr lang="fr-C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806987" y="2636912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6">
                    <a:lumMod val="50000"/>
                  </a:schemeClr>
                </a:solidFill>
              </a:rPr>
              <a:t>Walras</a:t>
            </a:r>
            <a:endParaRPr lang="fr-CA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100435" y="2276872"/>
            <a:ext cx="1269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92D050"/>
                </a:solidFill>
              </a:rPr>
              <a:t>Schmoller</a:t>
            </a:r>
            <a:endParaRPr lang="fr-CA" dirty="0">
              <a:solidFill>
                <a:srgbClr val="92D05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92948" y="2132856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2"/>
                </a:solidFill>
              </a:rPr>
              <a:t>Marx</a:t>
            </a:r>
            <a:endParaRPr lang="fr-CA" dirty="0">
              <a:solidFill>
                <a:schemeClr val="accent2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100435" y="1916832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92D050"/>
                </a:solidFill>
              </a:rPr>
              <a:t>Roscher</a:t>
            </a:r>
            <a:endParaRPr lang="fr-CA" dirty="0">
              <a:solidFill>
                <a:srgbClr val="92D05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-31996" y="3356992"/>
            <a:ext cx="17956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A" dirty="0" smtClean="0">
                <a:solidFill>
                  <a:schemeClr val="accent2"/>
                </a:solidFill>
              </a:rPr>
              <a:t>Rosa</a:t>
            </a:r>
          </a:p>
          <a:p>
            <a:pPr algn="ctr"/>
            <a:r>
              <a:rPr lang="fr-CA" dirty="0" smtClean="0">
                <a:solidFill>
                  <a:schemeClr val="accent2"/>
                </a:solidFill>
              </a:rPr>
              <a:t>Luxembourg</a:t>
            </a:r>
          </a:p>
          <a:p>
            <a:pPr algn="ctr"/>
            <a:r>
              <a:rPr lang="en-CA" dirty="0" smtClean="0">
                <a:solidFill>
                  <a:schemeClr val="accent2"/>
                </a:solidFill>
              </a:rPr>
              <a:t>et le </a:t>
            </a:r>
            <a:r>
              <a:rPr lang="en-CA" dirty="0" err="1" smtClean="0">
                <a:solidFill>
                  <a:schemeClr val="accent2"/>
                </a:solidFill>
              </a:rPr>
              <a:t>marxisme</a:t>
            </a:r>
            <a:endParaRPr lang="fr-CA" dirty="0">
              <a:solidFill>
                <a:schemeClr val="accent2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619672" y="3212976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6">
                    <a:lumMod val="75000"/>
                  </a:schemeClr>
                </a:solidFill>
              </a:rPr>
              <a:t>Veblen</a:t>
            </a:r>
            <a:endParaRPr lang="fr-C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206377" y="5086925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A" dirty="0" smtClean="0">
                <a:solidFill>
                  <a:srgbClr val="FF0000"/>
                </a:solidFill>
              </a:rPr>
              <a:t>Friedman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131840" y="5507940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err="1" smtClean="0">
                <a:solidFill>
                  <a:srgbClr val="00B0F0"/>
                </a:solidFill>
              </a:rPr>
              <a:t>Harrod</a:t>
            </a:r>
            <a:endParaRPr lang="fr-CA" dirty="0">
              <a:solidFill>
                <a:srgbClr val="00B0F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155133" y="6300028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B0F0"/>
                </a:solidFill>
              </a:rPr>
              <a:t>Kalecki</a:t>
            </a:r>
            <a:endParaRPr lang="fr-CA" dirty="0">
              <a:solidFill>
                <a:srgbClr val="00B0F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5218353" y="3861048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9E128D"/>
                </a:solidFill>
              </a:rPr>
              <a:t>Fisher</a:t>
            </a:r>
            <a:endParaRPr lang="fr-CA" dirty="0">
              <a:solidFill>
                <a:srgbClr val="9E128D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158085" y="5939988"/>
            <a:ext cx="1200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B0F0"/>
                </a:solidFill>
              </a:rPr>
              <a:t>Robinson</a:t>
            </a:r>
            <a:endParaRPr lang="fr-CA" dirty="0">
              <a:solidFill>
                <a:srgbClr val="00B0F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221461" y="620688"/>
            <a:ext cx="78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2060"/>
                </a:solidFill>
              </a:rPr>
              <a:t>Smith</a:t>
            </a:r>
            <a:endParaRPr lang="fr-CA" dirty="0">
              <a:solidFill>
                <a:srgbClr val="00206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868144" y="1331476"/>
            <a:ext cx="580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2060"/>
                </a:solidFill>
              </a:rPr>
              <a:t>Say</a:t>
            </a:r>
            <a:endParaRPr lang="fr-CA" dirty="0">
              <a:solidFill>
                <a:srgbClr val="00206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051720" y="2636912"/>
            <a:ext cx="1128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92D050"/>
                </a:solidFill>
              </a:rPr>
              <a:t>Sombart</a:t>
            </a:r>
            <a:endParaRPr lang="fr-CA" dirty="0">
              <a:solidFill>
                <a:srgbClr val="92D05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468324" y="2123564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2060"/>
                </a:solidFill>
              </a:rPr>
              <a:t>Mill</a:t>
            </a:r>
            <a:endParaRPr lang="fr-CA" dirty="0">
              <a:solidFill>
                <a:srgbClr val="00206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283968" y="3779748"/>
            <a:ext cx="814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70C0"/>
                </a:solidFill>
              </a:rPr>
              <a:t>Pigou</a:t>
            </a:r>
            <a:endParaRPr lang="fr-CA" dirty="0">
              <a:solidFill>
                <a:srgbClr val="0070C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253304" y="2627620"/>
            <a:ext cx="1063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 err="1" smtClean="0">
                <a:solidFill>
                  <a:srgbClr val="00B050"/>
                </a:solidFill>
              </a:rPr>
              <a:t>Menger</a:t>
            </a:r>
            <a:endParaRPr lang="fr-CA" dirty="0">
              <a:solidFill>
                <a:srgbClr val="00B05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452320" y="3851756"/>
            <a:ext cx="772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B050"/>
                </a:solidFill>
              </a:rPr>
              <a:t>Mises</a:t>
            </a:r>
            <a:endParaRPr lang="fr-CA" dirty="0">
              <a:solidFill>
                <a:srgbClr val="00B05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428031" y="4499828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00B050"/>
                </a:solidFill>
              </a:rPr>
              <a:t>Hayek</a:t>
            </a:r>
            <a:endParaRPr lang="fr-CA" dirty="0">
              <a:solidFill>
                <a:srgbClr val="00B050"/>
              </a:solidFill>
            </a:endParaRPr>
          </a:p>
        </p:txBody>
      </p:sp>
      <p:cxnSp>
        <p:nvCxnSpPr>
          <p:cNvPr id="71" name="Connecteur droit avec flèche 70"/>
          <p:cNvCxnSpPr>
            <a:stCxn id="46" idx="2"/>
            <a:endCxn id="55" idx="0"/>
          </p:cNvCxnSpPr>
          <p:nvPr/>
        </p:nvCxnSpPr>
        <p:spPr>
          <a:xfrm flipH="1">
            <a:off x="859395" y="1700808"/>
            <a:ext cx="200790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80"/>
          <p:cNvCxnSpPr>
            <a:stCxn id="45" idx="2"/>
            <a:endCxn id="16" idx="0"/>
          </p:cNvCxnSpPr>
          <p:nvPr/>
        </p:nvCxnSpPr>
        <p:spPr>
          <a:xfrm flipH="1">
            <a:off x="3620115" y="1700808"/>
            <a:ext cx="972973" cy="2799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avec flèche 83"/>
          <p:cNvCxnSpPr>
            <a:stCxn id="43" idx="2"/>
            <a:endCxn id="52" idx="0"/>
          </p:cNvCxnSpPr>
          <p:nvPr/>
        </p:nvCxnSpPr>
        <p:spPr>
          <a:xfrm>
            <a:off x="6158448" y="1700808"/>
            <a:ext cx="111166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avec flèche 86"/>
          <p:cNvCxnSpPr>
            <a:stCxn id="42" idx="2"/>
            <a:endCxn id="43" idx="0"/>
          </p:cNvCxnSpPr>
          <p:nvPr/>
        </p:nvCxnSpPr>
        <p:spPr>
          <a:xfrm>
            <a:off x="4612755" y="990020"/>
            <a:ext cx="1545693" cy="341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avec flèche 89"/>
          <p:cNvCxnSpPr>
            <a:stCxn id="42" idx="2"/>
            <a:endCxn id="45" idx="0"/>
          </p:cNvCxnSpPr>
          <p:nvPr/>
        </p:nvCxnSpPr>
        <p:spPr>
          <a:xfrm flipH="1">
            <a:off x="4593088" y="990020"/>
            <a:ext cx="19667" cy="341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avec flèche 91"/>
          <p:cNvCxnSpPr>
            <a:stCxn id="42" idx="2"/>
            <a:endCxn id="46" idx="0"/>
          </p:cNvCxnSpPr>
          <p:nvPr/>
        </p:nvCxnSpPr>
        <p:spPr>
          <a:xfrm flipH="1">
            <a:off x="2867301" y="990020"/>
            <a:ext cx="1745454" cy="341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avec flèche 103"/>
          <p:cNvCxnSpPr>
            <a:stCxn id="61" idx="2"/>
            <a:endCxn id="47" idx="0"/>
          </p:cNvCxnSpPr>
          <p:nvPr/>
        </p:nvCxnSpPr>
        <p:spPr>
          <a:xfrm>
            <a:off x="7784860" y="2996952"/>
            <a:ext cx="31425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avec flèche 105"/>
          <p:cNvCxnSpPr>
            <a:stCxn id="47" idx="2"/>
            <a:endCxn id="62" idx="0"/>
          </p:cNvCxnSpPr>
          <p:nvPr/>
        </p:nvCxnSpPr>
        <p:spPr>
          <a:xfrm>
            <a:off x="7816285" y="3582308"/>
            <a:ext cx="22520" cy="2694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eur droit avec flèche 107"/>
          <p:cNvCxnSpPr>
            <a:stCxn id="62" idx="2"/>
            <a:endCxn id="63" idx="0"/>
          </p:cNvCxnSpPr>
          <p:nvPr/>
        </p:nvCxnSpPr>
        <p:spPr>
          <a:xfrm>
            <a:off x="7838805" y="4221088"/>
            <a:ext cx="33419" cy="2787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avec flèche 109"/>
          <p:cNvCxnSpPr>
            <a:stCxn id="16" idx="2"/>
            <a:endCxn id="68" idx="0"/>
          </p:cNvCxnSpPr>
          <p:nvPr/>
        </p:nvCxnSpPr>
        <p:spPr>
          <a:xfrm flipH="1">
            <a:off x="3604887" y="4869160"/>
            <a:ext cx="15228" cy="6387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droit avec flèche 113"/>
          <p:cNvCxnSpPr>
            <a:stCxn id="60" idx="2"/>
            <a:endCxn id="67" idx="0"/>
          </p:cNvCxnSpPr>
          <p:nvPr/>
        </p:nvCxnSpPr>
        <p:spPr>
          <a:xfrm>
            <a:off x="4691292" y="4149080"/>
            <a:ext cx="2133203" cy="9378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avec flèche 115"/>
          <p:cNvCxnSpPr>
            <a:stCxn id="74" idx="2"/>
            <a:endCxn id="67" idx="0"/>
          </p:cNvCxnSpPr>
          <p:nvPr/>
        </p:nvCxnSpPr>
        <p:spPr>
          <a:xfrm>
            <a:off x="5615257" y="4230380"/>
            <a:ext cx="1209238" cy="8565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118"/>
          <p:cNvSpPr/>
          <p:nvPr/>
        </p:nvSpPr>
        <p:spPr>
          <a:xfrm>
            <a:off x="6778641" y="5661248"/>
            <a:ext cx="829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FF0000"/>
                </a:solidFill>
              </a:rPr>
              <a:t>Lucas</a:t>
            </a:r>
            <a:endParaRPr lang="fr-CA" dirty="0">
              <a:solidFill>
                <a:srgbClr val="FF0000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6760469" y="5951045"/>
            <a:ext cx="1051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FF0000"/>
                </a:solidFill>
              </a:rPr>
              <a:t>Sargent</a:t>
            </a:r>
            <a:endParaRPr lang="fr-CA" dirty="0">
              <a:solidFill>
                <a:srgbClr val="FF0000"/>
              </a:solidFill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6012160" y="3861048"/>
            <a:ext cx="1553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 smtClean="0">
                <a:solidFill>
                  <a:srgbClr val="9E128D"/>
                </a:solidFill>
              </a:rPr>
              <a:t>Schum</a:t>
            </a:r>
            <a:r>
              <a:rPr lang="en-CA" dirty="0" smtClean="0">
                <a:solidFill>
                  <a:srgbClr val="00B050"/>
                </a:solidFill>
              </a:rPr>
              <a:t>peter</a:t>
            </a:r>
            <a:endParaRPr lang="fr-CA" dirty="0">
              <a:solidFill>
                <a:srgbClr val="00B050"/>
              </a:solidFill>
            </a:endParaRPr>
          </a:p>
        </p:txBody>
      </p:sp>
      <p:cxnSp>
        <p:nvCxnSpPr>
          <p:cNvPr id="124" name="Connecteur droit avec flèche 123"/>
          <p:cNvCxnSpPr>
            <a:stCxn id="67" idx="2"/>
          </p:cNvCxnSpPr>
          <p:nvPr/>
        </p:nvCxnSpPr>
        <p:spPr>
          <a:xfrm>
            <a:off x="6824495" y="5456257"/>
            <a:ext cx="350510" cy="2049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avec flèche 128"/>
          <p:cNvCxnSpPr>
            <a:stCxn id="55" idx="2"/>
            <a:endCxn id="65" idx="0"/>
          </p:cNvCxnSpPr>
          <p:nvPr/>
        </p:nvCxnSpPr>
        <p:spPr>
          <a:xfrm>
            <a:off x="859395" y="2502188"/>
            <a:ext cx="6451" cy="854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eur droit avec flèche 131"/>
          <p:cNvCxnSpPr>
            <a:stCxn id="43" idx="2"/>
            <a:endCxn id="59" idx="0"/>
          </p:cNvCxnSpPr>
          <p:nvPr/>
        </p:nvCxnSpPr>
        <p:spPr>
          <a:xfrm flipH="1">
            <a:off x="4736186" y="1700808"/>
            <a:ext cx="1422262" cy="4227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eur droit avec flèche 134"/>
          <p:cNvCxnSpPr>
            <a:stCxn id="54" idx="2"/>
            <a:endCxn id="66" idx="0"/>
          </p:cNvCxnSpPr>
          <p:nvPr/>
        </p:nvCxnSpPr>
        <p:spPr>
          <a:xfrm flipH="1">
            <a:off x="2115962" y="3006244"/>
            <a:ext cx="500176" cy="2067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eur droit avec flèche 143"/>
          <p:cNvCxnSpPr>
            <a:stCxn id="60" idx="2"/>
            <a:endCxn id="16" idx="0"/>
          </p:cNvCxnSpPr>
          <p:nvPr/>
        </p:nvCxnSpPr>
        <p:spPr>
          <a:xfrm flipH="1">
            <a:off x="3620115" y="4149080"/>
            <a:ext cx="1071177" cy="350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45"/>
          <p:cNvSpPr/>
          <p:nvPr/>
        </p:nvSpPr>
        <p:spPr>
          <a:xfrm>
            <a:off x="1644695" y="5003884"/>
            <a:ext cx="1239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accent6">
                    <a:lumMod val="75000"/>
                  </a:schemeClr>
                </a:solidFill>
              </a:rPr>
              <a:t>Galbraith</a:t>
            </a:r>
            <a:endParaRPr lang="fr-CA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3635896" y="5291916"/>
            <a:ext cx="1808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dirty="0" smtClean="0">
                <a:solidFill>
                  <a:schemeClr val="tx1">
                    <a:lumMod val="65000"/>
                  </a:schemeClr>
                </a:solidFill>
              </a:rPr>
              <a:t>Hicks</a:t>
            </a:r>
            <a:endParaRPr lang="fr-CA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4139952" y="5589240"/>
            <a:ext cx="1393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chemeClr val="tx1">
                    <a:lumMod val="65000"/>
                  </a:schemeClr>
                </a:solidFill>
              </a:rPr>
              <a:t>Samuelson</a:t>
            </a:r>
            <a:endParaRPr lang="fr-CA" dirty="0">
              <a:solidFill>
                <a:schemeClr val="tx1">
                  <a:lumMod val="65000"/>
                </a:schemeClr>
              </a:solidFill>
            </a:endParaRPr>
          </a:p>
        </p:txBody>
      </p:sp>
      <p:cxnSp>
        <p:nvCxnSpPr>
          <p:cNvPr id="152" name="Connecteur droit avec flèche 151"/>
          <p:cNvCxnSpPr>
            <a:stCxn id="16" idx="2"/>
            <a:endCxn id="147" idx="0"/>
          </p:cNvCxnSpPr>
          <p:nvPr/>
        </p:nvCxnSpPr>
        <p:spPr>
          <a:xfrm>
            <a:off x="3620115" y="4869160"/>
            <a:ext cx="920202" cy="4227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2796824" y="3933056"/>
            <a:ext cx="950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7030A0"/>
                </a:solidFill>
              </a:rPr>
              <a:t>Myrdal</a:t>
            </a:r>
            <a:endParaRPr lang="fr-CA" dirty="0">
              <a:solidFill>
                <a:srgbClr val="7030A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2882213" y="3555014"/>
            <a:ext cx="760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7030A0"/>
                </a:solidFill>
              </a:rPr>
              <a:t>Ohlin</a:t>
            </a:r>
            <a:endParaRPr lang="fr-CA" dirty="0">
              <a:solidFill>
                <a:srgbClr val="7030A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2771800" y="3212976"/>
            <a:ext cx="1050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7030A0"/>
                </a:solidFill>
              </a:rPr>
              <a:t>Wicksell</a:t>
            </a:r>
            <a:endParaRPr lang="fr-CA" dirty="0">
              <a:solidFill>
                <a:srgbClr val="7030A0"/>
              </a:solidFill>
            </a:endParaRPr>
          </a:p>
        </p:txBody>
      </p:sp>
      <p:cxnSp>
        <p:nvCxnSpPr>
          <p:cNvPr id="78" name="Connecteur droit avec flèche 77"/>
          <p:cNvCxnSpPr>
            <a:stCxn id="54" idx="2"/>
            <a:endCxn id="73" idx="0"/>
          </p:cNvCxnSpPr>
          <p:nvPr/>
        </p:nvCxnSpPr>
        <p:spPr>
          <a:xfrm>
            <a:off x="2616138" y="3006244"/>
            <a:ext cx="680806" cy="2067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>
            <a:stCxn id="52" idx="2"/>
          </p:cNvCxnSpPr>
          <p:nvPr/>
        </p:nvCxnSpPr>
        <p:spPr>
          <a:xfrm>
            <a:off x="6269614" y="3006244"/>
            <a:ext cx="944792" cy="2655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Ellipse 82"/>
          <p:cNvSpPr/>
          <p:nvPr/>
        </p:nvSpPr>
        <p:spPr>
          <a:xfrm>
            <a:off x="4067944" y="2492896"/>
            <a:ext cx="4392488" cy="648072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5" name="Ellipse 84"/>
          <p:cNvSpPr/>
          <p:nvPr/>
        </p:nvSpPr>
        <p:spPr>
          <a:xfrm>
            <a:off x="6156176" y="4509120"/>
            <a:ext cx="2987824" cy="234888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7" name="ZoneTexte 76"/>
          <p:cNvSpPr txBox="1"/>
          <p:nvPr/>
        </p:nvSpPr>
        <p:spPr>
          <a:xfrm>
            <a:off x="5724128" y="3203684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solidFill>
                  <a:schemeClr val="accent6">
                    <a:lumMod val="50000"/>
                  </a:schemeClr>
                </a:solidFill>
              </a:rPr>
              <a:t>Pareto</a:t>
            </a:r>
            <a:endParaRPr lang="fr-CA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94" name="Connecteur droit avec flèche 93"/>
          <p:cNvCxnSpPr>
            <a:stCxn id="52" idx="2"/>
            <a:endCxn id="77" idx="0"/>
          </p:cNvCxnSpPr>
          <p:nvPr/>
        </p:nvCxnSpPr>
        <p:spPr>
          <a:xfrm flipH="1">
            <a:off x="6187557" y="3006244"/>
            <a:ext cx="82057" cy="197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avec flèche 95"/>
          <p:cNvCxnSpPr>
            <a:stCxn id="47" idx="2"/>
            <a:endCxn id="74" idx="0"/>
          </p:cNvCxnSpPr>
          <p:nvPr/>
        </p:nvCxnSpPr>
        <p:spPr>
          <a:xfrm flipH="1">
            <a:off x="5615257" y="3582308"/>
            <a:ext cx="2201028" cy="2787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100"/>
          <p:cNvCxnSpPr>
            <a:stCxn id="83" idx="2"/>
            <a:endCxn id="73" idx="0"/>
          </p:cNvCxnSpPr>
          <p:nvPr/>
        </p:nvCxnSpPr>
        <p:spPr>
          <a:xfrm flipH="1">
            <a:off x="3296944" y="2816932"/>
            <a:ext cx="771000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>
            <a:stCxn id="77" idx="2"/>
          </p:cNvCxnSpPr>
          <p:nvPr/>
        </p:nvCxnSpPr>
        <p:spPr>
          <a:xfrm flipH="1">
            <a:off x="5724128" y="3573016"/>
            <a:ext cx="463429" cy="11114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4788024" y="4725144"/>
            <a:ext cx="1808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dirty="0" smtClean="0">
                <a:solidFill>
                  <a:srgbClr val="FFC000"/>
                </a:solidFill>
              </a:rPr>
              <a:t>Wald</a:t>
            </a:r>
            <a:endParaRPr lang="fr-CA" dirty="0">
              <a:solidFill>
                <a:srgbClr val="FFC0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266902" y="5013176"/>
            <a:ext cx="1024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FFC000"/>
                </a:solidFill>
              </a:rPr>
              <a:t>Debreu</a:t>
            </a:r>
            <a:endParaRPr lang="fr-CA" dirty="0">
              <a:solidFill>
                <a:srgbClr val="FFC00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5275553" y="5363924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FFC000"/>
                </a:solidFill>
              </a:rPr>
              <a:t>Arrow</a:t>
            </a:r>
            <a:endParaRPr lang="fr-CA" dirty="0">
              <a:solidFill>
                <a:srgbClr val="FFC00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7714745" y="6082239"/>
            <a:ext cx="1106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err="1" smtClean="0">
                <a:solidFill>
                  <a:srgbClr val="FF0000"/>
                </a:solidFill>
              </a:rPr>
              <a:t>Kydland</a:t>
            </a:r>
            <a:endParaRPr lang="fr-CA" dirty="0">
              <a:solidFill>
                <a:srgbClr val="FF0000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7696573" y="6372036"/>
            <a:ext cx="1087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 smtClean="0">
                <a:solidFill>
                  <a:srgbClr val="FF0000"/>
                </a:solidFill>
              </a:rPr>
              <a:t>Prescott</a:t>
            </a:r>
            <a:endParaRPr lang="fr-CA" dirty="0">
              <a:solidFill>
                <a:srgbClr val="FF0000"/>
              </a:solidFill>
            </a:endParaRPr>
          </a:p>
        </p:txBody>
      </p:sp>
      <p:cxnSp>
        <p:nvCxnSpPr>
          <p:cNvPr id="89" name="Connecteur droit avec flèche 88"/>
          <p:cNvCxnSpPr/>
          <p:nvPr/>
        </p:nvCxnSpPr>
        <p:spPr>
          <a:xfrm>
            <a:off x="7317834" y="6320353"/>
            <a:ext cx="350510" cy="2049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9</a:t>
            </a:fld>
            <a:endParaRPr lang="fr-CA"/>
          </a:p>
        </p:txBody>
      </p:sp>
      <p:sp>
        <p:nvSpPr>
          <p:cNvPr id="15" name="ZoneTexte 14"/>
          <p:cNvSpPr txBox="1"/>
          <p:nvPr/>
        </p:nvSpPr>
        <p:spPr>
          <a:xfrm>
            <a:off x="395537" y="4613066"/>
            <a:ext cx="3321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000" dirty="0" smtClean="0">
                <a:solidFill>
                  <a:schemeClr val="tx1">
                    <a:lumMod val="65000"/>
                  </a:schemeClr>
                </a:solidFill>
              </a:rPr>
              <a:t>La synthèse néoclassique</a:t>
            </a:r>
            <a:endParaRPr lang="fr-CA" sz="2000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31032" y="3604954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solidFill>
                  <a:srgbClr val="00B050"/>
                </a:solidFill>
              </a:rPr>
              <a:t>L’École autrichienne</a:t>
            </a:r>
            <a:endParaRPr lang="fr-CA" sz="2000" dirty="0">
              <a:solidFill>
                <a:srgbClr val="00B05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31032" y="998025"/>
            <a:ext cx="3204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solidFill>
                  <a:schemeClr val="bg1"/>
                </a:solidFill>
              </a:rPr>
              <a:t>L’économie classique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31032" y="1412776"/>
            <a:ext cx="4139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solidFill>
                  <a:srgbClr val="92D050"/>
                </a:solidFill>
              </a:rPr>
              <a:t>L’École historique allemande</a:t>
            </a:r>
            <a:endParaRPr lang="fr-CA" sz="2000" dirty="0">
              <a:solidFill>
                <a:srgbClr val="92D05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31032" y="2596842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err="1" smtClean="0">
                <a:solidFill>
                  <a:schemeClr val="accent6">
                    <a:lumMod val="75000"/>
                  </a:schemeClr>
                </a:solidFill>
              </a:rPr>
              <a:t>L’institutionnalisme</a:t>
            </a:r>
            <a:endParaRPr lang="fr-CA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31032" y="410901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err="1" smtClean="0">
                <a:solidFill>
                  <a:srgbClr val="0070C0"/>
                </a:solidFill>
              </a:rPr>
              <a:t>L’École</a:t>
            </a:r>
            <a:r>
              <a:rPr lang="en-CA" sz="2000" dirty="0" smtClean="0">
                <a:solidFill>
                  <a:srgbClr val="0070C0"/>
                </a:solidFill>
              </a:rPr>
              <a:t> de Cambridge</a:t>
            </a:r>
            <a:endParaRPr lang="fr-CA" sz="2000" dirty="0">
              <a:solidFill>
                <a:srgbClr val="0070C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31032" y="1772816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solidFill>
                  <a:schemeClr val="accent2"/>
                </a:solidFill>
              </a:rPr>
              <a:t>Le marxisme</a:t>
            </a:r>
            <a:endParaRPr lang="fr-CA" sz="2000" dirty="0">
              <a:solidFill>
                <a:schemeClr val="accent2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95536" y="5013176"/>
            <a:ext cx="35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solidFill>
                  <a:srgbClr val="00B0F0"/>
                </a:solidFill>
              </a:rPr>
              <a:t>Keynes et les </a:t>
            </a:r>
            <a:r>
              <a:rPr lang="fr-CA" sz="2000" dirty="0" err="1" smtClean="0">
                <a:solidFill>
                  <a:srgbClr val="00B0F0"/>
                </a:solidFill>
              </a:rPr>
              <a:t>post-keynésiens</a:t>
            </a:r>
            <a:endParaRPr lang="fr-CA" sz="2000" dirty="0">
              <a:solidFill>
                <a:srgbClr val="00B0F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95536" y="5797713"/>
            <a:ext cx="3563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solidFill>
                  <a:srgbClr val="C00000"/>
                </a:solidFill>
              </a:rPr>
              <a:t>Le monétarisme et la nouvelle macroéconomie classique</a:t>
            </a:r>
            <a:endParaRPr lang="fr-CA" sz="2000" dirty="0">
              <a:solidFill>
                <a:srgbClr val="C00000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440432" y="3100898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err="1" smtClean="0">
                <a:solidFill>
                  <a:srgbClr val="7030A0"/>
                </a:solidFill>
              </a:rPr>
              <a:t>L’École</a:t>
            </a:r>
            <a:r>
              <a:rPr lang="en-CA" sz="2000" dirty="0" smtClean="0">
                <a:solidFill>
                  <a:srgbClr val="7030A0"/>
                </a:solidFill>
              </a:rPr>
              <a:t> </a:t>
            </a:r>
            <a:r>
              <a:rPr lang="en-CA" sz="2000" smtClean="0">
                <a:solidFill>
                  <a:srgbClr val="7030A0"/>
                </a:solidFill>
              </a:rPr>
              <a:t>suédoise</a:t>
            </a:r>
            <a:endParaRPr lang="fr-CA" sz="2000" dirty="0">
              <a:solidFill>
                <a:srgbClr val="7030A0"/>
              </a:solidFill>
            </a:endParaRPr>
          </a:p>
        </p:txBody>
      </p:sp>
      <p:sp>
        <p:nvSpPr>
          <p:cNvPr id="25" name="Ellipse 24"/>
          <p:cNvSpPr/>
          <p:nvPr/>
        </p:nvSpPr>
        <p:spPr>
          <a:xfrm>
            <a:off x="5148064" y="1736812"/>
            <a:ext cx="3312368" cy="516542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 smtClean="0">
                <a:solidFill>
                  <a:schemeClr val="bg1"/>
                </a:solidFill>
              </a:rPr>
              <a:t>Les </a:t>
            </a:r>
            <a:r>
              <a:rPr lang="en-CA" sz="2000" dirty="0" err="1" smtClean="0">
                <a:solidFill>
                  <a:schemeClr val="bg1"/>
                </a:solidFill>
              </a:rPr>
              <a:t>marginalistes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5148064" y="2408402"/>
            <a:ext cx="3384376" cy="516542"/>
          </a:xfrm>
          <a:prstGeom prst="ellipse">
            <a:avLst/>
          </a:prstGeom>
          <a:solidFill>
            <a:schemeClr val="tx1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 smtClean="0">
                <a:solidFill>
                  <a:schemeClr val="bg1"/>
                </a:solidFill>
              </a:rPr>
              <a:t>Le </a:t>
            </a:r>
            <a:r>
              <a:rPr lang="en-CA" sz="2000" dirty="0" err="1" smtClean="0">
                <a:solidFill>
                  <a:schemeClr val="bg1"/>
                </a:solidFill>
              </a:rPr>
              <a:t>néolibéralisme</a:t>
            </a:r>
            <a:endParaRPr lang="fr-CA" sz="2000" dirty="0">
              <a:solidFill>
                <a:schemeClr val="bg1"/>
              </a:solidFill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864096"/>
          </a:xfrm>
        </p:spPr>
        <p:txBody>
          <a:bodyPr>
            <a:noAutofit/>
          </a:bodyPr>
          <a:lstStyle/>
          <a:p>
            <a:r>
              <a:rPr lang="fr-CA" sz="3000" dirty="0" smtClean="0"/>
              <a:t>Les grands courants : de Smith à aujourd’hui</a:t>
            </a:r>
            <a:endParaRPr lang="fr-CA" sz="3000" dirty="0"/>
          </a:p>
        </p:txBody>
      </p:sp>
      <p:sp>
        <p:nvSpPr>
          <p:cNvPr id="29" name="ZoneTexte 28"/>
          <p:cNvSpPr txBox="1"/>
          <p:nvPr/>
        </p:nvSpPr>
        <p:spPr>
          <a:xfrm>
            <a:off x="440432" y="2164794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solidFill>
                  <a:schemeClr val="accent6">
                    <a:lumMod val="50000"/>
                  </a:schemeClr>
                </a:solidFill>
              </a:rPr>
              <a:t>L’École de Lausanne</a:t>
            </a:r>
            <a:endParaRPr lang="fr-C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52121" y="1061009"/>
            <a:ext cx="3024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 smtClean="0">
                <a:solidFill>
                  <a:srgbClr val="FFC000"/>
                </a:solidFill>
              </a:rPr>
              <a:t>L’équilibre général</a:t>
            </a:r>
            <a:endParaRPr lang="fr-CA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723</TotalTime>
  <Words>1070</Words>
  <Application>Microsoft Office PowerPoint</Application>
  <PresentationFormat>Affichage à l'écran (4:3)</PresentationFormat>
  <Paragraphs>231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Verve</vt:lpstr>
      <vt:lpstr>La pensée économique au XXe siècle</vt:lpstr>
      <vt:lpstr>L’HPÉ</vt:lpstr>
      <vt:lpstr>Qui la pratique?</vt:lpstr>
      <vt:lpstr>Les approches méthodologiques</vt:lpstr>
      <vt:lpstr>Les idées économiques et l’économie politique</vt:lpstr>
      <vt:lpstr>Pourquoi un cours d’HPÉ?</vt:lpstr>
      <vt:lpstr>Les grands courants jusqu’au XIXe</vt:lpstr>
      <vt:lpstr>Les grands courants : de Smith à aujourd’hui</vt:lpstr>
      <vt:lpstr>Les grands courants : de Smith à aujourd’hui</vt:lpstr>
      <vt:lpstr>Bibliographie choisie</vt:lpstr>
      <vt:lpstr>Petit lexique</vt:lpstr>
      <vt:lpstr>Petit lexique (suite)</vt:lpstr>
      <vt:lpstr>Petit lexique (suite)</vt:lpstr>
      <vt:lpstr>Petit lexique (suite)</vt:lpstr>
      <vt:lpstr>Petit lexique (suite)</vt:lpstr>
      <vt:lpstr>Petit lexique (suite)</vt:lpstr>
      <vt:lpstr>Petit lexique (suite)</vt:lpstr>
      <vt:lpstr>Petit lexique (suite)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pensée économique et l’idéalisme grec</dc:title>
  <dc:creator>Aurélie</dc:creator>
  <cp:lastModifiedBy>Bureau</cp:lastModifiedBy>
  <cp:revision>159</cp:revision>
  <dcterms:created xsi:type="dcterms:W3CDTF">2012-10-09T00:01:45Z</dcterms:created>
  <dcterms:modified xsi:type="dcterms:W3CDTF">2020-01-28T14:15:49Z</dcterms:modified>
</cp:coreProperties>
</file>