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7" r:id="rId3"/>
    <p:sldId id="467" r:id="rId4"/>
    <p:sldId id="446" r:id="rId5"/>
    <p:sldId id="468" r:id="rId6"/>
    <p:sldId id="469" r:id="rId7"/>
    <p:sldId id="464" r:id="rId8"/>
    <p:sldId id="478" r:id="rId9"/>
    <p:sldId id="479" r:id="rId10"/>
    <p:sldId id="465" r:id="rId11"/>
    <p:sldId id="470" r:id="rId12"/>
    <p:sldId id="471" r:id="rId13"/>
    <p:sldId id="472" r:id="rId14"/>
    <p:sldId id="475" r:id="rId15"/>
    <p:sldId id="473" r:id="rId16"/>
    <p:sldId id="463" r:id="rId17"/>
    <p:sldId id="450" r:id="rId18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129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03/11/2015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2015-11-03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2015-11-03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Friedrich Hayek et l’École autrichienne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7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Cercle</a:t>
            </a:r>
            <a:r>
              <a:rPr lang="en-CA" dirty="0" smtClean="0"/>
              <a:t> de Vienne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sz="2800" dirty="0" err="1" smtClean="0"/>
              <a:t>Groupe</a:t>
            </a:r>
            <a:r>
              <a:rPr lang="en-CA" sz="2800" dirty="0" smtClean="0"/>
              <a:t> de </a:t>
            </a:r>
            <a:r>
              <a:rPr lang="en-CA" sz="2800" dirty="0" err="1" smtClean="0"/>
              <a:t>réflexion</a:t>
            </a:r>
            <a:r>
              <a:rPr lang="en-CA" sz="2800" dirty="0" smtClean="0"/>
              <a:t> célèbre </a:t>
            </a:r>
            <a:r>
              <a:rPr lang="en-CA" sz="2800" dirty="0" err="1" smtClean="0"/>
              <a:t>s’inspirant</a:t>
            </a:r>
            <a:r>
              <a:rPr lang="en-CA" sz="2800" dirty="0" smtClean="0"/>
              <a:t> des </a:t>
            </a:r>
            <a:r>
              <a:rPr lang="en-CA" sz="2800" dirty="0" err="1" smtClean="0"/>
              <a:t>écrits</a:t>
            </a:r>
            <a:r>
              <a:rPr lang="en-CA" sz="2800" dirty="0" smtClean="0"/>
              <a:t> de Ernst Mach (1838-1916) et </a:t>
            </a:r>
            <a:r>
              <a:rPr lang="en-CA" sz="2800" dirty="0" err="1" smtClean="0"/>
              <a:t>Gottlob</a:t>
            </a:r>
            <a:r>
              <a:rPr lang="en-CA" sz="2800" dirty="0" smtClean="0"/>
              <a:t> </a:t>
            </a:r>
            <a:r>
              <a:rPr lang="en-CA" sz="2800" dirty="0" err="1" smtClean="0"/>
              <a:t>Frege</a:t>
            </a:r>
            <a:r>
              <a:rPr lang="en-CA" sz="2800" dirty="0" smtClean="0"/>
              <a:t> (1878-1925)</a:t>
            </a:r>
          </a:p>
          <a:p>
            <a:pPr marL="64008" indent="0">
              <a:buNone/>
            </a:pPr>
            <a:endParaRPr lang="en-CA" sz="2800" dirty="0" smtClean="0"/>
          </a:p>
          <a:p>
            <a:r>
              <a:rPr lang="en-CA" sz="2800" dirty="0" err="1" smtClean="0"/>
              <a:t>Réuni</a:t>
            </a:r>
            <a:r>
              <a:rPr lang="en-CA" sz="2800" dirty="0" smtClean="0"/>
              <a:t> entre </a:t>
            </a:r>
            <a:r>
              <a:rPr lang="en-CA" sz="2800" dirty="0" err="1" smtClean="0"/>
              <a:t>autres</a:t>
            </a:r>
            <a:r>
              <a:rPr lang="en-CA" sz="2800" dirty="0" smtClean="0"/>
              <a:t> Moritz </a:t>
            </a:r>
            <a:r>
              <a:rPr lang="en-CA" sz="2800" dirty="0" err="1" smtClean="0"/>
              <a:t>Schlick</a:t>
            </a:r>
            <a:r>
              <a:rPr lang="en-CA" sz="2800" dirty="0" smtClean="0"/>
              <a:t> , Otto </a:t>
            </a:r>
            <a:r>
              <a:rPr lang="en-CA" sz="2800" dirty="0" err="1" smtClean="0"/>
              <a:t>Neurath</a:t>
            </a:r>
            <a:r>
              <a:rPr lang="en-CA" sz="2800" dirty="0" smtClean="0"/>
              <a:t>, Rudolf </a:t>
            </a:r>
            <a:r>
              <a:rPr lang="en-CA" sz="2800" dirty="0" err="1" smtClean="0"/>
              <a:t>Carnap</a:t>
            </a:r>
            <a:r>
              <a:rPr lang="en-CA" sz="2800" dirty="0" smtClean="0"/>
              <a:t>, Hans Hahn et Karl </a:t>
            </a:r>
            <a:r>
              <a:rPr lang="en-CA" sz="2800" dirty="0" err="1" smtClean="0"/>
              <a:t>Menger</a:t>
            </a:r>
            <a:r>
              <a:rPr lang="en-CA" sz="2800" dirty="0" smtClean="0"/>
              <a:t> (le </a:t>
            </a:r>
            <a:r>
              <a:rPr lang="en-CA" sz="2800" dirty="0" err="1" smtClean="0"/>
              <a:t>fils</a:t>
            </a:r>
            <a:r>
              <a:rPr lang="en-CA" sz="2800" dirty="0" smtClean="0"/>
              <a:t> </a:t>
            </a:r>
            <a:r>
              <a:rPr lang="en-CA" sz="2800" dirty="0" err="1" smtClean="0"/>
              <a:t>mathématicien</a:t>
            </a:r>
            <a:r>
              <a:rPr lang="en-CA" sz="2800" dirty="0" smtClean="0"/>
              <a:t> de Carl)</a:t>
            </a:r>
          </a:p>
          <a:p>
            <a:endParaRPr lang="en-CA" sz="2800" dirty="0"/>
          </a:p>
          <a:p>
            <a:r>
              <a:rPr lang="en-CA" sz="2800" dirty="0" err="1" smtClean="0"/>
              <a:t>Leurs</a:t>
            </a:r>
            <a:r>
              <a:rPr lang="en-CA" sz="2800" dirty="0" smtClean="0"/>
              <a:t> </a:t>
            </a:r>
            <a:r>
              <a:rPr lang="en-CA" sz="2800" dirty="0" err="1" smtClean="0"/>
              <a:t>thèses</a:t>
            </a:r>
            <a:r>
              <a:rPr lang="en-CA" sz="2800" dirty="0" smtClean="0"/>
              <a:t> «</a:t>
            </a:r>
            <a:r>
              <a:rPr lang="en-CA" sz="2800" dirty="0" err="1" smtClean="0"/>
              <a:t>scientistes</a:t>
            </a:r>
            <a:r>
              <a:rPr lang="en-CA" sz="2800" dirty="0" smtClean="0"/>
              <a:t>» </a:t>
            </a:r>
            <a:r>
              <a:rPr lang="en-CA" sz="2800" dirty="0" err="1" smtClean="0"/>
              <a:t>seront</a:t>
            </a:r>
            <a:r>
              <a:rPr lang="en-CA" sz="2800" dirty="0" smtClean="0"/>
              <a:t> </a:t>
            </a:r>
            <a:r>
              <a:rPr lang="en-CA" sz="2800" dirty="0" err="1" smtClean="0"/>
              <a:t>l’objet</a:t>
            </a:r>
            <a:r>
              <a:rPr lang="en-CA" sz="2800" dirty="0" smtClean="0"/>
              <a:t> </a:t>
            </a:r>
            <a:r>
              <a:rPr lang="en-CA" sz="2800" dirty="0" err="1" smtClean="0"/>
              <a:t>d’une</a:t>
            </a:r>
            <a:r>
              <a:rPr lang="en-CA" sz="2800" dirty="0" smtClean="0"/>
              <a:t> critique </a:t>
            </a:r>
            <a:r>
              <a:rPr lang="en-CA" sz="2800" dirty="0" err="1" smtClean="0"/>
              <a:t>virulente</a:t>
            </a:r>
            <a:r>
              <a:rPr lang="en-CA" sz="2800" dirty="0" smtClean="0"/>
              <a:t> de Hayek</a:t>
            </a:r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24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</a:t>
            </a:r>
            <a:r>
              <a:rPr lang="en-CA" i="1" dirty="0" err="1" smtClean="0"/>
              <a:t>Ordre</a:t>
            </a:r>
            <a:r>
              <a:rPr lang="en-CA" i="1" dirty="0" smtClean="0"/>
              <a:t> </a:t>
            </a:r>
            <a:r>
              <a:rPr lang="en-CA" i="1" dirty="0" err="1" smtClean="0"/>
              <a:t>sensoriel</a:t>
            </a:r>
            <a:endParaRPr lang="fr-CA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A" sz="2800" dirty="0" smtClean="0"/>
              <a:t>Un appareil de classification ne peut classer un phénomène plus complexe que lui-même</a:t>
            </a:r>
          </a:p>
          <a:p>
            <a:endParaRPr lang="fr-CA" sz="2800" dirty="0" smtClean="0"/>
          </a:p>
          <a:p>
            <a:r>
              <a:rPr lang="fr-CA" sz="2800" dirty="0" smtClean="0"/>
              <a:t>Le cerveau humain ne pourra arriver à comprendre son propre fonctionnement, et encore moins le résultat des </a:t>
            </a:r>
            <a:r>
              <a:rPr lang="fr-CA" sz="2800" dirty="0" err="1" smtClean="0"/>
              <a:t>interractions</a:t>
            </a:r>
            <a:r>
              <a:rPr lang="fr-CA" sz="2800" dirty="0" smtClean="0"/>
              <a:t> de millions de ses semblables </a:t>
            </a:r>
          </a:p>
          <a:p>
            <a:pPr marL="64008" indent="0">
              <a:buNone/>
            </a:pPr>
            <a:endParaRPr lang="fr-CA" sz="2800" dirty="0" smtClean="0"/>
          </a:p>
          <a:p>
            <a:r>
              <a:rPr lang="fr-CA" sz="2800" dirty="0" smtClean="0"/>
              <a:t>C’est le socle du rejet du scientisme et du socialisme dans la pensée de Hayek</a:t>
            </a:r>
          </a:p>
          <a:p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371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Le «</a:t>
            </a:r>
            <a:r>
              <a:rPr lang="en-CA" dirty="0" err="1" smtClean="0"/>
              <a:t>scientisme</a:t>
            </a:r>
            <a:r>
              <a:rPr lang="en-CA" dirty="0" smtClean="0"/>
              <a:t>»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Transposition dans les sciences sociales des méthodes développées dans les sciences dites «pures»</a:t>
            </a:r>
          </a:p>
          <a:p>
            <a:pPr marL="64008" indent="0">
              <a:buNone/>
            </a:pPr>
            <a:endParaRPr lang="fr-CA" sz="2800" dirty="0" smtClean="0"/>
          </a:p>
          <a:p>
            <a:r>
              <a:rPr lang="fr-CA" sz="2800" dirty="0" smtClean="0"/>
              <a:t>Idée qu’il existerait une seule méthode scientifique et par extension une hiérarchie des disciplines scientifiques</a:t>
            </a:r>
          </a:p>
          <a:p>
            <a:pPr lvl="1"/>
            <a:r>
              <a:rPr lang="fr-CA" sz="2400" dirty="0" smtClean="0"/>
              <a:t>Physique</a:t>
            </a:r>
          </a:p>
          <a:p>
            <a:pPr lvl="1"/>
            <a:r>
              <a:rPr lang="fr-CA" sz="2400" dirty="0" smtClean="0"/>
              <a:t>Chimie</a:t>
            </a:r>
          </a:p>
          <a:p>
            <a:pPr lvl="1"/>
            <a:r>
              <a:rPr lang="fr-CA" sz="2400" dirty="0" smtClean="0"/>
              <a:t>Biologie</a:t>
            </a:r>
          </a:p>
          <a:p>
            <a:pPr lvl="1"/>
            <a:r>
              <a:rPr lang="fr-CA" sz="2400" dirty="0" smtClean="0"/>
              <a:t>Psychologie</a:t>
            </a:r>
          </a:p>
          <a:p>
            <a:pPr lvl="1"/>
            <a:r>
              <a:rPr lang="fr-CA" sz="2400" dirty="0" smtClean="0"/>
              <a:t>Économie</a:t>
            </a:r>
          </a:p>
          <a:p>
            <a:pPr lvl="1"/>
            <a:r>
              <a:rPr lang="fr-CA" sz="2400" dirty="0" smtClean="0"/>
              <a:t>Sociologie</a:t>
            </a:r>
          </a:p>
          <a:p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440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Les ordres spontanées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Issus des actions des hommes, mais non planifiés par ces derniers</a:t>
            </a:r>
          </a:p>
          <a:p>
            <a:endParaRPr lang="fr-CA" sz="2800" dirty="0" smtClean="0"/>
          </a:p>
          <a:p>
            <a:r>
              <a:rPr lang="fr-CA" sz="2800" dirty="0" smtClean="0"/>
              <a:t>C’est l’idée de la «main-invisible» d’Adam Smith ou de la fable des abeilles de Ferguson</a:t>
            </a:r>
          </a:p>
          <a:p>
            <a:endParaRPr lang="fr-CA" sz="2800" dirty="0" smtClean="0"/>
          </a:p>
          <a:p>
            <a:r>
              <a:rPr lang="fr-CA" sz="2800" dirty="0" smtClean="0"/>
              <a:t>Les marchés, le droit et la propriété privée, (mais pas le gouvernement) </a:t>
            </a:r>
          </a:p>
          <a:p>
            <a:pPr marL="64008" indent="0">
              <a:buNone/>
            </a:pPr>
            <a:endParaRPr lang="fr-CA" sz="2800" dirty="0" smtClean="0"/>
          </a:p>
          <a:p>
            <a:r>
              <a:rPr lang="fr-CA" sz="2800" dirty="0" smtClean="0"/>
              <a:t>Puisqu’on ne peut en comprendre complètement les rouages, il faut se garder de tenter de les soumettre à la volonté humaine</a:t>
            </a:r>
          </a:p>
          <a:p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11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Société</a:t>
            </a:r>
            <a:r>
              <a:rPr lang="en-CA" dirty="0" smtClean="0"/>
              <a:t> du Mont-</a:t>
            </a:r>
            <a:r>
              <a:rPr lang="en-CA" dirty="0" err="1" smtClean="0"/>
              <a:t>Pèlerin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A" sz="2800" dirty="0" smtClean="0"/>
              <a:t>Premier </a:t>
            </a:r>
            <a:r>
              <a:rPr lang="fr-CA" sz="2800" i="1" dirty="0" err="1" smtClean="0"/>
              <a:t>Think</a:t>
            </a:r>
            <a:r>
              <a:rPr lang="fr-CA" sz="2800" i="1" dirty="0" smtClean="0"/>
              <a:t> Tank </a:t>
            </a:r>
            <a:r>
              <a:rPr lang="fr-CA" sz="2800" dirty="0" smtClean="0"/>
              <a:t>créé en 1947 à l’initiative de Hayek pour promouvoir le libéralisme économique et la «société ouverte»</a:t>
            </a:r>
          </a:p>
          <a:p>
            <a:endParaRPr lang="fr-CA" sz="2800" dirty="0" smtClean="0"/>
          </a:p>
          <a:p>
            <a:r>
              <a:rPr lang="fr-CA" sz="2800" dirty="0" smtClean="0"/>
              <a:t>Y </a:t>
            </a:r>
            <a:r>
              <a:rPr lang="fr-CA" sz="2800" dirty="0" smtClean="0"/>
              <a:t>participaient </a:t>
            </a:r>
            <a:r>
              <a:rPr lang="fr-CA" sz="2800" dirty="0" smtClean="0"/>
              <a:t>entre autres : Maurice Allais, Milton Friedman, Frank Knight, Fritz </a:t>
            </a:r>
            <a:r>
              <a:rPr lang="fr-CA" sz="2800" dirty="0" err="1" smtClean="0"/>
              <a:t>Machlup</a:t>
            </a:r>
            <a:r>
              <a:rPr lang="fr-CA" sz="2800" dirty="0" smtClean="0"/>
              <a:t>,  Karl Popper, Mises, Robbins</a:t>
            </a:r>
          </a:p>
          <a:p>
            <a:endParaRPr lang="fr-CA" sz="2800" dirty="0" smtClean="0"/>
          </a:p>
          <a:p>
            <a:r>
              <a:rPr lang="fr-CA" sz="2800" dirty="0" smtClean="0"/>
              <a:t>Début du mouvement menant à l’émergence du néolibéralisme au début des années 80</a:t>
            </a:r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740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Ludwig von </a:t>
            </a:r>
            <a:r>
              <a:rPr lang="en-CA" dirty="0" err="1" smtClean="0"/>
              <a:t>Mises</a:t>
            </a:r>
            <a:r>
              <a:rPr lang="en-CA" dirty="0" smtClean="0"/>
              <a:t> (1881-1973)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rmAutofit fontScale="92500" lnSpcReduction="10000"/>
          </a:bodyPr>
          <a:lstStyle/>
          <a:p>
            <a:r>
              <a:rPr lang="en-CA" sz="2800" dirty="0" err="1" smtClean="0"/>
              <a:t>Enseigne</a:t>
            </a:r>
            <a:r>
              <a:rPr lang="en-CA" sz="2800" dirty="0" smtClean="0"/>
              <a:t> à </a:t>
            </a:r>
            <a:r>
              <a:rPr lang="en-CA" sz="2800" dirty="0" err="1" smtClean="0"/>
              <a:t>l’Université</a:t>
            </a:r>
            <a:r>
              <a:rPr lang="en-CA" sz="2800" dirty="0" smtClean="0"/>
              <a:t> de Vienne 1913-1934 et </a:t>
            </a:r>
            <a:r>
              <a:rPr lang="en-CA" sz="2800" dirty="0" err="1" smtClean="0"/>
              <a:t>tient</a:t>
            </a:r>
            <a:r>
              <a:rPr lang="en-CA" sz="2800" dirty="0" smtClean="0"/>
              <a:t> </a:t>
            </a:r>
            <a:r>
              <a:rPr lang="en-CA" sz="2800" dirty="0" err="1" smtClean="0"/>
              <a:t>ses</a:t>
            </a:r>
            <a:r>
              <a:rPr lang="en-CA" sz="2800" dirty="0" smtClean="0"/>
              <a:t> </a:t>
            </a:r>
            <a:r>
              <a:rPr lang="en-CA" sz="2800" dirty="0" err="1" smtClean="0"/>
              <a:t>séminaires</a:t>
            </a:r>
            <a:r>
              <a:rPr lang="en-CA" sz="2800" dirty="0" smtClean="0"/>
              <a:t> entre  1920-1934 </a:t>
            </a:r>
            <a:r>
              <a:rPr lang="en-CA" sz="2800" dirty="0" err="1" smtClean="0"/>
              <a:t>avant</a:t>
            </a:r>
            <a:r>
              <a:rPr lang="en-CA" sz="2800" dirty="0" smtClean="0"/>
              <a:t> de </a:t>
            </a:r>
            <a:r>
              <a:rPr lang="en-CA" sz="2800" dirty="0" err="1" smtClean="0"/>
              <a:t>partir</a:t>
            </a:r>
            <a:r>
              <a:rPr lang="en-CA" sz="2800" dirty="0" smtClean="0"/>
              <a:t> </a:t>
            </a:r>
            <a:r>
              <a:rPr lang="en-CA" sz="2800" dirty="0" err="1" smtClean="0"/>
              <a:t>vers</a:t>
            </a:r>
            <a:r>
              <a:rPr lang="en-CA" sz="2800" dirty="0" smtClean="0"/>
              <a:t> Genève (1934-1940) </a:t>
            </a:r>
            <a:r>
              <a:rPr lang="en-CA" sz="2800" dirty="0" err="1" smtClean="0"/>
              <a:t>puis</a:t>
            </a:r>
            <a:r>
              <a:rPr lang="en-CA" sz="2800" dirty="0" smtClean="0"/>
              <a:t> </a:t>
            </a:r>
            <a:r>
              <a:rPr lang="en-CA" sz="2800" dirty="0" err="1" smtClean="0"/>
              <a:t>vers</a:t>
            </a:r>
            <a:r>
              <a:rPr lang="en-CA" sz="2800" dirty="0" smtClean="0"/>
              <a:t> les </a:t>
            </a:r>
            <a:r>
              <a:rPr lang="en-CA" sz="2800" dirty="0" err="1" smtClean="0"/>
              <a:t>États-Unis</a:t>
            </a:r>
            <a:r>
              <a:rPr lang="en-CA" sz="2800" dirty="0" smtClean="0"/>
              <a:t> en 1940, </a:t>
            </a:r>
            <a:r>
              <a:rPr lang="en-CA" sz="2800" dirty="0" err="1" smtClean="0"/>
              <a:t>où</a:t>
            </a:r>
            <a:r>
              <a:rPr lang="en-CA" sz="2800" dirty="0" smtClean="0"/>
              <a:t> </a:t>
            </a:r>
            <a:r>
              <a:rPr lang="en-CA" sz="2800" dirty="0" err="1" smtClean="0"/>
              <a:t>il</a:t>
            </a:r>
            <a:r>
              <a:rPr lang="en-CA" sz="2800" dirty="0" smtClean="0"/>
              <a:t> </a:t>
            </a:r>
            <a:r>
              <a:rPr lang="en-CA" sz="2800" dirty="0" err="1" smtClean="0"/>
              <a:t>enseigne</a:t>
            </a:r>
            <a:r>
              <a:rPr lang="en-CA" sz="2800" dirty="0" smtClean="0"/>
              <a:t> à </a:t>
            </a:r>
            <a:r>
              <a:rPr lang="en-CA" sz="2800" dirty="0" err="1" smtClean="0"/>
              <a:t>l’Université</a:t>
            </a:r>
            <a:r>
              <a:rPr lang="en-CA" sz="2800" dirty="0" smtClean="0"/>
              <a:t> de New York entre 1948-1969</a:t>
            </a:r>
          </a:p>
          <a:p>
            <a:endParaRPr lang="en-CA" sz="2800" i="1" dirty="0" smtClean="0"/>
          </a:p>
          <a:p>
            <a:r>
              <a:rPr lang="en-CA" sz="2800" i="1" dirty="0" smtClean="0"/>
              <a:t>Economic Calculation in the Socialist Commonwealth </a:t>
            </a:r>
            <a:r>
              <a:rPr lang="en-CA" sz="2800" dirty="0" smtClean="0"/>
              <a:t>(1920)</a:t>
            </a:r>
          </a:p>
          <a:p>
            <a:endParaRPr lang="en-CA" sz="2800" dirty="0"/>
          </a:p>
          <a:p>
            <a:r>
              <a:rPr lang="en-CA" sz="2800" i="1" dirty="0" smtClean="0"/>
              <a:t>Human Action </a:t>
            </a:r>
            <a:r>
              <a:rPr lang="en-CA" sz="2800" dirty="0" smtClean="0"/>
              <a:t>(1940)</a:t>
            </a:r>
          </a:p>
          <a:p>
            <a:pPr lvl="1"/>
            <a:r>
              <a:rPr lang="en-CA" sz="2400" dirty="0" err="1" smtClean="0"/>
              <a:t>Praxeologie</a:t>
            </a:r>
            <a:r>
              <a:rPr lang="en-CA" sz="2400" dirty="0" smtClean="0"/>
              <a:t> : </a:t>
            </a:r>
            <a:r>
              <a:rPr lang="en-CA" sz="2400" dirty="0" err="1" smtClean="0"/>
              <a:t>étude</a:t>
            </a:r>
            <a:r>
              <a:rPr lang="en-CA" sz="2400" dirty="0" smtClean="0"/>
              <a:t> de </a:t>
            </a:r>
            <a:r>
              <a:rPr lang="en-CA" sz="2400" dirty="0" err="1" smtClean="0"/>
              <a:t>l’intentionalité</a:t>
            </a:r>
            <a:r>
              <a:rPr lang="en-CA" sz="2400" dirty="0" smtClean="0"/>
              <a:t> en </a:t>
            </a:r>
            <a:r>
              <a:rPr lang="en-CA" sz="2400" dirty="0" err="1" smtClean="0"/>
              <a:t>tant</a:t>
            </a:r>
            <a:r>
              <a:rPr lang="en-CA" sz="2400" dirty="0" smtClean="0"/>
              <a:t> </a:t>
            </a:r>
            <a:r>
              <a:rPr lang="en-CA" sz="2400" dirty="0" err="1" smtClean="0"/>
              <a:t>que</a:t>
            </a:r>
            <a:r>
              <a:rPr lang="en-CA" sz="2400" dirty="0" smtClean="0"/>
              <a:t> </a:t>
            </a:r>
            <a:r>
              <a:rPr lang="en-CA" sz="2400" dirty="0" err="1" smtClean="0"/>
              <a:t>déterminant</a:t>
            </a:r>
            <a:r>
              <a:rPr lang="en-CA" sz="2400" dirty="0" smtClean="0"/>
              <a:t> </a:t>
            </a:r>
            <a:r>
              <a:rPr lang="en-CA" sz="2400" dirty="0" err="1" smtClean="0"/>
              <a:t>universel</a:t>
            </a:r>
            <a:r>
              <a:rPr lang="en-CA" sz="2400" dirty="0" smtClean="0"/>
              <a:t> de </a:t>
            </a:r>
            <a:r>
              <a:rPr lang="en-CA" sz="2400" dirty="0" err="1" smtClean="0"/>
              <a:t>l’action</a:t>
            </a:r>
            <a:r>
              <a:rPr lang="en-CA" sz="2400" dirty="0" smtClean="0"/>
              <a:t> </a:t>
            </a:r>
            <a:r>
              <a:rPr lang="en-CA" sz="2400" dirty="0" err="1" smtClean="0"/>
              <a:t>humaine</a:t>
            </a:r>
            <a:r>
              <a:rPr lang="en-CA" sz="2400" dirty="0"/>
              <a:t>, </a:t>
            </a:r>
            <a:r>
              <a:rPr lang="en-CA" sz="2400" dirty="0" err="1" smtClean="0"/>
              <a:t>forme</a:t>
            </a:r>
            <a:r>
              <a:rPr lang="en-CA" sz="2400" dirty="0" smtClean="0"/>
              <a:t> </a:t>
            </a:r>
            <a:r>
              <a:rPr lang="en-CA" sz="2400" dirty="0" err="1" smtClean="0"/>
              <a:t>d’apriorisme</a:t>
            </a:r>
            <a:r>
              <a:rPr lang="en-CA" sz="2400" dirty="0" smtClean="0"/>
              <a:t> </a:t>
            </a:r>
            <a:r>
              <a:rPr lang="en-CA" sz="2400" dirty="0"/>
              <a:t>radical</a:t>
            </a:r>
          </a:p>
          <a:p>
            <a:endParaRPr lang="fr-CA" sz="2800" dirty="0" smtClean="0"/>
          </a:p>
          <a:p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175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544088" cy="1399032"/>
          </a:xfrm>
        </p:spPr>
        <p:txBody>
          <a:bodyPr>
            <a:normAutofit/>
          </a:bodyPr>
          <a:lstStyle/>
          <a:p>
            <a:r>
              <a:rPr lang="fr-CA" sz="3800" dirty="0" smtClean="0"/>
              <a:t>Néoclassiques et Autrichiens</a:t>
            </a:r>
            <a:endParaRPr lang="fr-CA" sz="3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809502"/>
              </p:ext>
            </p:extLst>
          </p:nvPr>
        </p:nvGraphicFramePr>
        <p:xfrm>
          <a:off x="1" y="1285859"/>
          <a:ext cx="9143999" cy="5550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46"/>
                <a:gridCol w="3357586"/>
                <a:gridCol w="3571867"/>
              </a:tblGrid>
              <a:tr h="428629">
                <a:tc>
                  <a:txBody>
                    <a:bodyPr/>
                    <a:lstStyle/>
                    <a:p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 err="1" smtClean="0"/>
                        <a:t>Néoclassiques</a:t>
                      </a:r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 err="1" smtClean="0"/>
                        <a:t>Autrichiens</a:t>
                      </a:r>
                      <a:endParaRPr lang="fr-CA" sz="1600" dirty="0"/>
                    </a:p>
                  </a:txBody>
                  <a:tcPr/>
                </a:tc>
              </a:tr>
              <a:tr h="584866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Nature des lois économiques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baseline="0" dirty="0" smtClean="0"/>
                        <a:t>Universelles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baseline="0" dirty="0" smtClean="0"/>
                        <a:t>Universelles</a:t>
                      </a:r>
                      <a:endParaRPr lang="fr-CA" sz="1600" dirty="0"/>
                    </a:p>
                  </a:txBody>
                  <a:tcPr anchor="ctr"/>
                </a:tc>
              </a:tr>
              <a:tr h="584866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Conception</a:t>
                      </a:r>
                      <a:r>
                        <a:rPr lang="fr-CA" sz="1600" baseline="0" dirty="0" smtClean="0"/>
                        <a:t> des faits sociaux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Individualisme méthodologique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Individualisme méthodologique</a:t>
                      </a:r>
                      <a:endParaRPr lang="fr-CA" sz="1600" dirty="0"/>
                    </a:p>
                  </a:txBody>
                  <a:tcPr anchor="ctr"/>
                </a:tc>
              </a:tr>
              <a:tr h="559525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Méthode (1)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err="1" smtClean="0"/>
                        <a:t>Hypothetico-déductive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Déductive, apriorisme</a:t>
                      </a:r>
                      <a:r>
                        <a:rPr lang="fr-CA" sz="1600" baseline="0" dirty="0" smtClean="0"/>
                        <a:t> radical</a:t>
                      </a:r>
                      <a:endParaRPr lang="fr-CA" sz="1600" dirty="0"/>
                    </a:p>
                  </a:txBody>
                  <a:tcPr anchor="ctr"/>
                </a:tc>
              </a:tr>
              <a:tr h="831126">
                <a:tc>
                  <a:txBody>
                    <a:bodyPr/>
                    <a:lstStyle/>
                    <a:p>
                      <a:r>
                        <a:rPr lang="fr-CA" sz="1600" dirty="0" err="1" smtClean="0"/>
                        <a:t>Methode</a:t>
                      </a:r>
                      <a:r>
                        <a:rPr lang="fr-CA" sz="1600" dirty="0" smtClean="0"/>
                        <a:t> (2)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 smtClean="0"/>
                        <a:t>Agent </a:t>
                      </a:r>
                      <a:r>
                        <a:rPr lang="en-CA" sz="1600" dirty="0" err="1" smtClean="0"/>
                        <a:t>représentatif</a:t>
                      </a:r>
                      <a:r>
                        <a:rPr lang="en-CA" sz="1600" baseline="0" dirty="0" smtClean="0"/>
                        <a:t> et </a:t>
                      </a:r>
                      <a:r>
                        <a:rPr lang="en-CA" sz="1600" baseline="0" dirty="0" err="1" smtClean="0"/>
                        <a:t>aggrétation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Rejet de la notion </a:t>
                      </a:r>
                      <a:r>
                        <a:rPr lang="fr-CA" sz="1600" baseline="0" dirty="0" smtClean="0"/>
                        <a:t>d’agrégation et et des analyses macro</a:t>
                      </a:r>
                      <a:endParaRPr lang="fr-CA" sz="1600" dirty="0" smtClean="0"/>
                    </a:p>
                  </a:txBody>
                  <a:tcPr anchor="ctr"/>
                </a:tc>
              </a:tr>
              <a:tr h="6287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Méthode</a:t>
                      </a:r>
                      <a:r>
                        <a:rPr lang="fr-CA" sz="1600" baseline="0" dirty="0" smtClean="0"/>
                        <a:t> (3)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Mathématique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 err="1" smtClean="0"/>
                        <a:t>Littérale</a:t>
                      </a:r>
                      <a:endParaRPr lang="fr-CA" sz="1600" dirty="0"/>
                    </a:p>
                  </a:txBody>
                  <a:tcPr anchor="ctr"/>
                </a:tc>
              </a:tr>
              <a:tr h="525662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Rapports</a:t>
                      </a:r>
                      <a:r>
                        <a:rPr lang="fr-CA" sz="1600" baseline="0" dirty="0" smtClean="0"/>
                        <a:t> sociaux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Harmonieux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Harmonieux</a:t>
                      </a:r>
                    </a:p>
                  </a:txBody>
                  <a:tcPr anchor="ctr"/>
                </a:tc>
              </a:tr>
              <a:tr h="868033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Place de l’économie dans les sciences sociales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Discipline autonome et</a:t>
                      </a:r>
                      <a:r>
                        <a:rPr lang="fr-CA" sz="1600" baseline="0" dirty="0" smtClean="0"/>
                        <a:t> a-historique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Discipline autonome et</a:t>
                      </a:r>
                      <a:r>
                        <a:rPr lang="fr-CA" sz="1600" baseline="0" dirty="0" smtClean="0"/>
                        <a:t> </a:t>
                      </a:r>
                      <a:r>
                        <a:rPr lang="fr-CA" sz="1600" baseline="0" dirty="0" err="1" smtClean="0"/>
                        <a:t>a-historique</a:t>
                      </a:r>
                      <a:endParaRPr lang="fr-CA" sz="1600" dirty="0" smtClean="0"/>
                    </a:p>
                  </a:txBody>
                  <a:tcPr anchor="ctr"/>
                </a:tc>
              </a:tr>
              <a:tr h="539430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Rôle</a:t>
                      </a:r>
                      <a:r>
                        <a:rPr lang="fr-CA" sz="1600" baseline="0" dirty="0" smtClean="0"/>
                        <a:t> de l’État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smtClean="0"/>
                        <a:t>Laissez-faire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Laissez-faire</a:t>
                      </a:r>
                      <a:endParaRPr lang="fr-CA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Bibliographie 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i="1" dirty="0" smtClean="0"/>
              <a:t>The Collected Works of F. A. Hayek</a:t>
            </a:r>
            <a:r>
              <a:rPr lang="en-CA" sz="2800" dirty="0" smtClean="0"/>
              <a:t>, </a:t>
            </a:r>
            <a:r>
              <a:rPr lang="en-CA" sz="2800" dirty="0" err="1" smtClean="0"/>
              <a:t>Routledge</a:t>
            </a:r>
            <a:r>
              <a:rPr lang="en-CA" sz="2800" smtClean="0"/>
              <a:t>, 19 </a:t>
            </a:r>
            <a:r>
              <a:rPr lang="en-CA" sz="2800" dirty="0" smtClean="0"/>
              <a:t>vol., </a:t>
            </a:r>
          </a:p>
          <a:p>
            <a:endParaRPr lang="en-CA" sz="2800" dirty="0" smtClean="0"/>
          </a:p>
          <a:p>
            <a:r>
              <a:rPr lang="en-CA" sz="2800" dirty="0" smtClean="0"/>
              <a:t>Bruce J. Caldwell, </a:t>
            </a:r>
            <a:r>
              <a:rPr lang="en-CA" sz="2800" i="1" dirty="0" smtClean="0"/>
              <a:t>Hayek’s Challenge</a:t>
            </a:r>
            <a:r>
              <a:rPr lang="en-CA" sz="2800" dirty="0" smtClean="0"/>
              <a:t>, University of Chicago Press, 2003.</a:t>
            </a:r>
            <a:endParaRPr lang="en-CA" sz="2800" dirty="0"/>
          </a:p>
          <a:p>
            <a:endParaRPr lang="fr-CA" sz="2800" dirty="0" smtClean="0"/>
          </a:p>
          <a:p>
            <a:r>
              <a:rPr lang="fr-CA" sz="2800" dirty="0" smtClean="0"/>
              <a:t>Gilles </a:t>
            </a:r>
            <a:r>
              <a:rPr lang="fr-CA" sz="2800" dirty="0" err="1" smtClean="0"/>
              <a:t>Dostaler</a:t>
            </a:r>
            <a:r>
              <a:rPr lang="fr-CA" sz="2800" dirty="0" smtClean="0"/>
              <a:t>, </a:t>
            </a:r>
            <a:r>
              <a:rPr lang="fr-CA" sz="2800" i="1" dirty="0" smtClean="0"/>
              <a:t>Le libéralisme de Hayek</a:t>
            </a:r>
            <a:r>
              <a:rPr lang="fr-CA" sz="2800" dirty="0" smtClean="0"/>
              <a:t>, La découverte, 2001.</a:t>
            </a:r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 smtClean="0"/>
              <a:t>L’École autrichienne</a:t>
            </a:r>
          </a:p>
          <a:p>
            <a:endParaRPr lang="fr-CA" dirty="0" smtClean="0"/>
          </a:p>
          <a:p>
            <a:r>
              <a:rPr lang="fr-CA" dirty="0" smtClean="0"/>
              <a:t>Friedrich </a:t>
            </a:r>
            <a:r>
              <a:rPr lang="fr-CA" dirty="0"/>
              <a:t>Hayek (</a:t>
            </a:r>
            <a:r>
              <a:rPr lang="fr-CA" dirty="0" smtClean="0"/>
              <a:t>1899-1992)</a:t>
            </a:r>
            <a:endParaRPr lang="fr-CA" dirty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autrichienne après Menger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2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Eugen Böhm-Bawerk (1851-1914)</a:t>
            </a:r>
          </a:p>
          <a:p>
            <a:pPr lvl="1"/>
            <a:r>
              <a:rPr lang="fr-CA" dirty="0" smtClean="0"/>
              <a:t>Friedrich Wieser (1851-1926)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3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Hans Mayer (1879-1955)</a:t>
            </a:r>
          </a:p>
          <a:p>
            <a:pPr lvl="1"/>
            <a:r>
              <a:rPr lang="fr-CA" dirty="0" smtClean="0"/>
              <a:t>Ludwig Mises (1881-1973)</a:t>
            </a:r>
          </a:p>
          <a:p>
            <a:pPr lvl="1"/>
            <a:r>
              <a:rPr lang="en-CA" dirty="0" smtClean="0"/>
              <a:t>Joseph Schumpeter (1883-1950)</a:t>
            </a:r>
            <a:endParaRPr lang="fr-CA" dirty="0" smtClean="0"/>
          </a:p>
          <a:p>
            <a:pPr lvl="1"/>
            <a:endParaRPr lang="fr-CA" dirty="0" smtClean="0"/>
          </a:p>
          <a:p>
            <a:r>
              <a:rPr lang="fr-CA" dirty="0" smtClean="0"/>
              <a:t>4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Friedrich Hayek (1899-1992)</a:t>
            </a:r>
          </a:p>
          <a:p>
            <a:pPr lvl="1"/>
            <a:r>
              <a:rPr lang="en-CA" dirty="0" smtClean="0"/>
              <a:t>Lionel Robbins (1898-1984)</a:t>
            </a:r>
          </a:p>
          <a:p>
            <a:pPr lvl="1"/>
            <a:r>
              <a:rPr lang="en-CA" dirty="0" smtClean="0"/>
              <a:t>Oskar Morgenstern (1902-1977)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025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Friedrich Hayek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1899	Né à Vienne</a:t>
            </a:r>
          </a:p>
          <a:p>
            <a:pPr marL="1073150" indent="-1073150">
              <a:buNone/>
            </a:pPr>
            <a:r>
              <a:rPr lang="fr-CA" sz="2000" dirty="0" smtClean="0"/>
              <a:t>1917-18	Officier sur le front italien</a:t>
            </a:r>
          </a:p>
          <a:p>
            <a:pPr marL="1073150" indent="-1073150">
              <a:buNone/>
            </a:pPr>
            <a:r>
              <a:rPr lang="fr-CA" sz="2000" dirty="0" smtClean="0"/>
              <a:t>1918	Études à l’Université de Vienne</a:t>
            </a:r>
          </a:p>
          <a:p>
            <a:pPr marL="1073150" indent="-1073150">
              <a:buNone/>
            </a:pPr>
            <a:r>
              <a:rPr lang="fr-CA" sz="2000" dirty="0" smtClean="0"/>
              <a:t>1921	Doctorat en droit</a:t>
            </a:r>
          </a:p>
          <a:p>
            <a:pPr marL="1073150" indent="-1073150">
              <a:buNone/>
            </a:pPr>
            <a:r>
              <a:rPr lang="fr-CA" sz="2000" dirty="0" smtClean="0"/>
              <a:t>1923	Doctorat en science politique</a:t>
            </a:r>
          </a:p>
          <a:p>
            <a:pPr marL="1073150" indent="-1073150">
              <a:buNone/>
            </a:pPr>
            <a:r>
              <a:rPr lang="fr-CA" sz="2000" dirty="0" smtClean="0"/>
              <a:t>1923-24	Séjour de quinze mois aux États-Unis</a:t>
            </a:r>
          </a:p>
          <a:p>
            <a:pPr marL="1073150" indent="-1073150">
              <a:buNone/>
            </a:pPr>
            <a:r>
              <a:rPr lang="fr-CA" sz="2000" dirty="0" smtClean="0"/>
              <a:t>1927	Directeur de l’Institut autrichien sur les cycles fondé avec Mises</a:t>
            </a:r>
            <a:endParaRPr lang="fr-CA" sz="2000" dirty="0"/>
          </a:p>
          <a:p>
            <a:pPr marL="1073150" indent="-1073150">
              <a:buNone/>
            </a:pPr>
            <a:r>
              <a:rPr lang="fr-CA" sz="2000" dirty="0" smtClean="0"/>
              <a:t>1929	</a:t>
            </a:r>
            <a:r>
              <a:rPr lang="fr-CA" sz="2000" i="1" dirty="0" err="1" smtClean="0"/>
              <a:t>Geldtheorie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und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Konjukturtheorie</a:t>
            </a:r>
            <a:r>
              <a:rPr lang="fr-CA" sz="2000" dirty="0" smtClean="0"/>
              <a:t> (Théorie monétaire et des cycles)</a:t>
            </a:r>
          </a:p>
          <a:p>
            <a:pPr marL="1073150" indent="-1073150">
              <a:buNone/>
            </a:pPr>
            <a:r>
              <a:rPr lang="en-CA" sz="2000" dirty="0" smtClean="0"/>
              <a:t>1931	</a:t>
            </a:r>
            <a:r>
              <a:rPr lang="en-CA" sz="2000" dirty="0" err="1" smtClean="0"/>
              <a:t>Arrivée</a:t>
            </a:r>
            <a:r>
              <a:rPr lang="en-CA" sz="2000" dirty="0" smtClean="0"/>
              <a:t> en </a:t>
            </a:r>
            <a:r>
              <a:rPr lang="en-CA" sz="2000" dirty="0" err="1" smtClean="0"/>
              <a:t>Angleterre</a:t>
            </a:r>
            <a:r>
              <a:rPr lang="en-CA" sz="2000" dirty="0" smtClean="0"/>
              <a:t>, </a:t>
            </a:r>
            <a:r>
              <a:rPr lang="en-CA" sz="2000" dirty="0" err="1" smtClean="0"/>
              <a:t>enseignant</a:t>
            </a:r>
            <a:r>
              <a:rPr lang="en-CA" sz="2000" dirty="0" smtClean="0"/>
              <a:t> à la London School of Economics, </a:t>
            </a:r>
            <a:r>
              <a:rPr lang="en-CA" sz="2000" i="1" dirty="0" smtClean="0"/>
              <a:t>Prices and Production</a:t>
            </a:r>
          </a:p>
          <a:p>
            <a:pPr marL="1073150" indent="-1073150">
              <a:buNone/>
            </a:pPr>
            <a:r>
              <a:rPr lang="en-CA" sz="2000" dirty="0" smtClean="0"/>
              <a:t>1939	</a:t>
            </a:r>
            <a:r>
              <a:rPr lang="en-CA" sz="2000" i="1" dirty="0" smtClean="0"/>
              <a:t>Profits, Interest and Investment</a:t>
            </a:r>
          </a:p>
          <a:p>
            <a:pPr marL="1073150" indent="-1073150">
              <a:buNone/>
            </a:pPr>
            <a:r>
              <a:rPr lang="en-CA" sz="2000" dirty="0" smtClean="0"/>
              <a:t>1941	</a:t>
            </a:r>
            <a:r>
              <a:rPr lang="en-CA" sz="2000" i="1" dirty="0" smtClean="0"/>
              <a:t>The Pure Theory of Capital</a:t>
            </a:r>
          </a:p>
          <a:p>
            <a:pPr marL="1073150" indent="-1073150">
              <a:buNone/>
            </a:pPr>
            <a:endParaRPr lang="en-CA" sz="2000" dirty="0" smtClean="0"/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Friedrich Hayek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1944	</a:t>
            </a:r>
            <a:r>
              <a:rPr lang="fr-CA" sz="2000" i="1" dirty="0" smtClean="0"/>
              <a:t>The Road to </a:t>
            </a:r>
            <a:r>
              <a:rPr lang="fr-CA" sz="2000" i="1" dirty="0" err="1" smtClean="0"/>
              <a:t>Serfdom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en-CA" sz="2000" dirty="0" smtClean="0"/>
              <a:t>1947	</a:t>
            </a:r>
            <a:r>
              <a:rPr lang="en-CA" sz="2000" dirty="0" err="1" smtClean="0"/>
              <a:t>Fondation</a:t>
            </a:r>
            <a:r>
              <a:rPr lang="en-CA" sz="2000" dirty="0" smtClean="0"/>
              <a:t> de la </a:t>
            </a:r>
            <a:r>
              <a:rPr lang="en-CA" sz="2000" dirty="0" err="1" smtClean="0"/>
              <a:t>Société</a:t>
            </a:r>
            <a:r>
              <a:rPr lang="en-CA" sz="2000" dirty="0" smtClean="0"/>
              <a:t> du Mont-</a:t>
            </a:r>
            <a:r>
              <a:rPr lang="en-CA" sz="2000" dirty="0" err="1" smtClean="0"/>
              <a:t>Pèlerin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1948	</a:t>
            </a:r>
            <a:r>
              <a:rPr lang="en-CA" sz="2000" i="1" dirty="0" smtClean="0"/>
              <a:t>Individualism and Economic Order</a:t>
            </a:r>
          </a:p>
          <a:p>
            <a:pPr marL="1073150" indent="-1073150">
              <a:buNone/>
            </a:pPr>
            <a:r>
              <a:rPr lang="en-CA" sz="2000" dirty="0" smtClean="0"/>
              <a:t>1950	</a:t>
            </a:r>
            <a:r>
              <a:rPr lang="en-CA" sz="2000" dirty="0" err="1" smtClean="0"/>
              <a:t>Arrivée</a:t>
            </a:r>
            <a:r>
              <a:rPr lang="en-CA" sz="2000" dirty="0" smtClean="0"/>
              <a:t> aux </a:t>
            </a:r>
            <a:r>
              <a:rPr lang="en-CA" sz="2000" dirty="0" err="1" smtClean="0"/>
              <a:t>États-Unis</a:t>
            </a:r>
            <a:r>
              <a:rPr lang="en-CA" sz="2000" dirty="0" smtClean="0"/>
              <a:t>, </a:t>
            </a:r>
            <a:r>
              <a:rPr lang="en-CA" sz="2000" dirty="0" err="1" smtClean="0"/>
              <a:t>enseignant</a:t>
            </a:r>
            <a:r>
              <a:rPr lang="en-CA" sz="2000" dirty="0" smtClean="0"/>
              <a:t> à </a:t>
            </a:r>
            <a:r>
              <a:rPr lang="en-CA" sz="2000" dirty="0" err="1" smtClean="0"/>
              <a:t>l’Université</a:t>
            </a:r>
            <a:r>
              <a:rPr lang="en-CA" sz="2000" dirty="0" smtClean="0"/>
              <a:t> de Chicago</a:t>
            </a:r>
          </a:p>
          <a:p>
            <a:pPr marL="1073150" indent="-1073150">
              <a:buNone/>
            </a:pPr>
            <a:r>
              <a:rPr lang="en-CA" sz="2000" dirty="0" smtClean="0"/>
              <a:t>1952	</a:t>
            </a:r>
            <a:r>
              <a:rPr lang="en-CA" sz="2000" i="1" dirty="0" smtClean="0"/>
              <a:t>The Counter Revolution of Science, The  Sensory Order</a:t>
            </a:r>
          </a:p>
          <a:p>
            <a:pPr marL="1073150" indent="-1073150">
              <a:buNone/>
            </a:pPr>
            <a:r>
              <a:rPr lang="en-CA" sz="2000" dirty="0" smtClean="0"/>
              <a:t>1960	</a:t>
            </a:r>
            <a:r>
              <a:rPr lang="en-CA" sz="2000" i="1" dirty="0" smtClean="0"/>
              <a:t>The Constitution of Liberty</a:t>
            </a:r>
            <a:endParaRPr lang="fr-CA" sz="2000" i="1" dirty="0"/>
          </a:p>
          <a:p>
            <a:pPr marL="1073150" indent="-1073150">
              <a:buNone/>
            </a:pPr>
            <a:r>
              <a:rPr lang="en-CA" sz="2000" dirty="0" smtClean="0"/>
              <a:t>1962	</a:t>
            </a:r>
            <a:r>
              <a:rPr lang="en-CA" sz="2000" dirty="0" err="1" smtClean="0"/>
              <a:t>Arrivée</a:t>
            </a:r>
            <a:r>
              <a:rPr lang="en-CA" sz="2000" dirty="0" smtClean="0"/>
              <a:t> </a:t>
            </a:r>
            <a:r>
              <a:rPr lang="en-CA" sz="2000" dirty="0" err="1" smtClean="0"/>
              <a:t>Allemagne</a:t>
            </a:r>
            <a:r>
              <a:rPr lang="en-CA" sz="2000" dirty="0" smtClean="0"/>
              <a:t>, </a:t>
            </a:r>
            <a:r>
              <a:rPr lang="en-CA" sz="2000" dirty="0" err="1" smtClean="0"/>
              <a:t>enseignant</a:t>
            </a:r>
            <a:r>
              <a:rPr lang="en-CA" sz="2000" dirty="0" smtClean="0"/>
              <a:t> à </a:t>
            </a:r>
            <a:r>
              <a:rPr lang="en-CA" sz="2000" dirty="0" err="1" smtClean="0"/>
              <a:t>l’Université</a:t>
            </a:r>
            <a:r>
              <a:rPr lang="en-CA" sz="2000" dirty="0" smtClean="0"/>
              <a:t> de Fribourg-en-</a:t>
            </a:r>
            <a:r>
              <a:rPr lang="en-CA" sz="2000" dirty="0" err="1" smtClean="0"/>
              <a:t>Brisgau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1967	</a:t>
            </a:r>
            <a:r>
              <a:rPr lang="en-CA" sz="2000" i="1" dirty="0" smtClean="0"/>
              <a:t>Studies in Philosophy, Politics and Economics</a:t>
            </a:r>
          </a:p>
          <a:p>
            <a:pPr marL="1073150" indent="-1073150">
              <a:buNone/>
            </a:pPr>
            <a:r>
              <a:rPr lang="en-CA" sz="2000" dirty="0" smtClean="0"/>
              <a:t>1969	Retour en </a:t>
            </a:r>
            <a:r>
              <a:rPr lang="en-CA" sz="2000" dirty="0" err="1" smtClean="0"/>
              <a:t>Autriche</a:t>
            </a:r>
            <a:r>
              <a:rPr lang="en-CA" sz="2000" dirty="0" smtClean="0"/>
              <a:t>, </a:t>
            </a:r>
            <a:r>
              <a:rPr lang="en-CA" sz="2000" dirty="0" err="1" smtClean="0"/>
              <a:t>enseignant</a:t>
            </a:r>
            <a:r>
              <a:rPr lang="en-CA" sz="2000" dirty="0" smtClean="0"/>
              <a:t> à </a:t>
            </a:r>
            <a:r>
              <a:rPr lang="en-CA" sz="2000" dirty="0" err="1" smtClean="0"/>
              <a:t>l’Université</a:t>
            </a:r>
            <a:r>
              <a:rPr lang="en-CA" sz="2000" dirty="0" smtClean="0"/>
              <a:t> de </a:t>
            </a:r>
            <a:r>
              <a:rPr lang="en-CA" sz="2000" dirty="0" err="1" smtClean="0"/>
              <a:t>Salzbourg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1973	</a:t>
            </a:r>
            <a:r>
              <a:rPr lang="en-CA" sz="2000" i="1" dirty="0"/>
              <a:t> Law, Legislation and Liberty</a:t>
            </a:r>
            <a:r>
              <a:rPr lang="en-CA" sz="2000" dirty="0"/>
              <a:t>, vol. </a:t>
            </a:r>
            <a:r>
              <a:rPr lang="en-CA" sz="2000" dirty="0" smtClean="0"/>
              <a:t>1</a:t>
            </a:r>
          </a:p>
          <a:p>
            <a:pPr marL="1073150" indent="-1073150">
              <a:buNone/>
            </a:pPr>
            <a:r>
              <a:rPr lang="en-CA" sz="2000" dirty="0" smtClean="0"/>
              <a:t>1974	</a:t>
            </a:r>
            <a:r>
              <a:rPr lang="en-CA" sz="2000" dirty="0" err="1" smtClean="0"/>
              <a:t>Récipiendaire</a:t>
            </a:r>
            <a:r>
              <a:rPr lang="en-CA" sz="2000" dirty="0" smtClean="0"/>
              <a:t> du Prix en </a:t>
            </a:r>
            <a:r>
              <a:rPr lang="en-CA" sz="2000" dirty="0" err="1" smtClean="0"/>
              <a:t>mémoire</a:t>
            </a:r>
            <a:r>
              <a:rPr lang="en-CA" sz="2000" dirty="0" smtClean="0"/>
              <a:t> </a:t>
            </a:r>
            <a:r>
              <a:rPr lang="en-CA" sz="2000" dirty="0" err="1" smtClean="0"/>
              <a:t>d’Alfred</a:t>
            </a:r>
            <a:r>
              <a:rPr lang="en-CA" sz="2000" dirty="0" smtClean="0"/>
              <a:t> Nobel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2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Friedrich Hayek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en-CA" sz="2000" dirty="0" smtClean="0"/>
              <a:t>1976	</a:t>
            </a:r>
            <a:r>
              <a:rPr lang="en-CA" sz="2000" i="1" dirty="0" smtClean="0"/>
              <a:t>Law</a:t>
            </a:r>
            <a:r>
              <a:rPr lang="en-CA" sz="2000" i="1" dirty="0"/>
              <a:t>, Legislation and Liberty</a:t>
            </a:r>
            <a:r>
              <a:rPr lang="en-CA" sz="2000" dirty="0"/>
              <a:t>, vol. </a:t>
            </a:r>
            <a:r>
              <a:rPr lang="en-CA" sz="2000" dirty="0" smtClean="0"/>
              <a:t>2</a:t>
            </a:r>
          </a:p>
          <a:p>
            <a:pPr marL="1073150" indent="-1073150">
              <a:buNone/>
            </a:pPr>
            <a:r>
              <a:rPr lang="en-CA" sz="2000" dirty="0" smtClean="0"/>
              <a:t>1977	Retour à Fribourg</a:t>
            </a:r>
          </a:p>
          <a:p>
            <a:pPr marL="1073150" indent="-1073150">
              <a:buNone/>
            </a:pPr>
            <a:r>
              <a:rPr lang="en-CA" sz="2000" dirty="0" smtClean="0"/>
              <a:t>1987	</a:t>
            </a:r>
            <a:r>
              <a:rPr lang="en-CA" sz="2000" i="1" dirty="0" smtClean="0"/>
              <a:t>New Studies in Philosophy, Politics, Economics and the History of Ideas</a:t>
            </a:r>
          </a:p>
          <a:p>
            <a:pPr marL="1073150" indent="-1073150">
              <a:buNone/>
            </a:pPr>
            <a:r>
              <a:rPr lang="en-CA" sz="2000" dirty="0" smtClean="0"/>
              <a:t>1979	</a:t>
            </a:r>
            <a:r>
              <a:rPr lang="en-CA" sz="2000" i="1" dirty="0" smtClean="0"/>
              <a:t>Law</a:t>
            </a:r>
            <a:r>
              <a:rPr lang="en-CA" sz="2000" i="1" dirty="0"/>
              <a:t>, Legislation and Liberty</a:t>
            </a:r>
            <a:r>
              <a:rPr lang="en-CA" sz="2000" dirty="0"/>
              <a:t>, vol. </a:t>
            </a:r>
            <a:r>
              <a:rPr lang="en-CA" sz="2000" dirty="0" smtClean="0"/>
              <a:t>3</a:t>
            </a:r>
          </a:p>
          <a:p>
            <a:pPr marL="1073150" indent="-1073150">
              <a:buNone/>
            </a:pPr>
            <a:r>
              <a:rPr lang="en-CA" sz="2000" dirty="0" smtClean="0"/>
              <a:t>1988	</a:t>
            </a:r>
            <a:r>
              <a:rPr lang="en-CA" sz="2000" i="1" dirty="0" smtClean="0"/>
              <a:t>The Fatal Conceit</a:t>
            </a:r>
          </a:p>
          <a:p>
            <a:pPr marL="1073150" indent="-1073150">
              <a:buNone/>
            </a:pPr>
            <a:r>
              <a:rPr lang="en-CA" sz="2000" dirty="0" smtClean="0"/>
              <a:t>1992	</a:t>
            </a:r>
            <a:r>
              <a:rPr lang="en-CA" sz="2000" dirty="0" err="1" smtClean="0"/>
              <a:t>Décès</a:t>
            </a:r>
            <a:r>
              <a:rPr lang="en-CA" sz="2000" dirty="0" smtClean="0"/>
              <a:t> à Fribourg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55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Vienne au </a:t>
            </a:r>
            <a:r>
              <a:rPr lang="en-CA" dirty="0" err="1" smtClean="0"/>
              <a:t>tournant</a:t>
            </a:r>
            <a:r>
              <a:rPr lang="en-CA" dirty="0" smtClean="0"/>
              <a:t> du siècle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 smtClean="0"/>
              <a:t>Centre culturel et intellectuel important d’où émanent plusieurs courants de pensée dans tous les domaines</a:t>
            </a:r>
            <a:endParaRPr lang="fr-CA" sz="2800" dirty="0"/>
          </a:p>
          <a:p>
            <a:pPr lvl="1"/>
            <a:r>
              <a:rPr lang="fr-CA" sz="2400" dirty="0" smtClean="0"/>
              <a:t>La naissance de la psychanalyse</a:t>
            </a:r>
          </a:p>
          <a:p>
            <a:pPr lvl="1"/>
            <a:r>
              <a:rPr lang="fr-CA" sz="2400" dirty="0" smtClean="0"/>
              <a:t>Le positivisme logique du Cercle de Vienne</a:t>
            </a:r>
          </a:p>
          <a:p>
            <a:pPr lvl="1"/>
            <a:r>
              <a:rPr lang="fr-CA" sz="2400" dirty="0" smtClean="0"/>
              <a:t>L’École autrichienne d’économie</a:t>
            </a:r>
            <a:r>
              <a:rPr lang="fr-CA" sz="2800" dirty="0" smtClean="0"/>
              <a:t>	</a:t>
            </a:r>
          </a:p>
          <a:p>
            <a:endParaRPr lang="fr-CA" sz="2800" dirty="0" smtClean="0"/>
          </a:p>
          <a:p>
            <a:endParaRPr lang="fr-CA" sz="28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324528" cy="1399032"/>
          </a:xfrm>
        </p:spPr>
        <p:txBody>
          <a:bodyPr/>
          <a:lstStyle/>
          <a:p>
            <a:r>
              <a:rPr lang="en-CA" dirty="0" err="1" smtClean="0"/>
              <a:t>L’Autriche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</a:t>
            </a:r>
            <a:r>
              <a:rPr lang="en-CA" dirty="0" err="1" smtClean="0"/>
              <a:t>l’entre</a:t>
            </a:r>
            <a:r>
              <a:rPr lang="en-CA" dirty="0" smtClean="0"/>
              <a:t>-</a:t>
            </a:r>
            <a:r>
              <a:rPr lang="en-CA" dirty="0" err="1" smtClean="0"/>
              <a:t>deux</a:t>
            </a:r>
            <a:r>
              <a:rPr lang="en-CA" dirty="0" smtClean="0"/>
              <a:t>-guerre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sz="2800" dirty="0" smtClean="0"/>
              <a:t>Le traité de Versailles démantèle l’Empire austro-hongrois, Vienne demeure la capital d’une Autiche au territoire et à l’influence restreints</a:t>
            </a:r>
          </a:p>
          <a:p>
            <a:endParaRPr lang="fr-CA" sz="2800" dirty="0" smtClean="0"/>
          </a:p>
          <a:p>
            <a:r>
              <a:rPr lang="fr-CA" sz="2800" dirty="0" smtClean="0"/>
              <a:t>L’inflation est galopante entre 1918 et 1922 sous la coalition social-démocrate pour laquelle Schumpeter est ministre des finances</a:t>
            </a:r>
            <a:endParaRPr lang="fr-CA" sz="2800" dirty="0"/>
          </a:p>
          <a:p>
            <a:endParaRPr lang="fr-CA" sz="2800" dirty="0" smtClean="0"/>
          </a:p>
          <a:p>
            <a:r>
              <a:rPr lang="fr-CA" sz="2800" dirty="0" smtClean="0"/>
              <a:t>La politique autrichienne est par la suite dominée par les sociaux-chrétiens de droite, alors que celle de Vienne demeure dominée par les sociaux-démocrates</a:t>
            </a:r>
          </a:p>
          <a:p>
            <a:endParaRPr lang="fr-CA" sz="2800" dirty="0" smtClean="0"/>
          </a:p>
          <a:p>
            <a:r>
              <a:rPr lang="fr-CA" sz="2800" dirty="0" smtClean="0"/>
              <a:t>Des révoltes ouvrières ont lieu en 1927, puis en 1934, ces dernières sont écrasées et entraînent Vienne rouge avec elles</a:t>
            </a:r>
          </a:p>
          <a:p>
            <a:endParaRPr lang="fr-CA" sz="2800" dirty="0" smtClean="0"/>
          </a:p>
          <a:p>
            <a:r>
              <a:rPr lang="fr-CA" sz="2800" dirty="0" smtClean="0"/>
              <a:t>En 1938, l’Autriche est annexée à l’Allemagne d’Hitler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18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324528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réflexion</a:t>
            </a:r>
            <a:r>
              <a:rPr lang="en-CA" dirty="0" smtClean="0"/>
              <a:t> </a:t>
            </a:r>
            <a:r>
              <a:rPr lang="en-CA" dirty="0" err="1" smtClean="0"/>
              <a:t>politique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60902"/>
          </a:xfrm>
        </p:spPr>
        <p:txBody>
          <a:bodyPr>
            <a:normAutofit fontScale="92500" lnSpcReduction="10000"/>
          </a:bodyPr>
          <a:lstStyle/>
          <a:p>
            <a:r>
              <a:rPr lang="fr-CA" sz="2800" dirty="0" smtClean="0"/>
              <a:t>Cette </a:t>
            </a:r>
            <a:r>
              <a:rPr lang="fr-CA" sz="2800" dirty="0" err="1" smtClean="0"/>
              <a:t>ébulition</a:t>
            </a:r>
            <a:r>
              <a:rPr lang="fr-CA" sz="2800" dirty="0" smtClean="0"/>
              <a:t> politique entraîne une profonde réflexion chez les intellectuels</a:t>
            </a:r>
          </a:p>
          <a:p>
            <a:endParaRPr lang="fr-CA" sz="2800" dirty="0" smtClean="0"/>
          </a:p>
          <a:p>
            <a:r>
              <a:rPr lang="fr-CA" sz="2800" dirty="0" smtClean="0"/>
              <a:t>Des penseurs associés à l’École autrichienne vont développer une défense d’un libéralisme radical, notamment Mises, Hayek, Popper et Robbins, en même temps qu’une critique du </a:t>
            </a:r>
            <a:r>
              <a:rPr lang="fr-CA" sz="2800" dirty="0" err="1" smtClean="0"/>
              <a:t>fascime</a:t>
            </a:r>
            <a:endParaRPr lang="fr-CA" sz="2800" dirty="0" smtClean="0"/>
          </a:p>
          <a:p>
            <a:endParaRPr lang="fr-CA" sz="2800" dirty="0" smtClean="0"/>
          </a:p>
          <a:p>
            <a:r>
              <a:rPr lang="fr-CA" sz="2800" dirty="0" smtClean="0"/>
              <a:t>D’autres, réunis autour du Cercle de Vienne, vont plutôt prôner la mise en place d’un nouvel ordre social sur des bases scientifiques 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45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3958</TotalTime>
  <Words>775</Words>
  <Application>Microsoft Office PowerPoint</Application>
  <PresentationFormat>Affichage à l'écran (4:3)</PresentationFormat>
  <Paragraphs>175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Verve</vt:lpstr>
      <vt:lpstr>Friedrich Hayek et l’École autrichienne</vt:lpstr>
      <vt:lpstr>Plan</vt:lpstr>
      <vt:lpstr>L’École autrichienne après Menger</vt:lpstr>
      <vt:lpstr>Friedrich Hayek : chronologie</vt:lpstr>
      <vt:lpstr>Friedrich Hayek : chronologie</vt:lpstr>
      <vt:lpstr>Friedrich Hayek : chronologie</vt:lpstr>
      <vt:lpstr>Vienne au tournant du siècle</vt:lpstr>
      <vt:lpstr>L’Autriche dans l’entre-deux-guerre</vt:lpstr>
      <vt:lpstr>La réflexion politique</vt:lpstr>
      <vt:lpstr>Le Cercle de Vienne</vt:lpstr>
      <vt:lpstr>L’Ordre sensoriel</vt:lpstr>
      <vt:lpstr>Le «scientisme»</vt:lpstr>
      <vt:lpstr>Les ordres spontanées</vt:lpstr>
      <vt:lpstr>La Société du Mont-Pèlerin</vt:lpstr>
      <vt:lpstr>Ludwig von Mises (1881-1973)</vt:lpstr>
      <vt:lpstr>Néoclassiques et Autrichiens</vt:lpstr>
      <vt:lpstr>Bibliographie choisie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sav-salledecours</cp:lastModifiedBy>
  <cp:revision>626</cp:revision>
  <dcterms:created xsi:type="dcterms:W3CDTF">2012-10-28T01:26:47Z</dcterms:created>
  <dcterms:modified xsi:type="dcterms:W3CDTF">2015-11-03T17:16:53Z</dcterms:modified>
</cp:coreProperties>
</file>