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26"/>
  </p:notesMasterIdLst>
  <p:handoutMasterIdLst>
    <p:handoutMasterId r:id="rId27"/>
  </p:handoutMasterIdLst>
  <p:sldIdLst>
    <p:sldId id="256" r:id="rId2"/>
    <p:sldId id="327" r:id="rId3"/>
    <p:sldId id="446" r:id="rId4"/>
    <p:sldId id="496" r:id="rId5"/>
    <p:sldId id="497" r:id="rId6"/>
    <p:sldId id="477" r:id="rId7"/>
    <p:sldId id="514" r:id="rId8"/>
    <p:sldId id="500" r:id="rId9"/>
    <p:sldId id="499" r:id="rId10"/>
    <p:sldId id="501" r:id="rId11"/>
    <p:sldId id="513" r:id="rId12"/>
    <p:sldId id="502" r:id="rId13"/>
    <p:sldId id="498" r:id="rId14"/>
    <p:sldId id="503" r:id="rId15"/>
    <p:sldId id="504" r:id="rId16"/>
    <p:sldId id="505" r:id="rId17"/>
    <p:sldId id="506" r:id="rId18"/>
    <p:sldId id="509" r:id="rId19"/>
    <p:sldId id="511" r:id="rId20"/>
    <p:sldId id="512" r:id="rId21"/>
    <p:sldId id="508" r:id="rId22"/>
    <p:sldId id="510" r:id="rId23"/>
    <p:sldId id="507" r:id="rId24"/>
    <p:sldId id="450" r:id="rId25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4660"/>
  </p:normalViewPr>
  <p:slideViewPr>
    <p:cSldViewPr>
      <p:cViewPr>
        <p:scale>
          <a:sx n="66" d="100"/>
          <a:sy n="66" d="100"/>
        </p:scale>
        <p:origin x="-129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24/11/2015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2015-11-24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CF99-64B1-4A3C-83CF-427D76DEF955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291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CF99-64B1-4A3C-83CF-427D76DEF955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291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CF99-64B1-4A3C-83CF-427D76DEF955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291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EECF99-64B1-4A3C-83CF-427D76DEF955}" type="slidenum">
              <a:rPr lang="fr-CA" smtClean="0"/>
              <a:pPr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291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2015-11-24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belprize.org/nobel_prizes/economic-sciences/laureates/1992/becker-lecture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1520" y="776288"/>
            <a:ext cx="8351936" cy="1470025"/>
          </a:xfrm>
        </p:spPr>
        <p:txBody>
          <a:bodyPr>
            <a:normAutofit/>
          </a:bodyPr>
          <a:lstStyle/>
          <a:p>
            <a:r>
              <a:rPr lang="en-CA" dirty="0" smtClean="0"/>
              <a:t>Milton Friedman et </a:t>
            </a:r>
            <a:r>
              <a:rPr lang="en-CA" dirty="0" err="1" smtClean="0"/>
              <a:t>l’École</a:t>
            </a:r>
            <a:r>
              <a:rPr lang="en-CA" dirty="0" smtClean="0"/>
              <a:t> de Chicago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 Sujet 9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taux</a:t>
            </a:r>
            <a:r>
              <a:rPr lang="en-CA" dirty="0" smtClean="0"/>
              <a:t> de </a:t>
            </a:r>
            <a:r>
              <a:rPr lang="en-CA" dirty="0" err="1" smtClean="0"/>
              <a:t>chômage</a:t>
            </a:r>
            <a:r>
              <a:rPr lang="en-CA" dirty="0" smtClean="0"/>
              <a:t> </a:t>
            </a:r>
            <a:r>
              <a:rPr lang="en-CA" dirty="0" err="1" smtClean="0"/>
              <a:t>naturel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CA" dirty="0" err="1" smtClean="0"/>
              <a:t>Proposé</a:t>
            </a:r>
            <a:r>
              <a:rPr lang="en-CA" dirty="0" smtClean="0"/>
              <a:t> en 1967 </a:t>
            </a:r>
            <a:r>
              <a:rPr lang="en-CA" dirty="0" err="1" smtClean="0"/>
              <a:t>dans</a:t>
            </a:r>
            <a:r>
              <a:rPr lang="en-CA" dirty="0" smtClean="0"/>
              <a:t> «The Role of Monetary Policy»</a:t>
            </a:r>
          </a:p>
          <a:p>
            <a:endParaRPr lang="en-CA" dirty="0" smtClean="0"/>
          </a:p>
          <a:p>
            <a:r>
              <a:rPr lang="en-CA" dirty="0" err="1" smtClean="0"/>
              <a:t>Niveau</a:t>
            </a:r>
            <a:r>
              <a:rPr lang="en-CA" dirty="0" smtClean="0"/>
              <a:t> minimal de </a:t>
            </a:r>
            <a:r>
              <a:rPr lang="en-CA" dirty="0" err="1" smtClean="0"/>
              <a:t>chômage</a:t>
            </a:r>
            <a:r>
              <a:rPr lang="en-CA" dirty="0" smtClean="0"/>
              <a:t> non </a:t>
            </a:r>
            <a:r>
              <a:rPr lang="en-CA" dirty="0" err="1" smtClean="0"/>
              <a:t>inflationniste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err="1" smtClean="0"/>
              <a:t>Attaque</a:t>
            </a:r>
            <a:r>
              <a:rPr lang="en-CA" dirty="0" smtClean="0"/>
              <a:t> </a:t>
            </a:r>
            <a:r>
              <a:rPr lang="en-CA" dirty="0" err="1" smtClean="0"/>
              <a:t>contre</a:t>
            </a:r>
            <a:r>
              <a:rPr lang="en-CA" dirty="0" smtClean="0"/>
              <a:t> la </a:t>
            </a:r>
            <a:r>
              <a:rPr lang="en-CA" dirty="0" err="1" smtClean="0"/>
              <a:t>courbe</a:t>
            </a:r>
            <a:r>
              <a:rPr lang="en-CA" dirty="0" smtClean="0"/>
              <a:t> de Phillips et </a:t>
            </a:r>
            <a:r>
              <a:rPr lang="en-CA" dirty="0" err="1" smtClean="0"/>
              <a:t>l’idée</a:t>
            </a:r>
            <a:r>
              <a:rPr lang="en-CA" dirty="0" smtClean="0"/>
              <a:t> </a:t>
            </a:r>
            <a:r>
              <a:rPr lang="en-CA" dirty="0" err="1" smtClean="0"/>
              <a:t>qu’elle</a:t>
            </a:r>
            <a:r>
              <a:rPr lang="en-CA" dirty="0" smtClean="0"/>
              <a:t> </a:t>
            </a:r>
            <a:r>
              <a:rPr lang="en-CA" dirty="0" err="1" smtClean="0"/>
              <a:t>présente</a:t>
            </a:r>
            <a:r>
              <a:rPr lang="en-CA" dirty="0" smtClean="0"/>
              <a:t> un </a:t>
            </a:r>
            <a:r>
              <a:rPr lang="en-CA" dirty="0" err="1" smtClean="0"/>
              <a:t>choix</a:t>
            </a:r>
            <a:r>
              <a:rPr lang="en-CA" dirty="0" smtClean="0"/>
              <a:t> aux </a:t>
            </a:r>
            <a:r>
              <a:rPr lang="en-CA" dirty="0" err="1" smtClean="0"/>
              <a:t>autorités</a:t>
            </a:r>
            <a:r>
              <a:rPr lang="en-CA" dirty="0" smtClean="0"/>
              <a:t> en charge des pol. de stabilisation</a:t>
            </a:r>
          </a:p>
          <a:p>
            <a:endParaRPr lang="en-CA" dirty="0" smtClean="0"/>
          </a:p>
          <a:p>
            <a:r>
              <a:rPr lang="en-CA" dirty="0" err="1" smtClean="0"/>
              <a:t>Suggère</a:t>
            </a:r>
            <a:r>
              <a:rPr lang="en-CA" dirty="0" smtClean="0"/>
              <a:t> </a:t>
            </a:r>
            <a:r>
              <a:rPr lang="en-CA" dirty="0" err="1" smtClean="0"/>
              <a:t>plutôt</a:t>
            </a:r>
            <a:r>
              <a:rPr lang="en-CA" dirty="0" smtClean="0"/>
              <a:t> des </a:t>
            </a:r>
            <a:r>
              <a:rPr lang="en-CA" dirty="0" err="1" smtClean="0"/>
              <a:t>réformes</a:t>
            </a:r>
            <a:r>
              <a:rPr lang="en-CA" dirty="0" smtClean="0"/>
              <a:t> </a:t>
            </a:r>
            <a:r>
              <a:rPr lang="en-CA" dirty="0" err="1" smtClean="0"/>
              <a:t>structurelles</a:t>
            </a:r>
            <a:r>
              <a:rPr lang="en-CA" dirty="0" smtClean="0"/>
              <a:t> du </a:t>
            </a:r>
            <a:r>
              <a:rPr lang="en-CA" dirty="0" err="1" smtClean="0"/>
              <a:t>marché</a:t>
            </a:r>
            <a:r>
              <a:rPr lang="en-CA" dirty="0" smtClean="0"/>
              <a:t> du travail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Les anticipations </a:t>
            </a:r>
            <a:r>
              <a:rPr lang="en-CA" dirty="0" err="1" smtClean="0"/>
              <a:t>adaptatives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329642" cy="4572000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Les agents adaptent leurs anticipations sur la base des décisions prises dans le passé par les autorités</a:t>
            </a:r>
          </a:p>
          <a:p>
            <a:endParaRPr lang="fr-FR" dirty="0" smtClean="0"/>
          </a:p>
          <a:p>
            <a:r>
              <a:rPr lang="fr-FR" dirty="0" smtClean="0"/>
              <a:t>Un choc monétaire peut berner les agents et stimuler la DG à CT, mais son effet à LT est nul une fois les anticipations adaptées</a:t>
            </a:r>
          </a:p>
          <a:p>
            <a:endParaRPr lang="fr-FR" dirty="0" smtClean="0"/>
          </a:p>
          <a:p>
            <a:r>
              <a:rPr lang="fr-FR" dirty="0" smtClean="0"/>
              <a:t>Hypothèse supportant les résultats empiriques des tests de la TQM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Les </a:t>
            </a:r>
            <a:r>
              <a:rPr lang="en-CA" dirty="0" err="1" smtClean="0"/>
              <a:t>politiques</a:t>
            </a:r>
            <a:r>
              <a:rPr lang="en-CA" dirty="0" smtClean="0"/>
              <a:t> de stabilisation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Le cycle est d’abord le fait de l’intervention des autorités en charge des </a:t>
            </a:r>
            <a:r>
              <a:rPr lang="fr-FR" dirty="0" err="1" smtClean="0"/>
              <a:t>pol</a:t>
            </a:r>
            <a:r>
              <a:rPr lang="fr-FR" dirty="0" smtClean="0"/>
              <a:t>. de stabilisation soumises au biais inflationniste :</a:t>
            </a:r>
          </a:p>
          <a:p>
            <a:pPr lvl="1"/>
            <a:r>
              <a:rPr lang="fr-FR" dirty="0" smtClean="0"/>
              <a:t>Il est vain d’espérer stimuler l’économie par un choc mon. à LT</a:t>
            </a:r>
          </a:p>
          <a:p>
            <a:pPr lvl="1"/>
            <a:r>
              <a:rPr lang="fr-FR" dirty="0" smtClean="0"/>
              <a:t>Il est contreproductif de viser un chômage en deçà du taux naturel</a:t>
            </a:r>
          </a:p>
          <a:p>
            <a:endParaRPr lang="fr-FR" dirty="0" smtClean="0"/>
          </a:p>
          <a:p>
            <a:r>
              <a:rPr lang="fr-FR" dirty="0" smtClean="0"/>
              <a:t>On a donc : une </a:t>
            </a:r>
            <a:r>
              <a:rPr lang="fr-FR" dirty="0" err="1" smtClean="0"/>
              <a:t>tutèle</a:t>
            </a:r>
            <a:r>
              <a:rPr lang="fr-FR" dirty="0" smtClean="0"/>
              <a:t> de la </a:t>
            </a:r>
            <a:r>
              <a:rPr lang="fr-FR" dirty="0" err="1" smtClean="0"/>
              <a:t>pol</a:t>
            </a:r>
            <a:r>
              <a:rPr lang="fr-FR" dirty="0" smtClean="0"/>
              <a:t>. mon. et des politiques structurelles, dites de l’offre, en guise de «</a:t>
            </a:r>
            <a:r>
              <a:rPr lang="fr-FR" dirty="0" err="1" smtClean="0"/>
              <a:t>pol</a:t>
            </a:r>
            <a:r>
              <a:rPr lang="fr-FR" dirty="0" smtClean="0"/>
              <a:t>. </a:t>
            </a:r>
            <a:r>
              <a:rPr lang="fr-FR" dirty="0" err="1" smtClean="0"/>
              <a:t>budg</a:t>
            </a:r>
            <a:r>
              <a:rPr lang="fr-FR" dirty="0" smtClean="0"/>
              <a:t>.» </a:t>
            </a:r>
          </a:p>
          <a:p>
            <a:pPr>
              <a:buNone/>
            </a:pP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L’École</a:t>
            </a:r>
            <a:r>
              <a:rPr lang="en-CA" dirty="0" smtClean="0"/>
              <a:t> de Chicago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572000"/>
          </a:xfrm>
        </p:spPr>
        <p:txBody>
          <a:bodyPr>
            <a:normAutofit/>
          </a:bodyPr>
          <a:lstStyle/>
          <a:p>
            <a:r>
              <a:rPr lang="en-CA" sz="2800" dirty="0" smtClean="0"/>
              <a:t>Jacob Viner (1892-1970)</a:t>
            </a:r>
          </a:p>
          <a:p>
            <a:r>
              <a:rPr lang="en-CA" sz="2800" dirty="0" err="1" smtClean="0"/>
              <a:t>Krank</a:t>
            </a:r>
            <a:r>
              <a:rPr lang="en-CA" sz="2800" dirty="0" smtClean="0"/>
              <a:t> Knight (1885-1972)</a:t>
            </a:r>
          </a:p>
          <a:p>
            <a:r>
              <a:rPr lang="en-CA" sz="2800" dirty="0" smtClean="0"/>
              <a:t>George Stigler (1911-1991)</a:t>
            </a:r>
          </a:p>
          <a:p>
            <a:r>
              <a:rPr lang="en-CA" sz="2800" dirty="0" smtClean="0"/>
              <a:t>Ronald </a:t>
            </a:r>
            <a:r>
              <a:rPr lang="en-CA" sz="2800" dirty="0" err="1"/>
              <a:t>Coase</a:t>
            </a:r>
            <a:r>
              <a:rPr lang="en-CA" sz="2800" dirty="0"/>
              <a:t> (1910-2013</a:t>
            </a:r>
            <a:r>
              <a:rPr lang="en-CA" sz="2800" dirty="0" smtClean="0"/>
              <a:t>)</a:t>
            </a:r>
          </a:p>
          <a:p>
            <a:r>
              <a:rPr lang="en-CA" sz="2800" dirty="0" smtClean="0"/>
              <a:t>Gary Becker (1930-2014)</a:t>
            </a:r>
          </a:p>
          <a:p>
            <a:r>
              <a:rPr lang="en-CA" sz="2800" dirty="0" smtClean="0"/>
              <a:t>Robert E. Lucas (1937 - 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58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Roanald</a:t>
            </a:r>
            <a:r>
              <a:rPr lang="en-CA" dirty="0" smtClean="0"/>
              <a:t> </a:t>
            </a:r>
            <a:r>
              <a:rPr lang="en-CA" dirty="0" err="1" smtClean="0"/>
              <a:t>Coase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572000"/>
          </a:xfrm>
        </p:spPr>
        <p:txBody>
          <a:bodyPr>
            <a:normAutofit fontScale="92500" lnSpcReduction="20000"/>
          </a:bodyPr>
          <a:lstStyle/>
          <a:p>
            <a:r>
              <a:rPr lang="fr-FR" sz="2800" dirty="0" smtClean="0"/>
              <a:t>Deux contributions majeures : </a:t>
            </a:r>
          </a:p>
          <a:p>
            <a:pPr lvl="1"/>
            <a:r>
              <a:rPr lang="fr-FR" sz="2400" i="1" dirty="0" smtClean="0"/>
              <a:t>The Nature of the </a:t>
            </a:r>
            <a:r>
              <a:rPr lang="fr-FR" sz="2400" i="1" dirty="0" err="1" smtClean="0"/>
              <a:t>Firm</a:t>
            </a:r>
            <a:r>
              <a:rPr lang="fr-FR" sz="2400" i="1" dirty="0" smtClean="0"/>
              <a:t> (1937), </a:t>
            </a:r>
            <a:r>
              <a:rPr lang="fr-FR" sz="2400" dirty="0" smtClean="0"/>
              <a:t>présentant la notion de coût de transaction</a:t>
            </a:r>
          </a:p>
          <a:p>
            <a:pPr lvl="1"/>
            <a:r>
              <a:rPr lang="fr-FR" sz="2400" i="1" dirty="0" smtClean="0"/>
              <a:t>The </a:t>
            </a:r>
            <a:r>
              <a:rPr lang="fr-FR" sz="2400" i="1" dirty="0" err="1" smtClean="0"/>
              <a:t>Problem</a:t>
            </a:r>
            <a:r>
              <a:rPr lang="fr-FR" sz="2400" i="1" dirty="0" smtClean="0"/>
              <a:t> of Social </a:t>
            </a:r>
            <a:r>
              <a:rPr lang="fr-FR" sz="2400" i="1" dirty="0" err="1" smtClean="0"/>
              <a:t>Cost</a:t>
            </a:r>
            <a:r>
              <a:rPr lang="fr-FR" sz="2400" dirty="0" smtClean="0"/>
              <a:t> (1960)</a:t>
            </a:r>
            <a:r>
              <a:rPr lang="fr-FR" sz="2400" i="1" dirty="0" smtClean="0"/>
              <a:t>, é</a:t>
            </a:r>
            <a:r>
              <a:rPr lang="fr-FR" sz="2400" dirty="0" smtClean="0"/>
              <a:t>nonçant le </a:t>
            </a:r>
            <a:r>
              <a:rPr lang="fr-FR" sz="2400" dirty="0" err="1" smtClean="0"/>
              <a:t>théorême</a:t>
            </a:r>
            <a:r>
              <a:rPr lang="fr-FR" sz="2400" dirty="0" smtClean="0"/>
              <a:t> de </a:t>
            </a:r>
            <a:r>
              <a:rPr lang="fr-FR" sz="2400" dirty="0" err="1" smtClean="0"/>
              <a:t>Coase</a:t>
            </a:r>
            <a:endParaRPr lang="fr-FR" sz="2400" dirty="0" smtClean="0"/>
          </a:p>
          <a:p>
            <a:endParaRPr lang="fr-FR" sz="2800" dirty="0" smtClean="0"/>
          </a:p>
          <a:p>
            <a:r>
              <a:rPr lang="fr-FR" sz="2800" dirty="0" smtClean="0"/>
              <a:t>Défenseur du libéralisme en même temps critique de l’orthodoxie néoclassique (une espèce hybride entre Hayek et Friedman)</a:t>
            </a:r>
          </a:p>
          <a:p>
            <a:endParaRPr lang="fr-FR" sz="2800" dirty="0" smtClean="0"/>
          </a:p>
          <a:p>
            <a:r>
              <a:rPr lang="fr-FR" sz="2800" dirty="0" smtClean="0"/>
              <a:t>Initiateur de la nouvelle économie institutionnelle qui s’intéresse particulièrement à la relation entre le droit et l’économie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58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Gary Becker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857784"/>
          </a:xfrm>
        </p:spPr>
        <p:txBody>
          <a:bodyPr>
            <a:normAutofit fontScale="92500" lnSpcReduction="20000"/>
          </a:bodyPr>
          <a:lstStyle/>
          <a:p>
            <a:r>
              <a:rPr lang="fr-FR" sz="2800" dirty="0" smtClean="0"/>
              <a:t>Connu surtout pour son «impérialisme économique», dont on retient entre autres :</a:t>
            </a:r>
          </a:p>
          <a:p>
            <a:pPr lvl="1"/>
            <a:r>
              <a:rPr lang="fr-FR" sz="2500" i="1" dirty="0" err="1" smtClean="0"/>
              <a:t>Human</a:t>
            </a:r>
            <a:r>
              <a:rPr lang="fr-FR" sz="2500" i="1" dirty="0" smtClean="0"/>
              <a:t> Capital : A </a:t>
            </a:r>
            <a:r>
              <a:rPr lang="fr-FR" sz="2500" i="1" dirty="0" err="1" smtClean="0"/>
              <a:t>Theoritical</a:t>
            </a:r>
            <a:r>
              <a:rPr lang="fr-FR" sz="2500" i="1" dirty="0" smtClean="0"/>
              <a:t> and </a:t>
            </a:r>
            <a:r>
              <a:rPr lang="fr-FR" sz="2500" i="1" dirty="0" err="1" smtClean="0"/>
              <a:t>Empirical</a:t>
            </a:r>
            <a:r>
              <a:rPr lang="fr-FR" sz="2500" i="1" dirty="0" smtClean="0"/>
              <a:t> </a:t>
            </a:r>
            <a:r>
              <a:rPr lang="fr-FR" sz="2500" i="1" dirty="0" err="1" smtClean="0"/>
              <a:t>analysis</a:t>
            </a:r>
            <a:r>
              <a:rPr lang="fr-FR" sz="2500" i="1" dirty="0" smtClean="0"/>
              <a:t>  </a:t>
            </a:r>
            <a:r>
              <a:rPr lang="fr-FR" sz="2500" dirty="0" smtClean="0"/>
              <a:t>(1964)</a:t>
            </a:r>
          </a:p>
          <a:p>
            <a:pPr lvl="1"/>
            <a:r>
              <a:rPr lang="fr-FR" sz="2500" i="1" dirty="0" smtClean="0"/>
              <a:t>Crime and </a:t>
            </a:r>
            <a:r>
              <a:rPr lang="fr-FR" sz="2500" i="1" dirty="0" err="1" smtClean="0"/>
              <a:t>Punishment</a:t>
            </a:r>
            <a:r>
              <a:rPr lang="fr-FR" sz="2500" i="1" dirty="0" smtClean="0"/>
              <a:t> : An </a:t>
            </a:r>
            <a:r>
              <a:rPr lang="fr-FR" sz="2500" i="1" dirty="0" err="1" smtClean="0"/>
              <a:t>Economic</a:t>
            </a:r>
            <a:r>
              <a:rPr lang="fr-FR" sz="2500" i="1" dirty="0" smtClean="0"/>
              <a:t> </a:t>
            </a:r>
            <a:r>
              <a:rPr lang="fr-FR" sz="2500" i="1" dirty="0" err="1" smtClean="0"/>
              <a:t>Approach</a:t>
            </a:r>
            <a:r>
              <a:rPr lang="fr-FR" sz="2500" i="1" dirty="0" smtClean="0"/>
              <a:t> </a:t>
            </a:r>
            <a:r>
              <a:rPr lang="fr-FR" sz="2500" dirty="0" smtClean="0"/>
              <a:t>(1968)</a:t>
            </a:r>
          </a:p>
          <a:p>
            <a:pPr lvl="1"/>
            <a:r>
              <a:rPr lang="fr-FR" sz="2500" dirty="0" smtClean="0"/>
              <a:t>Pour un aperçu rapide de la pensée de Becker, voir </a:t>
            </a:r>
            <a:r>
              <a:rPr lang="fr-FR" sz="2500" i="1" dirty="0" smtClean="0">
                <a:hlinkClick r:id="rId3"/>
              </a:rPr>
              <a:t>The </a:t>
            </a:r>
            <a:r>
              <a:rPr lang="fr-FR" sz="2500" i="1" dirty="0" err="1" smtClean="0">
                <a:hlinkClick r:id="rId3"/>
              </a:rPr>
              <a:t>Economics</a:t>
            </a:r>
            <a:r>
              <a:rPr lang="fr-FR" sz="2500" i="1" dirty="0" smtClean="0">
                <a:hlinkClick r:id="rId3"/>
              </a:rPr>
              <a:t> </a:t>
            </a:r>
            <a:r>
              <a:rPr lang="fr-FR" sz="2500" i="1" dirty="0" err="1" smtClean="0">
                <a:hlinkClick r:id="rId3"/>
              </a:rPr>
              <a:t>Way</a:t>
            </a:r>
            <a:r>
              <a:rPr lang="fr-FR" sz="2500" i="1" dirty="0" smtClean="0">
                <a:hlinkClick r:id="rId3"/>
              </a:rPr>
              <a:t> of </a:t>
            </a:r>
            <a:r>
              <a:rPr lang="fr-FR" sz="2500" i="1" dirty="0" err="1" smtClean="0">
                <a:hlinkClick r:id="rId3"/>
              </a:rPr>
              <a:t>Looking</a:t>
            </a:r>
            <a:r>
              <a:rPr lang="fr-FR" sz="2500" i="1" dirty="0" smtClean="0">
                <a:hlinkClick r:id="rId3"/>
              </a:rPr>
              <a:t> </a:t>
            </a:r>
            <a:r>
              <a:rPr lang="fr-FR" sz="2500" i="1" dirty="0" err="1" smtClean="0">
                <a:hlinkClick r:id="rId3"/>
              </a:rPr>
              <a:t>at</a:t>
            </a:r>
            <a:r>
              <a:rPr lang="fr-FR" sz="2500" i="1" dirty="0" smtClean="0">
                <a:hlinkClick r:id="rId3"/>
              </a:rPr>
              <a:t> Life</a:t>
            </a:r>
            <a:endParaRPr lang="fr-FR" sz="2500" i="1" dirty="0" smtClean="0"/>
          </a:p>
          <a:p>
            <a:endParaRPr lang="fr-FR" sz="2400" dirty="0" smtClean="0"/>
          </a:p>
          <a:p>
            <a:r>
              <a:rPr lang="fr-FR" sz="2800" dirty="0" smtClean="0"/>
              <a:t>Les travaux économétriques plus récents de Steven Levitt, aussi établi à Chicago, en sont la transposition plus moderne</a:t>
            </a:r>
          </a:p>
          <a:p>
            <a:endParaRPr lang="en-CA" sz="2800" dirty="0" smtClean="0"/>
          </a:p>
          <a:p>
            <a:r>
              <a:rPr lang="en-CA" sz="2800" dirty="0" err="1" smtClean="0"/>
              <a:t>C’est</a:t>
            </a:r>
            <a:r>
              <a:rPr lang="en-CA" sz="2800" dirty="0" smtClean="0"/>
              <a:t> </a:t>
            </a:r>
            <a:r>
              <a:rPr lang="en-CA" sz="2800" dirty="0" err="1" smtClean="0"/>
              <a:t>l’économie</a:t>
            </a:r>
            <a:r>
              <a:rPr lang="en-CA" sz="2800" dirty="0" smtClean="0"/>
              <a:t> du </a:t>
            </a:r>
            <a:r>
              <a:rPr lang="en-CA" sz="2800" dirty="0" err="1" smtClean="0"/>
              <a:t>vendredi</a:t>
            </a:r>
            <a:r>
              <a:rPr lang="en-CA" sz="2800" dirty="0" smtClean="0"/>
              <a:t> </a:t>
            </a:r>
            <a:r>
              <a:rPr lang="en-CA" sz="2800" dirty="0" err="1" smtClean="0"/>
              <a:t>soir</a:t>
            </a:r>
            <a:r>
              <a:rPr lang="en-CA" sz="2800" dirty="0" smtClean="0"/>
              <a:t>!</a:t>
            </a:r>
            <a:endParaRPr lang="fr-FR" sz="28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58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smtClean="0"/>
              <a:t>Robert E. Lucas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435280" cy="4714876"/>
          </a:xfrm>
        </p:spPr>
        <p:txBody>
          <a:bodyPr>
            <a:normAutofit fontScale="92500" lnSpcReduction="10000"/>
          </a:bodyPr>
          <a:lstStyle/>
          <a:p>
            <a:r>
              <a:rPr lang="fr-FR" sz="2800" dirty="0" smtClean="0"/>
              <a:t>Sa principale contribution est l’idée des anticipations rationnelles, la conclusion naturelle des difficultés associées aux anticipations adaptatives (Combien de fois accepte-t-on de se faire berner?)</a:t>
            </a:r>
          </a:p>
          <a:p>
            <a:endParaRPr lang="fr-FR" sz="2800" dirty="0" smtClean="0"/>
          </a:p>
          <a:p>
            <a:r>
              <a:rPr lang="fr-FR" sz="2800" dirty="0" smtClean="0"/>
              <a:t>Présuppose que les agents ne sont pas plus mal informés que les autorités en charge des </a:t>
            </a:r>
            <a:r>
              <a:rPr lang="fr-FR" sz="2800" dirty="0" err="1" smtClean="0"/>
              <a:t>pol</a:t>
            </a:r>
            <a:r>
              <a:rPr lang="fr-FR" sz="2800" dirty="0" smtClean="0"/>
              <a:t>.</a:t>
            </a:r>
          </a:p>
          <a:p>
            <a:endParaRPr lang="fr-FR" sz="2800" dirty="0" smtClean="0"/>
          </a:p>
          <a:p>
            <a:r>
              <a:rPr lang="fr-FR" sz="2800" dirty="0" smtClean="0"/>
              <a:t>Pas dichotomie CT/LT, neutralité de la monnaie et inefficacité des </a:t>
            </a:r>
            <a:r>
              <a:rPr lang="fr-FR" sz="2800" dirty="0" err="1" smtClean="0"/>
              <a:t>pol</a:t>
            </a:r>
            <a:r>
              <a:rPr lang="fr-FR" sz="2800" dirty="0" smtClean="0"/>
              <a:t>. de stabilisation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587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L’École</a:t>
            </a:r>
            <a:r>
              <a:rPr lang="en-CA" dirty="0" smtClean="0"/>
              <a:t> de Chicago et la </a:t>
            </a:r>
            <a:r>
              <a:rPr lang="en-CA" dirty="0" err="1" smtClean="0"/>
              <a:t>politique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85926"/>
            <a:ext cx="8472518" cy="4668882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Friedman, </a:t>
            </a:r>
            <a:r>
              <a:rPr lang="fr-FR" dirty="0" err="1" smtClean="0"/>
              <a:t>Coase</a:t>
            </a:r>
            <a:r>
              <a:rPr lang="fr-FR" dirty="0" smtClean="0"/>
              <a:t>, Becker, Lucas partagent tous :</a:t>
            </a:r>
          </a:p>
          <a:p>
            <a:pPr lvl="1"/>
            <a:r>
              <a:rPr lang="fr-FR" dirty="0" smtClean="0"/>
              <a:t>Une confiance dans le mécanisme de marché et dans les décisions prises de manière décentralisée</a:t>
            </a:r>
          </a:p>
          <a:p>
            <a:pPr lvl="1"/>
            <a:r>
              <a:rPr lang="fr-FR" dirty="0" smtClean="0"/>
              <a:t>Une grande méfiance envers toute solution orchestrée par l’État</a:t>
            </a:r>
          </a:p>
          <a:p>
            <a:pPr lvl="1"/>
            <a:r>
              <a:rPr lang="fr-FR" dirty="0" smtClean="0"/>
              <a:t>Des théories débouchant sur des recommandations politiques claires</a:t>
            </a:r>
          </a:p>
          <a:p>
            <a:endParaRPr lang="fr-FR" dirty="0" smtClean="0"/>
          </a:p>
          <a:p>
            <a:r>
              <a:rPr lang="fr-FR" dirty="0" smtClean="0"/>
              <a:t>Il faut souligner la diversité, l’originalité et le pragmatisme de leurs contributions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néolibéralisme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3050"/>
            <a:ext cx="8401080" cy="5214950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Retour à l’essence d’un libéralisme économique reposant sur l’existence d’un ordre naturel présenté sous la forme d’une critique sévère de la philosophie et des théories keynésiennes</a:t>
            </a:r>
          </a:p>
          <a:p>
            <a:endParaRPr lang="fr-FR" dirty="0" smtClean="0"/>
          </a:p>
          <a:p>
            <a:r>
              <a:rPr lang="fr-FR" dirty="0" smtClean="0"/>
              <a:t>Mouvement théorique (monétarisme et nouvelle macroéconomie classique) et politique (déconstruction de l’État keynésien) profitant des soubresauts économiques des années 70</a:t>
            </a:r>
          </a:p>
          <a:p>
            <a:endParaRPr lang="fr-FR" dirty="0" smtClean="0"/>
          </a:p>
          <a:p>
            <a:r>
              <a:rPr lang="fr-FR" dirty="0" smtClean="0"/>
              <a:t>L’Université de Chicago est l’épicentre du renouveau de la pensée libérale aux États-Unis, l’équivalent du London </a:t>
            </a:r>
            <a:r>
              <a:rPr lang="fr-FR" dirty="0" err="1" smtClean="0"/>
              <a:t>School</a:t>
            </a:r>
            <a:r>
              <a:rPr lang="fr-FR" dirty="0" smtClean="0"/>
              <a:t> of </a:t>
            </a:r>
            <a:r>
              <a:rPr lang="fr-FR" dirty="0" err="1" smtClean="0"/>
              <a:t>Economics</a:t>
            </a:r>
            <a:r>
              <a:rPr lang="fr-FR" dirty="0" smtClean="0"/>
              <a:t> en Angleterre (davantage influencé par la pensée autrichienne)</a:t>
            </a:r>
          </a:p>
          <a:p>
            <a:endParaRPr lang="fr-FR" dirty="0" smtClean="0"/>
          </a:p>
          <a:p>
            <a:r>
              <a:rPr lang="fr-FR" dirty="0" smtClean="0"/>
              <a:t>Terme galvaudé, s’il en est un, qui cerne bien une réalité historique lorsqu’il est employé sans connotation négative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en-CA" dirty="0" err="1" smtClean="0"/>
              <a:t>Théoriciens</a:t>
            </a:r>
            <a:r>
              <a:rPr lang="en-CA" dirty="0" smtClean="0"/>
              <a:t> </a:t>
            </a:r>
            <a:r>
              <a:rPr lang="en-CA" dirty="0" err="1" smtClean="0"/>
              <a:t>ou</a:t>
            </a:r>
            <a:r>
              <a:rPr lang="en-CA" dirty="0" smtClean="0"/>
              <a:t> </a:t>
            </a:r>
            <a:r>
              <a:rPr lang="en-CA" dirty="0" err="1" smtClean="0"/>
              <a:t>pamphlétaires</a:t>
            </a:r>
            <a:r>
              <a:rPr lang="en-CA" dirty="0" smtClean="0"/>
              <a:t>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329642" cy="4572000"/>
          </a:xfrm>
        </p:spPr>
        <p:txBody>
          <a:bodyPr>
            <a:normAutofit fontScale="85000" lnSpcReduction="10000"/>
          </a:bodyPr>
          <a:lstStyle/>
          <a:p>
            <a:r>
              <a:rPr lang="en-CA" dirty="0" err="1" smtClean="0"/>
              <a:t>Plusieurs</a:t>
            </a:r>
            <a:r>
              <a:rPr lang="en-CA" dirty="0" smtClean="0"/>
              <a:t> </a:t>
            </a:r>
            <a:r>
              <a:rPr lang="en-CA" dirty="0" err="1" smtClean="0"/>
              <a:t>économistes</a:t>
            </a:r>
            <a:r>
              <a:rPr lang="en-CA" dirty="0" smtClean="0"/>
              <a:t> et </a:t>
            </a:r>
            <a:r>
              <a:rPr lang="en-CA" dirty="0" err="1" smtClean="0"/>
              <a:t>philosophes</a:t>
            </a:r>
            <a:r>
              <a:rPr lang="en-CA" dirty="0" smtClean="0"/>
              <a:t> </a:t>
            </a:r>
            <a:r>
              <a:rPr lang="en-CA" dirty="0" err="1" smtClean="0"/>
              <a:t>associés</a:t>
            </a:r>
            <a:r>
              <a:rPr lang="en-CA" dirty="0" smtClean="0"/>
              <a:t> au </a:t>
            </a:r>
            <a:r>
              <a:rPr lang="en-CA" dirty="0" err="1" smtClean="0"/>
              <a:t>mouvement</a:t>
            </a:r>
            <a:r>
              <a:rPr lang="en-CA" dirty="0" smtClean="0"/>
              <a:t> </a:t>
            </a:r>
            <a:r>
              <a:rPr lang="en-CA" dirty="0" err="1" smtClean="0"/>
              <a:t>étaient</a:t>
            </a:r>
            <a:r>
              <a:rPr lang="en-CA" dirty="0" smtClean="0"/>
              <a:t> des </a:t>
            </a:r>
            <a:r>
              <a:rPr lang="en-CA" dirty="0" err="1" smtClean="0"/>
              <a:t>pamphlétaires</a:t>
            </a:r>
            <a:endParaRPr lang="en-CA" dirty="0" smtClean="0"/>
          </a:p>
          <a:p>
            <a:pPr lvl="1"/>
            <a:r>
              <a:rPr lang="en-CA" dirty="0" smtClean="0"/>
              <a:t>Popper, </a:t>
            </a:r>
            <a:r>
              <a:rPr lang="en-CA" i="1" dirty="0" smtClean="0"/>
              <a:t>The Open Society and its Enemies </a:t>
            </a:r>
            <a:r>
              <a:rPr lang="en-CA" dirty="0" smtClean="0"/>
              <a:t>(1945)</a:t>
            </a:r>
          </a:p>
          <a:p>
            <a:pPr lvl="1"/>
            <a:r>
              <a:rPr lang="en-CA" dirty="0" smtClean="0"/>
              <a:t>Hayek, </a:t>
            </a:r>
            <a:r>
              <a:rPr lang="en-CA" i="1" dirty="0" smtClean="0"/>
              <a:t>The Road to Serfdom </a:t>
            </a:r>
            <a:r>
              <a:rPr lang="en-CA" dirty="0" smtClean="0"/>
              <a:t>(1947)</a:t>
            </a:r>
          </a:p>
          <a:p>
            <a:pPr lvl="1"/>
            <a:r>
              <a:rPr lang="en-CA" dirty="0" smtClean="0"/>
              <a:t>Friedman, </a:t>
            </a:r>
            <a:r>
              <a:rPr lang="en-CA" i="1" dirty="0" smtClean="0"/>
              <a:t>Capitalism and Freedom </a:t>
            </a:r>
            <a:r>
              <a:rPr lang="en-CA" dirty="0" smtClean="0"/>
              <a:t>(1962)</a:t>
            </a:r>
          </a:p>
          <a:p>
            <a:pPr lvl="1"/>
            <a:r>
              <a:rPr lang="en-CA" dirty="0" smtClean="0"/>
              <a:t>Jacques </a:t>
            </a:r>
            <a:r>
              <a:rPr lang="en-CA" dirty="0" err="1" smtClean="0"/>
              <a:t>Rueff</a:t>
            </a:r>
            <a:r>
              <a:rPr lang="en-CA" dirty="0" smtClean="0"/>
              <a:t>, </a:t>
            </a:r>
            <a:r>
              <a:rPr lang="en-CA" i="1" dirty="0" smtClean="0"/>
              <a:t>Le </a:t>
            </a:r>
            <a:r>
              <a:rPr lang="en-CA" i="1" dirty="0" err="1" smtClean="0"/>
              <a:t>péché</a:t>
            </a:r>
            <a:r>
              <a:rPr lang="en-CA" i="1" dirty="0" smtClean="0"/>
              <a:t> </a:t>
            </a:r>
            <a:r>
              <a:rPr lang="en-CA" i="1" dirty="0" err="1" smtClean="0"/>
              <a:t>monétaire</a:t>
            </a:r>
            <a:r>
              <a:rPr lang="en-CA" i="1" dirty="0" smtClean="0"/>
              <a:t> de </a:t>
            </a:r>
            <a:r>
              <a:rPr lang="en-CA" i="1" dirty="0" err="1" smtClean="0"/>
              <a:t>l’Occident</a:t>
            </a:r>
            <a:r>
              <a:rPr lang="en-CA" i="1" dirty="0" smtClean="0"/>
              <a:t> </a:t>
            </a:r>
            <a:r>
              <a:rPr lang="en-CA" dirty="0" smtClean="0"/>
              <a:t>(1971)</a:t>
            </a:r>
          </a:p>
          <a:p>
            <a:pPr lvl="1"/>
            <a:r>
              <a:rPr lang="en-CA" dirty="0" smtClean="0"/>
              <a:t>Robbins, </a:t>
            </a:r>
            <a:r>
              <a:rPr lang="en-CA" i="1" dirty="0" smtClean="0"/>
              <a:t>Against Inflation </a:t>
            </a:r>
            <a:r>
              <a:rPr lang="en-CA" dirty="0" smtClean="0"/>
              <a:t>(1979)</a:t>
            </a:r>
          </a:p>
          <a:p>
            <a:endParaRPr lang="en-CA" dirty="0" smtClean="0"/>
          </a:p>
          <a:p>
            <a:r>
              <a:rPr lang="en-CA" dirty="0" smtClean="0"/>
              <a:t>La </a:t>
            </a:r>
            <a:r>
              <a:rPr lang="en-CA" dirty="0" err="1" smtClean="0"/>
              <a:t>réconciliation</a:t>
            </a:r>
            <a:r>
              <a:rPr lang="en-CA" dirty="0" smtClean="0"/>
              <a:t> des </a:t>
            </a:r>
            <a:r>
              <a:rPr lang="en-CA" dirty="0" err="1" smtClean="0"/>
              <a:t>contenus</a:t>
            </a:r>
            <a:r>
              <a:rPr lang="en-CA" dirty="0" smtClean="0"/>
              <a:t> </a:t>
            </a:r>
            <a:r>
              <a:rPr lang="en-CA" dirty="0" err="1" smtClean="0"/>
              <a:t>théoriques</a:t>
            </a:r>
            <a:r>
              <a:rPr lang="en-CA" dirty="0" smtClean="0"/>
              <a:t> et </a:t>
            </a:r>
            <a:r>
              <a:rPr lang="en-CA" dirty="0" err="1" smtClean="0"/>
              <a:t>poitiques</a:t>
            </a:r>
            <a:r>
              <a:rPr lang="en-CA" dirty="0" smtClean="0"/>
              <a:t> de </a:t>
            </a:r>
            <a:r>
              <a:rPr lang="en-CA" dirty="0" err="1" smtClean="0"/>
              <a:t>leurs</a:t>
            </a:r>
            <a:r>
              <a:rPr lang="en-CA" dirty="0" smtClean="0"/>
              <a:t> oeuvres pose la question de la </a:t>
            </a:r>
            <a:r>
              <a:rPr lang="en-CA" dirty="0" err="1" smtClean="0"/>
              <a:t>possibilité</a:t>
            </a:r>
            <a:r>
              <a:rPr lang="en-CA" dirty="0" smtClean="0"/>
              <a:t> </a:t>
            </a:r>
            <a:r>
              <a:rPr lang="en-CA" dirty="0" err="1" smtClean="0"/>
              <a:t>d’une</a:t>
            </a:r>
            <a:r>
              <a:rPr lang="en-CA" dirty="0" smtClean="0"/>
              <a:t> «science </a:t>
            </a:r>
            <a:r>
              <a:rPr lang="en-CA" dirty="0" err="1" smtClean="0"/>
              <a:t>sociale</a:t>
            </a:r>
            <a:r>
              <a:rPr lang="en-CA" dirty="0" smtClean="0"/>
              <a:t> positive»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472518" cy="4826008"/>
          </a:xfrm>
        </p:spPr>
        <p:txBody>
          <a:bodyPr/>
          <a:lstStyle/>
          <a:p>
            <a:r>
              <a:rPr lang="fr-CA" dirty="0" smtClean="0"/>
              <a:t>Milton Friedman(1912-2006)</a:t>
            </a:r>
          </a:p>
          <a:p>
            <a:endParaRPr lang="en-CA" dirty="0"/>
          </a:p>
          <a:p>
            <a:r>
              <a:rPr lang="en-CA" dirty="0" err="1" smtClean="0"/>
              <a:t>L’École</a:t>
            </a:r>
            <a:r>
              <a:rPr lang="en-CA" dirty="0" smtClean="0"/>
              <a:t> de Chicago, la nouvelle </a:t>
            </a:r>
            <a:r>
              <a:rPr lang="en-CA" dirty="0" err="1" smtClean="0"/>
              <a:t>macroéconomie</a:t>
            </a:r>
            <a:r>
              <a:rPr lang="en-CA" dirty="0" smtClean="0"/>
              <a:t> </a:t>
            </a:r>
            <a:r>
              <a:rPr lang="en-CA" dirty="0" err="1" smtClean="0"/>
              <a:t>classique</a:t>
            </a:r>
            <a:r>
              <a:rPr lang="en-CA" dirty="0" smtClean="0"/>
              <a:t> et le </a:t>
            </a:r>
            <a:r>
              <a:rPr lang="en-CA" dirty="0" err="1" smtClean="0"/>
              <a:t>néolibéralisme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Les «think tanks»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40320"/>
          </a:xfrm>
        </p:spPr>
        <p:txBody>
          <a:bodyPr>
            <a:normAutofit lnSpcReduction="10000"/>
          </a:bodyPr>
          <a:lstStyle/>
          <a:p>
            <a:r>
              <a:rPr lang="en-CA" dirty="0" err="1" smtClean="0"/>
              <a:t>Suivant</a:t>
            </a:r>
            <a:r>
              <a:rPr lang="en-CA" dirty="0" smtClean="0"/>
              <a:t> la </a:t>
            </a:r>
            <a:r>
              <a:rPr lang="en-CA" dirty="0" err="1" smtClean="0"/>
              <a:t>création</a:t>
            </a:r>
            <a:r>
              <a:rPr lang="en-CA" dirty="0" smtClean="0"/>
              <a:t> de la </a:t>
            </a:r>
            <a:r>
              <a:rPr lang="en-CA" dirty="0" err="1" smtClean="0"/>
              <a:t>Société</a:t>
            </a:r>
            <a:r>
              <a:rPr lang="en-CA" dirty="0" smtClean="0"/>
              <a:t> du Mont-</a:t>
            </a:r>
            <a:r>
              <a:rPr lang="en-CA" dirty="0" err="1" smtClean="0"/>
              <a:t>Pèlerin</a:t>
            </a:r>
            <a:r>
              <a:rPr lang="en-CA" dirty="0" smtClean="0"/>
              <a:t>, </a:t>
            </a:r>
            <a:r>
              <a:rPr lang="en-CA" dirty="0" err="1" smtClean="0"/>
              <a:t>plusieurs</a:t>
            </a:r>
            <a:r>
              <a:rPr lang="en-CA" dirty="0" smtClean="0"/>
              <a:t> </a:t>
            </a:r>
            <a:r>
              <a:rPr lang="en-CA" dirty="0" err="1" smtClean="0"/>
              <a:t>groupes</a:t>
            </a:r>
            <a:r>
              <a:rPr lang="en-CA" dirty="0" smtClean="0"/>
              <a:t> de </a:t>
            </a:r>
            <a:r>
              <a:rPr lang="en-CA" dirty="0" err="1" smtClean="0"/>
              <a:t>penseurs</a:t>
            </a:r>
            <a:r>
              <a:rPr lang="en-CA" dirty="0" smtClean="0"/>
              <a:t> </a:t>
            </a:r>
            <a:r>
              <a:rPr lang="en-CA" dirty="0" err="1" smtClean="0"/>
              <a:t>sont</a:t>
            </a:r>
            <a:r>
              <a:rPr lang="en-CA" dirty="0" smtClean="0"/>
              <a:t> </a:t>
            </a:r>
            <a:r>
              <a:rPr lang="en-CA" dirty="0" err="1" smtClean="0"/>
              <a:t>créés</a:t>
            </a:r>
            <a:r>
              <a:rPr lang="en-CA" dirty="0" smtClean="0"/>
              <a:t> </a:t>
            </a:r>
            <a:r>
              <a:rPr lang="en-CA" dirty="0" err="1" smtClean="0"/>
              <a:t>dans</a:t>
            </a:r>
            <a:r>
              <a:rPr lang="en-CA" dirty="0" smtClean="0"/>
              <a:t> le </a:t>
            </a:r>
            <a:r>
              <a:rPr lang="en-CA" dirty="0" err="1" smtClean="0"/>
              <a:t>monde</a:t>
            </a:r>
            <a:r>
              <a:rPr lang="en-CA" dirty="0" smtClean="0"/>
              <a:t> </a:t>
            </a:r>
            <a:r>
              <a:rPr lang="en-CA" dirty="0" err="1" smtClean="0"/>
              <a:t>afin</a:t>
            </a:r>
            <a:r>
              <a:rPr lang="en-CA" dirty="0" smtClean="0"/>
              <a:t> de </a:t>
            </a:r>
            <a:r>
              <a:rPr lang="en-CA" dirty="0" err="1" smtClean="0"/>
              <a:t>promouvoir</a:t>
            </a:r>
            <a:r>
              <a:rPr lang="en-CA" dirty="0" smtClean="0"/>
              <a:t> les </a:t>
            </a:r>
            <a:r>
              <a:rPr lang="en-CA" dirty="0" err="1" smtClean="0"/>
              <a:t>idées</a:t>
            </a:r>
            <a:r>
              <a:rPr lang="en-CA" dirty="0" smtClean="0"/>
              <a:t> </a:t>
            </a:r>
            <a:r>
              <a:rPr lang="en-CA" dirty="0" err="1" smtClean="0"/>
              <a:t>libérales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err="1" smtClean="0"/>
              <a:t>Groupes</a:t>
            </a:r>
            <a:r>
              <a:rPr lang="en-CA" dirty="0" smtClean="0"/>
              <a:t> de </a:t>
            </a:r>
            <a:r>
              <a:rPr lang="en-CA" dirty="0" err="1" smtClean="0"/>
              <a:t>recherche</a:t>
            </a:r>
            <a:r>
              <a:rPr lang="en-CA" dirty="0" smtClean="0"/>
              <a:t>? </a:t>
            </a:r>
            <a:r>
              <a:rPr lang="en-CA" dirty="0" err="1" smtClean="0"/>
              <a:t>Ou</a:t>
            </a:r>
            <a:r>
              <a:rPr lang="en-CA" dirty="0" smtClean="0"/>
              <a:t> </a:t>
            </a:r>
            <a:r>
              <a:rPr lang="en-CA" dirty="0" err="1" smtClean="0"/>
              <a:t>regroupements</a:t>
            </a:r>
            <a:r>
              <a:rPr lang="en-CA" dirty="0" smtClean="0"/>
              <a:t> </a:t>
            </a:r>
            <a:r>
              <a:rPr lang="en-CA" dirty="0" err="1" smtClean="0"/>
              <a:t>politiques</a:t>
            </a:r>
            <a:r>
              <a:rPr lang="en-CA" dirty="0" smtClean="0"/>
              <a:t> </a:t>
            </a:r>
            <a:r>
              <a:rPr lang="en-CA" dirty="0" err="1" smtClean="0"/>
              <a:t>faisant</a:t>
            </a:r>
            <a:r>
              <a:rPr lang="en-CA" dirty="0" smtClean="0"/>
              <a:t> </a:t>
            </a:r>
            <a:r>
              <a:rPr lang="en-CA" dirty="0" err="1" smtClean="0"/>
              <a:t>contrepoids</a:t>
            </a:r>
            <a:r>
              <a:rPr lang="en-CA" dirty="0" smtClean="0"/>
              <a:t> à </a:t>
            </a:r>
            <a:r>
              <a:rPr lang="en-CA" dirty="0" err="1" smtClean="0"/>
              <a:t>l’influence</a:t>
            </a:r>
            <a:r>
              <a:rPr lang="en-CA" dirty="0" smtClean="0"/>
              <a:t> des </a:t>
            </a:r>
            <a:r>
              <a:rPr lang="en-CA" dirty="0" err="1" smtClean="0"/>
              <a:t>grands</a:t>
            </a:r>
            <a:r>
              <a:rPr lang="en-CA" dirty="0" smtClean="0"/>
              <a:t> </a:t>
            </a:r>
            <a:r>
              <a:rPr lang="en-CA" dirty="0" err="1" smtClean="0"/>
              <a:t>syndicats</a:t>
            </a:r>
            <a:r>
              <a:rPr lang="en-CA" dirty="0" smtClean="0"/>
              <a:t> (</a:t>
            </a:r>
            <a:r>
              <a:rPr lang="en-CA" dirty="0" err="1" smtClean="0"/>
              <a:t>ou</a:t>
            </a:r>
            <a:r>
              <a:rPr lang="en-CA" dirty="0" smtClean="0"/>
              <a:t> de </a:t>
            </a:r>
            <a:r>
              <a:rPr lang="en-CA" dirty="0" err="1" smtClean="0"/>
              <a:t>leurs</a:t>
            </a:r>
            <a:r>
              <a:rPr lang="en-CA" dirty="0" smtClean="0"/>
              <a:t> </a:t>
            </a:r>
            <a:r>
              <a:rPr lang="en-CA" dirty="0" err="1" smtClean="0"/>
              <a:t>propres</a:t>
            </a:r>
            <a:r>
              <a:rPr lang="en-CA" dirty="0" smtClean="0"/>
              <a:t> think tanks)?</a:t>
            </a:r>
          </a:p>
          <a:p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L’École</a:t>
            </a:r>
            <a:r>
              <a:rPr lang="en-CA" dirty="0" smtClean="0"/>
              <a:t> de Chicago et la </a:t>
            </a:r>
            <a:r>
              <a:rPr lang="en-CA" dirty="0" err="1" smtClean="0"/>
              <a:t>politique</a:t>
            </a:r>
            <a:r>
              <a:rPr lang="en-CA" dirty="0" smtClean="0"/>
              <a:t> </a:t>
            </a:r>
            <a:r>
              <a:rPr lang="en-CA" dirty="0" err="1" smtClean="0"/>
              <a:t>américaine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err="1" smtClean="0"/>
              <a:t>Rétablissement</a:t>
            </a:r>
            <a:r>
              <a:rPr lang="en-CA" dirty="0" smtClean="0"/>
              <a:t> de la </a:t>
            </a:r>
            <a:r>
              <a:rPr lang="en-CA" dirty="0" err="1" smtClean="0"/>
              <a:t>priorité</a:t>
            </a:r>
            <a:r>
              <a:rPr lang="en-CA" dirty="0" smtClean="0"/>
              <a:t> à la </a:t>
            </a:r>
            <a:r>
              <a:rPr lang="en-CA" dirty="0" err="1" smtClean="0"/>
              <a:t>lutte</a:t>
            </a:r>
            <a:r>
              <a:rPr lang="en-CA" dirty="0" smtClean="0"/>
              <a:t> à </a:t>
            </a:r>
            <a:r>
              <a:rPr lang="en-CA" dirty="0" err="1" smtClean="0"/>
              <a:t>l’inflation</a:t>
            </a:r>
            <a:r>
              <a:rPr lang="en-CA" dirty="0" smtClean="0"/>
              <a:t> et de la </a:t>
            </a:r>
            <a:r>
              <a:rPr lang="en-CA" dirty="0" err="1" smtClean="0"/>
              <a:t>politique</a:t>
            </a:r>
            <a:r>
              <a:rPr lang="en-CA" dirty="0" smtClean="0"/>
              <a:t> </a:t>
            </a:r>
            <a:r>
              <a:rPr lang="en-CA" dirty="0" err="1" smtClean="0"/>
              <a:t>monétaire</a:t>
            </a:r>
            <a:r>
              <a:rPr lang="en-CA" dirty="0" smtClean="0"/>
              <a:t> </a:t>
            </a:r>
            <a:r>
              <a:rPr lang="en-CA" dirty="0" err="1" smtClean="0"/>
              <a:t>sur</a:t>
            </a:r>
            <a:r>
              <a:rPr lang="en-CA" dirty="0" smtClean="0"/>
              <a:t> la </a:t>
            </a:r>
            <a:r>
              <a:rPr lang="en-CA" dirty="0" err="1" smtClean="0"/>
              <a:t>politique</a:t>
            </a:r>
            <a:r>
              <a:rPr lang="en-CA" dirty="0" smtClean="0"/>
              <a:t> </a:t>
            </a:r>
            <a:r>
              <a:rPr lang="en-CA" dirty="0" err="1" smtClean="0"/>
              <a:t>budgétaire</a:t>
            </a:r>
            <a:endParaRPr lang="en-CA" dirty="0" smtClean="0"/>
          </a:p>
          <a:p>
            <a:pPr>
              <a:buNone/>
            </a:pPr>
            <a:endParaRPr lang="en-CA" dirty="0" smtClean="0"/>
          </a:p>
          <a:p>
            <a:r>
              <a:rPr lang="en-CA" dirty="0" smtClean="0"/>
              <a:t>La </a:t>
            </a:r>
            <a:r>
              <a:rPr lang="en-CA" dirty="0" err="1" smtClean="0"/>
              <a:t>politique</a:t>
            </a:r>
            <a:r>
              <a:rPr lang="en-CA" dirty="0" smtClean="0"/>
              <a:t> aggressive de la FED sous Paul Volcker</a:t>
            </a:r>
          </a:p>
          <a:p>
            <a:endParaRPr lang="en-CA" dirty="0" smtClean="0"/>
          </a:p>
          <a:p>
            <a:r>
              <a:rPr lang="en-CA" dirty="0" smtClean="0"/>
              <a:t>Les </a:t>
            </a:r>
            <a:r>
              <a:rPr lang="en-CA" dirty="0" err="1" smtClean="0"/>
              <a:t>politiques</a:t>
            </a:r>
            <a:r>
              <a:rPr lang="en-CA" dirty="0" smtClean="0"/>
              <a:t> </a:t>
            </a:r>
            <a:r>
              <a:rPr lang="en-CA" dirty="0" err="1" smtClean="0"/>
              <a:t>conservatrices</a:t>
            </a:r>
            <a:r>
              <a:rPr lang="en-CA" dirty="0" smtClean="0"/>
              <a:t> de </a:t>
            </a:r>
            <a:r>
              <a:rPr lang="en-CA" dirty="0" err="1" smtClean="0"/>
              <a:t>l’ère</a:t>
            </a:r>
            <a:r>
              <a:rPr lang="en-CA" dirty="0" smtClean="0"/>
              <a:t> Reagan (81-89)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néolibéralisme</a:t>
            </a:r>
            <a:r>
              <a:rPr lang="en-CA" dirty="0" smtClean="0"/>
              <a:t> et la </a:t>
            </a:r>
            <a:r>
              <a:rPr lang="en-CA" dirty="0" err="1" smtClean="0"/>
              <a:t>politique</a:t>
            </a:r>
            <a:r>
              <a:rPr lang="en-CA" dirty="0" smtClean="0"/>
              <a:t> </a:t>
            </a:r>
            <a:r>
              <a:rPr lang="en-CA" dirty="0" err="1" smtClean="0"/>
              <a:t>anglaise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err="1" smtClean="0"/>
              <a:t>L’ère</a:t>
            </a:r>
            <a:r>
              <a:rPr lang="en-CA" dirty="0" smtClean="0"/>
              <a:t> Thatcher (1979-1990) </a:t>
            </a:r>
            <a:r>
              <a:rPr lang="en-CA" dirty="0" err="1" smtClean="0"/>
              <a:t>est</a:t>
            </a:r>
            <a:r>
              <a:rPr lang="en-CA" dirty="0" smtClean="0"/>
              <a:t> le pendant du </a:t>
            </a:r>
            <a:r>
              <a:rPr lang="en-CA" dirty="0" err="1" smtClean="0"/>
              <a:t>règne</a:t>
            </a:r>
            <a:r>
              <a:rPr lang="en-CA" dirty="0" smtClean="0"/>
              <a:t> de Reagan aux </a:t>
            </a:r>
            <a:r>
              <a:rPr lang="en-CA" dirty="0" err="1" smtClean="0"/>
              <a:t>États-Unis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err="1" smtClean="0"/>
              <a:t>L’Angleterre</a:t>
            </a:r>
            <a:r>
              <a:rPr lang="en-CA" dirty="0" smtClean="0"/>
              <a:t> </a:t>
            </a:r>
            <a:r>
              <a:rPr lang="en-CA" dirty="0" err="1" smtClean="0"/>
              <a:t>étant</a:t>
            </a:r>
            <a:r>
              <a:rPr lang="en-CA" dirty="0" smtClean="0"/>
              <a:t> </a:t>
            </a:r>
            <a:r>
              <a:rPr lang="en-CA" dirty="0" err="1" smtClean="0"/>
              <a:t>allée</a:t>
            </a:r>
            <a:r>
              <a:rPr lang="en-CA" dirty="0" smtClean="0"/>
              <a:t> plus loin </a:t>
            </a:r>
            <a:r>
              <a:rPr lang="en-CA" dirty="0" err="1" smtClean="0"/>
              <a:t>dans</a:t>
            </a:r>
            <a:r>
              <a:rPr lang="en-CA" dirty="0" smtClean="0"/>
              <a:t> le </a:t>
            </a:r>
            <a:r>
              <a:rPr lang="en-CA" dirty="0" err="1" smtClean="0"/>
              <a:t>keynésianisme</a:t>
            </a:r>
            <a:r>
              <a:rPr lang="en-CA" dirty="0" smtClean="0"/>
              <a:t>, </a:t>
            </a:r>
            <a:r>
              <a:rPr lang="en-CA" dirty="0" err="1" smtClean="0"/>
              <a:t>sa</a:t>
            </a:r>
            <a:r>
              <a:rPr lang="en-CA" dirty="0" smtClean="0"/>
              <a:t> </a:t>
            </a:r>
            <a:r>
              <a:rPr lang="en-CA" dirty="0" err="1" smtClean="0"/>
              <a:t>déconstruction</a:t>
            </a:r>
            <a:r>
              <a:rPr lang="en-CA" dirty="0" smtClean="0"/>
              <a:t> </a:t>
            </a:r>
            <a:r>
              <a:rPr lang="en-CA" dirty="0" err="1" smtClean="0"/>
              <a:t>fut</a:t>
            </a:r>
            <a:r>
              <a:rPr lang="en-CA" dirty="0" smtClean="0"/>
              <a:t> plus </a:t>
            </a:r>
            <a:r>
              <a:rPr lang="en-CA" dirty="0" err="1" smtClean="0"/>
              <a:t>houleuse</a:t>
            </a:r>
            <a:r>
              <a:rPr lang="en-CA" dirty="0" smtClean="0"/>
              <a:t>, et </a:t>
            </a:r>
            <a:r>
              <a:rPr lang="en-CA" dirty="0" err="1" smtClean="0"/>
              <a:t>passa</a:t>
            </a:r>
            <a:r>
              <a:rPr lang="en-CA" dirty="0" smtClean="0"/>
              <a:t> par :</a:t>
            </a:r>
          </a:p>
          <a:p>
            <a:pPr lvl="1"/>
            <a:r>
              <a:rPr lang="en-CA" dirty="0" err="1" smtClean="0"/>
              <a:t>Une</a:t>
            </a:r>
            <a:r>
              <a:rPr lang="en-CA" dirty="0" smtClean="0"/>
              <a:t> pol. </a:t>
            </a:r>
            <a:r>
              <a:rPr lang="en-CA" dirty="0" err="1" smtClean="0"/>
              <a:t>mon</a:t>
            </a:r>
            <a:r>
              <a:rPr lang="en-CA" dirty="0" smtClean="0"/>
              <a:t>. </a:t>
            </a:r>
            <a:r>
              <a:rPr lang="en-CA" dirty="0" err="1" smtClean="0"/>
              <a:t>austère</a:t>
            </a:r>
            <a:r>
              <a:rPr lang="en-CA" dirty="0" smtClean="0"/>
              <a:t> de </a:t>
            </a:r>
            <a:r>
              <a:rPr lang="en-CA" dirty="0" err="1" smtClean="0"/>
              <a:t>lutte</a:t>
            </a:r>
            <a:r>
              <a:rPr lang="en-CA" dirty="0" smtClean="0"/>
              <a:t> à </a:t>
            </a:r>
            <a:r>
              <a:rPr lang="en-CA" dirty="0" err="1" smtClean="0"/>
              <a:t>l’inflation</a:t>
            </a:r>
            <a:endParaRPr lang="en-CA" dirty="0" smtClean="0"/>
          </a:p>
          <a:p>
            <a:pPr lvl="1"/>
            <a:r>
              <a:rPr lang="en-CA" dirty="0" err="1" smtClean="0"/>
              <a:t>L’austérité</a:t>
            </a:r>
            <a:r>
              <a:rPr lang="en-CA" dirty="0" smtClean="0"/>
              <a:t> </a:t>
            </a:r>
            <a:r>
              <a:rPr lang="en-CA" dirty="0" err="1" smtClean="0"/>
              <a:t>budgétaire</a:t>
            </a:r>
            <a:endParaRPr lang="en-CA" dirty="0" smtClean="0"/>
          </a:p>
          <a:p>
            <a:pPr lvl="1"/>
            <a:r>
              <a:rPr lang="en-CA" dirty="0" smtClean="0"/>
              <a:t>Des privatisations</a:t>
            </a:r>
          </a:p>
          <a:p>
            <a:pPr lvl="1"/>
            <a:r>
              <a:rPr lang="en-CA" dirty="0" smtClean="0"/>
              <a:t>La </a:t>
            </a:r>
            <a:r>
              <a:rPr lang="en-CA" dirty="0" err="1" smtClean="0"/>
              <a:t>réforme</a:t>
            </a:r>
            <a:r>
              <a:rPr lang="en-CA" dirty="0" smtClean="0"/>
              <a:t> du </a:t>
            </a:r>
            <a:r>
              <a:rPr lang="en-CA" dirty="0" err="1" smtClean="0"/>
              <a:t>syndicalisme</a:t>
            </a:r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néolibéralisme</a:t>
            </a:r>
            <a:r>
              <a:rPr lang="en-CA" dirty="0" smtClean="0"/>
              <a:t> au-</a:t>
            </a:r>
            <a:r>
              <a:rPr lang="en-CA" dirty="0" err="1" smtClean="0"/>
              <a:t>delà</a:t>
            </a:r>
            <a:r>
              <a:rPr lang="en-CA" dirty="0" smtClean="0"/>
              <a:t> de </a:t>
            </a:r>
            <a:r>
              <a:rPr lang="en-CA" dirty="0" err="1" smtClean="0"/>
              <a:t>l’Occident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 err="1" smtClean="0"/>
              <a:t>L’influence</a:t>
            </a:r>
            <a:r>
              <a:rPr lang="en-CA" dirty="0" smtClean="0"/>
              <a:t> </a:t>
            </a:r>
            <a:r>
              <a:rPr lang="en-CA" dirty="0" err="1" smtClean="0"/>
              <a:t>politique</a:t>
            </a:r>
            <a:r>
              <a:rPr lang="en-CA" dirty="0" smtClean="0"/>
              <a:t> de </a:t>
            </a:r>
            <a:r>
              <a:rPr lang="en-CA" dirty="0" err="1" smtClean="0"/>
              <a:t>l’École</a:t>
            </a:r>
            <a:r>
              <a:rPr lang="en-CA" dirty="0" smtClean="0"/>
              <a:t> de Chicago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aussi</a:t>
            </a:r>
            <a:r>
              <a:rPr lang="en-CA" dirty="0" smtClean="0"/>
              <a:t> </a:t>
            </a:r>
            <a:r>
              <a:rPr lang="en-CA" dirty="0" err="1" smtClean="0"/>
              <a:t>associée</a:t>
            </a:r>
            <a:r>
              <a:rPr lang="en-CA" dirty="0" smtClean="0"/>
              <a:t> à </a:t>
            </a:r>
            <a:r>
              <a:rPr lang="en-CA" dirty="0" err="1" smtClean="0"/>
              <a:t>l’émergence</a:t>
            </a:r>
            <a:r>
              <a:rPr lang="en-CA" dirty="0" smtClean="0"/>
              <a:t> de </a:t>
            </a:r>
            <a:r>
              <a:rPr lang="en-CA" dirty="0" err="1" smtClean="0"/>
              <a:t>l’idée</a:t>
            </a:r>
            <a:r>
              <a:rPr lang="en-CA" dirty="0" smtClean="0"/>
              <a:t> de </a:t>
            </a:r>
            <a:r>
              <a:rPr lang="en-CA" dirty="0" err="1" smtClean="0"/>
              <a:t>thérapie</a:t>
            </a:r>
            <a:r>
              <a:rPr lang="en-CA" dirty="0" smtClean="0"/>
              <a:t> de choc</a:t>
            </a:r>
          </a:p>
          <a:p>
            <a:endParaRPr lang="en-CA" dirty="0" smtClean="0"/>
          </a:p>
          <a:p>
            <a:r>
              <a:rPr lang="en-CA" dirty="0" smtClean="0"/>
              <a:t>Les Chicago </a:t>
            </a:r>
            <a:r>
              <a:rPr lang="en-CA" dirty="0" smtClean="0"/>
              <a:t>boys, </a:t>
            </a:r>
            <a:r>
              <a:rPr lang="en-CA" dirty="0" err="1" smtClean="0"/>
              <a:t>l’Université</a:t>
            </a:r>
            <a:r>
              <a:rPr lang="en-CA" dirty="0" smtClean="0"/>
              <a:t> </a:t>
            </a:r>
            <a:r>
              <a:rPr lang="en-CA" dirty="0" err="1" smtClean="0"/>
              <a:t>pontificale</a:t>
            </a:r>
            <a:r>
              <a:rPr lang="en-CA" dirty="0" smtClean="0"/>
              <a:t> du Chili et </a:t>
            </a:r>
            <a:r>
              <a:rPr lang="en-CA" dirty="0" err="1" smtClean="0"/>
              <a:t>l’Amérique</a:t>
            </a:r>
            <a:r>
              <a:rPr lang="en-CA" dirty="0" smtClean="0"/>
              <a:t> </a:t>
            </a:r>
            <a:r>
              <a:rPr lang="en-CA" dirty="0" err="1" smtClean="0"/>
              <a:t>latine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Jeffrey </a:t>
            </a:r>
            <a:r>
              <a:rPr lang="en-CA" dirty="0" smtClean="0"/>
              <a:t>Sachs (de Columbia) et les </a:t>
            </a:r>
            <a:r>
              <a:rPr lang="en-CA" dirty="0" err="1" smtClean="0"/>
              <a:t>régimes</a:t>
            </a:r>
            <a:r>
              <a:rPr lang="en-CA" dirty="0" smtClean="0"/>
              <a:t> de </a:t>
            </a:r>
            <a:r>
              <a:rPr lang="en-CA" dirty="0" err="1" smtClean="0"/>
              <a:t>l’Est</a:t>
            </a:r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CA" dirty="0" smtClean="0"/>
              <a:t>Bibliographie choisie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sz="2800" i="1" dirty="0" smtClean="0"/>
              <a:t>A Monetary History of the United States, 1867-1960 </a:t>
            </a:r>
            <a:r>
              <a:rPr lang="en-CA" sz="2800" dirty="0" smtClean="0"/>
              <a:t>avec Anna J. Schwartz, Princeton university Press, 1963.</a:t>
            </a:r>
          </a:p>
          <a:p>
            <a:endParaRPr lang="en-CA" sz="2800" i="1" dirty="0" smtClean="0"/>
          </a:p>
          <a:p>
            <a:r>
              <a:rPr lang="en-CA" sz="2800" i="1" dirty="0" smtClean="0"/>
              <a:t>Free to choose</a:t>
            </a:r>
            <a:r>
              <a:rPr lang="en-CA" sz="2800" dirty="0" smtClean="0"/>
              <a:t>, avec Rose Friedman, </a:t>
            </a:r>
            <a:r>
              <a:rPr lang="en-CA" sz="2800" dirty="0" err="1" smtClean="0"/>
              <a:t>série</a:t>
            </a:r>
            <a:r>
              <a:rPr lang="en-CA" sz="2800" dirty="0" smtClean="0"/>
              <a:t> </a:t>
            </a:r>
            <a:r>
              <a:rPr lang="en-CA" sz="2800" dirty="0" err="1" smtClean="0"/>
              <a:t>d’épisodes</a:t>
            </a:r>
            <a:r>
              <a:rPr lang="en-CA" sz="2800" dirty="0" smtClean="0"/>
              <a:t> </a:t>
            </a:r>
            <a:r>
              <a:rPr lang="en-CA" sz="2800" dirty="0" err="1" smtClean="0"/>
              <a:t>télévisés</a:t>
            </a:r>
            <a:r>
              <a:rPr lang="en-CA" sz="2800" dirty="0"/>
              <a:t> </a:t>
            </a:r>
            <a:r>
              <a:rPr lang="en-CA" sz="2800" dirty="0" smtClean="0"/>
              <a:t>(les </a:t>
            </a:r>
            <a:r>
              <a:rPr lang="en-CA" sz="2800" dirty="0" err="1" smtClean="0"/>
              <a:t>économistes</a:t>
            </a:r>
            <a:r>
              <a:rPr lang="en-CA" sz="2800" dirty="0" smtClean="0"/>
              <a:t> </a:t>
            </a:r>
            <a:r>
              <a:rPr lang="en-CA" sz="2800" dirty="0" err="1" smtClean="0"/>
              <a:t>ont</a:t>
            </a:r>
            <a:r>
              <a:rPr lang="en-CA" sz="2800" dirty="0" smtClean="0"/>
              <a:t> </a:t>
            </a:r>
            <a:r>
              <a:rPr lang="en-CA" sz="2800" dirty="0" err="1" smtClean="0"/>
              <a:t>aussi</a:t>
            </a:r>
            <a:r>
              <a:rPr lang="en-CA" sz="2800" dirty="0" smtClean="0"/>
              <a:t> le </a:t>
            </a:r>
            <a:r>
              <a:rPr lang="en-CA" sz="2800" dirty="0" err="1" smtClean="0"/>
              <a:t>droit</a:t>
            </a:r>
            <a:r>
              <a:rPr lang="en-CA" sz="2800" dirty="0" smtClean="0"/>
              <a:t>, </a:t>
            </a:r>
            <a:r>
              <a:rPr lang="en-CA" sz="2800" dirty="0" err="1" smtClean="0"/>
              <a:t>ou</a:t>
            </a:r>
            <a:r>
              <a:rPr lang="en-CA" sz="2800" dirty="0" smtClean="0"/>
              <a:t> </a:t>
            </a:r>
            <a:r>
              <a:rPr lang="en-CA" sz="2800" dirty="0" err="1" smtClean="0"/>
              <a:t>plutôt</a:t>
            </a:r>
            <a:r>
              <a:rPr lang="en-CA" sz="2800" dirty="0" smtClean="0"/>
              <a:t> la </a:t>
            </a:r>
            <a:r>
              <a:rPr lang="en-CA" sz="2800" dirty="0" err="1" smtClean="0"/>
              <a:t>liberté</a:t>
            </a:r>
            <a:r>
              <a:rPr lang="en-CA" sz="2800" dirty="0" smtClean="0"/>
              <a:t>, de se </a:t>
            </a:r>
            <a:r>
              <a:rPr lang="en-CA" sz="2800" dirty="0" err="1" smtClean="0"/>
              <a:t>divertir</a:t>
            </a:r>
            <a:r>
              <a:rPr lang="en-CA" sz="2800" dirty="0" smtClean="0"/>
              <a:t>!), </a:t>
            </a:r>
            <a:r>
              <a:rPr lang="en-CA" sz="2800" dirty="0" err="1" smtClean="0"/>
              <a:t>diffusée</a:t>
            </a:r>
            <a:r>
              <a:rPr lang="en-CA" sz="2800" dirty="0" smtClean="0"/>
              <a:t> en 1980 </a:t>
            </a:r>
            <a:r>
              <a:rPr lang="en-CA" sz="2800" smtClean="0"/>
              <a:t>et 1990.</a:t>
            </a:r>
            <a:endParaRPr lang="en-CA" sz="2800" dirty="0" smtClean="0"/>
          </a:p>
          <a:p>
            <a:pPr>
              <a:buNone/>
            </a:pPr>
            <a:endParaRPr lang="fr-CA" sz="2800" dirty="0" smtClean="0"/>
          </a:p>
          <a:p>
            <a:r>
              <a:rPr lang="fr-CA" sz="2800" i="1" dirty="0" err="1" smtClean="0"/>
              <a:t>Two</a:t>
            </a:r>
            <a:r>
              <a:rPr lang="fr-CA" sz="2800" i="1" dirty="0" smtClean="0"/>
              <a:t> Lucky People : </a:t>
            </a:r>
            <a:r>
              <a:rPr lang="fr-CA" sz="2800" i="1" dirty="0" err="1" smtClean="0"/>
              <a:t>Memoirs</a:t>
            </a:r>
            <a:r>
              <a:rPr lang="fr-CA" sz="2800" dirty="0" smtClean="0"/>
              <a:t>, avec Rose Friedman, </a:t>
            </a:r>
            <a:r>
              <a:rPr lang="fr-CA" sz="2800" dirty="0" err="1" smtClean="0"/>
              <a:t>University</a:t>
            </a:r>
            <a:r>
              <a:rPr lang="fr-CA" sz="2800" dirty="0" smtClean="0"/>
              <a:t> of Chicago </a:t>
            </a:r>
            <a:r>
              <a:rPr lang="fr-CA" sz="2800" dirty="0" err="1" smtClean="0"/>
              <a:t>Press</a:t>
            </a:r>
            <a:r>
              <a:rPr lang="fr-CA" sz="2800" dirty="0" smtClean="0"/>
              <a:t>, 1998.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smtClean="0"/>
              <a:t>Milton Friedman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1912	Né à </a:t>
            </a:r>
            <a:r>
              <a:rPr lang="fr-CA" sz="2000" dirty="0" err="1" smtClean="0"/>
              <a:t>Brooklin</a:t>
            </a:r>
            <a:endParaRPr lang="fr-CA" sz="2000" dirty="0" smtClean="0"/>
          </a:p>
          <a:p>
            <a:pPr marL="1073150" indent="-1073150">
              <a:buNone/>
            </a:pPr>
            <a:r>
              <a:rPr lang="fr-CA" sz="2000" dirty="0" smtClean="0"/>
              <a:t>1932-37	Études à l’Université de Chicago puis à Columbia</a:t>
            </a:r>
          </a:p>
          <a:p>
            <a:pPr marL="1073150" indent="-1073150">
              <a:buNone/>
            </a:pPr>
            <a:r>
              <a:rPr lang="fr-CA" sz="2000" dirty="0" smtClean="0"/>
              <a:t>1937	Embauché au NBER</a:t>
            </a:r>
          </a:p>
          <a:p>
            <a:pPr marL="1073150" indent="-1073150">
              <a:buNone/>
            </a:pPr>
            <a:r>
              <a:rPr lang="fr-CA" sz="2000" dirty="0" smtClean="0"/>
              <a:t>1945	</a:t>
            </a:r>
            <a:r>
              <a:rPr lang="fr-CA" sz="2000" i="1" dirty="0" err="1" smtClean="0"/>
              <a:t>Income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from</a:t>
            </a:r>
            <a:r>
              <a:rPr lang="fr-CA" sz="2000" i="1" dirty="0" smtClean="0"/>
              <a:t> Independent Professional Practice</a:t>
            </a:r>
          </a:p>
          <a:p>
            <a:pPr marL="1073150" indent="-1073150">
              <a:buNone/>
            </a:pPr>
            <a:r>
              <a:rPr lang="fr-CA" sz="2000" dirty="0" smtClean="0"/>
              <a:t>1946	Doctorat de Columbia, enseignant à Chicago</a:t>
            </a:r>
          </a:p>
          <a:p>
            <a:pPr marL="1073150" indent="-1073150">
              <a:buNone/>
            </a:pPr>
            <a:r>
              <a:rPr lang="en-CA" sz="2000" dirty="0" smtClean="0"/>
              <a:t>1947	</a:t>
            </a:r>
            <a:r>
              <a:rPr lang="en-CA" sz="2000" dirty="0" err="1" smtClean="0"/>
              <a:t>Réunion</a:t>
            </a:r>
            <a:r>
              <a:rPr lang="en-CA" sz="2000" dirty="0" smtClean="0"/>
              <a:t> </a:t>
            </a:r>
            <a:r>
              <a:rPr lang="en-CA" sz="2000" dirty="0" err="1" smtClean="0"/>
              <a:t>inaugurale</a:t>
            </a:r>
            <a:r>
              <a:rPr lang="en-CA" sz="2000" dirty="0" smtClean="0"/>
              <a:t> à Mont-</a:t>
            </a:r>
            <a:r>
              <a:rPr lang="en-CA" sz="2000" dirty="0" err="1" smtClean="0"/>
              <a:t>Pèlerin</a:t>
            </a:r>
            <a:endParaRPr lang="fr-CA" sz="2000" dirty="0" smtClean="0"/>
          </a:p>
          <a:p>
            <a:pPr marL="1073150" indent="-1073150">
              <a:buNone/>
            </a:pPr>
            <a:r>
              <a:rPr lang="fr-CA" sz="2000" dirty="0" smtClean="0"/>
              <a:t>1953	</a:t>
            </a:r>
            <a:r>
              <a:rPr lang="fr-CA" sz="2000" i="1" dirty="0" err="1" smtClean="0"/>
              <a:t>Essays</a:t>
            </a:r>
            <a:r>
              <a:rPr lang="fr-CA" sz="2000" i="1" dirty="0" smtClean="0"/>
              <a:t> in Positive </a:t>
            </a:r>
            <a:r>
              <a:rPr lang="fr-CA" sz="2000" i="1" dirty="0" err="1" smtClean="0"/>
              <a:t>Economics</a:t>
            </a:r>
            <a:endParaRPr lang="fr-CA" sz="2000" i="1" dirty="0" smtClean="0"/>
          </a:p>
          <a:p>
            <a:pPr marL="1073150" indent="-1073150">
              <a:buNone/>
            </a:pPr>
            <a:r>
              <a:rPr lang="fr-CA" sz="2000" dirty="0" smtClean="0"/>
              <a:t>1956	</a:t>
            </a:r>
            <a:r>
              <a:rPr lang="fr-CA" sz="2000" i="1" dirty="0" err="1" smtClean="0"/>
              <a:t>Studies</a:t>
            </a:r>
            <a:r>
              <a:rPr lang="fr-CA" sz="2000" i="1" dirty="0" smtClean="0"/>
              <a:t> in the Quantitative Theory of Money</a:t>
            </a:r>
            <a:endParaRPr lang="fr-CA" sz="2000" i="1" dirty="0"/>
          </a:p>
          <a:p>
            <a:pPr marL="1073150" indent="-1073150">
              <a:buNone/>
            </a:pPr>
            <a:r>
              <a:rPr lang="fr-CA" sz="2000" dirty="0" smtClean="0"/>
              <a:t>1957	</a:t>
            </a:r>
            <a:r>
              <a:rPr lang="en-CA" sz="2000" i="1" dirty="0" smtClean="0"/>
              <a:t>A Theory of the Consumption Function</a:t>
            </a:r>
          </a:p>
          <a:p>
            <a:pPr marL="1073150" indent="-1073150">
              <a:buNone/>
            </a:pPr>
            <a:r>
              <a:rPr lang="en-CA" sz="2000" dirty="0" smtClean="0"/>
              <a:t>1960	</a:t>
            </a:r>
            <a:r>
              <a:rPr lang="en-CA" sz="2000" i="1" dirty="0" smtClean="0"/>
              <a:t>A Program for Monetary Stability</a:t>
            </a:r>
          </a:p>
          <a:p>
            <a:pPr marL="1073150" indent="-1073150">
              <a:buNone/>
            </a:pPr>
            <a:r>
              <a:rPr lang="en-CA" sz="2000" dirty="0" smtClean="0"/>
              <a:t>1962	</a:t>
            </a:r>
            <a:r>
              <a:rPr lang="en-CA" sz="2000" i="1" dirty="0" smtClean="0"/>
              <a:t>Capitalism and Freedom, Price Theory</a:t>
            </a:r>
          </a:p>
          <a:p>
            <a:pPr marL="1073150" indent="-1073150">
              <a:buNone/>
            </a:pPr>
            <a:endParaRPr lang="en-CA" sz="2000" dirty="0" smtClean="0"/>
          </a:p>
          <a:p>
            <a:pPr marL="1073150" indent="-1073150">
              <a:buNone/>
            </a:pPr>
            <a:endParaRPr lang="en-CA" sz="2000" dirty="0"/>
          </a:p>
          <a:p>
            <a:pPr marL="1073150" indent="-1073150">
              <a:buNone/>
            </a:pPr>
            <a:r>
              <a:rPr lang="en-CA" sz="2000" dirty="0" smtClean="0"/>
              <a:t> 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smtClean="0"/>
              <a:t>Milton Friedman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en-CA" sz="2000" dirty="0" smtClean="0"/>
              <a:t>1963	</a:t>
            </a:r>
            <a:r>
              <a:rPr lang="en-CA" sz="2000" i="1" dirty="0" smtClean="0"/>
              <a:t>A Monetary History of the United States, 1867-1960 </a:t>
            </a:r>
            <a:r>
              <a:rPr lang="en-CA" sz="2000" dirty="0" smtClean="0"/>
              <a:t>avec Anna J. Schwartz, </a:t>
            </a:r>
            <a:r>
              <a:rPr lang="en-CA" sz="2000" i="1" dirty="0" smtClean="0"/>
              <a:t>Dollars and Deficits : Inflation, Monetary Policy and the Balance of Payments</a:t>
            </a:r>
          </a:p>
          <a:p>
            <a:pPr marL="1073150" indent="-1073150">
              <a:buNone/>
            </a:pPr>
            <a:r>
              <a:rPr lang="fr-CA" sz="2000" dirty="0" smtClean="0"/>
              <a:t>1969	</a:t>
            </a:r>
            <a:r>
              <a:rPr lang="fr-CA" sz="2000" i="1" dirty="0" smtClean="0"/>
              <a:t>The Optimum </a:t>
            </a:r>
            <a:r>
              <a:rPr lang="fr-CA" sz="2000" i="1" dirty="0" err="1" smtClean="0"/>
              <a:t>Quantity</a:t>
            </a:r>
            <a:r>
              <a:rPr lang="fr-CA" sz="2000" i="1" dirty="0" smtClean="0"/>
              <a:t> of Money and </a:t>
            </a:r>
            <a:r>
              <a:rPr lang="fr-CA" sz="2000" i="1" dirty="0" err="1" smtClean="0"/>
              <a:t>Other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Essays</a:t>
            </a:r>
            <a:endParaRPr lang="fr-CA" sz="2000" i="1" dirty="0" smtClean="0"/>
          </a:p>
          <a:p>
            <a:pPr marL="1073150" indent="-1073150">
              <a:buNone/>
            </a:pPr>
            <a:r>
              <a:rPr lang="fr-CA" sz="2000" dirty="0" smtClean="0"/>
              <a:t>1970	</a:t>
            </a:r>
            <a:r>
              <a:rPr lang="fr-CA" sz="2000" i="1" dirty="0" smtClean="0"/>
              <a:t>The </a:t>
            </a:r>
            <a:r>
              <a:rPr lang="fr-CA" sz="2000" i="1" dirty="0" err="1" smtClean="0"/>
              <a:t>Counter-Revolution</a:t>
            </a:r>
            <a:r>
              <a:rPr lang="fr-CA" sz="2000" i="1" dirty="0" smtClean="0"/>
              <a:t> in </a:t>
            </a:r>
            <a:r>
              <a:rPr lang="fr-CA" sz="2000" i="1" dirty="0" err="1" smtClean="0"/>
              <a:t>Monetary</a:t>
            </a:r>
            <a:r>
              <a:rPr lang="fr-CA" sz="2000" i="1" dirty="0" smtClean="0"/>
              <a:t> Theory</a:t>
            </a:r>
            <a:r>
              <a:rPr lang="fr-CA" sz="2000" dirty="0" smtClean="0"/>
              <a:t>,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Monetary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Statistics</a:t>
            </a:r>
            <a:r>
              <a:rPr lang="fr-CA" sz="2000" i="1" dirty="0"/>
              <a:t> </a:t>
            </a:r>
            <a:r>
              <a:rPr lang="fr-CA" sz="2000" i="1" dirty="0" smtClean="0"/>
              <a:t>of the United States</a:t>
            </a:r>
            <a:r>
              <a:rPr lang="fr-CA" sz="2000" dirty="0" smtClean="0"/>
              <a:t>, avec Anna Schwartz</a:t>
            </a:r>
          </a:p>
          <a:p>
            <a:pPr marL="1073150" indent="-1073150">
              <a:buNone/>
            </a:pPr>
            <a:r>
              <a:rPr lang="fr-CA" sz="2000" dirty="0" smtClean="0"/>
              <a:t>1971	</a:t>
            </a:r>
            <a:r>
              <a:rPr lang="fr-CA" sz="2000" i="1" dirty="0" smtClean="0"/>
              <a:t>A </a:t>
            </a:r>
            <a:r>
              <a:rPr lang="fr-CA" sz="2000" i="1" dirty="0" err="1" smtClean="0"/>
              <a:t>Theoritical</a:t>
            </a:r>
            <a:r>
              <a:rPr lang="fr-CA" sz="2000" i="1" dirty="0" smtClean="0"/>
              <a:t> Framework for </a:t>
            </a:r>
            <a:r>
              <a:rPr lang="fr-CA" sz="2000" i="1" dirty="0" err="1" smtClean="0"/>
              <a:t>Monetary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Analysis</a:t>
            </a:r>
            <a:endParaRPr lang="fr-CA" sz="2000" i="1" dirty="0" smtClean="0"/>
          </a:p>
          <a:p>
            <a:pPr marL="1073150" indent="-1073150">
              <a:buNone/>
            </a:pPr>
            <a:r>
              <a:rPr lang="fr-CA" sz="2000" dirty="0" smtClean="0"/>
              <a:t>1976	Récipiendaire du prix de la Banque de Suède en mémoire d’Alfred </a:t>
            </a:r>
            <a:r>
              <a:rPr lang="fr-CA" sz="2000" dirty="0" err="1" smtClean="0"/>
              <a:t>nobel</a:t>
            </a:r>
            <a:endParaRPr lang="fr-CA" sz="2000" dirty="0" smtClean="0"/>
          </a:p>
          <a:p>
            <a:pPr marL="1073150" indent="-1073150">
              <a:buNone/>
            </a:pPr>
            <a:r>
              <a:rPr lang="en-CA" sz="2000" dirty="0" smtClean="0"/>
              <a:t>1977	</a:t>
            </a:r>
            <a:r>
              <a:rPr lang="en-CA" sz="2000" dirty="0" err="1" smtClean="0"/>
              <a:t>Retraite</a:t>
            </a:r>
            <a:r>
              <a:rPr lang="en-CA" sz="2000" dirty="0" smtClean="0"/>
              <a:t> de Chicago, collaboration avec la Hoover Institution à Stanford</a:t>
            </a:r>
            <a:endParaRPr lang="fr-CA" sz="2000" dirty="0" smtClean="0"/>
          </a:p>
          <a:p>
            <a:pPr marL="1073150" indent="-1073150">
              <a:buNone/>
            </a:pPr>
            <a:r>
              <a:rPr lang="fr-CA" sz="2000" dirty="0" smtClean="0"/>
              <a:t>1980	</a:t>
            </a:r>
            <a:r>
              <a:rPr lang="fr-CA" sz="2000" i="1" dirty="0" smtClean="0"/>
              <a:t>Free to </a:t>
            </a:r>
            <a:r>
              <a:rPr lang="fr-CA" sz="2000" i="1" dirty="0" err="1" smtClean="0"/>
              <a:t>Choose</a:t>
            </a:r>
            <a:r>
              <a:rPr lang="fr-CA" sz="2000" i="1" dirty="0"/>
              <a:t> </a:t>
            </a:r>
            <a:r>
              <a:rPr lang="fr-CA" sz="2000" i="1" dirty="0" smtClean="0"/>
              <a:t>: A </a:t>
            </a:r>
            <a:r>
              <a:rPr lang="fr-CA" sz="2000" i="1" dirty="0" err="1" smtClean="0"/>
              <a:t>Personnal</a:t>
            </a:r>
            <a:r>
              <a:rPr lang="fr-CA" sz="2000" i="1" dirty="0" smtClean="0"/>
              <a:t> </a:t>
            </a:r>
            <a:r>
              <a:rPr lang="fr-CA" sz="2000" i="1" dirty="0" err="1" smtClean="0"/>
              <a:t>Statement</a:t>
            </a:r>
            <a:endParaRPr lang="fr-CA" sz="2000" i="1" dirty="0" smtClean="0"/>
          </a:p>
          <a:p>
            <a:pPr marL="1073150" indent="-1073150">
              <a:buNone/>
            </a:pPr>
            <a:r>
              <a:rPr lang="fr-CA" sz="2000" dirty="0" smtClean="0"/>
              <a:t>1981	Membre de l’</a:t>
            </a:r>
            <a:r>
              <a:rPr lang="fr-CA" sz="2000" dirty="0" err="1" smtClean="0"/>
              <a:t>Economic</a:t>
            </a:r>
            <a:r>
              <a:rPr lang="fr-CA" sz="2000" dirty="0" smtClean="0"/>
              <a:t> Policy </a:t>
            </a:r>
            <a:r>
              <a:rPr lang="fr-CA" sz="2000" dirty="0" err="1" smtClean="0"/>
              <a:t>Advisory</a:t>
            </a:r>
            <a:r>
              <a:rPr lang="fr-CA" sz="2000" dirty="0" smtClean="0"/>
              <a:t> </a:t>
            </a:r>
            <a:r>
              <a:rPr lang="fr-CA" sz="2000" dirty="0" err="1" smtClean="0"/>
              <a:t>Board</a:t>
            </a:r>
            <a:r>
              <a:rPr lang="fr-CA" sz="2000" dirty="0" smtClean="0"/>
              <a:t> sous Reagan</a:t>
            </a:r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9591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472518" cy="1399032"/>
          </a:xfrm>
        </p:spPr>
        <p:txBody>
          <a:bodyPr/>
          <a:lstStyle/>
          <a:p>
            <a:r>
              <a:rPr lang="en-CA" dirty="0" smtClean="0"/>
              <a:t>Milton Friedman : </a:t>
            </a:r>
            <a:r>
              <a:rPr lang="en-CA" dirty="0" err="1" smtClean="0"/>
              <a:t>chronologie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1982	</a:t>
            </a:r>
            <a:r>
              <a:rPr lang="en-CA" sz="2000" i="1" dirty="0" smtClean="0"/>
              <a:t>Monetary Trends in the United States and the United Kingdom 1867-1975</a:t>
            </a:r>
            <a:r>
              <a:rPr lang="en-CA" sz="2000" dirty="0" smtClean="0"/>
              <a:t>, avec Anna Schwartz</a:t>
            </a:r>
          </a:p>
          <a:p>
            <a:pPr marL="1073150" indent="-1073150">
              <a:buNone/>
            </a:pPr>
            <a:r>
              <a:rPr lang="en-CA" sz="2000" dirty="0" smtClean="0"/>
              <a:t>1983	</a:t>
            </a:r>
            <a:r>
              <a:rPr lang="en-CA" sz="2000" i="1" dirty="0" smtClean="0"/>
              <a:t>Bright Promises, Dismal Performance</a:t>
            </a:r>
          </a:p>
          <a:p>
            <a:pPr marL="1073150" indent="-1073150">
              <a:buNone/>
            </a:pPr>
            <a:r>
              <a:rPr lang="en-CA" sz="2000" dirty="0" smtClean="0"/>
              <a:t>1984	</a:t>
            </a:r>
            <a:r>
              <a:rPr lang="en-CA" sz="2000" i="1" dirty="0" smtClean="0"/>
              <a:t>Theory of Status Quo</a:t>
            </a:r>
            <a:r>
              <a:rPr lang="en-CA" sz="2000" dirty="0" smtClean="0"/>
              <a:t> avec Rose Friedman</a:t>
            </a:r>
          </a:p>
          <a:p>
            <a:pPr marL="1073150" indent="-1073150">
              <a:buNone/>
            </a:pPr>
            <a:r>
              <a:rPr lang="en-CA" sz="2000" dirty="0" smtClean="0"/>
              <a:t>1991	</a:t>
            </a:r>
            <a:r>
              <a:rPr lang="en-CA" sz="2000" i="1" dirty="0" smtClean="0"/>
              <a:t>Monetarist Economics</a:t>
            </a:r>
          </a:p>
          <a:p>
            <a:pPr marL="1073150" indent="-1073150">
              <a:buNone/>
            </a:pPr>
            <a:r>
              <a:rPr lang="en-CA" sz="2000" dirty="0" smtClean="0"/>
              <a:t>1992</a:t>
            </a:r>
            <a:r>
              <a:rPr lang="en-CA" sz="2000" i="1" dirty="0" smtClean="0"/>
              <a:t>	Money Mischief : Episodes in Monetary History</a:t>
            </a:r>
          </a:p>
          <a:p>
            <a:pPr marL="1073150" indent="-1073150">
              <a:buNone/>
            </a:pPr>
            <a:r>
              <a:rPr lang="en-CA" sz="2000" dirty="0" smtClean="0"/>
              <a:t>1998</a:t>
            </a:r>
            <a:r>
              <a:rPr lang="en-CA" sz="2000" i="1" dirty="0" smtClean="0"/>
              <a:t>	Two Lucky People : Memoirs</a:t>
            </a:r>
            <a:r>
              <a:rPr lang="en-CA" sz="2000" dirty="0" smtClean="0"/>
              <a:t>, avec Rose Friedman</a:t>
            </a:r>
          </a:p>
          <a:p>
            <a:pPr marL="1073150" indent="-1073150">
              <a:buNone/>
            </a:pPr>
            <a:r>
              <a:rPr lang="en-CA" sz="2000" dirty="0" smtClean="0"/>
              <a:t>2006	Mort à San Francisco</a:t>
            </a:r>
          </a:p>
          <a:p>
            <a:pPr marL="1073150" indent="-1073150">
              <a:buNone/>
            </a:pPr>
            <a:endParaRPr lang="en-CA" sz="2000" dirty="0" smtClean="0"/>
          </a:p>
          <a:p>
            <a:pPr marL="1073150" indent="-1073150">
              <a:buNone/>
            </a:pPr>
            <a:endParaRPr lang="en-CA" sz="2000" dirty="0"/>
          </a:p>
          <a:p>
            <a:pPr marL="1073150" indent="-1073150">
              <a:buNone/>
            </a:pPr>
            <a:r>
              <a:rPr lang="en-CA" sz="2000" dirty="0" smtClean="0"/>
              <a:t> 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297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686800" cy="1399032"/>
          </a:xfrm>
        </p:spPr>
        <p:txBody>
          <a:bodyPr/>
          <a:lstStyle/>
          <a:p>
            <a:r>
              <a:rPr lang="fr-FR" dirty="0" smtClean="0"/>
              <a:t>Un universitaire pamphlétaire?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435280" cy="4572000"/>
          </a:xfrm>
        </p:spPr>
        <p:txBody>
          <a:bodyPr>
            <a:normAutofit fontScale="92500" lnSpcReduction="20000"/>
          </a:bodyPr>
          <a:lstStyle/>
          <a:p>
            <a:r>
              <a:rPr lang="fr-CA" sz="2800" dirty="0" smtClean="0"/>
              <a:t>Friedman le monétariste, économiste respecté de l’Université de Chicago connu pour ses travaux empiriques avec Anna Schwartz sur la TQM</a:t>
            </a:r>
          </a:p>
          <a:p>
            <a:endParaRPr lang="fr-CA" sz="2800" dirty="0" smtClean="0"/>
          </a:p>
          <a:p>
            <a:r>
              <a:rPr lang="fr-CA" sz="2800" dirty="0" smtClean="0"/>
              <a:t>Friedman le pamphlétaire et le conseiller politique, acteur clé dans la montée du néolibéralisme, appuyé dans cette cause par sa femme Rose</a:t>
            </a:r>
          </a:p>
          <a:p>
            <a:endParaRPr lang="fr-CA" sz="2800" dirty="0" smtClean="0"/>
          </a:p>
          <a:p>
            <a:r>
              <a:rPr lang="fr-CA" sz="2800" dirty="0" smtClean="0"/>
              <a:t>Dans les deux sphères, l’œuvre de Friedman se veut un réponse aux idées keynésiennes</a:t>
            </a:r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636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L’économie</a:t>
            </a:r>
            <a:r>
              <a:rPr lang="en-CA" dirty="0" smtClean="0"/>
              <a:t> positive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740320"/>
          </a:xfrm>
        </p:spPr>
        <p:txBody>
          <a:bodyPr>
            <a:normAutofit fontScale="77500" lnSpcReduction="20000"/>
          </a:bodyPr>
          <a:lstStyle/>
          <a:p>
            <a:r>
              <a:rPr lang="fr-FR" i="1" dirty="0" err="1" smtClean="0"/>
              <a:t>Essays</a:t>
            </a:r>
            <a:r>
              <a:rPr lang="fr-FR" i="1" dirty="0" smtClean="0"/>
              <a:t> in Positive </a:t>
            </a:r>
            <a:r>
              <a:rPr lang="fr-FR" i="1" dirty="0" err="1" smtClean="0"/>
              <a:t>Economics</a:t>
            </a:r>
            <a:r>
              <a:rPr lang="fr-FR" i="1" dirty="0" smtClean="0"/>
              <a:t> </a:t>
            </a:r>
            <a:r>
              <a:rPr lang="fr-FR" dirty="0" smtClean="0"/>
              <a:t> développe ce qui devient le «canon méthodologique» de l’économie néoclassique et marque un retour à des positions près de celles défendues par Neville Keynes</a:t>
            </a:r>
          </a:p>
          <a:p>
            <a:endParaRPr lang="fr-FR" sz="3200" i="1" dirty="0" smtClean="0"/>
          </a:p>
          <a:p>
            <a:r>
              <a:rPr lang="fr-FR" dirty="0" smtClean="0"/>
              <a:t> Parmi les positions qui y sont présentées :</a:t>
            </a:r>
          </a:p>
          <a:p>
            <a:pPr lvl="1"/>
            <a:r>
              <a:rPr lang="fr-FR" dirty="0" smtClean="0"/>
              <a:t>La préséance de l’économie positive sur l’économie normative et l’art appliqué </a:t>
            </a:r>
          </a:p>
          <a:p>
            <a:pPr lvl="1"/>
            <a:r>
              <a:rPr lang="fr-FR" dirty="0" smtClean="0"/>
              <a:t>La continuité des sciences pures et sociales et de la méthode hypothético-déductive </a:t>
            </a:r>
          </a:p>
          <a:p>
            <a:pPr lvl="1"/>
            <a:r>
              <a:rPr lang="fr-FR" dirty="0" smtClean="0"/>
              <a:t>L’évaluation des hypothèses sur la base de leur valeur prédictive plutôt que sur leur degré de réalisme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N.B : voir aussi le document Lecture 9 à ce sujet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La </a:t>
            </a:r>
            <a:r>
              <a:rPr lang="en-CA" dirty="0" err="1" smtClean="0"/>
              <a:t>réhabilitation</a:t>
            </a:r>
            <a:r>
              <a:rPr lang="en-CA" dirty="0" smtClean="0"/>
              <a:t> de la TQM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9464"/>
          </a:xfrm>
        </p:spPr>
        <p:txBody>
          <a:bodyPr>
            <a:normAutofit fontScale="77500" lnSpcReduction="20000"/>
          </a:bodyPr>
          <a:lstStyle/>
          <a:p>
            <a:r>
              <a:rPr lang="en-CA" dirty="0" err="1" smtClean="0"/>
              <a:t>Proposée</a:t>
            </a:r>
            <a:r>
              <a:rPr lang="en-CA" dirty="0" smtClean="0"/>
              <a:t> </a:t>
            </a:r>
            <a:r>
              <a:rPr lang="en-CA" dirty="0" err="1" smtClean="0"/>
              <a:t>dès</a:t>
            </a:r>
            <a:r>
              <a:rPr lang="en-CA" dirty="0" smtClean="0"/>
              <a:t> 1956 </a:t>
            </a:r>
            <a:r>
              <a:rPr lang="en-CA" dirty="0" err="1" smtClean="0"/>
              <a:t>dans</a:t>
            </a:r>
            <a:r>
              <a:rPr lang="en-CA" dirty="0" smtClean="0"/>
              <a:t> </a:t>
            </a:r>
            <a:r>
              <a:rPr lang="en-CA" i="1" dirty="0" smtClean="0"/>
              <a:t>Studies in the </a:t>
            </a:r>
            <a:r>
              <a:rPr lang="en-CA" i="1" dirty="0" err="1" smtClean="0"/>
              <a:t>Quantitive</a:t>
            </a:r>
            <a:r>
              <a:rPr lang="en-CA" i="1" dirty="0" smtClean="0"/>
              <a:t> Theory of Money,</a:t>
            </a:r>
            <a:r>
              <a:rPr lang="en-CA" dirty="0" smtClean="0"/>
              <a:t> par la suite </a:t>
            </a:r>
            <a:r>
              <a:rPr lang="en-CA" dirty="0" err="1" smtClean="0"/>
              <a:t>l’objet</a:t>
            </a:r>
            <a:r>
              <a:rPr lang="en-CA" dirty="0" smtClean="0"/>
              <a:t> de </a:t>
            </a:r>
            <a:r>
              <a:rPr lang="en-CA" dirty="0" err="1" smtClean="0"/>
              <a:t>travaux</a:t>
            </a:r>
            <a:r>
              <a:rPr lang="en-CA" dirty="0" smtClean="0"/>
              <a:t> </a:t>
            </a:r>
            <a:r>
              <a:rPr lang="en-CA" dirty="0" err="1" smtClean="0"/>
              <a:t>empiriques</a:t>
            </a:r>
            <a:r>
              <a:rPr lang="en-CA" dirty="0" smtClean="0"/>
              <a:t> avec Anna Schwartz (</a:t>
            </a:r>
            <a:r>
              <a:rPr lang="en-CA" dirty="0" err="1" smtClean="0"/>
              <a:t>voir</a:t>
            </a:r>
            <a:r>
              <a:rPr lang="en-CA" dirty="0" smtClean="0"/>
              <a:t> </a:t>
            </a:r>
            <a:r>
              <a:rPr lang="en-CA" dirty="0" err="1" smtClean="0"/>
              <a:t>ci</a:t>
            </a:r>
            <a:r>
              <a:rPr lang="en-CA" dirty="0" smtClean="0"/>
              <a:t>-haut)</a:t>
            </a:r>
          </a:p>
          <a:p>
            <a:endParaRPr lang="en-CA" dirty="0" smtClean="0"/>
          </a:p>
          <a:p>
            <a:r>
              <a:rPr lang="en-CA" dirty="0" err="1" smtClean="0"/>
              <a:t>Reprend</a:t>
            </a:r>
            <a:r>
              <a:rPr lang="en-CA" dirty="0" smtClean="0"/>
              <a:t> la </a:t>
            </a:r>
            <a:r>
              <a:rPr lang="en-CA" dirty="0" err="1" smtClean="0"/>
              <a:t>dichotomie</a:t>
            </a:r>
            <a:r>
              <a:rPr lang="en-CA" dirty="0" smtClean="0"/>
              <a:t> de Hume : </a:t>
            </a:r>
            <a:r>
              <a:rPr lang="en-CA" dirty="0" err="1" smtClean="0"/>
              <a:t>toute</a:t>
            </a:r>
            <a:r>
              <a:rPr lang="en-CA" dirty="0" smtClean="0"/>
              <a:t> </a:t>
            </a:r>
            <a:r>
              <a:rPr lang="en-CA" dirty="0" err="1" smtClean="0"/>
              <a:t>hausse</a:t>
            </a:r>
            <a:r>
              <a:rPr lang="en-CA" dirty="0" smtClean="0"/>
              <a:t> de la MM se </a:t>
            </a:r>
            <a:r>
              <a:rPr lang="en-CA" dirty="0" err="1" smtClean="0"/>
              <a:t>répercute</a:t>
            </a:r>
            <a:r>
              <a:rPr lang="en-CA" dirty="0" smtClean="0"/>
              <a:t> à LT </a:t>
            </a:r>
            <a:r>
              <a:rPr lang="en-CA" dirty="0" err="1" smtClean="0"/>
              <a:t>sur</a:t>
            </a:r>
            <a:r>
              <a:rPr lang="en-CA" dirty="0" smtClean="0"/>
              <a:t> le </a:t>
            </a:r>
            <a:r>
              <a:rPr lang="en-CA" dirty="0" err="1" smtClean="0"/>
              <a:t>niveau</a:t>
            </a:r>
            <a:r>
              <a:rPr lang="en-CA" dirty="0" smtClean="0"/>
              <a:t> des prix, </a:t>
            </a:r>
            <a:r>
              <a:rPr lang="en-CA" dirty="0" err="1" smtClean="0"/>
              <a:t>ses</a:t>
            </a:r>
            <a:r>
              <a:rPr lang="en-CA" dirty="0" smtClean="0"/>
              <a:t> </a:t>
            </a:r>
            <a:r>
              <a:rPr lang="en-CA" dirty="0" err="1" smtClean="0"/>
              <a:t>effets</a:t>
            </a:r>
            <a:r>
              <a:rPr lang="en-CA" dirty="0" smtClean="0"/>
              <a:t> </a:t>
            </a:r>
            <a:r>
              <a:rPr lang="en-CA" dirty="0" err="1" smtClean="0"/>
              <a:t>réels</a:t>
            </a:r>
            <a:r>
              <a:rPr lang="en-CA" dirty="0" smtClean="0"/>
              <a:t> </a:t>
            </a:r>
            <a:r>
              <a:rPr lang="en-CA" dirty="0" err="1" smtClean="0"/>
              <a:t>n’étant</a:t>
            </a:r>
            <a:r>
              <a:rPr lang="en-CA" dirty="0" smtClean="0"/>
              <a:t> </a:t>
            </a:r>
            <a:r>
              <a:rPr lang="en-CA" dirty="0" err="1" smtClean="0"/>
              <a:t>que</a:t>
            </a:r>
            <a:r>
              <a:rPr lang="en-CA" dirty="0" smtClean="0"/>
              <a:t> </a:t>
            </a:r>
            <a:r>
              <a:rPr lang="en-CA" dirty="0" err="1" smtClean="0"/>
              <a:t>temporaires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La </a:t>
            </a:r>
            <a:r>
              <a:rPr lang="en-CA" dirty="0" err="1" smtClean="0"/>
              <a:t>création</a:t>
            </a:r>
            <a:r>
              <a:rPr lang="en-CA" dirty="0" smtClean="0"/>
              <a:t> </a:t>
            </a:r>
            <a:r>
              <a:rPr lang="en-CA" dirty="0" err="1" smtClean="0"/>
              <a:t>mon</a:t>
            </a:r>
            <a:r>
              <a:rPr lang="en-CA" dirty="0" smtClean="0"/>
              <a:t>. </a:t>
            </a:r>
            <a:r>
              <a:rPr lang="en-CA" dirty="0" err="1" smtClean="0"/>
              <a:t>est</a:t>
            </a:r>
            <a:r>
              <a:rPr lang="en-CA" dirty="0" smtClean="0"/>
              <a:t> la </a:t>
            </a:r>
            <a:r>
              <a:rPr lang="en-CA" dirty="0" err="1" smtClean="0"/>
              <a:t>principale</a:t>
            </a:r>
            <a:r>
              <a:rPr lang="en-CA" dirty="0" smtClean="0"/>
              <a:t> source de </a:t>
            </a:r>
            <a:r>
              <a:rPr lang="en-CA" dirty="0" err="1" smtClean="0"/>
              <a:t>l’inflation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La </a:t>
            </a:r>
            <a:r>
              <a:rPr lang="en-CA" dirty="0" err="1" smtClean="0"/>
              <a:t>maîtrise</a:t>
            </a:r>
            <a:r>
              <a:rPr lang="en-CA" dirty="0" smtClean="0"/>
              <a:t> de </a:t>
            </a:r>
            <a:r>
              <a:rPr lang="en-CA" dirty="0" err="1" smtClean="0"/>
              <a:t>cette</a:t>
            </a:r>
            <a:r>
              <a:rPr lang="en-CA" dirty="0" smtClean="0"/>
              <a:t> </a:t>
            </a:r>
            <a:r>
              <a:rPr lang="en-CA" dirty="0" err="1" smtClean="0"/>
              <a:t>dernière</a:t>
            </a:r>
            <a:r>
              <a:rPr lang="en-CA" dirty="0" smtClean="0"/>
              <a:t> repose </a:t>
            </a:r>
            <a:r>
              <a:rPr lang="en-CA" dirty="0" err="1" smtClean="0"/>
              <a:t>sur</a:t>
            </a:r>
            <a:r>
              <a:rPr lang="en-CA" dirty="0" smtClean="0"/>
              <a:t> la </a:t>
            </a:r>
            <a:r>
              <a:rPr lang="en-CA" dirty="0" err="1" smtClean="0"/>
              <a:t>mise</a:t>
            </a:r>
            <a:r>
              <a:rPr lang="en-CA" dirty="0" smtClean="0"/>
              <a:t> en </a:t>
            </a:r>
            <a:r>
              <a:rPr lang="en-CA" dirty="0" err="1" smtClean="0"/>
              <a:t>tutèle</a:t>
            </a:r>
            <a:r>
              <a:rPr lang="en-CA" dirty="0" smtClean="0"/>
              <a:t> du </a:t>
            </a:r>
            <a:r>
              <a:rPr lang="en-CA" dirty="0" err="1" smtClean="0"/>
              <a:t>pouvoir</a:t>
            </a:r>
            <a:r>
              <a:rPr lang="en-CA" dirty="0" smtClean="0"/>
              <a:t> de </a:t>
            </a:r>
            <a:r>
              <a:rPr lang="en-CA" dirty="0" err="1" smtClean="0"/>
              <a:t>création</a:t>
            </a:r>
            <a:r>
              <a:rPr lang="en-CA" dirty="0" smtClean="0"/>
              <a:t> </a:t>
            </a:r>
            <a:r>
              <a:rPr lang="en-CA" dirty="0" err="1" smtClean="0"/>
              <a:t>monétaire</a:t>
            </a:r>
            <a:r>
              <a:rPr lang="en-CA" dirty="0" smtClean="0"/>
              <a:t>, </a:t>
            </a:r>
            <a:r>
              <a:rPr lang="en-CA" dirty="0" err="1" smtClean="0"/>
              <a:t>voir</a:t>
            </a:r>
            <a:r>
              <a:rPr lang="en-CA" dirty="0" smtClean="0"/>
              <a:t> </a:t>
            </a:r>
            <a:r>
              <a:rPr lang="en-CA" i="1" dirty="0" smtClean="0"/>
              <a:t>A Program for Monetary Stability </a:t>
            </a:r>
            <a:r>
              <a:rPr lang="en-CA" dirty="0" smtClean="0"/>
              <a:t>(1960)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Le </a:t>
            </a:r>
            <a:r>
              <a:rPr lang="en-CA" dirty="0" err="1" smtClean="0"/>
              <a:t>revenu</a:t>
            </a:r>
            <a:r>
              <a:rPr lang="en-CA" dirty="0" smtClean="0"/>
              <a:t> permanent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Présenté dans </a:t>
            </a:r>
            <a:r>
              <a:rPr lang="fr-FR" i="1" dirty="0" smtClean="0"/>
              <a:t>A </a:t>
            </a:r>
            <a:r>
              <a:rPr lang="fr-FR" i="1" dirty="0" err="1" smtClean="0"/>
              <a:t>Theory</a:t>
            </a:r>
            <a:r>
              <a:rPr lang="fr-FR" i="1" dirty="0" smtClean="0"/>
              <a:t> of the </a:t>
            </a:r>
            <a:r>
              <a:rPr lang="fr-FR" i="1" dirty="0" err="1" smtClean="0"/>
              <a:t>Consumption</a:t>
            </a:r>
            <a:r>
              <a:rPr lang="fr-FR" i="1" dirty="0" smtClean="0"/>
              <a:t> </a:t>
            </a:r>
            <a:r>
              <a:rPr lang="fr-FR" i="1" dirty="0" err="1" smtClean="0"/>
              <a:t>Function</a:t>
            </a:r>
            <a:r>
              <a:rPr lang="fr-FR" i="1" dirty="0" smtClean="0"/>
              <a:t> </a:t>
            </a:r>
            <a:r>
              <a:rPr lang="fr-FR" dirty="0" smtClean="0"/>
              <a:t>(1957)</a:t>
            </a:r>
          </a:p>
          <a:p>
            <a:endParaRPr lang="fr-FR" dirty="0" smtClean="0"/>
          </a:p>
          <a:p>
            <a:r>
              <a:rPr lang="fr-FR" dirty="0" smtClean="0"/>
              <a:t>Les décisions de consommation sont basées sur une estimation du revenu moyen de long terme</a:t>
            </a:r>
          </a:p>
          <a:p>
            <a:endParaRPr lang="fr-FR" dirty="0" smtClean="0"/>
          </a:p>
          <a:p>
            <a:r>
              <a:rPr lang="fr-FR" dirty="0" smtClean="0"/>
              <a:t>Double objectif : s’attaquer à l’efficacité de la </a:t>
            </a:r>
            <a:r>
              <a:rPr lang="fr-FR" dirty="0" err="1" smtClean="0"/>
              <a:t>pol</a:t>
            </a:r>
            <a:r>
              <a:rPr lang="fr-FR" dirty="0" smtClean="0"/>
              <a:t>. budgétaire et des mesures de redistribution du revenu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4985</TotalTime>
  <Words>1318</Words>
  <Application>Microsoft Office PowerPoint</Application>
  <PresentationFormat>Affichage à l'écran (4:3)</PresentationFormat>
  <Paragraphs>202</Paragraphs>
  <Slides>24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Verve</vt:lpstr>
      <vt:lpstr>Milton Friedman et l’École de Chicago</vt:lpstr>
      <vt:lpstr>Plan</vt:lpstr>
      <vt:lpstr>Milton Friedman : chronologie</vt:lpstr>
      <vt:lpstr>Milton Friedman : chronologie</vt:lpstr>
      <vt:lpstr>Milton Friedman : chronologie</vt:lpstr>
      <vt:lpstr>Un universitaire pamphlétaire?</vt:lpstr>
      <vt:lpstr>L’économie positive</vt:lpstr>
      <vt:lpstr>La réhabilitation de la TQM</vt:lpstr>
      <vt:lpstr>Le revenu permanent</vt:lpstr>
      <vt:lpstr>Le taux de chômage naturel</vt:lpstr>
      <vt:lpstr>Les anticipations adaptatives</vt:lpstr>
      <vt:lpstr>Les politiques de stabilisation</vt:lpstr>
      <vt:lpstr>L’École de Chicago</vt:lpstr>
      <vt:lpstr>Roanald Coase</vt:lpstr>
      <vt:lpstr>Gary Becker</vt:lpstr>
      <vt:lpstr>Robert E. Lucas</vt:lpstr>
      <vt:lpstr>L’École de Chicago et la politique</vt:lpstr>
      <vt:lpstr>Le néolibéralisme</vt:lpstr>
      <vt:lpstr>Théoriciens ou pamphlétaires?</vt:lpstr>
      <vt:lpstr>Les «think tanks»</vt:lpstr>
      <vt:lpstr>L’École de Chicago et la politique américaine</vt:lpstr>
      <vt:lpstr>Le néolibéralisme et la politique anglaise</vt:lpstr>
      <vt:lpstr>Le néolibéralisme au-delà de l’Occident</vt:lpstr>
      <vt:lpstr>Bibliographie choisie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sav-salledecours</cp:lastModifiedBy>
  <cp:revision>803</cp:revision>
  <cp:lastPrinted>2015-11-24T13:52:04Z</cp:lastPrinted>
  <dcterms:created xsi:type="dcterms:W3CDTF">2012-10-28T01:26:47Z</dcterms:created>
  <dcterms:modified xsi:type="dcterms:W3CDTF">2015-11-24T17:17:29Z</dcterms:modified>
</cp:coreProperties>
</file>