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60" r:id="rId1"/>
  </p:sldMasterIdLst>
  <p:notesMasterIdLst>
    <p:notesMasterId r:id="rId23"/>
  </p:notesMasterIdLst>
  <p:handoutMasterIdLst>
    <p:handoutMasterId r:id="rId24"/>
  </p:handoutMasterIdLst>
  <p:sldIdLst>
    <p:sldId id="256" r:id="rId2"/>
    <p:sldId id="327" r:id="rId3"/>
    <p:sldId id="442" r:id="rId4"/>
    <p:sldId id="447" r:id="rId5"/>
    <p:sldId id="457" r:id="rId6"/>
    <p:sldId id="448" r:id="rId7"/>
    <p:sldId id="460" r:id="rId8"/>
    <p:sldId id="461" r:id="rId9"/>
    <p:sldId id="462" r:id="rId10"/>
    <p:sldId id="465" r:id="rId11"/>
    <p:sldId id="463" r:id="rId12"/>
    <p:sldId id="464" r:id="rId13"/>
    <p:sldId id="450" r:id="rId14"/>
    <p:sldId id="451" r:id="rId15"/>
    <p:sldId id="453" r:id="rId16"/>
    <p:sldId id="454" r:id="rId17"/>
    <p:sldId id="455" r:id="rId18"/>
    <p:sldId id="456" r:id="rId19"/>
    <p:sldId id="458" r:id="rId20"/>
    <p:sldId id="452" r:id="rId21"/>
    <p:sldId id="459" r:id="rId22"/>
  </p:sldIdLst>
  <p:sldSz cx="9144000" cy="6858000" type="screen4x3"/>
  <p:notesSz cx="6858000" cy="9296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85" autoAdjust="0"/>
    <p:restoredTop sz="94660"/>
  </p:normalViewPr>
  <p:slideViewPr>
    <p:cSldViewPr>
      <p:cViewPr>
        <p:scale>
          <a:sx n="66" d="100"/>
          <a:sy n="66" d="100"/>
        </p:scale>
        <p:origin x="-2022" y="-45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940DF788-EAEA-4AC0-B0EA-4EA1FF9DAEF4}" type="datetimeFigureOut">
              <a:rPr lang="fr-FR" smtClean="0"/>
              <a:pPr/>
              <a:t>28/01/2020</a:t>
            </a:fld>
            <a:endParaRPr lang="fr-CA"/>
          </a:p>
        </p:txBody>
      </p:sp>
      <p:sp>
        <p:nvSpPr>
          <p:cNvPr id="4" name="Espace réservé du pied de page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vl1pPr>
          </a:lstStyle>
          <a:p>
            <a:endParaRPr lang="fr-CA"/>
          </a:p>
        </p:txBody>
      </p:sp>
      <p:sp>
        <p:nvSpPr>
          <p:cNvPr id="5" name="Espace réservé du numéro de diapositive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7A8B4253-D9C2-467B-968F-751CA3647FE6}" type="slidenum">
              <a:rPr lang="fr-CA" smtClean="0"/>
              <a:pPr/>
              <a:t>‹N°›</a:t>
            </a:fld>
            <a:endParaRPr lang="fr-CA"/>
          </a:p>
        </p:txBody>
      </p:sp>
    </p:spTree>
    <p:extLst>
      <p:ext uri="{BB962C8B-B14F-4D97-AF65-F5344CB8AC3E}">
        <p14:creationId xmlns="" xmlns:p14="http://schemas.microsoft.com/office/powerpoint/2010/main" val="35539700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6B01F111-7397-4D9A-AA81-9927AA69E198}" type="datetimeFigureOut">
              <a:rPr lang="fr-CA" smtClean="0"/>
              <a:pPr/>
              <a:t>2020-01-28</a:t>
            </a:fld>
            <a:endParaRPr lang="fr-CA"/>
          </a:p>
        </p:txBody>
      </p:sp>
      <p:sp>
        <p:nvSpPr>
          <p:cNvPr id="4" name="Espace réservé de l'image des diapositives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commentaires 4"/>
          <p:cNvSpPr>
            <a:spLocks noGrp="1"/>
          </p:cNvSpPr>
          <p:nvPr>
            <p:ph type="body" sz="quarter" idx="3"/>
          </p:nvPr>
        </p:nvSpPr>
        <p:spPr>
          <a:xfrm>
            <a:off x="685800" y="4415790"/>
            <a:ext cx="5486400" cy="418338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6" name="Espace réservé du pied de page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5AEECF99-64B1-4A3C-83CF-427D76DEF955}" type="slidenum">
              <a:rPr lang="fr-CA" smtClean="0"/>
              <a:pPr/>
              <a:t>‹N°›</a:t>
            </a:fld>
            <a:endParaRPr lang="fr-CA"/>
          </a:p>
        </p:txBody>
      </p:sp>
    </p:spTree>
    <p:extLst>
      <p:ext uri="{BB962C8B-B14F-4D97-AF65-F5344CB8AC3E}">
        <p14:creationId xmlns="" xmlns:p14="http://schemas.microsoft.com/office/powerpoint/2010/main" val="18957505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Triangle isocè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540544" y="776288"/>
            <a:ext cx="8062912" cy="1470025"/>
          </a:xfrm>
        </p:spPr>
        <p:txBody>
          <a:bodyPr anchor="b">
            <a:normAutofit/>
          </a:bodyPr>
          <a:lstStyle>
            <a:lvl1pPr algn="r">
              <a:defRPr sz="4400"/>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a:xfrm>
            <a:off x="1371600" y="6012656"/>
            <a:ext cx="5791200" cy="365125"/>
          </a:xfrm>
        </p:spPr>
        <p:txBody>
          <a:bodyPr tIns="0" bIns="0" anchor="t"/>
          <a:lstStyle>
            <a:lvl1pPr algn="r">
              <a:defRPr sz="1000"/>
            </a:lvl1pPr>
          </a:lstStyle>
          <a:p>
            <a:fld id="{80162816-1AFD-481B-9B80-B520050C54B0}" type="datetime1">
              <a:rPr lang="fr-CA" smtClean="0"/>
              <a:pPr/>
              <a:t>2020-01-28</a:t>
            </a:fld>
            <a:endParaRPr lang="fr-CA"/>
          </a:p>
        </p:txBody>
      </p:sp>
      <p:sp>
        <p:nvSpPr>
          <p:cNvPr id="17" name="Espace réservé du pied de page 16"/>
          <p:cNvSpPr>
            <a:spLocks noGrp="1"/>
          </p:cNvSpPr>
          <p:nvPr>
            <p:ph type="ftr" sz="quarter" idx="11"/>
          </p:nvPr>
        </p:nvSpPr>
        <p:spPr>
          <a:xfrm>
            <a:off x="1371600" y="5650704"/>
            <a:ext cx="5791200" cy="365125"/>
          </a:xfrm>
        </p:spPr>
        <p:txBody>
          <a:bodyPr tIns="0" bIns="0" anchor="b"/>
          <a:lstStyle>
            <a:lvl1pPr algn="r">
              <a:defRPr sz="1100"/>
            </a:lvl1pPr>
          </a:lstStyle>
          <a:p>
            <a:endParaRPr lang="fr-CA"/>
          </a:p>
        </p:txBody>
      </p:sp>
      <p:sp>
        <p:nvSpPr>
          <p:cNvPr id="29" name="Espace réservé du numéro de diapositive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C1250827-E9F0-4171-AF23-C9772C8CFEBE}" type="slidenum">
              <a:rPr lang="fr-CA" smtClean="0"/>
              <a:pPr/>
              <a:t>‹N°›</a:t>
            </a:fld>
            <a:endParaRPr lang="fr-C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46B392B5-F7B8-49E2-AEE9-899B494B8ED8}" type="datetime1">
              <a:rPr lang="fr-CA" smtClean="0"/>
              <a:pPr/>
              <a:t>2020-01-28</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C1250827-E9F0-4171-AF23-C9772C8CFEBE}" type="slidenum">
              <a:rPr lang="fr-CA" smtClean="0"/>
              <a:pPr/>
              <a:t>‹N°›</a:t>
            </a:fld>
            <a:endParaRPr lang="fr-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81800" y="381000"/>
            <a:ext cx="1905000" cy="5486400"/>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381000"/>
            <a:ext cx="6248400" cy="5486400"/>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F2F41E9-B8BC-4EA0-B15D-892B3192F1FB}" type="datetime1">
              <a:rPr lang="fr-CA" smtClean="0"/>
              <a:pPr/>
              <a:t>2020-01-28</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C1250827-E9F0-4171-AF23-C9772C8CFEBE}" type="slidenum">
              <a:rPr lang="fr-CA" smtClean="0"/>
              <a:pPr/>
              <a:t>‹N°›</a:t>
            </a:fld>
            <a:endParaRPr lang="fr-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1399032"/>
          </a:xfrm>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a:xfrm>
            <a:off x="457200" y="1882808"/>
            <a:ext cx="8229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791456" y="6480048"/>
            <a:ext cx="2133600" cy="301752"/>
          </a:xfrm>
        </p:spPr>
        <p:txBody>
          <a:bodyPr/>
          <a:lstStyle/>
          <a:p>
            <a:fld id="{E7C71A31-F347-42C6-BE50-8F86576630F7}" type="datetime1">
              <a:rPr lang="fr-CA" smtClean="0"/>
              <a:pPr/>
              <a:t>2020-01-28</a:t>
            </a:fld>
            <a:endParaRPr lang="fr-CA"/>
          </a:p>
        </p:txBody>
      </p:sp>
      <p:sp>
        <p:nvSpPr>
          <p:cNvPr id="5" name="Espace réservé du pied de page 4"/>
          <p:cNvSpPr>
            <a:spLocks noGrp="1"/>
          </p:cNvSpPr>
          <p:nvPr>
            <p:ph type="ftr" sz="quarter" idx="11"/>
          </p:nvPr>
        </p:nvSpPr>
        <p:spPr>
          <a:xfrm>
            <a:off x="457200" y="6480969"/>
            <a:ext cx="4260056" cy="300831"/>
          </a:xfrm>
        </p:spPr>
        <p:txBody>
          <a:bodyPr/>
          <a:lstStyle/>
          <a:p>
            <a:endParaRPr lang="fr-CA"/>
          </a:p>
        </p:txBody>
      </p:sp>
      <p:sp>
        <p:nvSpPr>
          <p:cNvPr id="6" name="Espace réservé du numéro de diapositive 5"/>
          <p:cNvSpPr>
            <a:spLocks noGrp="1"/>
          </p:cNvSpPr>
          <p:nvPr>
            <p:ph type="sldNum" sz="quarter" idx="12"/>
          </p:nvPr>
        </p:nvSpPr>
        <p:spPr/>
        <p:txBody>
          <a:bodyPr/>
          <a:lstStyle/>
          <a:p>
            <a:fld id="{C1250827-E9F0-4171-AF23-C9772C8CFEBE}" type="slidenum">
              <a:rPr lang="fr-CA" smtClean="0"/>
              <a:pPr/>
              <a:t>‹N°›</a:t>
            </a:fld>
            <a:endParaRPr lang="fr-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1"/>
      </p:bgRef>
    </p:bg>
    <p:spTree>
      <p:nvGrpSpPr>
        <p:cNvPr id="1" name=""/>
        <p:cNvGrpSpPr/>
        <p:nvPr/>
      </p:nvGrpSpPr>
      <p:grpSpPr>
        <a:xfrm>
          <a:off x="0" y="0"/>
          <a:ext cx="0" cy="0"/>
          <a:chOff x="0" y="0"/>
          <a:chExt cx="0" cy="0"/>
        </a:xfrm>
      </p:grpSpPr>
      <p:sp>
        <p:nvSpPr>
          <p:cNvPr id="9" name="Triangle rect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Triangle isocè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Espace réservé de la date 3"/>
          <p:cNvSpPr>
            <a:spLocks noGrp="1"/>
          </p:cNvSpPr>
          <p:nvPr>
            <p:ph type="dt" sz="half" idx="10"/>
          </p:nvPr>
        </p:nvSpPr>
        <p:spPr>
          <a:xfrm>
            <a:off x="6955632" y="6477000"/>
            <a:ext cx="2133600" cy="304800"/>
          </a:xfrm>
        </p:spPr>
        <p:txBody>
          <a:bodyPr/>
          <a:lstStyle/>
          <a:p>
            <a:fld id="{0E509EA0-A292-4C82-A36A-55B24B6AFB5E}" type="datetime1">
              <a:rPr lang="fr-CA" smtClean="0"/>
              <a:pPr/>
              <a:t>2020-01-28</a:t>
            </a:fld>
            <a:endParaRPr lang="fr-CA"/>
          </a:p>
        </p:txBody>
      </p:sp>
      <p:sp>
        <p:nvSpPr>
          <p:cNvPr id="5" name="Espace réservé du pied de page 4"/>
          <p:cNvSpPr>
            <a:spLocks noGrp="1"/>
          </p:cNvSpPr>
          <p:nvPr>
            <p:ph type="ftr" sz="quarter" idx="11"/>
          </p:nvPr>
        </p:nvSpPr>
        <p:spPr>
          <a:xfrm>
            <a:off x="2619376" y="6480969"/>
            <a:ext cx="4260056" cy="300831"/>
          </a:xfrm>
        </p:spPr>
        <p:txBody>
          <a:bodyPr/>
          <a:lstStyle/>
          <a:p>
            <a:endParaRPr lang="fr-CA"/>
          </a:p>
        </p:txBody>
      </p:sp>
      <p:sp>
        <p:nvSpPr>
          <p:cNvPr id="6" name="Espace réservé du numéro de diapositive 5"/>
          <p:cNvSpPr>
            <a:spLocks noGrp="1"/>
          </p:cNvSpPr>
          <p:nvPr>
            <p:ph type="sldNum" sz="quarter" idx="12"/>
          </p:nvPr>
        </p:nvSpPr>
        <p:spPr>
          <a:xfrm>
            <a:off x="8451056" y="809624"/>
            <a:ext cx="502920" cy="300831"/>
          </a:xfrm>
        </p:spPr>
        <p:txBody>
          <a:bodyPr/>
          <a:lstStyle/>
          <a:p>
            <a:fld id="{C1250827-E9F0-4171-AF23-C9772C8CFEBE}" type="slidenum">
              <a:rPr lang="fr-CA" smtClean="0"/>
              <a:pPr/>
              <a:t>‹N°›</a:t>
            </a:fld>
            <a:endParaRPr lang="fr-CA"/>
          </a:p>
        </p:txBody>
      </p:sp>
      <p:cxnSp>
        <p:nvCxnSpPr>
          <p:cNvPr id="11" name="Connecteur droit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Connecteur droit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r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marL="0" algn="l">
              <a:defRPr/>
            </a:lvl1p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4791456" y="6480969"/>
            <a:ext cx="2133600" cy="301752"/>
          </a:xfrm>
        </p:spPr>
        <p:txBody>
          <a:bodyPr/>
          <a:lstStyle/>
          <a:p>
            <a:fld id="{34BAAC3C-8FFF-4A02-A040-82A1189A442A}" type="datetime1">
              <a:rPr lang="fr-CA" smtClean="0"/>
              <a:pPr/>
              <a:t>2020-01-28</a:t>
            </a:fld>
            <a:endParaRPr lang="fr-CA"/>
          </a:p>
        </p:txBody>
      </p:sp>
      <p:sp>
        <p:nvSpPr>
          <p:cNvPr id="6" name="Espace réservé du pied de page 5"/>
          <p:cNvSpPr>
            <a:spLocks noGrp="1"/>
          </p:cNvSpPr>
          <p:nvPr>
            <p:ph type="ftr" sz="quarter" idx="11"/>
          </p:nvPr>
        </p:nvSpPr>
        <p:spPr>
          <a:xfrm>
            <a:off x="457200" y="6480969"/>
            <a:ext cx="4260056" cy="301752"/>
          </a:xfrm>
        </p:spPr>
        <p:txBody>
          <a:bodyPr/>
          <a:lstStyle/>
          <a:p>
            <a:endParaRPr lang="fr-CA"/>
          </a:p>
        </p:txBody>
      </p:sp>
      <p:sp>
        <p:nvSpPr>
          <p:cNvPr id="7" name="Espace réservé du numéro de diapositive 6"/>
          <p:cNvSpPr>
            <a:spLocks noGrp="1"/>
          </p:cNvSpPr>
          <p:nvPr>
            <p:ph type="sldNum" sz="quarter" idx="12"/>
          </p:nvPr>
        </p:nvSpPr>
        <p:spPr>
          <a:xfrm>
            <a:off x="7589520" y="6480969"/>
            <a:ext cx="502920" cy="301752"/>
          </a:xfrm>
        </p:spPr>
        <p:txBody>
          <a:bodyPr/>
          <a:lstStyle/>
          <a:p>
            <a:fld id="{C1250827-E9F0-4171-AF23-C9772C8CFEBE}" type="slidenum">
              <a:rPr lang="fr-CA" smtClean="0"/>
              <a:pPr/>
              <a:t>‹N°›</a:t>
            </a:fld>
            <a:endParaRPr lang="fr-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a:xfrm>
            <a:off x="4791456" y="6480969"/>
            <a:ext cx="2130552" cy="301752"/>
          </a:xfrm>
        </p:spPr>
        <p:txBody>
          <a:bodyPr/>
          <a:lstStyle/>
          <a:p>
            <a:fld id="{79469ED4-65BE-475E-B1B9-71D7065C0358}" type="datetime1">
              <a:rPr lang="fr-CA" smtClean="0"/>
              <a:pPr/>
              <a:t>2020-01-28</a:t>
            </a:fld>
            <a:endParaRPr lang="fr-CA"/>
          </a:p>
        </p:txBody>
      </p:sp>
      <p:sp>
        <p:nvSpPr>
          <p:cNvPr id="8" name="Espace réservé du pied de page 7"/>
          <p:cNvSpPr>
            <a:spLocks noGrp="1"/>
          </p:cNvSpPr>
          <p:nvPr>
            <p:ph type="ftr" sz="quarter" idx="11"/>
          </p:nvPr>
        </p:nvSpPr>
        <p:spPr>
          <a:xfrm>
            <a:off x="457200" y="6480969"/>
            <a:ext cx="4261104" cy="301752"/>
          </a:xfrm>
        </p:spPr>
        <p:txBody>
          <a:bodyPr/>
          <a:lstStyle/>
          <a:p>
            <a:endParaRPr lang="fr-CA"/>
          </a:p>
        </p:txBody>
      </p:sp>
      <p:sp>
        <p:nvSpPr>
          <p:cNvPr id="9" name="Espace réservé du numéro de diapositive 8"/>
          <p:cNvSpPr>
            <a:spLocks noGrp="1"/>
          </p:cNvSpPr>
          <p:nvPr>
            <p:ph type="sldNum" sz="quarter" idx="12"/>
          </p:nvPr>
        </p:nvSpPr>
        <p:spPr>
          <a:xfrm>
            <a:off x="7589520" y="6483096"/>
            <a:ext cx="502920" cy="301752"/>
          </a:xfrm>
        </p:spPr>
        <p:txBody>
          <a:bodyPr/>
          <a:lstStyle>
            <a:lvl1pPr algn="ctr">
              <a:defRPr/>
            </a:lvl1pPr>
          </a:lstStyle>
          <a:p>
            <a:fld id="{C1250827-E9F0-4171-AF23-C9772C8CFEBE}" type="slidenum">
              <a:rPr lang="fr-CA" smtClean="0"/>
              <a:pPr/>
              <a:t>‹N°›</a:t>
            </a:fld>
            <a:endParaRPr lang="fr-CA"/>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b="0"/>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CFA9258D-E0BA-456A-8809-D3AA7F907BDA}" type="datetime1">
              <a:rPr lang="fr-CA" smtClean="0"/>
              <a:pPr/>
              <a:t>2020-01-28</a:t>
            </a:fld>
            <a:endParaRPr lang="fr-CA"/>
          </a:p>
        </p:txBody>
      </p:sp>
      <p:sp>
        <p:nvSpPr>
          <p:cNvPr id="4" name="Espace réservé du pied de page 3"/>
          <p:cNvSpPr>
            <a:spLocks noGrp="1"/>
          </p:cNvSpPr>
          <p:nvPr>
            <p:ph type="ftr" sz="quarter" idx="11"/>
          </p:nvPr>
        </p:nvSpPr>
        <p:spPr/>
        <p:txBody>
          <a:bodyPr/>
          <a:lstStyle/>
          <a:p>
            <a:endParaRPr lang="fr-CA"/>
          </a:p>
        </p:txBody>
      </p:sp>
      <p:sp>
        <p:nvSpPr>
          <p:cNvPr id="5" name="Espace réservé du numéro de diapositive 4"/>
          <p:cNvSpPr>
            <a:spLocks noGrp="1"/>
          </p:cNvSpPr>
          <p:nvPr>
            <p:ph type="sldNum" sz="quarter" idx="12"/>
          </p:nvPr>
        </p:nvSpPr>
        <p:spPr/>
        <p:txBody>
          <a:bodyPr/>
          <a:lstStyle/>
          <a:p>
            <a:fld id="{C1250827-E9F0-4171-AF23-C9772C8CFEBE}" type="slidenum">
              <a:rPr lang="fr-CA" smtClean="0"/>
              <a:pPr/>
              <a:t>‹N°›</a:t>
            </a:fld>
            <a:endParaRPr lang="fr-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791456" y="6480969"/>
            <a:ext cx="2133600" cy="301752"/>
          </a:xfrm>
        </p:spPr>
        <p:txBody>
          <a:bodyPr/>
          <a:lstStyle/>
          <a:p>
            <a:fld id="{DB96659C-F59D-40B1-A553-2DBF4E8ED2F6}" type="datetime1">
              <a:rPr lang="fr-CA" smtClean="0"/>
              <a:pPr/>
              <a:t>2020-01-28</a:t>
            </a:fld>
            <a:endParaRPr lang="fr-CA"/>
          </a:p>
        </p:txBody>
      </p:sp>
      <p:sp>
        <p:nvSpPr>
          <p:cNvPr id="3" name="Espace réservé du pied de page 2"/>
          <p:cNvSpPr>
            <a:spLocks noGrp="1"/>
          </p:cNvSpPr>
          <p:nvPr>
            <p:ph type="ftr" sz="quarter" idx="11"/>
          </p:nvPr>
        </p:nvSpPr>
        <p:spPr>
          <a:xfrm>
            <a:off x="457200" y="6481890"/>
            <a:ext cx="4260056" cy="300831"/>
          </a:xfrm>
        </p:spPr>
        <p:txBody>
          <a:bodyPr/>
          <a:lstStyle/>
          <a:p>
            <a:endParaRPr lang="fr-CA"/>
          </a:p>
        </p:txBody>
      </p:sp>
      <p:sp>
        <p:nvSpPr>
          <p:cNvPr id="4" name="Espace réservé du numéro de diapositive 3"/>
          <p:cNvSpPr>
            <a:spLocks noGrp="1"/>
          </p:cNvSpPr>
          <p:nvPr>
            <p:ph type="sldNum" sz="quarter" idx="12"/>
          </p:nvPr>
        </p:nvSpPr>
        <p:spPr>
          <a:xfrm>
            <a:off x="7589520" y="6480969"/>
            <a:ext cx="502920" cy="301752"/>
          </a:xfrm>
        </p:spPr>
        <p:txBody>
          <a:bodyPr/>
          <a:lstStyle/>
          <a:p>
            <a:fld id="{C1250827-E9F0-4171-AF23-C9772C8CFEBE}" type="slidenum">
              <a:rPr lang="fr-CA" smtClean="0"/>
              <a:pPr/>
              <a:t>‹N°›</a:t>
            </a:fld>
            <a:endParaRPr lang="fr-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6278976" y="6556248"/>
            <a:ext cx="2133600" cy="301752"/>
          </a:xfrm>
        </p:spPr>
        <p:txBody>
          <a:bodyPr/>
          <a:lstStyle>
            <a:lvl1pPr>
              <a:defRPr sz="900"/>
            </a:lvl1pPr>
          </a:lstStyle>
          <a:p>
            <a:fld id="{D71CCA99-A916-42A9-99C6-F46F1E337BC1}" type="datetime1">
              <a:rPr lang="fr-CA" smtClean="0"/>
              <a:pPr/>
              <a:t>2020-01-28</a:t>
            </a:fld>
            <a:endParaRPr lang="fr-CA"/>
          </a:p>
        </p:txBody>
      </p:sp>
      <p:sp>
        <p:nvSpPr>
          <p:cNvPr id="6" name="Espace réservé du pied de page 5"/>
          <p:cNvSpPr>
            <a:spLocks noGrp="1"/>
          </p:cNvSpPr>
          <p:nvPr>
            <p:ph type="ftr" sz="quarter" idx="11"/>
          </p:nvPr>
        </p:nvSpPr>
        <p:spPr>
          <a:xfrm>
            <a:off x="1135856" y="6556248"/>
            <a:ext cx="5143120" cy="301752"/>
          </a:xfrm>
        </p:spPr>
        <p:txBody>
          <a:bodyPr/>
          <a:lstStyle>
            <a:lvl1pPr>
              <a:defRPr sz="900"/>
            </a:lvl1pPr>
          </a:lstStyle>
          <a:p>
            <a:endParaRPr lang="fr-CA"/>
          </a:p>
        </p:txBody>
      </p:sp>
      <p:sp>
        <p:nvSpPr>
          <p:cNvPr id="7" name="Espace réservé du numéro de diapositive 6"/>
          <p:cNvSpPr>
            <a:spLocks noGrp="1"/>
          </p:cNvSpPr>
          <p:nvPr>
            <p:ph type="sldNum" sz="quarter" idx="12"/>
          </p:nvPr>
        </p:nvSpPr>
        <p:spPr>
          <a:xfrm>
            <a:off x="8410576" y="6556248"/>
            <a:ext cx="502920" cy="301752"/>
          </a:xfrm>
        </p:spPr>
        <p:txBody>
          <a:bodyPr/>
          <a:lstStyle>
            <a:lvl1pPr>
              <a:defRPr sz="900"/>
            </a:lvl1pPr>
          </a:lstStyle>
          <a:p>
            <a:fld id="{C1250827-E9F0-4171-AF23-C9772C8CFEBE}" type="slidenum">
              <a:rPr lang="fr-CA" smtClean="0"/>
              <a:pPr/>
              <a:t>‹N°›</a:t>
            </a:fld>
            <a:endParaRPr lang="fr-CA"/>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a:xfrm>
            <a:off x="6108192" y="6556248"/>
            <a:ext cx="2103120" cy="301752"/>
          </a:xfrm>
        </p:spPr>
        <p:txBody>
          <a:bodyPr/>
          <a:lstStyle>
            <a:lvl1pPr>
              <a:defRPr sz="900"/>
            </a:lvl1pPr>
          </a:lstStyle>
          <a:p>
            <a:fld id="{63454F02-0497-4DC6-B67D-3A1E5BA12AD3}" type="datetime1">
              <a:rPr lang="fr-CA" smtClean="0"/>
              <a:pPr/>
              <a:t>2020-01-28</a:t>
            </a:fld>
            <a:endParaRPr lang="fr-CA"/>
          </a:p>
        </p:txBody>
      </p:sp>
      <p:sp>
        <p:nvSpPr>
          <p:cNvPr id="6" name="Espace réservé du pied de page 5"/>
          <p:cNvSpPr>
            <a:spLocks noGrp="1"/>
          </p:cNvSpPr>
          <p:nvPr>
            <p:ph type="ftr" sz="quarter" idx="11"/>
          </p:nvPr>
        </p:nvSpPr>
        <p:spPr>
          <a:xfrm>
            <a:off x="1170432" y="6557169"/>
            <a:ext cx="4948072" cy="301752"/>
          </a:xfrm>
        </p:spPr>
        <p:txBody>
          <a:bodyPr/>
          <a:lstStyle>
            <a:lvl1pPr>
              <a:defRPr sz="900"/>
            </a:lvl1pPr>
          </a:lstStyle>
          <a:p>
            <a:endParaRPr lang="fr-CA"/>
          </a:p>
        </p:txBody>
      </p:sp>
      <p:sp>
        <p:nvSpPr>
          <p:cNvPr id="7" name="Espace réservé du numéro de diapositive 6"/>
          <p:cNvSpPr>
            <a:spLocks noGrp="1"/>
          </p:cNvSpPr>
          <p:nvPr>
            <p:ph type="sldNum" sz="quarter" idx="12"/>
          </p:nvPr>
        </p:nvSpPr>
        <p:spPr>
          <a:xfrm>
            <a:off x="8217192" y="6556248"/>
            <a:ext cx="365760" cy="301752"/>
          </a:xfrm>
        </p:spPr>
        <p:txBody>
          <a:bodyPr/>
          <a:lstStyle>
            <a:lvl1pPr algn="ctr">
              <a:defRPr sz="900"/>
            </a:lvl1pPr>
          </a:lstStyle>
          <a:p>
            <a:fld id="{C1250827-E9F0-4171-AF23-C9772C8CFEBE}" type="slidenum">
              <a:rPr lang="fr-CA" smtClean="0"/>
              <a:pPr/>
              <a:t>‹N°›</a:t>
            </a:fld>
            <a:endParaRPr lang="fr-CA"/>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Triangle rect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Connecteur droit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Connecteur droit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Espace réservé du titre 21"/>
          <p:cNvSpPr>
            <a:spLocks noGrp="1"/>
          </p:cNvSpPr>
          <p:nvPr>
            <p:ph type="title"/>
          </p:nvPr>
        </p:nvSpPr>
        <p:spPr>
          <a:xfrm>
            <a:off x="457200" y="267494"/>
            <a:ext cx="8229600" cy="1399032"/>
          </a:xfrm>
          <a:prstGeom prst="rect">
            <a:avLst/>
          </a:prstGeom>
        </p:spPr>
        <p:txBody>
          <a:bodyPr vert="horz" anchor="ctr">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32E47D74-7A8B-42D2-BB62-F431A542A768}" type="datetime1">
              <a:rPr lang="fr-CA" smtClean="0"/>
              <a:pPr/>
              <a:t>2020-01-28</a:t>
            </a:fld>
            <a:endParaRPr lang="fr-CA"/>
          </a:p>
        </p:txBody>
      </p:sp>
      <p:sp>
        <p:nvSpPr>
          <p:cNvPr id="3" name="Espace réservé du pied de page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fr-CA"/>
          </a:p>
        </p:txBody>
      </p:sp>
      <p:sp>
        <p:nvSpPr>
          <p:cNvPr id="23" name="Espace réservé du numéro de diapositive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C1250827-E9F0-4171-AF23-C9772C8CFEBE}" type="slidenum">
              <a:rPr lang="fr-CA" smtClean="0"/>
              <a:pPr/>
              <a:t>‹N°›</a:t>
            </a:fld>
            <a:endParaRPr lang="fr-CA"/>
          </a:p>
        </p:txBody>
      </p:sp>
    </p:spTree>
  </p:cSld>
  <p:clrMap bg1="dk1" tx1="lt1" bg2="dk2" tx2="lt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hf hdr="0" ftr="0" dt="0"/>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CA" dirty="0" smtClean="0"/>
              <a:t>Jevons, Marshall et l’École de Cambridge</a:t>
            </a:r>
            <a:endParaRPr lang="fr-CA" dirty="0"/>
          </a:p>
        </p:txBody>
      </p:sp>
      <p:sp>
        <p:nvSpPr>
          <p:cNvPr id="3" name="Sous-titre 2"/>
          <p:cNvSpPr>
            <a:spLocks noGrp="1"/>
          </p:cNvSpPr>
          <p:nvPr>
            <p:ph type="subTitle" idx="1"/>
          </p:nvPr>
        </p:nvSpPr>
        <p:spPr/>
        <p:txBody>
          <a:bodyPr/>
          <a:lstStyle/>
          <a:p>
            <a:r>
              <a:rPr lang="fr-CA" dirty="0" smtClean="0"/>
              <a:t>ECO4062</a:t>
            </a:r>
          </a:p>
          <a:p>
            <a:r>
              <a:rPr lang="fr-CA" dirty="0" smtClean="0"/>
              <a:t> Sujet 3</a:t>
            </a:r>
            <a:endParaRPr lang="fr-CA"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Le pari Ehrlich-Simon (1980) </a:t>
            </a:r>
            <a:endParaRPr lang="fr-CA" dirty="0"/>
          </a:p>
        </p:txBody>
      </p:sp>
      <p:sp>
        <p:nvSpPr>
          <p:cNvPr id="3" name="Espace réservé du contenu 2"/>
          <p:cNvSpPr>
            <a:spLocks noGrp="1"/>
          </p:cNvSpPr>
          <p:nvPr>
            <p:ph idx="1"/>
          </p:nvPr>
        </p:nvSpPr>
        <p:spPr>
          <a:xfrm>
            <a:off x="457200" y="1628800"/>
            <a:ext cx="8229600" cy="4826008"/>
          </a:xfrm>
        </p:spPr>
        <p:txBody>
          <a:bodyPr>
            <a:normAutofit fontScale="77500" lnSpcReduction="20000"/>
          </a:bodyPr>
          <a:lstStyle/>
          <a:p>
            <a:r>
              <a:rPr lang="fr-CA" dirty="0" smtClean="0"/>
              <a:t>J. L. Simon est un économiste critique des thèses de Simon (très probablement informé de l’angoisse Jevons…)</a:t>
            </a:r>
          </a:p>
          <a:p>
            <a:endParaRPr lang="fr-CA" dirty="0" smtClean="0"/>
          </a:p>
          <a:p>
            <a:r>
              <a:rPr lang="fr-CA" dirty="0" smtClean="0"/>
              <a:t>Propose un pari à Ehrlich : ce dernier choisira 5 ressources constituant un panier, si le prix du panier augmente entre 1980 et 1990 Simon paiera cette augmentation au premier (et vice versa)</a:t>
            </a:r>
          </a:p>
          <a:p>
            <a:endParaRPr lang="fr-CA" dirty="0" smtClean="0"/>
          </a:p>
          <a:p>
            <a:r>
              <a:rPr lang="fr-CA" dirty="0" smtClean="0"/>
              <a:t>Ehrlich versera finalement 576,07$ à Simon, les 5 prix ayant baissés</a:t>
            </a:r>
          </a:p>
          <a:p>
            <a:endParaRPr lang="fr-CA" dirty="0" smtClean="0"/>
          </a:p>
          <a:p>
            <a:r>
              <a:rPr lang="fr-CA" dirty="0" err="1" smtClean="0"/>
              <a:t>Diff</a:t>
            </a:r>
            <a:r>
              <a:rPr lang="fr-CA" dirty="0" smtClean="0"/>
              <a:t>. dates auraient pu mener à </a:t>
            </a:r>
            <a:r>
              <a:rPr lang="fr-CA" dirty="0" err="1" smtClean="0"/>
              <a:t>diff</a:t>
            </a:r>
            <a:r>
              <a:rPr lang="fr-CA" dirty="0" smtClean="0"/>
              <a:t>. résultats, mais les probabilités jouent en faveur de Simon</a:t>
            </a:r>
            <a:endParaRPr lang="fr-CA" dirty="0"/>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10</a:t>
            </a:fld>
            <a:endParaRPr lang="fr-CA"/>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Le </a:t>
            </a:r>
            <a:r>
              <a:rPr lang="fr-CA" dirty="0" err="1" smtClean="0"/>
              <a:t>néomalthusiennanisme</a:t>
            </a:r>
            <a:r>
              <a:rPr lang="fr-CA" dirty="0" smtClean="0"/>
              <a:t> contemporain</a:t>
            </a:r>
            <a:endParaRPr lang="fr-CA" dirty="0"/>
          </a:p>
        </p:txBody>
      </p:sp>
      <p:sp>
        <p:nvSpPr>
          <p:cNvPr id="3" name="Espace réservé du contenu 2"/>
          <p:cNvSpPr>
            <a:spLocks noGrp="1"/>
          </p:cNvSpPr>
          <p:nvPr>
            <p:ph idx="1"/>
          </p:nvPr>
        </p:nvSpPr>
        <p:spPr>
          <a:xfrm>
            <a:off x="457200" y="1882808"/>
            <a:ext cx="8686800" cy="4572000"/>
          </a:xfrm>
        </p:spPr>
        <p:txBody>
          <a:bodyPr>
            <a:normAutofit fontScale="92500" lnSpcReduction="20000"/>
          </a:bodyPr>
          <a:lstStyle/>
          <a:p>
            <a:r>
              <a:rPr lang="fr-CA" dirty="0" smtClean="0"/>
              <a:t>Malthus a toujours eu raison et la réchauffement de la planète est maintenant irréversible, tout comme la fin de notre mode de vie</a:t>
            </a:r>
          </a:p>
          <a:p>
            <a:endParaRPr lang="fr-CA" dirty="0" smtClean="0"/>
          </a:p>
          <a:p>
            <a:r>
              <a:rPr lang="fr-CA" dirty="0" smtClean="0"/>
              <a:t>Simplicité volontaire et renoncement à la parentalité!</a:t>
            </a:r>
          </a:p>
          <a:p>
            <a:endParaRPr lang="fr-CA" dirty="0" smtClean="0"/>
          </a:p>
          <a:p>
            <a:r>
              <a:rPr lang="fr-FR" dirty="0" smtClean="0"/>
              <a:t>«Vous ne parlez que d’aller de l’avant avec les mêmes mauvaises idées qui nous ont mis dans ce pétrin, même si la seule chose raisonnable à faire est de tirer le frein à main.» </a:t>
            </a:r>
            <a:endParaRPr lang="fr-CA" dirty="0"/>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11</a:t>
            </a:fld>
            <a:endParaRPr lang="fr-CA"/>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Faut-il angoisser?</a:t>
            </a:r>
            <a:endParaRPr lang="fr-CA" dirty="0"/>
          </a:p>
        </p:txBody>
      </p:sp>
      <p:sp>
        <p:nvSpPr>
          <p:cNvPr id="3" name="Espace réservé du contenu 2"/>
          <p:cNvSpPr>
            <a:spLocks noGrp="1"/>
          </p:cNvSpPr>
          <p:nvPr>
            <p:ph idx="1"/>
          </p:nvPr>
        </p:nvSpPr>
        <p:spPr>
          <a:xfrm>
            <a:off x="457200" y="1700808"/>
            <a:ext cx="8363272" cy="4896544"/>
          </a:xfrm>
        </p:spPr>
        <p:txBody>
          <a:bodyPr>
            <a:normAutofit fontScale="77500" lnSpcReduction="20000"/>
          </a:bodyPr>
          <a:lstStyle/>
          <a:p>
            <a:r>
              <a:rPr lang="fr-CA" dirty="0" smtClean="0"/>
              <a:t>Projections catastrophistes à LT sur la base de tendances de CT : en réalité les incitatifs changent ce qui induit un changement de comportement</a:t>
            </a:r>
          </a:p>
          <a:p>
            <a:pPr lvl="1"/>
            <a:r>
              <a:rPr lang="fr-CA" dirty="0" smtClean="0"/>
              <a:t>Les néomalthusiens pointent le marché comme le problème : il s’agit plus réalistement de la solution</a:t>
            </a:r>
          </a:p>
          <a:p>
            <a:endParaRPr lang="fr-CA" dirty="0" smtClean="0"/>
          </a:p>
          <a:p>
            <a:r>
              <a:rPr lang="fr-CA" dirty="0" smtClean="0"/>
              <a:t>Sous-estimation des gains de productivité possibles : l’amélioration technique et les gains associés à une plus grande division du travail (locale, nationale, internationale) ne semblent pas se tarirent</a:t>
            </a:r>
          </a:p>
          <a:p>
            <a:endParaRPr lang="fr-CA" dirty="0" smtClean="0"/>
          </a:p>
          <a:p>
            <a:r>
              <a:rPr lang="fr-CA" dirty="0" smtClean="0"/>
              <a:t>Les ressources sont-elles réellement finies? La fin d’une ère énergétique s’annonce par le début de la suivante plutôt que par l’épuisement de la première</a:t>
            </a:r>
          </a:p>
          <a:p>
            <a:endParaRPr lang="fr-CA" dirty="0" smtClean="0"/>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12</a:t>
            </a:fld>
            <a:endParaRPr lang="fr-CA"/>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Alfred Marshall (1842-1924)</a:t>
            </a:r>
            <a:endParaRPr lang="fr-CA" dirty="0"/>
          </a:p>
        </p:txBody>
      </p:sp>
      <p:sp>
        <p:nvSpPr>
          <p:cNvPr id="3" name="Espace réservé du contenu 2"/>
          <p:cNvSpPr>
            <a:spLocks noGrp="1"/>
          </p:cNvSpPr>
          <p:nvPr>
            <p:ph idx="1"/>
          </p:nvPr>
        </p:nvSpPr>
        <p:spPr/>
        <p:txBody>
          <a:bodyPr>
            <a:normAutofit fontScale="77500" lnSpcReduction="20000"/>
          </a:bodyPr>
          <a:lstStyle/>
          <a:p>
            <a:pPr marL="1071563" indent="-1071563">
              <a:buNone/>
            </a:pPr>
            <a:r>
              <a:rPr lang="fr-CA" dirty="0" smtClean="0"/>
              <a:t>1842 	Né à </a:t>
            </a:r>
            <a:r>
              <a:rPr lang="fr-CA" dirty="0" err="1" smtClean="0"/>
              <a:t>Bermondsey</a:t>
            </a:r>
            <a:r>
              <a:rPr lang="fr-CA" dirty="0" smtClean="0"/>
              <a:t>, près de Londres</a:t>
            </a:r>
          </a:p>
          <a:p>
            <a:pPr marL="1071563" indent="-1071563">
              <a:buNone/>
            </a:pPr>
            <a:r>
              <a:rPr lang="fr-CA" dirty="0" smtClean="0"/>
              <a:t>1861 	Études à Saint John’s </a:t>
            </a:r>
            <a:r>
              <a:rPr lang="fr-CA" dirty="0" err="1" smtClean="0"/>
              <a:t>College</a:t>
            </a:r>
            <a:r>
              <a:rPr lang="fr-CA" dirty="0" smtClean="0"/>
              <a:t> à Cambridge</a:t>
            </a:r>
          </a:p>
          <a:p>
            <a:pPr marL="1071563" indent="-1071563">
              <a:buNone/>
            </a:pPr>
            <a:r>
              <a:rPr lang="fr-CA" dirty="0" smtClean="0"/>
              <a:t>1865 	Diplôme en mathématiques</a:t>
            </a:r>
          </a:p>
          <a:p>
            <a:pPr marL="1071563" indent="-1071563">
              <a:buNone/>
            </a:pPr>
            <a:r>
              <a:rPr lang="fr-CA" dirty="0" smtClean="0"/>
              <a:t>1865 	</a:t>
            </a:r>
            <a:r>
              <a:rPr lang="fr-CA" i="1" dirty="0" err="1" smtClean="0"/>
              <a:t>Fellow</a:t>
            </a:r>
            <a:r>
              <a:rPr lang="fr-CA" dirty="0" smtClean="0"/>
              <a:t> de Saint John’s </a:t>
            </a:r>
            <a:r>
              <a:rPr lang="fr-CA" dirty="0" err="1" smtClean="0"/>
              <a:t>College</a:t>
            </a:r>
            <a:endParaRPr lang="fr-CA" dirty="0" smtClean="0"/>
          </a:p>
          <a:p>
            <a:pPr marL="1071563" indent="-1071563">
              <a:buNone/>
            </a:pPr>
            <a:r>
              <a:rPr lang="fr-CA" dirty="0" smtClean="0"/>
              <a:t>1877 	Directeur de l’</a:t>
            </a:r>
            <a:r>
              <a:rPr lang="fr-CA" dirty="0" err="1" smtClean="0"/>
              <a:t>University</a:t>
            </a:r>
            <a:r>
              <a:rPr lang="fr-CA" dirty="0" smtClean="0"/>
              <a:t> </a:t>
            </a:r>
            <a:r>
              <a:rPr lang="fr-CA" dirty="0" err="1" smtClean="0"/>
              <a:t>College</a:t>
            </a:r>
            <a:r>
              <a:rPr lang="fr-CA" dirty="0" smtClean="0"/>
              <a:t> à Bristol</a:t>
            </a:r>
          </a:p>
          <a:p>
            <a:pPr marL="1071563" indent="-1071563">
              <a:buNone/>
            </a:pPr>
            <a:r>
              <a:rPr lang="fr-CA" dirty="0" smtClean="0"/>
              <a:t>1877 	Épouse son étudiante Mary </a:t>
            </a:r>
            <a:r>
              <a:rPr lang="fr-CA" dirty="0" err="1" smtClean="0"/>
              <a:t>Paley</a:t>
            </a:r>
            <a:r>
              <a:rPr lang="fr-CA" dirty="0" smtClean="0"/>
              <a:t>, économiste</a:t>
            </a:r>
          </a:p>
          <a:p>
            <a:pPr marL="1071563" indent="-1071563">
              <a:buNone/>
            </a:pPr>
            <a:r>
              <a:rPr lang="fr-CA" dirty="0" smtClean="0"/>
              <a:t>1879 	</a:t>
            </a:r>
            <a:r>
              <a:rPr lang="fr-CA" i="1" dirty="0" smtClean="0"/>
              <a:t>The </a:t>
            </a:r>
            <a:r>
              <a:rPr lang="fr-CA" i="1" dirty="0" err="1" smtClean="0"/>
              <a:t>Economics</a:t>
            </a:r>
            <a:r>
              <a:rPr lang="fr-CA" i="1" dirty="0" smtClean="0"/>
              <a:t> of </a:t>
            </a:r>
            <a:r>
              <a:rPr lang="fr-CA" i="1" dirty="0" err="1" smtClean="0"/>
              <a:t>Industry</a:t>
            </a:r>
            <a:r>
              <a:rPr lang="fr-CA" dirty="0" smtClean="0"/>
              <a:t>, </a:t>
            </a:r>
            <a:r>
              <a:rPr lang="fr-CA" i="1" dirty="0" smtClean="0"/>
              <a:t>The Pure </a:t>
            </a:r>
            <a:r>
              <a:rPr lang="fr-CA" i="1" dirty="0" err="1" smtClean="0"/>
              <a:t>Theory</a:t>
            </a:r>
            <a:r>
              <a:rPr lang="fr-CA" i="1" dirty="0" smtClean="0"/>
              <a:t> of </a:t>
            </a:r>
            <a:r>
              <a:rPr lang="fr-CA" i="1" dirty="0" err="1" smtClean="0"/>
              <a:t>Domestic</a:t>
            </a:r>
            <a:r>
              <a:rPr lang="fr-CA" i="1" dirty="0" smtClean="0"/>
              <a:t> Values </a:t>
            </a:r>
            <a:r>
              <a:rPr lang="fr-CA" dirty="0" smtClean="0"/>
              <a:t>et </a:t>
            </a:r>
            <a:r>
              <a:rPr lang="fr-CA" i="1" dirty="0" smtClean="0"/>
              <a:t>The Pure </a:t>
            </a:r>
            <a:r>
              <a:rPr lang="fr-CA" i="1" dirty="0" err="1" smtClean="0"/>
              <a:t>Theory</a:t>
            </a:r>
            <a:r>
              <a:rPr lang="fr-CA" i="1" dirty="0" smtClean="0"/>
              <a:t> of </a:t>
            </a:r>
            <a:r>
              <a:rPr lang="fr-CA" i="1" dirty="0" err="1" smtClean="0"/>
              <a:t>Foreign</a:t>
            </a:r>
            <a:r>
              <a:rPr lang="fr-CA" i="1" dirty="0" smtClean="0"/>
              <a:t> Trade </a:t>
            </a:r>
            <a:r>
              <a:rPr lang="fr-CA" dirty="0" smtClean="0"/>
              <a:t>avec Mary </a:t>
            </a:r>
            <a:r>
              <a:rPr lang="fr-CA" dirty="0" err="1" smtClean="0"/>
              <a:t>Paley</a:t>
            </a:r>
            <a:endParaRPr lang="fr-CA" dirty="0" smtClean="0"/>
          </a:p>
          <a:p>
            <a:pPr marL="1071563" indent="-1071563">
              <a:buNone/>
            </a:pPr>
            <a:r>
              <a:rPr lang="fr-CA" dirty="0" smtClean="0"/>
              <a:t>1882 	Professeur à l’Université de Bristol</a:t>
            </a:r>
          </a:p>
          <a:p>
            <a:pPr marL="1071563" indent="-1071563">
              <a:buNone/>
            </a:pPr>
            <a:r>
              <a:rPr lang="fr-CA" dirty="0" smtClean="0"/>
              <a:t>1883 	Professeur à l’Université d’Oxford</a:t>
            </a:r>
          </a:p>
          <a:p>
            <a:pPr>
              <a:buNone/>
            </a:pPr>
            <a:endParaRPr lang="fr-CA" dirty="0" smtClean="0"/>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13</a:t>
            </a:fld>
            <a:endParaRPr lang="fr-CA"/>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Alfred Marshall (1842-1924)</a:t>
            </a:r>
            <a:endParaRPr lang="fr-CA" dirty="0"/>
          </a:p>
        </p:txBody>
      </p:sp>
      <p:sp>
        <p:nvSpPr>
          <p:cNvPr id="3" name="Espace réservé du contenu 2"/>
          <p:cNvSpPr>
            <a:spLocks noGrp="1"/>
          </p:cNvSpPr>
          <p:nvPr>
            <p:ph idx="1"/>
          </p:nvPr>
        </p:nvSpPr>
        <p:spPr/>
        <p:txBody>
          <a:bodyPr>
            <a:normAutofit fontScale="85000" lnSpcReduction="20000"/>
          </a:bodyPr>
          <a:lstStyle/>
          <a:p>
            <a:pPr marL="1071563" indent="-1071563">
              <a:buNone/>
            </a:pPr>
            <a:r>
              <a:rPr lang="fr-CA" dirty="0" smtClean="0"/>
              <a:t>1885 	Titulaire de la chaire d’économie politique de Cambridge</a:t>
            </a:r>
          </a:p>
          <a:p>
            <a:pPr marL="1071563" indent="-1071563">
              <a:buNone/>
            </a:pPr>
            <a:r>
              <a:rPr lang="fr-CA" dirty="0" smtClean="0"/>
              <a:t>1890 	</a:t>
            </a:r>
            <a:r>
              <a:rPr lang="fr-CA" i="1" dirty="0" err="1" smtClean="0"/>
              <a:t>Principles</a:t>
            </a:r>
            <a:r>
              <a:rPr lang="fr-CA" i="1" dirty="0" smtClean="0"/>
              <a:t> of </a:t>
            </a:r>
            <a:r>
              <a:rPr lang="fr-CA" i="1" dirty="0" err="1" smtClean="0"/>
              <a:t>Economics</a:t>
            </a:r>
            <a:r>
              <a:rPr lang="fr-CA" dirty="0" smtClean="0"/>
              <a:t>, 8 éditions suivront jusqu’en 1920</a:t>
            </a:r>
          </a:p>
          <a:p>
            <a:pPr marL="1071563" indent="-1071563">
              <a:buNone/>
            </a:pPr>
            <a:r>
              <a:rPr lang="fr-CA" dirty="0" smtClean="0"/>
              <a:t>1890	Création de la British </a:t>
            </a:r>
            <a:r>
              <a:rPr lang="fr-CA" dirty="0" err="1" smtClean="0"/>
              <a:t>Economic</a:t>
            </a:r>
            <a:r>
              <a:rPr lang="fr-CA" dirty="0" smtClean="0"/>
              <a:t> Association et 1</a:t>
            </a:r>
            <a:r>
              <a:rPr lang="fr-CA" baseline="30000" dirty="0" smtClean="0"/>
              <a:t>ère</a:t>
            </a:r>
            <a:r>
              <a:rPr lang="fr-CA" dirty="0" smtClean="0"/>
              <a:t> publication de l’</a:t>
            </a:r>
            <a:r>
              <a:rPr lang="fr-CA" i="1" dirty="0" err="1" smtClean="0"/>
              <a:t>Economic</a:t>
            </a:r>
            <a:r>
              <a:rPr lang="fr-CA" i="1" dirty="0" smtClean="0"/>
              <a:t> Journal </a:t>
            </a:r>
            <a:r>
              <a:rPr lang="fr-CA" dirty="0" smtClean="0"/>
              <a:t>en 1891</a:t>
            </a:r>
          </a:p>
          <a:p>
            <a:pPr marL="1071563" indent="-1071563">
              <a:buNone/>
            </a:pPr>
            <a:r>
              <a:rPr lang="fr-CA" dirty="0" smtClean="0"/>
              <a:t>1892 	</a:t>
            </a:r>
            <a:r>
              <a:rPr lang="fr-CA" i="1" dirty="0" err="1" smtClean="0"/>
              <a:t>Elements</a:t>
            </a:r>
            <a:r>
              <a:rPr lang="fr-CA" i="1" dirty="0" smtClean="0"/>
              <a:t> of </a:t>
            </a:r>
            <a:r>
              <a:rPr lang="fr-CA" i="1" dirty="0" err="1" smtClean="0"/>
              <a:t>Economics</a:t>
            </a:r>
            <a:r>
              <a:rPr lang="fr-CA" i="1" dirty="0" smtClean="0"/>
              <a:t> of </a:t>
            </a:r>
            <a:r>
              <a:rPr lang="fr-CA" i="1" dirty="0" err="1" smtClean="0"/>
              <a:t>Industry</a:t>
            </a:r>
            <a:endParaRPr lang="fr-CA" i="1" dirty="0" smtClean="0"/>
          </a:p>
          <a:p>
            <a:pPr marL="1071563" indent="-1071563">
              <a:buNone/>
            </a:pPr>
            <a:r>
              <a:rPr lang="fr-CA" dirty="0" smtClean="0"/>
              <a:t>1908 	Laisse sa chaire à Arthur Pigou</a:t>
            </a:r>
          </a:p>
          <a:p>
            <a:pPr marL="1071563" indent="-1071563">
              <a:buNone/>
            </a:pPr>
            <a:r>
              <a:rPr lang="fr-CA" dirty="0" smtClean="0"/>
              <a:t>1919 	</a:t>
            </a:r>
            <a:r>
              <a:rPr lang="fr-CA" i="1" dirty="0" err="1" smtClean="0"/>
              <a:t>Industry</a:t>
            </a:r>
            <a:r>
              <a:rPr lang="fr-CA" i="1" dirty="0" smtClean="0"/>
              <a:t> and Trade</a:t>
            </a:r>
          </a:p>
          <a:p>
            <a:pPr marL="1071563" indent="-1071563">
              <a:buNone/>
            </a:pPr>
            <a:r>
              <a:rPr lang="fr-CA" dirty="0" smtClean="0"/>
              <a:t>1924 	</a:t>
            </a:r>
            <a:r>
              <a:rPr lang="fr-CA" i="1" dirty="0" smtClean="0"/>
              <a:t>Money, </a:t>
            </a:r>
            <a:r>
              <a:rPr lang="fr-CA" i="1" dirty="0" err="1" smtClean="0"/>
              <a:t>Credit</a:t>
            </a:r>
            <a:r>
              <a:rPr lang="fr-CA" i="1" dirty="0" smtClean="0"/>
              <a:t> and Commerce</a:t>
            </a:r>
          </a:p>
          <a:p>
            <a:pPr marL="1071563" indent="-1071563">
              <a:buNone/>
            </a:pPr>
            <a:r>
              <a:rPr lang="fr-CA" dirty="0" smtClean="0"/>
              <a:t>1924 	Mort</a:t>
            </a:r>
          </a:p>
          <a:p>
            <a:pPr>
              <a:buNone/>
            </a:pPr>
            <a:endParaRPr lang="fr-CA" dirty="0" smtClean="0"/>
          </a:p>
          <a:p>
            <a:pPr>
              <a:buNone/>
            </a:pPr>
            <a:endParaRPr lang="fr-CA" dirty="0" smtClean="0"/>
          </a:p>
          <a:p>
            <a:endParaRPr lang="fr-CA" dirty="0" smtClean="0"/>
          </a:p>
          <a:p>
            <a:endParaRPr lang="fr-CA" dirty="0"/>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14</a:t>
            </a:fld>
            <a:endParaRPr lang="fr-CA"/>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L’économique</a:t>
            </a:r>
            <a:endParaRPr lang="fr-CA" dirty="0"/>
          </a:p>
        </p:txBody>
      </p:sp>
      <p:sp>
        <p:nvSpPr>
          <p:cNvPr id="3" name="Espace réservé du contenu 2"/>
          <p:cNvSpPr>
            <a:spLocks noGrp="1"/>
          </p:cNvSpPr>
          <p:nvPr>
            <p:ph idx="1"/>
          </p:nvPr>
        </p:nvSpPr>
        <p:spPr/>
        <p:txBody>
          <a:bodyPr>
            <a:normAutofit fontScale="85000" lnSpcReduction="10000"/>
          </a:bodyPr>
          <a:lstStyle/>
          <a:p>
            <a:r>
              <a:rPr lang="fr-CA" dirty="0" smtClean="0"/>
              <a:t>«Étude de l’humanité dans les affaires ordinaires de la vie»</a:t>
            </a:r>
          </a:p>
          <a:p>
            <a:endParaRPr lang="fr-CA" dirty="0" smtClean="0"/>
          </a:p>
          <a:p>
            <a:r>
              <a:rPr lang="fr-CA" dirty="0" smtClean="0"/>
              <a:t>Veut réconcilier les classiques et les </a:t>
            </a:r>
            <a:r>
              <a:rPr lang="fr-CA" dirty="0" err="1" smtClean="0"/>
              <a:t>maginalistes</a:t>
            </a:r>
            <a:r>
              <a:rPr lang="fr-CA" dirty="0" smtClean="0"/>
              <a:t>, Veblen le qualifie conséquemment de «néoclassique»</a:t>
            </a:r>
          </a:p>
          <a:p>
            <a:endParaRPr lang="fr-CA" dirty="0" smtClean="0"/>
          </a:p>
          <a:p>
            <a:r>
              <a:rPr lang="fr-CA" dirty="0" smtClean="0"/>
              <a:t>Métaphore biologique plutôt que mécanique</a:t>
            </a:r>
          </a:p>
          <a:p>
            <a:endParaRPr lang="fr-CA" dirty="0" smtClean="0"/>
          </a:p>
          <a:p>
            <a:r>
              <a:rPr lang="fr-CA" dirty="0" smtClean="0"/>
              <a:t>Rejet d’un homo </a:t>
            </a:r>
            <a:r>
              <a:rPr lang="fr-CA" dirty="0" err="1" smtClean="0"/>
              <a:t>oeconomicus</a:t>
            </a:r>
            <a:r>
              <a:rPr lang="fr-CA" dirty="0" smtClean="0"/>
              <a:t> aux seules motivations égoïstes	</a:t>
            </a:r>
            <a:endParaRPr lang="fr-CA" dirty="0"/>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15</a:t>
            </a:fld>
            <a:endParaRPr lang="fr-CA"/>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Les </a:t>
            </a:r>
            <a:r>
              <a:rPr lang="fr-CA" i="1" dirty="0" err="1" smtClean="0"/>
              <a:t>Principles</a:t>
            </a:r>
            <a:r>
              <a:rPr lang="fr-CA" i="1" dirty="0" smtClean="0"/>
              <a:t> of </a:t>
            </a:r>
            <a:r>
              <a:rPr lang="fr-CA" i="1" dirty="0" err="1" smtClean="0"/>
              <a:t>Economics</a:t>
            </a:r>
            <a:r>
              <a:rPr lang="fr-CA" dirty="0" smtClean="0"/>
              <a:t> </a:t>
            </a:r>
            <a:endParaRPr lang="fr-CA" dirty="0"/>
          </a:p>
        </p:txBody>
      </p:sp>
      <p:sp>
        <p:nvSpPr>
          <p:cNvPr id="3" name="Espace réservé du contenu 2"/>
          <p:cNvSpPr>
            <a:spLocks noGrp="1"/>
          </p:cNvSpPr>
          <p:nvPr>
            <p:ph idx="1"/>
          </p:nvPr>
        </p:nvSpPr>
        <p:spPr>
          <a:xfrm>
            <a:off x="457200" y="1882808"/>
            <a:ext cx="8686800" cy="4572000"/>
          </a:xfrm>
        </p:spPr>
        <p:txBody>
          <a:bodyPr>
            <a:normAutofit fontScale="92500" lnSpcReduction="20000"/>
          </a:bodyPr>
          <a:lstStyle/>
          <a:p>
            <a:r>
              <a:rPr lang="fr-CA" dirty="0" smtClean="0"/>
              <a:t>Premier véritable manuel dans l’enseignement de l’économie en Angleterre dans la 1</a:t>
            </a:r>
            <a:r>
              <a:rPr lang="fr-CA" baseline="30000" dirty="0" smtClean="0"/>
              <a:t>ère</a:t>
            </a:r>
            <a:r>
              <a:rPr lang="fr-CA" dirty="0" smtClean="0"/>
              <a:t> moitié du XXe siècle </a:t>
            </a:r>
          </a:p>
          <a:p>
            <a:endParaRPr lang="fr-CA" dirty="0" smtClean="0"/>
          </a:p>
          <a:p>
            <a:r>
              <a:rPr lang="fr-CA" dirty="0" smtClean="0"/>
              <a:t>Marshall le veut accessible à tous, ce qui explique que les analyses formelles sont relégués aux annexes</a:t>
            </a:r>
          </a:p>
          <a:p>
            <a:endParaRPr lang="fr-CA" dirty="0" smtClean="0"/>
          </a:p>
          <a:p>
            <a:r>
              <a:rPr lang="fr-CA" dirty="0" smtClean="0"/>
              <a:t>Propose le cadre d’analyse partiel du modèle d’offre et de demande que l’on connaît aujourd’hui</a:t>
            </a:r>
            <a:endParaRPr lang="fr-CA" dirty="0"/>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16</a:t>
            </a:fld>
            <a:endParaRPr lang="fr-CA"/>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Les </a:t>
            </a:r>
            <a:r>
              <a:rPr lang="fr-CA" i="1" dirty="0" err="1" smtClean="0"/>
              <a:t>Principles</a:t>
            </a:r>
            <a:r>
              <a:rPr lang="fr-CA" i="1" dirty="0" smtClean="0"/>
              <a:t> of </a:t>
            </a:r>
            <a:r>
              <a:rPr lang="fr-CA" i="1" dirty="0" err="1" smtClean="0"/>
              <a:t>Economics</a:t>
            </a:r>
            <a:r>
              <a:rPr lang="fr-CA" dirty="0" smtClean="0"/>
              <a:t> </a:t>
            </a:r>
            <a:endParaRPr lang="fr-CA" dirty="0"/>
          </a:p>
        </p:txBody>
      </p:sp>
      <p:sp>
        <p:nvSpPr>
          <p:cNvPr id="3" name="Espace réservé du contenu 2"/>
          <p:cNvSpPr>
            <a:spLocks noGrp="1"/>
          </p:cNvSpPr>
          <p:nvPr>
            <p:ph idx="1"/>
          </p:nvPr>
        </p:nvSpPr>
        <p:spPr/>
        <p:txBody>
          <a:bodyPr>
            <a:normAutofit fontScale="92500" lnSpcReduction="10000"/>
          </a:bodyPr>
          <a:lstStyle/>
          <a:p>
            <a:r>
              <a:rPr lang="fr-CA" dirty="0" smtClean="0"/>
              <a:t>Établit la demande sur l’utilité marginale décroissante</a:t>
            </a:r>
          </a:p>
          <a:p>
            <a:endParaRPr lang="fr-CA" dirty="0" smtClean="0"/>
          </a:p>
          <a:p>
            <a:r>
              <a:rPr lang="fr-CA" dirty="0" smtClean="0"/>
              <a:t>Repris et développé de Cournot et Dupuis plutôt que des marginalistes</a:t>
            </a:r>
          </a:p>
          <a:p>
            <a:endParaRPr lang="fr-CA" dirty="0" smtClean="0"/>
          </a:p>
          <a:p>
            <a:r>
              <a:rPr lang="fr-CA" dirty="0" smtClean="0"/>
              <a:t>Distingue le court et le long termes</a:t>
            </a:r>
          </a:p>
          <a:p>
            <a:endParaRPr lang="fr-CA" dirty="0" smtClean="0"/>
          </a:p>
          <a:p>
            <a:r>
              <a:rPr lang="fr-CA" dirty="0" smtClean="0"/>
              <a:t>Présente les différentes formes de concurrence comme des idéaux types  </a:t>
            </a:r>
            <a:endParaRPr lang="fr-CA" dirty="0"/>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17</a:t>
            </a:fld>
            <a:endParaRPr lang="fr-CA"/>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Les </a:t>
            </a:r>
            <a:r>
              <a:rPr lang="fr-CA" i="1" dirty="0" err="1" smtClean="0"/>
              <a:t>Principles</a:t>
            </a:r>
            <a:r>
              <a:rPr lang="fr-CA" i="1" dirty="0" smtClean="0"/>
              <a:t> of </a:t>
            </a:r>
            <a:r>
              <a:rPr lang="fr-CA" i="1" dirty="0" err="1" smtClean="0"/>
              <a:t>Economics</a:t>
            </a:r>
            <a:r>
              <a:rPr lang="fr-CA" dirty="0" smtClean="0"/>
              <a:t> </a:t>
            </a:r>
            <a:endParaRPr lang="fr-CA" dirty="0"/>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18</a:t>
            </a:fld>
            <a:endParaRPr lang="fr-CA"/>
          </a:p>
        </p:txBody>
      </p:sp>
      <p:sp>
        <p:nvSpPr>
          <p:cNvPr id="6" name="Line 2"/>
          <p:cNvSpPr>
            <a:spLocks noChangeShapeType="1"/>
          </p:cNvSpPr>
          <p:nvPr/>
        </p:nvSpPr>
        <p:spPr bwMode="auto">
          <a:xfrm>
            <a:off x="2557114" y="5445224"/>
            <a:ext cx="4104456" cy="0"/>
          </a:xfrm>
          <a:prstGeom prst="line">
            <a:avLst/>
          </a:prstGeom>
          <a:noFill/>
          <a:ln w="38100">
            <a:solidFill>
              <a:schemeClr val="tx1"/>
            </a:solidFill>
            <a:round/>
            <a:headEnd/>
            <a:tailEnd type="triangle" w="med" len="med"/>
          </a:ln>
        </p:spPr>
        <p:txBody>
          <a:bodyPr wrap="none" anchor="ctr"/>
          <a:lstStyle/>
          <a:p>
            <a:endParaRPr lang="fr-CA"/>
          </a:p>
        </p:txBody>
      </p:sp>
      <p:sp>
        <p:nvSpPr>
          <p:cNvPr id="7" name="Line 3"/>
          <p:cNvSpPr>
            <a:spLocks noChangeShapeType="1"/>
          </p:cNvSpPr>
          <p:nvPr/>
        </p:nvSpPr>
        <p:spPr bwMode="auto">
          <a:xfrm flipV="1">
            <a:off x="2557114" y="1772816"/>
            <a:ext cx="0" cy="3672408"/>
          </a:xfrm>
          <a:prstGeom prst="line">
            <a:avLst/>
          </a:prstGeom>
          <a:noFill/>
          <a:ln w="38100">
            <a:solidFill>
              <a:schemeClr val="tx1"/>
            </a:solidFill>
            <a:round/>
            <a:headEnd/>
            <a:tailEnd type="triangle" w="med" len="med"/>
          </a:ln>
        </p:spPr>
        <p:txBody>
          <a:bodyPr wrap="none" anchor="ctr"/>
          <a:lstStyle/>
          <a:p>
            <a:endParaRPr lang="fr-CA"/>
          </a:p>
        </p:txBody>
      </p:sp>
      <p:sp>
        <p:nvSpPr>
          <p:cNvPr id="8" name="Text Box 10"/>
          <p:cNvSpPr txBox="1">
            <a:spLocks noChangeArrowheads="1"/>
          </p:cNvSpPr>
          <p:nvPr/>
        </p:nvSpPr>
        <p:spPr bwMode="auto">
          <a:xfrm>
            <a:off x="6373538" y="5517232"/>
            <a:ext cx="660758" cy="400110"/>
          </a:xfrm>
          <a:prstGeom prst="rect">
            <a:avLst/>
          </a:prstGeom>
          <a:noFill/>
          <a:ln w="9525">
            <a:noFill/>
            <a:miter lim="800000"/>
            <a:headEnd/>
            <a:tailEnd/>
          </a:ln>
        </p:spPr>
        <p:txBody>
          <a:bodyPr wrap="none">
            <a:spAutoFit/>
          </a:bodyPr>
          <a:lstStyle/>
          <a:p>
            <a:r>
              <a:rPr lang="fr-FR" sz="2000" dirty="0" err="1" smtClean="0"/>
              <a:t>Qté</a:t>
            </a:r>
            <a:endParaRPr lang="fr-FR" dirty="0"/>
          </a:p>
        </p:txBody>
      </p:sp>
      <p:sp>
        <p:nvSpPr>
          <p:cNvPr id="9" name="Text Box 12"/>
          <p:cNvSpPr txBox="1">
            <a:spLocks noChangeArrowheads="1"/>
          </p:cNvSpPr>
          <p:nvPr/>
        </p:nvSpPr>
        <p:spPr bwMode="auto">
          <a:xfrm>
            <a:off x="1907704" y="1628800"/>
            <a:ext cx="588623" cy="400110"/>
          </a:xfrm>
          <a:prstGeom prst="rect">
            <a:avLst/>
          </a:prstGeom>
          <a:noFill/>
          <a:ln w="9525">
            <a:noFill/>
            <a:miter lim="800000"/>
            <a:headEnd/>
            <a:tailEnd/>
          </a:ln>
        </p:spPr>
        <p:txBody>
          <a:bodyPr wrap="none">
            <a:spAutoFit/>
          </a:bodyPr>
          <a:lstStyle/>
          <a:p>
            <a:r>
              <a:rPr lang="fr-FR" sz="2000" dirty="0" smtClean="0"/>
              <a:t>Prix</a:t>
            </a:r>
            <a:endParaRPr lang="fr-FR" dirty="0"/>
          </a:p>
        </p:txBody>
      </p:sp>
      <p:sp>
        <p:nvSpPr>
          <p:cNvPr id="10" name="Text Box 10"/>
          <p:cNvSpPr txBox="1">
            <a:spLocks noChangeArrowheads="1"/>
          </p:cNvSpPr>
          <p:nvPr/>
        </p:nvSpPr>
        <p:spPr bwMode="auto">
          <a:xfrm>
            <a:off x="5940152" y="3861048"/>
            <a:ext cx="3491880" cy="1631216"/>
          </a:xfrm>
          <a:prstGeom prst="rect">
            <a:avLst/>
          </a:prstGeom>
          <a:noFill/>
          <a:ln w="9525">
            <a:noFill/>
            <a:miter lim="800000"/>
            <a:headEnd/>
            <a:tailEnd/>
          </a:ln>
        </p:spPr>
        <p:txBody>
          <a:bodyPr wrap="square">
            <a:spAutoFit/>
          </a:bodyPr>
          <a:lstStyle/>
          <a:p>
            <a:r>
              <a:rPr lang="fr-FR" sz="2000" dirty="0" smtClean="0"/>
              <a:t>O si </a:t>
            </a:r>
            <a:r>
              <a:rPr lang="fr-FR" sz="2000" dirty="0" err="1" smtClean="0"/>
              <a:t>rdmts</a:t>
            </a:r>
            <a:r>
              <a:rPr lang="fr-FR" sz="2000" dirty="0" smtClean="0"/>
              <a:t> constants, à LT. Le coût de production détermine alors le prix comme chez les classiques.</a:t>
            </a:r>
            <a:endParaRPr lang="fr-FR" dirty="0"/>
          </a:p>
        </p:txBody>
      </p:sp>
      <p:sp>
        <p:nvSpPr>
          <p:cNvPr id="11" name="Text Box 37"/>
          <p:cNvSpPr txBox="1">
            <a:spLocks noChangeArrowheads="1"/>
          </p:cNvSpPr>
          <p:nvPr/>
        </p:nvSpPr>
        <p:spPr bwMode="auto">
          <a:xfrm>
            <a:off x="2771800" y="1700808"/>
            <a:ext cx="3168352" cy="1015663"/>
          </a:xfrm>
          <a:prstGeom prst="rect">
            <a:avLst/>
          </a:prstGeom>
          <a:noFill/>
          <a:ln w="9525">
            <a:noFill/>
            <a:miter lim="800000"/>
            <a:headEnd/>
            <a:tailEnd/>
          </a:ln>
          <a:effectLst/>
        </p:spPr>
        <p:txBody>
          <a:bodyPr wrap="square">
            <a:spAutoFit/>
          </a:bodyPr>
          <a:lstStyle/>
          <a:p>
            <a:r>
              <a:rPr lang="fr-FR" sz="2000" dirty="0" smtClean="0"/>
              <a:t>La demande à pente négative incarne l’Um décroissante</a:t>
            </a:r>
            <a:endParaRPr lang="fr-FR" sz="2000" dirty="0"/>
          </a:p>
        </p:txBody>
      </p:sp>
      <p:cxnSp>
        <p:nvCxnSpPr>
          <p:cNvPr id="14" name="Connecteur droit 13"/>
          <p:cNvCxnSpPr/>
          <p:nvPr/>
        </p:nvCxnSpPr>
        <p:spPr>
          <a:xfrm>
            <a:off x="2555776" y="2348880"/>
            <a:ext cx="3528392" cy="309634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Text Box 37"/>
          <p:cNvSpPr txBox="1">
            <a:spLocks noChangeArrowheads="1"/>
          </p:cNvSpPr>
          <p:nvPr/>
        </p:nvSpPr>
        <p:spPr bwMode="auto">
          <a:xfrm>
            <a:off x="5940152" y="1916832"/>
            <a:ext cx="3096344" cy="1631216"/>
          </a:xfrm>
          <a:prstGeom prst="rect">
            <a:avLst/>
          </a:prstGeom>
          <a:noFill/>
          <a:ln w="9525">
            <a:noFill/>
            <a:miter lim="800000"/>
            <a:headEnd/>
            <a:tailEnd/>
          </a:ln>
          <a:effectLst/>
        </p:spPr>
        <p:txBody>
          <a:bodyPr wrap="square">
            <a:spAutoFit/>
          </a:bodyPr>
          <a:lstStyle/>
          <a:p>
            <a:r>
              <a:rPr lang="fr-FR" sz="2000" dirty="0" smtClean="0"/>
              <a:t>O si </a:t>
            </a:r>
            <a:r>
              <a:rPr lang="fr-FR" sz="2000" dirty="0" err="1" smtClean="0"/>
              <a:t>rdmts</a:t>
            </a:r>
            <a:r>
              <a:rPr lang="fr-FR" sz="2000" dirty="0" smtClean="0"/>
              <a:t> décroissants, à CT. Le coût de production est croissant comme chez les marginalistes</a:t>
            </a:r>
            <a:endParaRPr lang="fr-FR" sz="2000" dirty="0"/>
          </a:p>
        </p:txBody>
      </p:sp>
      <p:cxnSp>
        <p:nvCxnSpPr>
          <p:cNvPr id="27" name="Connecteur droit 26"/>
          <p:cNvCxnSpPr/>
          <p:nvPr/>
        </p:nvCxnSpPr>
        <p:spPr>
          <a:xfrm>
            <a:off x="2627784" y="3933056"/>
            <a:ext cx="324036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Connecteur droit 29"/>
          <p:cNvCxnSpPr/>
          <p:nvPr/>
        </p:nvCxnSpPr>
        <p:spPr>
          <a:xfrm flipV="1">
            <a:off x="2771800" y="2636912"/>
            <a:ext cx="3096344" cy="266429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La boîte à outils de Marshall</a:t>
            </a:r>
            <a:endParaRPr lang="fr-CA" dirty="0"/>
          </a:p>
        </p:txBody>
      </p:sp>
      <p:sp>
        <p:nvSpPr>
          <p:cNvPr id="3" name="Espace réservé du contenu 2"/>
          <p:cNvSpPr>
            <a:spLocks noGrp="1"/>
          </p:cNvSpPr>
          <p:nvPr>
            <p:ph idx="1"/>
          </p:nvPr>
        </p:nvSpPr>
        <p:spPr/>
        <p:txBody>
          <a:bodyPr>
            <a:normAutofit fontScale="62500" lnSpcReduction="20000"/>
          </a:bodyPr>
          <a:lstStyle/>
          <a:p>
            <a:r>
              <a:rPr lang="fr-CA" dirty="0" smtClean="0"/>
              <a:t>O/D en équilibre partiel</a:t>
            </a:r>
          </a:p>
          <a:p>
            <a:endParaRPr lang="fr-CA" dirty="0" smtClean="0"/>
          </a:p>
          <a:p>
            <a:r>
              <a:rPr lang="fr-CA" dirty="0" smtClean="0"/>
              <a:t>Court et long termes</a:t>
            </a:r>
          </a:p>
          <a:p>
            <a:endParaRPr lang="fr-CA" dirty="0" smtClean="0"/>
          </a:p>
          <a:p>
            <a:r>
              <a:rPr lang="fr-CA" dirty="0" smtClean="0"/>
              <a:t>Le </a:t>
            </a:r>
            <a:r>
              <a:rPr lang="fr-CA" i="1" dirty="0" err="1" smtClean="0"/>
              <a:t>ceteris</a:t>
            </a:r>
            <a:r>
              <a:rPr lang="fr-CA" i="1" dirty="0" smtClean="0"/>
              <a:t> </a:t>
            </a:r>
            <a:r>
              <a:rPr lang="fr-CA" i="1" dirty="0" err="1" smtClean="0"/>
              <a:t>paribus</a:t>
            </a:r>
            <a:endParaRPr lang="fr-CA" i="1" dirty="0" smtClean="0"/>
          </a:p>
          <a:p>
            <a:endParaRPr lang="fr-CA" dirty="0" smtClean="0"/>
          </a:p>
          <a:p>
            <a:r>
              <a:rPr lang="fr-CA" dirty="0" smtClean="0"/>
              <a:t>Analyse des </a:t>
            </a:r>
            <a:r>
              <a:rPr lang="fr-CA" dirty="0" err="1" smtClean="0"/>
              <a:t>rdmts</a:t>
            </a:r>
            <a:r>
              <a:rPr lang="fr-CA" dirty="0" smtClean="0"/>
              <a:t> d’échelle</a:t>
            </a:r>
          </a:p>
          <a:p>
            <a:pPr lvl="1"/>
            <a:r>
              <a:rPr lang="fr-CA" dirty="0" smtClean="0"/>
              <a:t>Causes des économies d’échelle (internes et externes)</a:t>
            </a:r>
          </a:p>
          <a:p>
            <a:endParaRPr lang="fr-CA" dirty="0" smtClean="0"/>
          </a:p>
          <a:p>
            <a:r>
              <a:rPr lang="fr-CA" dirty="0" smtClean="0"/>
              <a:t>Élasticités (repris de Cournot)</a:t>
            </a:r>
          </a:p>
          <a:p>
            <a:endParaRPr lang="fr-CA" dirty="0" smtClean="0"/>
          </a:p>
          <a:p>
            <a:r>
              <a:rPr lang="fr-CA" dirty="0" smtClean="0"/>
              <a:t>Analyse du bien-être (repris de </a:t>
            </a:r>
            <a:r>
              <a:rPr lang="fr-CA" dirty="0" err="1" smtClean="0"/>
              <a:t>Dupuit</a:t>
            </a:r>
            <a:r>
              <a:rPr lang="fr-CA" dirty="0" smtClean="0"/>
              <a:t>, formalisé par Pigou)</a:t>
            </a:r>
          </a:p>
          <a:p>
            <a:endParaRPr lang="fr-CA" dirty="0" smtClean="0"/>
          </a:p>
          <a:p>
            <a:r>
              <a:rPr lang="fr-CA" dirty="0" smtClean="0"/>
              <a:t>La firme représentative et les types de concurrence</a:t>
            </a:r>
          </a:p>
          <a:p>
            <a:endParaRPr lang="fr-CA" dirty="0" smtClean="0"/>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19</a:t>
            </a:fld>
            <a:endParaRPr lang="fr-CA"/>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Plan</a:t>
            </a:r>
            <a:endParaRPr lang="fr-CA" dirty="0"/>
          </a:p>
        </p:txBody>
      </p:sp>
      <p:sp>
        <p:nvSpPr>
          <p:cNvPr id="3" name="Espace réservé du contenu 2"/>
          <p:cNvSpPr>
            <a:spLocks noGrp="1"/>
          </p:cNvSpPr>
          <p:nvPr>
            <p:ph idx="1"/>
          </p:nvPr>
        </p:nvSpPr>
        <p:spPr>
          <a:xfrm>
            <a:off x="457200" y="1628800"/>
            <a:ext cx="8229600" cy="4826008"/>
          </a:xfrm>
        </p:spPr>
        <p:txBody>
          <a:bodyPr/>
          <a:lstStyle/>
          <a:p>
            <a:pPr>
              <a:lnSpc>
                <a:spcPct val="150000"/>
              </a:lnSpc>
            </a:pPr>
            <a:r>
              <a:rPr lang="fr-CA" dirty="0" smtClean="0"/>
              <a:t>William S. Jevons (1835-1882)</a:t>
            </a:r>
          </a:p>
          <a:p>
            <a:pPr>
              <a:lnSpc>
                <a:spcPct val="150000"/>
              </a:lnSpc>
            </a:pPr>
            <a:r>
              <a:rPr lang="fr-CA" dirty="0" smtClean="0"/>
              <a:t>Alfred Marshall (1842-1924) et </a:t>
            </a:r>
            <a:r>
              <a:rPr lang="fr-CA" dirty="0"/>
              <a:t>l</a:t>
            </a:r>
            <a:r>
              <a:rPr lang="fr-CA" dirty="0" smtClean="0"/>
              <a:t>’École de Cambridge</a:t>
            </a:r>
          </a:p>
          <a:p>
            <a:pPr>
              <a:buNone/>
            </a:pPr>
            <a:endParaRPr lang="fr-CA" dirty="0" smtClean="0"/>
          </a:p>
          <a:p>
            <a:endParaRPr lang="fr-CA" dirty="0" smtClean="0"/>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2</a:t>
            </a:fld>
            <a:endParaRPr lang="fr-CA"/>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L’École de Cambridge</a:t>
            </a:r>
            <a:endParaRPr lang="fr-CA" dirty="0"/>
          </a:p>
        </p:txBody>
      </p:sp>
      <p:sp>
        <p:nvSpPr>
          <p:cNvPr id="3" name="Espace réservé du contenu 2"/>
          <p:cNvSpPr>
            <a:spLocks noGrp="1"/>
          </p:cNvSpPr>
          <p:nvPr>
            <p:ph idx="1"/>
          </p:nvPr>
        </p:nvSpPr>
        <p:spPr/>
        <p:txBody>
          <a:bodyPr>
            <a:normAutofit fontScale="77500" lnSpcReduction="20000"/>
          </a:bodyPr>
          <a:lstStyle/>
          <a:p>
            <a:r>
              <a:rPr lang="fr-CA" dirty="0" smtClean="0"/>
              <a:t>La première École de Cambridge</a:t>
            </a:r>
          </a:p>
          <a:p>
            <a:pPr lvl="1"/>
            <a:r>
              <a:rPr lang="fr-CA" dirty="0" smtClean="0"/>
              <a:t>Alfred Marshall (1842-1924)</a:t>
            </a:r>
          </a:p>
          <a:p>
            <a:pPr lvl="1"/>
            <a:r>
              <a:rPr lang="fr-CA" dirty="0" smtClean="0"/>
              <a:t>John Neville Keynes (1852-1949)</a:t>
            </a:r>
          </a:p>
          <a:p>
            <a:pPr lvl="1"/>
            <a:r>
              <a:rPr lang="fr-CA" dirty="0" smtClean="0"/>
              <a:t>Arthur C. Pigou (1877-1959)</a:t>
            </a:r>
          </a:p>
          <a:p>
            <a:endParaRPr lang="fr-CA" dirty="0" smtClean="0"/>
          </a:p>
          <a:p>
            <a:r>
              <a:rPr lang="fr-CA" dirty="0" smtClean="0"/>
              <a:t>John M. Keynes </a:t>
            </a:r>
            <a:r>
              <a:rPr lang="fr-CA" smtClean="0"/>
              <a:t>(1883-1946</a:t>
            </a:r>
            <a:r>
              <a:rPr lang="fr-CA" dirty="0" smtClean="0"/>
              <a:t>)</a:t>
            </a:r>
          </a:p>
          <a:p>
            <a:endParaRPr lang="fr-CA" dirty="0" smtClean="0"/>
          </a:p>
          <a:p>
            <a:r>
              <a:rPr lang="fr-CA" dirty="0" smtClean="0"/>
              <a:t>La seconde École de Cambridge, les </a:t>
            </a:r>
            <a:r>
              <a:rPr lang="fr-CA" dirty="0" err="1" smtClean="0"/>
              <a:t>post-Keynésiens</a:t>
            </a:r>
            <a:endParaRPr lang="fr-CA" dirty="0" smtClean="0"/>
          </a:p>
          <a:p>
            <a:pPr lvl="1"/>
            <a:r>
              <a:rPr lang="fr-CA" dirty="0" smtClean="0"/>
              <a:t>Joan Robinson (1903-1983)</a:t>
            </a:r>
          </a:p>
          <a:p>
            <a:pPr lvl="1"/>
            <a:r>
              <a:rPr lang="fr-CA" dirty="0" smtClean="0"/>
              <a:t>Richard Kahn (1905-1989)</a:t>
            </a:r>
          </a:p>
          <a:p>
            <a:pPr lvl="1"/>
            <a:r>
              <a:rPr lang="fr-CA" dirty="0" smtClean="0"/>
              <a:t>Nicholas Kaldor (1908-1986)</a:t>
            </a:r>
          </a:p>
          <a:p>
            <a:pPr lvl="1"/>
            <a:r>
              <a:rPr lang="fr-CA" dirty="0" err="1" smtClean="0"/>
              <a:t>Pierro</a:t>
            </a:r>
            <a:r>
              <a:rPr lang="fr-CA" dirty="0" smtClean="0"/>
              <a:t> Sraffa (1898-1983)</a:t>
            </a:r>
          </a:p>
          <a:p>
            <a:endParaRPr lang="fr-CA" dirty="0"/>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20</a:t>
            </a:fld>
            <a:endParaRPr lang="fr-CA"/>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Biographie choisie</a:t>
            </a:r>
            <a:endParaRPr lang="fr-CA" dirty="0"/>
          </a:p>
        </p:txBody>
      </p:sp>
      <p:sp>
        <p:nvSpPr>
          <p:cNvPr id="3" name="Espace réservé du contenu 2"/>
          <p:cNvSpPr>
            <a:spLocks noGrp="1"/>
          </p:cNvSpPr>
          <p:nvPr>
            <p:ph idx="1"/>
          </p:nvPr>
        </p:nvSpPr>
        <p:spPr/>
        <p:txBody>
          <a:bodyPr>
            <a:normAutofit/>
          </a:bodyPr>
          <a:lstStyle/>
          <a:p>
            <a:r>
              <a:rPr lang="fr-CA" i="1" dirty="0" err="1" smtClean="0"/>
              <a:t>Letters</a:t>
            </a:r>
            <a:r>
              <a:rPr lang="fr-CA" i="1" dirty="0" smtClean="0"/>
              <a:t> and Journal of W. Stanley Jevons</a:t>
            </a:r>
            <a:r>
              <a:rPr lang="fr-CA" dirty="0" smtClean="0"/>
              <a:t>, édité par Harriet A. Jevons, Macmillan &amp; </a:t>
            </a:r>
            <a:r>
              <a:rPr lang="fr-CA" smtClean="0"/>
              <a:t>Co,Londres</a:t>
            </a:r>
            <a:r>
              <a:rPr lang="fr-CA"/>
              <a:t>,</a:t>
            </a:r>
            <a:r>
              <a:rPr lang="fr-CA" smtClean="0"/>
              <a:t>1886.</a:t>
            </a:r>
            <a:endParaRPr lang="fr-CA" dirty="0" smtClean="0"/>
          </a:p>
          <a:p>
            <a:endParaRPr lang="en-CA" i="1" dirty="0" smtClean="0"/>
          </a:p>
          <a:p>
            <a:r>
              <a:rPr lang="en-CA" i="1" dirty="0" smtClean="0"/>
              <a:t>The Economics of Welfare</a:t>
            </a:r>
            <a:r>
              <a:rPr lang="en-CA" dirty="0" smtClean="0"/>
              <a:t>, A. C. </a:t>
            </a:r>
            <a:r>
              <a:rPr lang="en-CA" dirty="0" err="1" smtClean="0"/>
              <a:t>Pigou</a:t>
            </a:r>
            <a:r>
              <a:rPr lang="en-CA" dirty="0" smtClean="0"/>
              <a:t>, Macmillan, </a:t>
            </a:r>
            <a:r>
              <a:rPr lang="en-CA" dirty="0" err="1" smtClean="0"/>
              <a:t>Londres</a:t>
            </a:r>
            <a:r>
              <a:rPr lang="en-CA" dirty="0" smtClean="0"/>
              <a:t>, 1920.</a:t>
            </a:r>
          </a:p>
          <a:p>
            <a:endParaRPr lang="fr-CA" dirty="0" smtClean="0"/>
          </a:p>
          <a:p>
            <a:pPr>
              <a:buNone/>
            </a:pPr>
            <a:r>
              <a:rPr lang="fr-CA" dirty="0" smtClean="0"/>
              <a:t> </a:t>
            </a:r>
            <a:endParaRPr lang="fr-CA" dirty="0"/>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21</a:t>
            </a:fld>
            <a:endParaRPr lang="fr-CA"/>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579296" cy="1399032"/>
          </a:xfrm>
        </p:spPr>
        <p:txBody>
          <a:bodyPr/>
          <a:lstStyle/>
          <a:p>
            <a:r>
              <a:rPr lang="fr-CA" dirty="0" smtClean="0"/>
              <a:t>William S. Jevons : chronologie</a:t>
            </a:r>
            <a:endParaRPr lang="fr-CA" dirty="0"/>
          </a:p>
        </p:txBody>
      </p:sp>
      <p:sp>
        <p:nvSpPr>
          <p:cNvPr id="3" name="Espace réservé du contenu 2"/>
          <p:cNvSpPr>
            <a:spLocks noGrp="1"/>
          </p:cNvSpPr>
          <p:nvPr>
            <p:ph idx="1"/>
          </p:nvPr>
        </p:nvSpPr>
        <p:spPr/>
        <p:txBody>
          <a:bodyPr>
            <a:normAutofit fontScale="70000" lnSpcReduction="20000"/>
          </a:bodyPr>
          <a:lstStyle/>
          <a:p>
            <a:pPr marL="1073150" indent="-1073150">
              <a:buNone/>
            </a:pPr>
            <a:r>
              <a:rPr lang="fr-CA" dirty="0" smtClean="0"/>
              <a:t>1835	Né à Liverpool</a:t>
            </a:r>
          </a:p>
          <a:p>
            <a:pPr marL="1073150" indent="-1073150">
              <a:buNone/>
            </a:pPr>
            <a:r>
              <a:rPr lang="fr-CA" dirty="0" smtClean="0"/>
              <a:t>1847	Son père, dans le commerce du fer, est ruiné par la crise</a:t>
            </a:r>
          </a:p>
          <a:p>
            <a:pPr marL="1073150" indent="-1073150">
              <a:buNone/>
            </a:pPr>
            <a:r>
              <a:rPr lang="fr-CA" dirty="0" smtClean="0"/>
              <a:t>1850	Études au </a:t>
            </a:r>
            <a:r>
              <a:rPr lang="fr-CA" dirty="0" err="1" smtClean="0"/>
              <a:t>University</a:t>
            </a:r>
            <a:r>
              <a:rPr lang="fr-CA" dirty="0" smtClean="0"/>
              <a:t> Collège de Londres, en chimie et botanique</a:t>
            </a:r>
          </a:p>
          <a:p>
            <a:pPr marL="1073150" indent="-1073150">
              <a:buNone/>
            </a:pPr>
            <a:r>
              <a:rPr lang="fr-CA" dirty="0" smtClean="0"/>
              <a:t>1852 	Travaille à la Monnaie royale australienne </a:t>
            </a:r>
          </a:p>
          <a:p>
            <a:pPr marL="1073150" indent="-1073150">
              <a:buNone/>
            </a:pPr>
            <a:r>
              <a:rPr lang="fr-CA" dirty="0" smtClean="0"/>
              <a:t>1859	Retour à ses études à Londres</a:t>
            </a:r>
          </a:p>
          <a:p>
            <a:pPr marL="1073150" indent="-1073150">
              <a:buNone/>
            </a:pPr>
            <a:r>
              <a:rPr lang="fr-CA" dirty="0" smtClean="0"/>
              <a:t>1860	1</a:t>
            </a:r>
            <a:r>
              <a:rPr lang="fr-CA" baseline="30000" dirty="0" smtClean="0"/>
              <a:t>ère</a:t>
            </a:r>
            <a:r>
              <a:rPr lang="fr-CA" dirty="0" smtClean="0"/>
              <a:t> exposition du principe de l’Um décroissante, dans une lettre à son frère, puis présenté en 1862 à l’Association britannique pour l’avancement des sciences</a:t>
            </a:r>
          </a:p>
          <a:p>
            <a:pPr marL="1073150" indent="-1073150">
              <a:buNone/>
            </a:pPr>
            <a:r>
              <a:rPr lang="fr-CA" dirty="0" smtClean="0"/>
              <a:t>1862	</a:t>
            </a:r>
            <a:r>
              <a:rPr lang="fr-CA" i="1" dirty="0" smtClean="0"/>
              <a:t>On the </a:t>
            </a:r>
            <a:r>
              <a:rPr lang="fr-CA" i="1" dirty="0" err="1" smtClean="0"/>
              <a:t>Study</a:t>
            </a:r>
            <a:r>
              <a:rPr lang="fr-CA" i="1" dirty="0" smtClean="0"/>
              <a:t> of </a:t>
            </a:r>
            <a:r>
              <a:rPr lang="fr-CA" i="1" dirty="0" err="1" smtClean="0"/>
              <a:t>Periodic</a:t>
            </a:r>
            <a:r>
              <a:rPr lang="fr-CA" i="1" dirty="0" smtClean="0"/>
              <a:t> Commercial Fluctuations</a:t>
            </a:r>
          </a:p>
          <a:p>
            <a:pPr marL="1073150" indent="-1073150">
              <a:buNone/>
            </a:pPr>
            <a:r>
              <a:rPr lang="fr-CA" dirty="0" smtClean="0"/>
              <a:t>1863 	</a:t>
            </a:r>
            <a:r>
              <a:rPr lang="fr-CA" i="1" dirty="0" smtClean="0"/>
              <a:t>Pure </a:t>
            </a:r>
            <a:r>
              <a:rPr lang="fr-CA" i="1" dirty="0" err="1" smtClean="0"/>
              <a:t>Logic</a:t>
            </a:r>
            <a:endParaRPr lang="fr-CA" i="1" dirty="0" smtClean="0"/>
          </a:p>
          <a:p>
            <a:pPr marL="1073150" indent="-1073150">
              <a:buNone/>
            </a:pPr>
            <a:r>
              <a:rPr lang="fr-CA" dirty="0" smtClean="0"/>
              <a:t>1865 	</a:t>
            </a:r>
            <a:r>
              <a:rPr lang="fr-CA" i="1" dirty="0" smtClean="0"/>
              <a:t>The Coal Question</a:t>
            </a:r>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3</a:t>
            </a:fld>
            <a:endParaRPr lang="fr-CA"/>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579296" cy="1399032"/>
          </a:xfrm>
        </p:spPr>
        <p:txBody>
          <a:bodyPr/>
          <a:lstStyle/>
          <a:p>
            <a:r>
              <a:rPr lang="fr-CA" dirty="0" smtClean="0"/>
              <a:t>William S. Jevons : chronologie</a:t>
            </a:r>
            <a:endParaRPr lang="fr-CA" dirty="0"/>
          </a:p>
        </p:txBody>
      </p:sp>
      <p:sp>
        <p:nvSpPr>
          <p:cNvPr id="3" name="Espace réservé du contenu 2"/>
          <p:cNvSpPr>
            <a:spLocks noGrp="1"/>
          </p:cNvSpPr>
          <p:nvPr>
            <p:ph idx="1"/>
          </p:nvPr>
        </p:nvSpPr>
        <p:spPr/>
        <p:txBody>
          <a:bodyPr>
            <a:normAutofit fontScale="70000" lnSpcReduction="20000"/>
          </a:bodyPr>
          <a:lstStyle/>
          <a:p>
            <a:pPr marL="1074738" indent="-1074738">
              <a:buNone/>
            </a:pPr>
            <a:r>
              <a:rPr lang="fr-CA" dirty="0" smtClean="0"/>
              <a:t>1866 	«</a:t>
            </a:r>
            <a:r>
              <a:rPr lang="fr-CA" dirty="0" err="1" smtClean="0"/>
              <a:t>Brief</a:t>
            </a:r>
            <a:r>
              <a:rPr lang="fr-CA" dirty="0" smtClean="0"/>
              <a:t> </a:t>
            </a:r>
            <a:r>
              <a:rPr lang="fr-CA" dirty="0" err="1" smtClean="0"/>
              <a:t>Account</a:t>
            </a:r>
            <a:r>
              <a:rPr lang="fr-CA" dirty="0" smtClean="0"/>
              <a:t> of a General </a:t>
            </a:r>
            <a:r>
              <a:rPr lang="fr-CA" dirty="0" err="1" smtClean="0"/>
              <a:t>Mathematical</a:t>
            </a:r>
            <a:r>
              <a:rPr lang="fr-CA" dirty="0" smtClean="0"/>
              <a:t> </a:t>
            </a:r>
            <a:r>
              <a:rPr lang="fr-CA" dirty="0" err="1" smtClean="0"/>
              <a:t>Theory</a:t>
            </a:r>
            <a:r>
              <a:rPr lang="fr-CA" dirty="0" smtClean="0"/>
              <a:t> of </a:t>
            </a:r>
            <a:r>
              <a:rPr lang="fr-CA" dirty="0" err="1" smtClean="0"/>
              <a:t>Political</a:t>
            </a:r>
            <a:r>
              <a:rPr lang="fr-CA" dirty="0" smtClean="0"/>
              <a:t> </a:t>
            </a:r>
            <a:r>
              <a:rPr lang="fr-CA" dirty="0" err="1" smtClean="0"/>
              <a:t>Economy</a:t>
            </a:r>
            <a:r>
              <a:rPr lang="fr-CA" dirty="0" smtClean="0"/>
              <a:t>»</a:t>
            </a:r>
          </a:p>
          <a:p>
            <a:pPr marL="1074738" indent="-1074738">
              <a:buNone/>
            </a:pPr>
            <a:r>
              <a:rPr lang="fr-CA" dirty="0" smtClean="0"/>
              <a:t>1866	Professeur de logique, de philosophie et d’économie politique à l’Université de Manchester</a:t>
            </a:r>
          </a:p>
          <a:p>
            <a:pPr marL="1074738" indent="-1074738">
              <a:buNone/>
            </a:pPr>
            <a:r>
              <a:rPr lang="fr-CA" dirty="0" smtClean="0"/>
              <a:t>1869 	</a:t>
            </a:r>
            <a:r>
              <a:rPr lang="fr-CA" i="1" dirty="0" smtClean="0"/>
              <a:t>The </a:t>
            </a:r>
            <a:r>
              <a:rPr lang="fr-CA" i="1" dirty="0" err="1" smtClean="0"/>
              <a:t>Depreciation</a:t>
            </a:r>
            <a:r>
              <a:rPr lang="fr-CA" i="1" dirty="0" smtClean="0"/>
              <a:t> of Gold</a:t>
            </a:r>
          </a:p>
          <a:p>
            <a:pPr marL="1074738" indent="-1074738">
              <a:buNone/>
            </a:pPr>
            <a:r>
              <a:rPr lang="fr-CA" dirty="0" smtClean="0"/>
              <a:t>1871 	</a:t>
            </a:r>
            <a:r>
              <a:rPr lang="fr-CA" i="1" dirty="0" smtClean="0"/>
              <a:t>The </a:t>
            </a:r>
            <a:r>
              <a:rPr lang="fr-CA" i="1" dirty="0" err="1" smtClean="0"/>
              <a:t>Theory</a:t>
            </a:r>
            <a:r>
              <a:rPr lang="fr-CA" i="1" dirty="0" smtClean="0"/>
              <a:t> of </a:t>
            </a:r>
            <a:r>
              <a:rPr lang="fr-CA" i="1" dirty="0" err="1" smtClean="0"/>
              <a:t>Political</a:t>
            </a:r>
            <a:r>
              <a:rPr lang="fr-CA" i="1" dirty="0" smtClean="0"/>
              <a:t> </a:t>
            </a:r>
            <a:r>
              <a:rPr lang="fr-CA" i="1" dirty="0" err="1" smtClean="0"/>
              <a:t>Economy</a:t>
            </a:r>
            <a:endParaRPr lang="fr-CA" i="1" dirty="0" smtClean="0"/>
          </a:p>
          <a:p>
            <a:pPr marL="1074738" indent="-1074738">
              <a:buNone/>
            </a:pPr>
            <a:r>
              <a:rPr lang="fr-CA" dirty="0" smtClean="0"/>
              <a:t>1874 	Début de la correspondance avec Walras</a:t>
            </a:r>
          </a:p>
          <a:p>
            <a:pPr marL="1074738" indent="-1074738">
              <a:buNone/>
            </a:pPr>
            <a:r>
              <a:rPr lang="fr-CA" dirty="0" smtClean="0"/>
              <a:t>1874 	</a:t>
            </a:r>
            <a:r>
              <a:rPr lang="fr-CA" i="1" dirty="0" smtClean="0"/>
              <a:t>The </a:t>
            </a:r>
            <a:r>
              <a:rPr lang="fr-CA" i="1" dirty="0" err="1" smtClean="0"/>
              <a:t>Principles</a:t>
            </a:r>
            <a:r>
              <a:rPr lang="fr-CA" i="1" dirty="0" smtClean="0"/>
              <a:t> of Science</a:t>
            </a:r>
          </a:p>
          <a:p>
            <a:pPr marL="1074738" indent="-1074738">
              <a:buNone/>
            </a:pPr>
            <a:r>
              <a:rPr lang="fr-CA" dirty="0" smtClean="0"/>
              <a:t>1876 	Professeur d’économie politique au </a:t>
            </a:r>
            <a:r>
              <a:rPr lang="fr-CA" dirty="0" err="1" smtClean="0"/>
              <a:t>University</a:t>
            </a:r>
            <a:r>
              <a:rPr lang="fr-CA" dirty="0" smtClean="0"/>
              <a:t> </a:t>
            </a:r>
            <a:r>
              <a:rPr lang="fr-CA" dirty="0" err="1" smtClean="0"/>
              <a:t>College</a:t>
            </a:r>
            <a:r>
              <a:rPr lang="fr-CA" dirty="0" smtClean="0"/>
              <a:t> de Londres</a:t>
            </a:r>
          </a:p>
          <a:p>
            <a:pPr marL="1074738" indent="-1074738">
              <a:buNone/>
            </a:pPr>
            <a:r>
              <a:rPr lang="fr-CA" dirty="0" smtClean="0"/>
              <a:t>1880 	Maladie et démission</a:t>
            </a:r>
          </a:p>
          <a:p>
            <a:pPr marL="1074738" indent="-1074738">
              <a:buNone/>
            </a:pPr>
            <a:r>
              <a:rPr lang="fr-CA" dirty="0" smtClean="0"/>
              <a:t>1880 	</a:t>
            </a:r>
            <a:r>
              <a:rPr lang="fr-CA" i="1" dirty="0" err="1" smtClean="0"/>
              <a:t>Studies</a:t>
            </a:r>
            <a:r>
              <a:rPr lang="fr-CA" i="1" dirty="0" smtClean="0"/>
              <a:t> in </a:t>
            </a:r>
            <a:r>
              <a:rPr lang="fr-CA" i="1" dirty="0" err="1" smtClean="0"/>
              <a:t>Deductive</a:t>
            </a:r>
            <a:r>
              <a:rPr lang="fr-CA" i="1" dirty="0" smtClean="0"/>
              <a:t> </a:t>
            </a:r>
            <a:r>
              <a:rPr lang="fr-CA" i="1" dirty="0" err="1" smtClean="0"/>
              <a:t>Logic</a:t>
            </a:r>
            <a:endParaRPr lang="fr-CA" i="1" dirty="0" smtClean="0"/>
          </a:p>
          <a:p>
            <a:pPr marL="1074738" indent="-1074738">
              <a:buNone/>
            </a:pPr>
            <a:r>
              <a:rPr lang="fr-CA" dirty="0" smtClean="0"/>
              <a:t>1882 	</a:t>
            </a:r>
            <a:r>
              <a:rPr lang="fr-CA" i="1" dirty="0" smtClean="0"/>
              <a:t>The State in Relation to Labour</a:t>
            </a:r>
          </a:p>
          <a:p>
            <a:pPr marL="1074738" indent="-1074738">
              <a:buNone/>
            </a:pPr>
            <a:r>
              <a:rPr lang="fr-CA" dirty="0" smtClean="0"/>
              <a:t>1883 	Mort par noyade à 46 ans</a:t>
            </a:r>
          </a:p>
          <a:p>
            <a:pPr>
              <a:buNone/>
            </a:pPr>
            <a:endParaRPr lang="fr-CA" dirty="0" smtClean="0"/>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4</a:t>
            </a:fld>
            <a:endParaRPr lang="fr-CA"/>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579296" cy="1399032"/>
          </a:xfrm>
        </p:spPr>
        <p:txBody>
          <a:bodyPr/>
          <a:lstStyle/>
          <a:p>
            <a:r>
              <a:rPr lang="fr-CA" dirty="0" smtClean="0"/>
              <a:t>L’économique</a:t>
            </a:r>
            <a:endParaRPr lang="fr-CA" dirty="0"/>
          </a:p>
        </p:txBody>
      </p:sp>
      <p:sp>
        <p:nvSpPr>
          <p:cNvPr id="3" name="Espace réservé du contenu 2"/>
          <p:cNvSpPr>
            <a:spLocks noGrp="1"/>
          </p:cNvSpPr>
          <p:nvPr>
            <p:ph idx="1"/>
          </p:nvPr>
        </p:nvSpPr>
        <p:spPr/>
        <p:txBody>
          <a:bodyPr>
            <a:normAutofit/>
          </a:bodyPr>
          <a:lstStyle/>
          <a:p>
            <a:r>
              <a:rPr lang="fr-CA" dirty="0" smtClean="0"/>
              <a:t>Mécanique de l’utilité</a:t>
            </a:r>
          </a:p>
          <a:p>
            <a:endParaRPr lang="fr-CA" dirty="0" smtClean="0"/>
          </a:p>
          <a:p>
            <a:r>
              <a:rPr lang="fr-CA" dirty="0" smtClean="0"/>
              <a:t>Maximiser les plaisirs et minimiser les peines</a:t>
            </a:r>
          </a:p>
          <a:p>
            <a:endParaRPr lang="fr-CA" dirty="0" smtClean="0"/>
          </a:p>
          <a:p>
            <a:r>
              <a:rPr lang="fr-CA" dirty="0" smtClean="0"/>
              <a:t>Méthode déductive et mathématique</a:t>
            </a:r>
          </a:p>
          <a:p>
            <a:endParaRPr lang="fr-CA" dirty="0" smtClean="0"/>
          </a:p>
          <a:p>
            <a:r>
              <a:rPr lang="fr-CA" dirty="0" smtClean="0"/>
              <a:t>Voir aussi la fiche de lecture 3</a:t>
            </a:r>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5</a:t>
            </a:fld>
            <a:endParaRPr lang="fr-CA"/>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579296" cy="1399032"/>
          </a:xfrm>
        </p:spPr>
        <p:txBody>
          <a:bodyPr/>
          <a:lstStyle/>
          <a:p>
            <a:r>
              <a:rPr lang="fr-CA" i="1" dirty="0" smtClean="0"/>
              <a:t>The Coal Question </a:t>
            </a:r>
            <a:r>
              <a:rPr lang="fr-CA" dirty="0" smtClean="0"/>
              <a:t>(1865)</a:t>
            </a:r>
            <a:endParaRPr lang="fr-CA" dirty="0"/>
          </a:p>
        </p:txBody>
      </p:sp>
      <p:sp>
        <p:nvSpPr>
          <p:cNvPr id="3" name="Espace réservé du contenu 2"/>
          <p:cNvSpPr>
            <a:spLocks noGrp="1"/>
          </p:cNvSpPr>
          <p:nvPr>
            <p:ph idx="1"/>
          </p:nvPr>
        </p:nvSpPr>
        <p:spPr/>
        <p:txBody>
          <a:bodyPr>
            <a:normAutofit lnSpcReduction="10000"/>
          </a:bodyPr>
          <a:lstStyle/>
          <a:p>
            <a:r>
              <a:rPr lang="fr-CA" dirty="0" smtClean="0"/>
              <a:t>Annonce la fin de l’hégémonie britannique en raison de l’épuisement des gisements de charbon et l’absence de technologie de substitution</a:t>
            </a:r>
          </a:p>
          <a:p>
            <a:endParaRPr lang="fr-CA" i="1" dirty="0" smtClean="0"/>
          </a:p>
          <a:p>
            <a:r>
              <a:rPr lang="fr-CA" dirty="0" smtClean="0"/>
              <a:t>Présente le paradoxe de Jevons, soit le fait que l’amélioration de l’efficacité de la machine à vapeur a mené à une hausse de la consommation plutôt qu’à une baisse</a:t>
            </a:r>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6</a:t>
            </a:fld>
            <a:endParaRPr lang="fr-CA"/>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579296" cy="1399032"/>
          </a:xfrm>
        </p:spPr>
        <p:txBody>
          <a:bodyPr/>
          <a:lstStyle/>
          <a:p>
            <a:r>
              <a:rPr lang="fr-CA" dirty="0" smtClean="0"/>
              <a:t>Le </a:t>
            </a:r>
            <a:r>
              <a:rPr lang="fr-CA" dirty="0" err="1" smtClean="0"/>
              <a:t>néomalthusiennanisme</a:t>
            </a:r>
            <a:endParaRPr lang="fr-CA" dirty="0"/>
          </a:p>
        </p:txBody>
      </p:sp>
      <p:sp>
        <p:nvSpPr>
          <p:cNvPr id="3" name="Espace réservé du contenu 2"/>
          <p:cNvSpPr>
            <a:spLocks noGrp="1"/>
          </p:cNvSpPr>
          <p:nvPr>
            <p:ph idx="1"/>
          </p:nvPr>
        </p:nvSpPr>
        <p:spPr/>
        <p:txBody>
          <a:bodyPr>
            <a:normAutofit/>
          </a:bodyPr>
          <a:lstStyle/>
          <a:p>
            <a:r>
              <a:rPr lang="fr-CA" dirty="0" smtClean="0"/>
              <a:t>Loi de la population de Malthus (1798) : la population croît plus vite que les ressources </a:t>
            </a:r>
            <a:r>
              <a:rPr lang="fr-CA" dirty="0" smtClean="0">
                <a:sym typeface="Symbol"/>
              </a:rPr>
              <a:t> abstinence souhaitable, sinon famine récurrente</a:t>
            </a:r>
          </a:p>
          <a:p>
            <a:endParaRPr lang="fr-CA" dirty="0" smtClean="0">
              <a:sym typeface="Symbol"/>
            </a:endParaRPr>
          </a:p>
          <a:p>
            <a:r>
              <a:rPr lang="fr-CA" dirty="0" smtClean="0">
                <a:sym typeface="Symbol"/>
              </a:rPr>
              <a:t>Généralisation : une croissance infinie est incompatible avec un monde de ressources finies</a:t>
            </a:r>
            <a:endParaRPr lang="fr-CA" dirty="0" smtClean="0"/>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7</a:t>
            </a:fld>
            <a:endParaRPr lang="fr-CA"/>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Le </a:t>
            </a:r>
            <a:r>
              <a:rPr lang="fr-CA" dirty="0" err="1" smtClean="0"/>
              <a:t>néomalthusiennanisme</a:t>
            </a:r>
            <a:r>
              <a:rPr lang="fr-CA" dirty="0" smtClean="0"/>
              <a:t> de Jevons</a:t>
            </a:r>
            <a:endParaRPr lang="fr-CA" dirty="0"/>
          </a:p>
        </p:txBody>
      </p:sp>
      <p:sp>
        <p:nvSpPr>
          <p:cNvPr id="3" name="Espace réservé du contenu 2"/>
          <p:cNvSpPr>
            <a:spLocks noGrp="1"/>
          </p:cNvSpPr>
          <p:nvPr>
            <p:ph idx="1"/>
          </p:nvPr>
        </p:nvSpPr>
        <p:spPr>
          <a:xfrm>
            <a:off x="457200" y="1700808"/>
            <a:ext cx="8507288" cy="4968552"/>
          </a:xfrm>
        </p:spPr>
        <p:txBody>
          <a:bodyPr>
            <a:normAutofit fontScale="85000" lnSpcReduction="10000"/>
          </a:bodyPr>
          <a:lstStyle/>
          <a:p>
            <a:r>
              <a:rPr lang="en-US" dirty="0" smtClean="0"/>
              <a:t>La </a:t>
            </a:r>
            <a:r>
              <a:rPr lang="en-US" dirty="0" err="1" smtClean="0"/>
              <a:t>dépendance</a:t>
            </a:r>
            <a:r>
              <a:rPr lang="en-US" dirty="0" smtClean="0"/>
              <a:t> à </a:t>
            </a:r>
            <a:r>
              <a:rPr lang="en-US" dirty="0" err="1" smtClean="0"/>
              <a:t>une</a:t>
            </a:r>
            <a:r>
              <a:rPr lang="en-US" dirty="0" smtClean="0"/>
              <a:t> </a:t>
            </a:r>
            <a:r>
              <a:rPr lang="en-US" dirty="0" err="1" smtClean="0"/>
              <a:t>forme</a:t>
            </a:r>
            <a:r>
              <a:rPr lang="en-US" dirty="0" smtClean="0"/>
              <a:t> </a:t>
            </a:r>
            <a:r>
              <a:rPr lang="en-US" dirty="0" err="1" smtClean="0"/>
              <a:t>d’énergie</a:t>
            </a:r>
            <a:r>
              <a:rPr lang="en-US" dirty="0" smtClean="0"/>
              <a:t> </a:t>
            </a:r>
            <a:r>
              <a:rPr lang="en-US" dirty="0" err="1" smtClean="0"/>
              <a:t>disponible</a:t>
            </a:r>
            <a:r>
              <a:rPr lang="en-US" dirty="0" smtClean="0"/>
              <a:t> en </a:t>
            </a:r>
            <a:r>
              <a:rPr lang="en-US" dirty="0" err="1" smtClean="0"/>
              <a:t>quantité</a:t>
            </a:r>
            <a:r>
              <a:rPr lang="en-US" dirty="0" smtClean="0"/>
              <a:t> </a:t>
            </a:r>
            <a:r>
              <a:rPr lang="en-US" dirty="0" err="1" smtClean="0"/>
              <a:t>finie</a:t>
            </a:r>
            <a:r>
              <a:rPr lang="en-US" dirty="0" smtClean="0"/>
              <a:t> pour </a:t>
            </a:r>
            <a:r>
              <a:rPr lang="en-US" dirty="0" err="1" smtClean="0"/>
              <a:t>notre</a:t>
            </a:r>
            <a:r>
              <a:rPr lang="en-US" dirty="0" smtClean="0"/>
              <a:t> </a:t>
            </a:r>
            <a:r>
              <a:rPr lang="en-US" dirty="0" err="1" smtClean="0"/>
              <a:t>subsistance</a:t>
            </a:r>
            <a:r>
              <a:rPr lang="en-US" dirty="0" smtClean="0"/>
              <a:t> </a:t>
            </a:r>
            <a:r>
              <a:rPr lang="en-US" dirty="0" err="1" smtClean="0"/>
              <a:t>implique</a:t>
            </a:r>
            <a:r>
              <a:rPr lang="en-US" dirty="0" smtClean="0"/>
              <a:t> non pas la fin de la </a:t>
            </a:r>
            <a:r>
              <a:rPr lang="en-US" dirty="0" err="1" smtClean="0"/>
              <a:t>croissance</a:t>
            </a:r>
            <a:r>
              <a:rPr lang="en-US" dirty="0" smtClean="0"/>
              <a:t>, </a:t>
            </a:r>
            <a:r>
              <a:rPr lang="en-US" dirty="0" err="1" smtClean="0"/>
              <a:t>mais</a:t>
            </a:r>
            <a:r>
              <a:rPr lang="en-US" dirty="0" smtClean="0"/>
              <a:t> la </a:t>
            </a:r>
            <a:r>
              <a:rPr lang="en-US" dirty="0" err="1" smtClean="0"/>
              <a:t>décroissance</a:t>
            </a:r>
            <a:endParaRPr lang="en-US" dirty="0" smtClean="0"/>
          </a:p>
          <a:p>
            <a:endParaRPr lang="en-US" dirty="0" smtClean="0"/>
          </a:p>
          <a:p>
            <a:r>
              <a:rPr lang="en-US" dirty="0" smtClean="0"/>
              <a:t>«A farm, however far pushed, will under proper cultivation continue to yield forever a constant crop. But in a mine there is no reproduction, and the produce once pushed to the utmost will soon begin to fail and sink towards zero. So far then as our wealth and progress depend upon the superior command of coal we must not only stop—we must go back.»</a:t>
            </a:r>
            <a:endParaRPr lang="fr-CA" dirty="0"/>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8</a:t>
            </a:fld>
            <a:endParaRPr lang="fr-CA"/>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Le </a:t>
            </a:r>
            <a:r>
              <a:rPr lang="fr-CA" dirty="0" err="1" smtClean="0"/>
              <a:t>néomalthusiennanisme</a:t>
            </a:r>
            <a:r>
              <a:rPr lang="fr-CA" dirty="0" smtClean="0"/>
              <a:t> des années 70</a:t>
            </a:r>
            <a:endParaRPr lang="fr-CA" dirty="0"/>
          </a:p>
        </p:txBody>
      </p:sp>
      <p:sp>
        <p:nvSpPr>
          <p:cNvPr id="3" name="Espace réservé du contenu 2"/>
          <p:cNvSpPr>
            <a:spLocks noGrp="1"/>
          </p:cNvSpPr>
          <p:nvPr>
            <p:ph idx="1"/>
          </p:nvPr>
        </p:nvSpPr>
        <p:spPr>
          <a:xfrm>
            <a:off x="457200" y="1882808"/>
            <a:ext cx="8435280" cy="4572000"/>
          </a:xfrm>
        </p:spPr>
        <p:txBody>
          <a:bodyPr>
            <a:normAutofit fontScale="85000" lnSpcReduction="10000"/>
          </a:bodyPr>
          <a:lstStyle/>
          <a:p>
            <a:r>
              <a:rPr lang="fr-CA" i="1" dirty="0" smtClean="0"/>
              <a:t>The Population </a:t>
            </a:r>
            <a:r>
              <a:rPr lang="fr-CA" i="1" dirty="0" err="1" smtClean="0"/>
              <a:t>Bomb</a:t>
            </a:r>
            <a:r>
              <a:rPr lang="fr-CA" i="1" dirty="0" smtClean="0"/>
              <a:t> </a:t>
            </a:r>
            <a:r>
              <a:rPr lang="fr-CA" dirty="0" smtClean="0"/>
              <a:t>de P. R. Ehrlich</a:t>
            </a:r>
          </a:p>
          <a:p>
            <a:pPr lvl="1"/>
            <a:r>
              <a:rPr lang="fr-CA" dirty="0" smtClean="0"/>
              <a:t>Prédiction démographique catastrophistes sur la base de projections des tendances obs.</a:t>
            </a:r>
          </a:p>
          <a:p>
            <a:pPr lvl="1"/>
            <a:r>
              <a:rPr lang="fr-CA" dirty="0" smtClean="0"/>
              <a:t>Impossibilité d’une croissance parallèle des moyens de subsistance</a:t>
            </a:r>
          </a:p>
          <a:p>
            <a:pPr lvl="1"/>
            <a:r>
              <a:rPr lang="fr-CA" dirty="0" smtClean="0"/>
              <a:t>Solution : contraception massive dans les PVD</a:t>
            </a:r>
          </a:p>
          <a:p>
            <a:endParaRPr lang="fr-CA" dirty="0" smtClean="0"/>
          </a:p>
          <a:p>
            <a:r>
              <a:rPr lang="fr-CA" dirty="0" smtClean="0"/>
              <a:t>«</a:t>
            </a:r>
            <a:r>
              <a:rPr lang="en-US" dirty="0" smtClean="0"/>
              <a:t>The battle to feed all of humanity is over. In the 1970s hundreds of millions of people will starve to death in spite of any crash programs embarked upon now. At this late date nothing can prevent a substantial increase in the world death rate...»</a:t>
            </a:r>
            <a:endParaRPr lang="fr-CA" dirty="0"/>
          </a:p>
        </p:txBody>
      </p:sp>
      <p:sp>
        <p:nvSpPr>
          <p:cNvPr id="4" name="Espace réservé du numéro de diapositive 3"/>
          <p:cNvSpPr>
            <a:spLocks noGrp="1"/>
          </p:cNvSpPr>
          <p:nvPr>
            <p:ph type="sldNum" sz="quarter" idx="12"/>
          </p:nvPr>
        </p:nvSpPr>
        <p:spPr/>
        <p:txBody>
          <a:bodyPr/>
          <a:lstStyle/>
          <a:p>
            <a:fld id="{C1250827-E9F0-4171-AF23-C9772C8CFEBE}" type="slidenum">
              <a:rPr lang="fr-CA" smtClean="0"/>
              <a:pPr/>
              <a:t>9</a:t>
            </a:fld>
            <a:endParaRPr lang="fr-CA"/>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Personnalisé 6">
      <a:dk1>
        <a:sysClr val="windowText" lastClr="000000"/>
      </a:dk1>
      <a:lt1>
        <a:sysClr val="window" lastClr="FFFFFF"/>
      </a:lt1>
      <a:dk2>
        <a:srgbClr val="005828"/>
      </a:dk2>
      <a:lt2>
        <a:srgbClr val="C5D1D7"/>
      </a:lt2>
      <a:accent1>
        <a:srgbClr val="FF0000"/>
      </a:accent1>
      <a:accent2>
        <a:srgbClr val="CCB400"/>
      </a:accent2>
      <a:accent3>
        <a:srgbClr val="8CADAE"/>
      </a:accent3>
      <a:accent4>
        <a:srgbClr val="8C7B70"/>
      </a:accent4>
      <a:accent5>
        <a:srgbClr val="8FB08C"/>
      </a:accent5>
      <a:accent6>
        <a:srgbClr val="D19049"/>
      </a:accent6>
      <a:hlink>
        <a:srgbClr val="CCB400"/>
      </a:hlink>
      <a:folHlink>
        <a:srgbClr val="694F07"/>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3500</TotalTime>
  <Words>993</Words>
  <Application>Microsoft Office PowerPoint</Application>
  <PresentationFormat>Affichage à l'écran (4:3)</PresentationFormat>
  <Paragraphs>179</Paragraphs>
  <Slides>21</Slides>
  <Notes>0</Notes>
  <HiddenSlides>0</HiddenSlides>
  <MMClips>0</MMClips>
  <ScaleCrop>false</ScaleCrop>
  <HeadingPairs>
    <vt:vector size="4" baseType="variant">
      <vt:variant>
        <vt:lpstr>Thème</vt:lpstr>
      </vt:variant>
      <vt:variant>
        <vt:i4>1</vt:i4>
      </vt:variant>
      <vt:variant>
        <vt:lpstr>Titres des diapositives</vt:lpstr>
      </vt:variant>
      <vt:variant>
        <vt:i4>21</vt:i4>
      </vt:variant>
    </vt:vector>
  </HeadingPairs>
  <TitlesOfParts>
    <vt:vector size="22" baseType="lpstr">
      <vt:lpstr>Verve</vt:lpstr>
      <vt:lpstr>Jevons, Marshall et l’École de Cambridge</vt:lpstr>
      <vt:lpstr>Plan</vt:lpstr>
      <vt:lpstr>William S. Jevons : chronologie</vt:lpstr>
      <vt:lpstr>William S. Jevons : chronologie</vt:lpstr>
      <vt:lpstr>L’économique</vt:lpstr>
      <vt:lpstr>The Coal Question (1865)</vt:lpstr>
      <vt:lpstr>Le néomalthusiennanisme</vt:lpstr>
      <vt:lpstr>Le néomalthusiennanisme de Jevons</vt:lpstr>
      <vt:lpstr>Le néomalthusiennanisme des années 70</vt:lpstr>
      <vt:lpstr>Le pari Ehrlich-Simon (1980) </vt:lpstr>
      <vt:lpstr>Le néomalthusiennanisme contemporain</vt:lpstr>
      <vt:lpstr>Faut-il angoisser?</vt:lpstr>
      <vt:lpstr>Alfred Marshall (1842-1924)</vt:lpstr>
      <vt:lpstr>Alfred Marshall (1842-1924)</vt:lpstr>
      <vt:lpstr>L’économique</vt:lpstr>
      <vt:lpstr>Les Principles of Economics </vt:lpstr>
      <vt:lpstr>Les Principles of Economics </vt:lpstr>
      <vt:lpstr>Les Principles of Economics </vt:lpstr>
      <vt:lpstr>La boîte à outils de Marshall</vt:lpstr>
      <vt:lpstr>L’École de Cambridge</vt:lpstr>
      <vt:lpstr>Biographie choisie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HP Authorized Customer</dc:creator>
  <cp:lastModifiedBy>Bureau</cp:lastModifiedBy>
  <cp:revision>572</cp:revision>
  <dcterms:created xsi:type="dcterms:W3CDTF">2012-10-28T01:26:47Z</dcterms:created>
  <dcterms:modified xsi:type="dcterms:W3CDTF">2020-01-28T15:24:12Z</dcterms:modified>
</cp:coreProperties>
</file>