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24"/>
  </p:notesMasterIdLst>
  <p:handoutMasterIdLst>
    <p:handoutMasterId r:id="rId25"/>
  </p:handoutMasterIdLst>
  <p:sldIdLst>
    <p:sldId id="256" r:id="rId2"/>
    <p:sldId id="327" r:id="rId3"/>
    <p:sldId id="468" r:id="rId4"/>
    <p:sldId id="476" r:id="rId5"/>
    <p:sldId id="469" r:id="rId6"/>
    <p:sldId id="460" r:id="rId7"/>
    <p:sldId id="456" r:id="rId8"/>
    <p:sldId id="459" r:id="rId9"/>
    <p:sldId id="457" r:id="rId10"/>
    <p:sldId id="451" r:id="rId11"/>
    <p:sldId id="466" r:id="rId12"/>
    <p:sldId id="461" r:id="rId13"/>
    <p:sldId id="462" r:id="rId14"/>
    <p:sldId id="467" r:id="rId15"/>
    <p:sldId id="473" r:id="rId16"/>
    <p:sldId id="465" r:id="rId17"/>
    <p:sldId id="464" r:id="rId18"/>
    <p:sldId id="471" r:id="rId19"/>
    <p:sldId id="472" r:id="rId20"/>
    <p:sldId id="458" r:id="rId21"/>
    <p:sldId id="475" r:id="rId22"/>
    <p:sldId id="450" r:id="rId23"/>
  </p:sldIdLst>
  <p:sldSz cx="9144000" cy="6858000" type="screen4x3"/>
  <p:notesSz cx="68580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5" autoAdjust="0"/>
    <p:restoredTop sz="94660"/>
  </p:normalViewPr>
  <p:slideViewPr>
    <p:cSldViewPr>
      <p:cViewPr>
        <p:scale>
          <a:sx n="66" d="100"/>
          <a:sy n="66" d="100"/>
        </p:scale>
        <p:origin x="-2226" y="-9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940DF788-EAEA-4AC0-B0EA-4EA1FF9DAEF4}" type="datetimeFigureOut">
              <a:rPr lang="fr-FR" smtClean="0"/>
              <a:pPr/>
              <a:t>08/12/2015</a:t>
            </a:fld>
            <a:endParaRPr lang="fr-CA"/>
          </a:p>
        </p:txBody>
      </p:sp>
      <p:sp>
        <p:nvSpPr>
          <p:cNvPr id="4" name="Espace réservé du pied de page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7A8B4253-D9C2-467B-968F-751CA3647FE6}" type="slidenum">
              <a:rPr lang="fr-CA" smtClean="0"/>
              <a:pPr/>
              <a:t>‹N°›</a:t>
            </a:fld>
            <a:endParaRPr lang="fr-CA"/>
          </a:p>
        </p:txBody>
      </p:sp>
    </p:spTree>
    <p:extLst>
      <p:ext uri="{BB962C8B-B14F-4D97-AF65-F5344CB8AC3E}">
        <p14:creationId xmlns:p14="http://schemas.microsoft.com/office/powerpoint/2010/main" val="3553970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6B01F111-7397-4D9A-AA81-9927AA69E198}" type="datetimeFigureOut">
              <a:rPr lang="fr-CA" smtClean="0"/>
              <a:pPr/>
              <a:t>2015-12-08</a:t>
            </a:fld>
            <a:endParaRPr lang="fr-CA"/>
          </a:p>
        </p:txBody>
      </p:sp>
      <p:sp>
        <p:nvSpPr>
          <p:cNvPr id="4" name="Espace réservé de l'image des diapositives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5AEECF99-64B1-4A3C-83CF-427D76DEF955}" type="slidenum">
              <a:rPr lang="fr-CA" smtClean="0"/>
              <a:pPr/>
              <a:t>‹N°›</a:t>
            </a:fld>
            <a:endParaRPr lang="fr-CA"/>
          </a:p>
        </p:txBody>
      </p:sp>
    </p:spTree>
    <p:extLst>
      <p:ext uri="{BB962C8B-B14F-4D97-AF65-F5344CB8AC3E}">
        <p14:creationId xmlns:p14="http://schemas.microsoft.com/office/powerpoint/2010/main" val="189575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3665077D-1806-46B8-952B-5C5B516F6ECE}" type="slidenum">
              <a:rPr lang="fr-CA" smtClean="0"/>
              <a:pPr/>
              <a:t>8</a:t>
            </a:fld>
            <a:endParaRPr lang="fr-CA"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80162816-1AFD-481B-9B80-B520050C54B0}" type="datetime1">
              <a:rPr lang="fr-CA" smtClean="0"/>
              <a:pPr/>
              <a:t>2015-12-08</a:t>
            </a:fld>
            <a:endParaRPr lang="fr-CA"/>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CA"/>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1250827-E9F0-4171-AF23-C9772C8CFEBE}"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6B392B5-F7B8-49E2-AEE9-899B494B8ED8}" type="datetime1">
              <a:rPr lang="fr-CA" smtClean="0"/>
              <a:pPr/>
              <a:t>2015-12-08</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1250827-E9F0-4171-AF23-C9772C8CFEBE}"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2F41E9-B8BC-4EA0-B15D-892B3192F1FB}" type="datetime1">
              <a:rPr lang="fr-CA" smtClean="0"/>
              <a:pPr/>
              <a:t>2015-12-08</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1250827-E9F0-4171-AF23-C9772C8CFEBE}"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E7C71A31-F347-42C6-BE50-8F86576630F7}" type="datetime1">
              <a:rPr lang="fr-CA" smtClean="0"/>
              <a:pPr/>
              <a:t>2015-12-08</a:t>
            </a:fld>
            <a:endParaRPr lang="fr-CA"/>
          </a:p>
        </p:txBody>
      </p:sp>
      <p:sp>
        <p:nvSpPr>
          <p:cNvPr id="5" name="Espace réservé du pied de page 4"/>
          <p:cNvSpPr>
            <a:spLocks noGrp="1"/>
          </p:cNvSpPr>
          <p:nvPr>
            <p:ph type="ftr" sz="quarter" idx="11"/>
          </p:nvPr>
        </p:nvSpPr>
        <p:spPr>
          <a:xfrm>
            <a:off x="457200" y="6480969"/>
            <a:ext cx="4260056" cy="300831"/>
          </a:xfrm>
        </p:spPr>
        <p:txBody>
          <a:bodyPr/>
          <a:lstStyle/>
          <a:p>
            <a:endParaRPr lang="fr-CA"/>
          </a:p>
        </p:txBody>
      </p:sp>
      <p:sp>
        <p:nvSpPr>
          <p:cNvPr id="6" name="Espace réservé du numéro de diapositive 5"/>
          <p:cNvSpPr>
            <a:spLocks noGrp="1"/>
          </p:cNvSpPr>
          <p:nvPr>
            <p:ph type="sldNum" sz="quarter" idx="12"/>
          </p:nvPr>
        </p:nvSpPr>
        <p:spPr/>
        <p:txBody>
          <a:bodyPr/>
          <a:lstStyle/>
          <a:p>
            <a:fld id="{C1250827-E9F0-4171-AF23-C9772C8CFEBE}"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0E509EA0-A292-4C82-A36A-55B24B6AFB5E}" type="datetime1">
              <a:rPr lang="fr-CA" smtClean="0"/>
              <a:pPr/>
              <a:t>2015-12-08</a:t>
            </a:fld>
            <a:endParaRPr lang="fr-CA"/>
          </a:p>
        </p:txBody>
      </p:sp>
      <p:sp>
        <p:nvSpPr>
          <p:cNvPr id="5" name="Espace réservé du pied de page 4"/>
          <p:cNvSpPr>
            <a:spLocks noGrp="1"/>
          </p:cNvSpPr>
          <p:nvPr>
            <p:ph type="ftr" sz="quarter" idx="11"/>
          </p:nvPr>
        </p:nvSpPr>
        <p:spPr>
          <a:xfrm>
            <a:off x="2619376" y="6480969"/>
            <a:ext cx="4260056" cy="300831"/>
          </a:xfrm>
        </p:spPr>
        <p:txBody>
          <a:bodyPr/>
          <a:lstStyle/>
          <a:p>
            <a:endParaRPr lang="fr-CA"/>
          </a:p>
        </p:txBody>
      </p:sp>
      <p:sp>
        <p:nvSpPr>
          <p:cNvPr id="6" name="Espace réservé du numéro de diapositive 5"/>
          <p:cNvSpPr>
            <a:spLocks noGrp="1"/>
          </p:cNvSpPr>
          <p:nvPr>
            <p:ph type="sldNum" sz="quarter" idx="12"/>
          </p:nvPr>
        </p:nvSpPr>
        <p:spPr>
          <a:xfrm>
            <a:off x="8451056" y="809624"/>
            <a:ext cx="502920" cy="300831"/>
          </a:xfrm>
        </p:spPr>
        <p:txBody>
          <a:bodyPr/>
          <a:lstStyle/>
          <a:p>
            <a:fld id="{C1250827-E9F0-4171-AF23-C9772C8CFEBE}" type="slidenum">
              <a:rPr lang="fr-CA" smtClean="0"/>
              <a:pPr/>
              <a:t>‹N°›</a:t>
            </a:fld>
            <a:endParaRPr lang="fr-CA"/>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34BAAC3C-8FFF-4A02-A040-82A1189A442A}" type="datetime1">
              <a:rPr lang="fr-CA" smtClean="0"/>
              <a:pPr/>
              <a:t>2015-12-08</a:t>
            </a:fld>
            <a:endParaRPr lang="fr-CA"/>
          </a:p>
        </p:txBody>
      </p:sp>
      <p:sp>
        <p:nvSpPr>
          <p:cNvPr id="6" name="Espace réservé du pied de page 5"/>
          <p:cNvSpPr>
            <a:spLocks noGrp="1"/>
          </p:cNvSpPr>
          <p:nvPr>
            <p:ph type="ftr" sz="quarter" idx="11"/>
          </p:nvPr>
        </p:nvSpPr>
        <p:spPr>
          <a:xfrm>
            <a:off x="457200" y="6480969"/>
            <a:ext cx="4260056" cy="301752"/>
          </a:xfrm>
        </p:spPr>
        <p:txBody>
          <a:bodyPr/>
          <a:lstStyle/>
          <a:p>
            <a:endParaRPr lang="fr-CA"/>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1250827-E9F0-4171-AF23-C9772C8CFEBE}"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79469ED4-65BE-475E-B1B9-71D7065C0358}" type="datetime1">
              <a:rPr lang="fr-CA" smtClean="0"/>
              <a:pPr/>
              <a:t>2015-12-08</a:t>
            </a:fld>
            <a:endParaRPr lang="fr-CA"/>
          </a:p>
        </p:txBody>
      </p:sp>
      <p:sp>
        <p:nvSpPr>
          <p:cNvPr id="8" name="Espace réservé du pied de page 7"/>
          <p:cNvSpPr>
            <a:spLocks noGrp="1"/>
          </p:cNvSpPr>
          <p:nvPr>
            <p:ph type="ftr" sz="quarter" idx="11"/>
          </p:nvPr>
        </p:nvSpPr>
        <p:spPr>
          <a:xfrm>
            <a:off x="457200" y="6480969"/>
            <a:ext cx="4261104" cy="301752"/>
          </a:xfrm>
        </p:spPr>
        <p:txBody>
          <a:bodyPr/>
          <a:lstStyle/>
          <a:p>
            <a:endParaRPr lang="fr-CA"/>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1250827-E9F0-4171-AF23-C9772C8CFEBE}"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FA9258D-E0BA-456A-8809-D3AA7F907BDA}" type="datetime1">
              <a:rPr lang="fr-CA" smtClean="0"/>
              <a:pPr/>
              <a:t>2015-12-08</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C1250827-E9F0-4171-AF23-C9772C8CFEBE}"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DB96659C-F59D-40B1-A553-2DBF4E8ED2F6}" type="datetime1">
              <a:rPr lang="fr-CA" smtClean="0"/>
              <a:pPr/>
              <a:t>2015-12-08</a:t>
            </a:fld>
            <a:endParaRPr lang="fr-CA"/>
          </a:p>
        </p:txBody>
      </p:sp>
      <p:sp>
        <p:nvSpPr>
          <p:cNvPr id="3" name="Espace réservé du pied de page 2"/>
          <p:cNvSpPr>
            <a:spLocks noGrp="1"/>
          </p:cNvSpPr>
          <p:nvPr>
            <p:ph type="ftr" sz="quarter" idx="11"/>
          </p:nvPr>
        </p:nvSpPr>
        <p:spPr>
          <a:xfrm>
            <a:off x="457200" y="6481890"/>
            <a:ext cx="4260056" cy="300831"/>
          </a:xfrm>
        </p:spPr>
        <p:txBody>
          <a:bodyPr/>
          <a:lstStyle/>
          <a:p>
            <a:endParaRPr lang="fr-CA"/>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1250827-E9F0-4171-AF23-C9772C8CFEBE}"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D71CCA99-A916-42A9-99C6-F46F1E337BC1}" type="datetime1">
              <a:rPr lang="fr-CA" smtClean="0"/>
              <a:pPr/>
              <a:t>2015-12-08</a:t>
            </a:fld>
            <a:endParaRPr lang="fr-CA"/>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1250827-E9F0-4171-AF23-C9772C8CFEBE}"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63454F02-0497-4DC6-B67D-3A1E5BA12AD3}" type="datetime1">
              <a:rPr lang="fr-CA" smtClean="0"/>
              <a:pPr/>
              <a:t>2015-12-08</a:t>
            </a:fld>
            <a:endParaRPr lang="fr-CA"/>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1250827-E9F0-4171-AF23-C9772C8CFEBE}"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2E47D74-7A8B-42D2-BB62-F431A542A768}" type="datetime1">
              <a:rPr lang="fr-CA" smtClean="0"/>
              <a:pPr/>
              <a:t>2015-12-08</a:t>
            </a:fld>
            <a:endParaRPr lang="fr-CA"/>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CA"/>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1250827-E9F0-4171-AF23-C9772C8CFEBE}" type="slidenum">
              <a:rPr lang="fr-CA" smtClean="0"/>
              <a:pPr/>
              <a:t>‹N°›</a:t>
            </a:fld>
            <a:endParaRPr lang="fr-CA"/>
          </a:p>
        </p:txBody>
      </p:sp>
    </p:spTree>
  </p:cSld>
  <p:clrMap bg1="dk1" tx1="lt1" bg2="dk2" tx2="lt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youtube.com/watch?v=vGazyH6fQQ4&amp;NR=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776288"/>
            <a:ext cx="8351936" cy="1470025"/>
          </a:xfrm>
        </p:spPr>
        <p:txBody>
          <a:bodyPr>
            <a:normAutofit/>
          </a:bodyPr>
          <a:lstStyle/>
          <a:p>
            <a:r>
              <a:rPr lang="en-CA" dirty="0" err="1" smtClean="0"/>
              <a:t>L’expérimentation</a:t>
            </a:r>
            <a:r>
              <a:rPr lang="en-CA" dirty="0" smtClean="0"/>
              <a:t> </a:t>
            </a:r>
            <a:r>
              <a:rPr lang="en-CA" dirty="0" err="1" smtClean="0"/>
              <a:t>animale</a:t>
            </a:r>
            <a:r>
              <a:rPr lang="en-CA" dirty="0" smtClean="0"/>
              <a:t> en </a:t>
            </a:r>
            <a:r>
              <a:rPr lang="en-CA" dirty="0" err="1" smtClean="0"/>
              <a:t>économie</a:t>
            </a:r>
            <a:endParaRPr lang="fr-CA" dirty="0"/>
          </a:p>
        </p:txBody>
      </p:sp>
      <p:sp>
        <p:nvSpPr>
          <p:cNvPr id="3" name="Sous-titre 2"/>
          <p:cNvSpPr>
            <a:spLocks noGrp="1"/>
          </p:cNvSpPr>
          <p:nvPr>
            <p:ph type="subTitle" idx="1"/>
          </p:nvPr>
        </p:nvSpPr>
        <p:spPr/>
        <p:txBody>
          <a:bodyPr/>
          <a:lstStyle/>
          <a:p>
            <a:r>
              <a:rPr lang="fr-CA" dirty="0" smtClean="0"/>
              <a:t>ECO4062</a:t>
            </a:r>
          </a:p>
          <a:p>
            <a:r>
              <a:rPr lang="fr-CA" dirty="0" smtClean="0"/>
              <a:t> Sujet 11</a:t>
            </a:r>
            <a:endParaRPr lang="fr-CA" dirty="0"/>
          </a:p>
        </p:txBody>
      </p:sp>
      <p:pic>
        <p:nvPicPr>
          <p:cNvPr id="2051" name="Picture 3"/>
          <p:cNvPicPr>
            <a:picLocks noChangeAspect="1" noChangeArrowheads="1"/>
          </p:cNvPicPr>
          <p:nvPr/>
        </p:nvPicPr>
        <p:blipFill>
          <a:blip r:embed="rId2"/>
          <a:srcRect/>
          <a:stretch>
            <a:fillRect/>
          </a:stretch>
        </p:blipFill>
        <p:spPr bwMode="auto">
          <a:xfrm>
            <a:off x="1500166" y="2957533"/>
            <a:ext cx="5019675" cy="3400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err="1" smtClean="0"/>
              <a:t>Hernnstein</a:t>
            </a:r>
            <a:r>
              <a:rPr lang="fr-CA" dirty="0" smtClean="0"/>
              <a:t> et la «</a:t>
            </a:r>
            <a:r>
              <a:rPr lang="fr-CA" dirty="0" err="1" smtClean="0"/>
              <a:t>matching</a:t>
            </a:r>
            <a:r>
              <a:rPr lang="fr-CA" dirty="0" smtClean="0"/>
              <a:t> </a:t>
            </a:r>
            <a:r>
              <a:rPr lang="fr-CA" dirty="0" err="1" smtClean="0"/>
              <a:t>law</a:t>
            </a:r>
            <a:r>
              <a:rPr lang="fr-CA" dirty="0" smtClean="0"/>
              <a:t>»</a:t>
            </a:r>
            <a:endParaRPr lang="fr-CA" dirty="0"/>
          </a:p>
        </p:txBody>
      </p:sp>
      <p:sp>
        <p:nvSpPr>
          <p:cNvPr id="3" name="Espace réservé du contenu 2"/>
          <p:cNvSpPr>
            <a:spLocks noGrp="1"/>
          </p:cNvSpPr>
          <p:nvPr>
            <p:ph idx="1"/>
          </p:nvPr>
        </p:nvSpPr>
        <p:spPr>
          <a:xfrm>
            <a:off x="457200" y="1628800"/>
            <a:ext cx="8472518" cy="4826008"/>
          </a:xfrm>
        </p:spPr>
        <p:txBody>
          <a:bodyPr>
            <a:normAutofit fontScale="77500" lnSpcReduction="20000"/>
          </a:bodyPr>
          <a:lstStyle/>
          <a:p>
            <a:r>
              <a:rPr lang="en-CA" dirty="0" smtClean="0"/>
              <a:t>Première formulation quantitative des </a:t>
            </a:r>
            <a:r>
              <a:rPr lang="en-CA" dirty="0" err="1" smtClean="0"/>
              <a:t>lois</a:t>
            </a:r>
            <a:r>
              <a:rPr lang="en-CA" dirty="0" smtClean="0"/>
              <a:t> du </a:t>
            </a:r>
            <a:r>
              <a:rPr lang="en-CA" dirty="0" err="1" smtClean="0"/>
              <a:t>conditionnement</a:t>
            </a:r>
            <a:r>
              <a:rPr lang="en-CA" dirty="0" smtClean="0"/>
              <a:t> </a:t>
            </a:r>
            <a:r>
              <a:rPr lang="en-CA" dirty="0" err="1" smtClean="0"/>
              <a:t>opérant</a:t>
            </a:r>
            <a:r>
              <a:rPr lang="en-CA" dirty="0" smtClean="0"/>
              <a:t>, </a:t>
            </a:r>
            <a:r>
              <a:rPr lang="en-CA" dirty="0" err="1" smtClean="0"/>
              <a:t>mène</a:t>
            </a:r>
            <a:r>
              <a:rPr lang="en-CA" dirty="0" smtClean="0"/>
              <a:t> à la formalisation du </a:t>
            </a:r>
            <a:r>
              <a:rPr lang="en-CA" dirty="0" err="1" smtClean="0"/>
              <a:t>béhaviorisme</a:t>
            </a:r>
            <a:r>
              <a:rPr lang="en-CA" dirty="0" smtClean="0"/>
              <a:t>, </a:t>
            </a:r>
            <a:r>
              <a:rPr lang="en-CA" dirty="0" err="1" smtClean="0"/>
              <a:t>ouvre</a:t>
            </a:r>
            <a:r>
              <a:rPr lang="en-CA" dirty="0" smtClean="0"/>
              <a:t> la </a:t>
            </a:r>
            <a:r>
              <a:rPr lang="en-CA" dirty="0" err="1" smtClean="0"/>
              <a:t>voie</a:t>
            </a:r>
            <a:r>
              <a:rPr lang="en-CA" dirty="0" smtClean="0"/>
              <a:t> à la convergence avec </a:t>
            </a:r>
            <a:r>
              <a:rPr lang="en-CA" dirty="0" err="1" smtClean="0"/>
              <a:t>l’économie</a:t>
            </a:r>
            <a:endParaRPr lang="en-CA" dirty="0" smtClean="0"/>
          </a:p>
          <a:p>
            <a:endParaRPr lang="en-CA" dirty="0" smtClean="0"/>
          </a:p>
          <a:p>
            <a:pPr>
              <a:tabLst>
                <a:tab pos="3324225" algn="l"/>
              </a:tabLst>
            </a:pPr>
            <a:r>
              <a:rPr lang="en-CA" dirty="0" err="1" smtClean="0"/>
              <a:t>Hernnstein</a:t>
            </a:r>
            <a:r>
              <a:rPr lang="en-CA" dirty="0" smtClean="0"/>
              <a:t> (1961) </a:t>
            </a:r>
          </a:p>
          <a:p>
            <a:pPr lvl="1">
              <a:tabLst>
                <a:tab pos="3324225" algn="l"/>
              </a:tabLst>
            </a:pPr>
            <a:r>
              <a:rPr lang="en-CA" dirty="0" smtClean="0"/>
              <a:t>C</a:t>
            </a:r>
            <a:r>
              <a:rPr lang="en-CA" baseline="-25000" dirty="0" smtClean="0"/>
              <a:t>1</a:t>
            </a:r>
            <a:r>
              <a:rPr lang="en-CA" dirty="0" smtClean="0"/>
              <a:t> / (C</a:t>
            </a:r>
            <a:r>
              <a:rPr lang="en-CA" baseline="-25000" dirty="0" smtClean="0"/>
              <a:t>1</a:t>
            </a:r>
            <a:r>
              <a:rPr lang="en-CA" dirty="0" smtClean="0"/>
              <a:t> + C</a:t>
            </a:r>
            <a:r>
              <a:rPr lang="en-CA" baseline="-25000" dirty="0" smtClean="0"/>
              <a:t>2</a:t>
            </a:r>
            <a:r>
              <a:rPr lang="en-CA" dirty="0" smtClean="0"/>
              <a:t>) = k</a:t>
            </a:r>
            <a:r>
              <a:rPr lang="en-CA" baseline="-25000" dirty="0" smtClean="0"/>
              <a:t>1</a:t>
            </a:r>
            <a:r>
              <a:rPr lang="en-CA" dirty="0" smtClean="0"/>
              <a:t>R</a:t>
            </a:r>
            <a:r>
              <a:rPr lang="en-CA" baseline="-25000" dirty="0" smtClean="0"/>
              <a:t>1</a:t>
            </a:r>
            <a:r>
              <a:rPr lang="en-CA" dirty="0" smtClean="0"/>
              <a:t> / (k</a:t>
            </a:r>
            <a:r>
              <a:rPr lang="en-CA" baseline="-25000" dirty="0" smtClean="0"/>
              <a:t>1</a:t>
            </a:r>
            <a:r>
              <a:rPr lang="en-CA" dirty="0" smtClean="0"/>
              <a:t>R</a:t>
            </a:r>
            <a:r>
              <a:rPr lang="en-CA" baseline="-25000" dirty="0" smtClean="0"/>
              <a:t>1</a:t>
            </a:r>
            <a:r>
              <a:rPr lang="en-CA" dirty="0" smtClean="0"/>
              <a:t> + k</a:t>
            </a:r>
            <a:r>
              <a:rPr lang="en-CA" baseline="-25000" dirty="0" smtClean="0"/>
              <a:t>2</a:t>
            </a:r>
            <a:r>
              <a:rPr lang="en-CA" dirty="0" smtClean="0"/>
              <a:t>R</a:t>
            </a:r>
            <a:r>
              <a:rPr lang="en-CA" baseline="-25000" dirty="0" smtClean="0"/>
              <a:t>2</a:t>
            </a:r>
            <a:r>
              <a:rPr lang="en-CA" dirty="0" smtClean="0"/>
              <a:t>), </a:t>
            </a:r>
            <a:r>
              <a:rPr lang="en-CA" dirty="0" err="1" smtClean="0"/>
              <a:t>où</a:t>
            </a:r>
            <a:endParaRPr lang="en-CA" dirty="0" smtClean="0"/>
          </a:p>
          <a:p>
            <a:pPr lvl="1">
              <a:tabLst>
                <a:tab pos="3324225" algn="l"/>
              </a:tabLst>
            </a:pPr>
            <a:r>
              <a:rPr lang="en-CA" dirty="0" smtClean="0"/>
              <a:t>K</a:t>
            </a:r>
            <a:r>
              <a:rPr lang="en-CA" baseline="-25000" dirty="0" smtClean="0"/>
              <a:t>1</a:t>
            </a:r>
            <a:r>
              <a:rPr lang="en-CA" dirty="0" smtClean="0"/>
              <a:t> et k</a:t>
            </a:r>
            <a:r>
              <a:rPr lang="en-CA" baseline="-25000" dirty="0" smtClean="0"/>
              <a:t>2</a:t>
            </a:r>
            <a:r>
              <a:rPr lang="en-CA" dirty="0" smtClean="0"/>
              <a:t> </a:t>
            </a:r>
            <a:r>
              <a:rPr lang="en-CA" dirty="0" err="1" smtClean="0"/>
              <a:t>sont</a:t>
            </a:r>
            <a:r>
              <a:rPr lang="en-CA" dirty="0" smtClean="0"/>
              <a:t> des </a:t>
            </a:r>
            <a:r>
              <a:rPr lang="en-CA" dirty="0" err="1" smtClean="0"/>
              <a:t>constantes</a:t>
            </a:r>
            <a:r>
              <a:rPr lang="en-CA" dirty="0" smtClean="0"/>
              <a:t> </a:t>
            </a:r>
            <a:r>
              <a:rPr lang="en-CA" dirty="0" err="1" smtClean="0"/>
              <a:t>associées</a:t>
            </a:r>
            <a:r>
              <a:rPr lang="en-CA" dirty="0" smtClean="0"/>
              <a:t> à la nature et aux contingences des </a:t>
            </a:r>
            <a:r>
              <a:rPr lang="en-CA" dirty="0" err="1" smtClean="0"/>
              <a:t>renforcements</a:t>
            </a:r>
            <a:r>
              <a:rPr lang="en-CA" dirty="0" smtClean="0"/>
              <a:t> 1 et 2</a:t>
            </a:r>
          </a:p>
          <a:p>
            <a:pPr defTabSz="581025">
              <a:buNone/>
              <a:tabLst>
                <a:tab pos="3324225" algn="l"/>
              </a:tabLst>
            </a:pPr>
            <a:r>
              <a:rPr lang="en-CA" dirty="0" smtClean="0"/>
              <a:t>		</a:t>
            </a:r>
          </a:p>
          <a:p>
            <a:r>
              <a:rPr lang="fr-CA" dirty="0" err="1" smtClean="0"/>
              <a:t>Matching</a:t>
            </a:r>
            <a:r>
              <a:rPr lang="fr-CA" dirty="0" smtClean="0"/>
              <a:t> </a:t>
            </a:r>
            <a:r>
              <a:rPr lang="fr-CA" dirty="0" err="1" smtClean="0"/>
              <a:t>law</a:t>
            </a:r>
            <a:r>
              <a:rPr lang="fr-CA" dirty="0" smtClean="0"/>
              <a:t> généralisée de Baum (1974)</a:t>
            </a:r>
          </a:p>
          <a:p>
            <a:pPr lvl="1"/>
            <a:r>
              <a:rPr lang="en-CA" dirty="0" smtClean="0"/>
              <a:t>C</a:t>
            </a:r>
            <a:r>
              <a:rPr lang="en-CA" baseline="-25000" dirty="0" smtClean="0"/>
              <a:t>1</a:t>
            </a:r>
            <a:r>
              <a:rPr lang="en-CA" dirty="0" smtClean="0"/>
              <a:t>/C</a:t>
            </a:r>
            <a:r>
              <a:rPr lang="en-CA" baseline="-25000" dirty="0" smtClean="0"/>
              <a:t>2</a:t>
            </a:r>
            <a:r>
              <a:rPr lang="en-CA" dirty="0" smtClean="0"/>
              <a:t> = k</a:t>
            </a:r>
            <a:r>
              <a:rPr lang="en-CA" baseline="-25000" dirty="0" smtClean="0"/>
              <a:t> </a:t>
            </a:r>
            <a:r>
              <a:rPr lang="en-CA" dirty="0" smtClean="0"/>
              <a:t>(R</a:t>
            </a:r>
            <a:r>
              <a:rPr lang="en-CA" baseline="-25000" dirty="0" smtClean="0"/>
              <a:t>1</a:t>
            </a:r>
            <a:r>
              <a:rPr lang="en-CA" dirty="0" smtClean="0"/>
              <a:t>/R</a:t>
            </a:r>
            <a:r>
              <a:rPr lang="en-CA" baseline="-25000" dirty="0" smtClean="0"/>
              <a:t>2</a:t>
            </a:r>
            <a:r>
              <a:rPr lang="en-CA" dirty="0" smtClean="0"/>
              <a:t>)</a:t>
            </a:r>
            <a:r>
              <a:rPr lang="en-CA" baseline="30000" dirty="0" err="1" smtClean="0"/>
              <a:t>Sr</a:t>
            </a:r>
            <a:r>
              <a:rPr lang="en-CA" dirty="0" smtClean="0"/>
              <a:t>, </a:t>
            </a:r>
            <a:r>
              <a:rPr lang="en-CA" dirty="0" err="1" smtClean="0"/>
              <a:t>où</a:t>
            </a:r>
            <a:r>
              <a:rPr lang="en-CA" dirty="0" smtClean="0"/>
              <a:t>...</a:t>
            </a:r>
            <a:endParaRPr lang="fr-CA" dirty="0" smtClean="0"/>
          </a:p>
          <a:p>
            <a:pPr lvl="1"/>
            <a:r>
              <a:rPr lang="fr-CA" dirty="0" smtClean="0"/>
              <a:t>k mesure le biais (les préférences) pour R</a:t>
            </a:r>
            <a:r>
              <a:rPr lang="fr-CA" baseline="-25000" dirty="0" smtClean="0"/>
              <a:t>1</a:t>
            </a:r>
          </a:p>
          <a:p>
            <a:pPr lvl="1"/>
            <a:r>
              <a:rPr lang="fr-CA" dirty="0" smtClean="0"/>
              <a:t>Sr mesure l’amplitude de la réponse à une </a:t>
            </a:r>
            <a:r>
              <a:rPr lang="fr-CA" smtClean="0"/>
              <a:t>variation du renforcement relatif </a:t>
            </a:r>
            <a:r>
              <a:rPr lang="fr-CA" dirty="0" smtClean="0"/>
              <a:t>(prix relatif!)</a:t>
            </a:r>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10</a:t>
            </a:fld>
            <a:endParaRPr lang="fr-CA"/>
          </a:p>
        </p:txBody>
      </p:sp>
    </p:spTree>
    <p:extLst>
      <p:ext uri="{BB962C8B-B14F-4D97-AF65-F5344CB8AC3E}">
        <p14:creationId xmlns:p14="http://schemas.microsoft.com/office/powerpoint/2010/main" val="8543427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smtClean="0"/>
              <a:t>Bassman</a:t>
            </a:r>
            <a:r>
              <a:rPr lang="fr-FR" dirty="0" smtClean="0"/>
              <a:t>, Kagel et </a:t>
            </a:r>
            <a:r>
              <a:rPr lang="fr-FR" dirty="0" err="1" smtClean="0"/>
              <a:t>Battalio</a:t>
            </a:r>
            <a:endParaRPr lang="fr-FR" i="1" dirty="0"/>
          </a:p>
        </p:txBody>
      </p:sp>
      <p:sp>
        <p:nvSpPr>
          <p:cNvPr id="3" name="Espace réservé du contenu 2"/>
          <p:cNvSpPr>
            <a:spLocks noGrp="1"/>
          </p:cNvSpPr>
          <p:nvPr>
            <p:ph idx="1"/>
          </p:nvPr>
        </p:nvSpPr>
        <p:spPr>
          <a:xfrm>
            <a:off x="457200" y="1714488"/>
            <a:ext cx="8686800" cy="4740320"/>
          </a:xfrm>
        </p:spPr>
        <p:txBody>
          <a:bodyPr>
            <a:normAutofit fontScale="92500" lnSpcReduction="20000"/>
          </a:bodyPr>
          <a:lstStyle/>
          <a:p>
            <a:r>
              <a:rPr lang="fr-FR" dirty="0" smtClean="0"/>
              <a:t>À </a:t>
            </a:r>
            <a:r>
              <a:rPr lang="fr-FR" dirty="0" err="1" smtClean="0"/>
              <a:t>Purdue</a:t>
            </a:r>
            <a:r>
              <a:rPr lang="fr-FR" dirty="0" smtClean="0"/>
              <a:t> entre 1966 et1970, </a:t>
            </a:r>
            <a:r>
              <a:rPr lang="fr-FR" dirty="0" err="1" smtClean="0"/>
              <a:t>Bassman</a:t>
            </a:r>
            <a:r>
              <a:rPr lang="fr-FR" dirty="0" smtClean="0"/>
              <a:t> supervise leur thèse conjointe sur la fiabilité des données statistiques, inspirée des travaux de Morgenstern (voir sujet 10)</a:t>
            </a:r>
          </a:p>
          <a:p>
            <a:endParaRPr lang="fr-FR" dirty="0" smtClean="0"/>
          </a:p>
          <a:p>
            <a:r>
              <a:rPr lang="fr-FR" dirty="0" smtClean="0"/>
              <a:t>Ils en concluent que les métadonnées sont sans valeurs empiriques réelles et réfléchissent à des alternatives</a:t>
            </a:r>
          </a:p>
          <a:p>
            <a:endParaRPr lang="fr-FR" dirty="0" smtClean="0"/>
          </a:p>
          <a:p>
            <a:r>
              <a:rPr lang="fr-FR" dirty="0" smtClean="0"/>
              <a:t>En 1966-67, Vernon Smith est à </a:t>
            </a:r>
            <a:r>
              <a:rPr lang="fr-FR" dirty="0" err="1" smtClean="0"/>
              <a:t>Purdue</a:t>
            </a:r>
            <a:r>
              <a:rPr lang="fr-FR" dirty="0" smtClean="0"/>
              <a:t>, mais Kagel et </a:t>
            </a:r>
            <a:r>
              <a:rPr lang="fr-FR" dirty="0" err="1" smtClean="0"/>
              <a:t>Battalio</a:t>
            </a:r>
            <a:r>
              <a:rPr lang="fr-FR" dirty="0" smtClean="0"/>
              <a:t> n’entrent pas en contact avec ses idées</a:t>
            </a:r>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11</a:t>
            </a:fld>
            <a:endParaRPr lang="fr-CA"/>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économies de jetons</a:t>
            </a:r>
            <a:endParaRPr lang="fr-FR" i="1" dirty="0"/>
          </a:p>
        </p:txBody>
      </p:sp>
      <p:sp>
        <p:nvSpPr>
          <p:cNvPr id="3" name="Espace réservé du contenu 2"/>
          <p:cNvSpPr>
            <a:spLocks noGrp="1"/>
          </p:cNvSpPr>
          <p:nvPr>
            <p:ph idx="1"/>
          </p:nvPr>
        </p:nvSpPr>
        <p:spPr>
          <a:xfrm>
            <a:off x="457200" y="1714488"/>
            <a:ext cx="8472518" cy="4740320"/>
          </a:xfrm>
        </p:spPr>
        <p:txBody>
          <a:bodyPr>
            <a:normAutofit fontScale="92500" lnSpcReduction="10000"/>
          </a:bodyPr>
          <a:lstStyle/>
          <a:p>
            <a:r>
              <a:rPr lang="fr-FR" dirty="0" smtClean="0"/>
              <a:t>Renforcements des comportements à l’aide de jetons (monnaie), à l’intérieur d’environnement contrôlés (économies parallèles)</a:t>
            </a:r>
          </a:p>
          <a:p>
            <a:endParaRPr lang="fr-FR" dirty="0" smtClean="0"/>
          </a:p>
          <a:p>
            <a:r>
              <a:rPr lang="fr-FR" dirty="0" smtClean="0"/>
              <a:t>Kagel établit un premier contact épistolaire avec N. </a:t>
            </a:r>
            <a:r>
              <a:rPr lang="fr-FR" dirty="0" err="1" smtClean="0"/>
              <a:t>Azrin</a:t>
            </a:r>
            <a:r>
              <a:rPr lang="fr-FR" dirty="0" smtClean="0"/>
              <a:t>, qui le réfère à R. C. </a:t>
            </a:r>
            <a:r>
              <a:rPr lang="fr-FR" dirty="0" err="1" smtClean="0"/>
              <a:t>Winkler</a:t>
            </a:r>
            <a:endParaRPr lang="fr-FR" dirty="0" smtClean="0"/>
          </a:p>
          <a:p>
            <a:endParaRPr lang="fr-FR" dirty="0" smtClean="0"/>
          </a:p>
          <a:p>
            <a:r>
              <a:rPr lang="fr-FR" dirty="0" smtClean="0"/>
              <a:t>Première opportunité de recueillir des données économiques fiables basées sur des expériences économiques contrôlées</a:t>
            </a:r>
          </a:p>
          <a:p>
            <a:endParaRPr lang="fr-FR"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12</a:t>
            </a:fld>
            <a:endParaRPr lang="fr-CA"/>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économies de jetons (2)</a:t>
            </a:r>
            <a:endParaRPr lang="fr-FR" i="1" dirty="0"/>
          </a:p>
        </p:txBody>
      </p:sp>
      <p:sp>
        <p:nvSpPr>
          <p:cNvPr id="3" name="Espace réservé du contenu 2"/>
          <p:cNvSpPr>
            <a:spLocks noGrp="1"/>
          </p:cNvSpPr>
          <p:nvPr>
            <p:ph idx="1"/>
          </p:nvPr>
        </p:nvSpPr>
        <p:spPr>
          <a:xfrm>
            <a:off x="457200" y="1882808"/>
            <a:ext cx="8472518" cy="4572000"/>
          </a:xfrm>
        </p:spPr>
        <p:txBody>
          <a:bodyPr>
            <a:normAutofit fontScale="92500" lnSpcReduction="20000"/>
          </a:bodyPr>
          <a:lstStyle/>
          <a:p>
            <a:r>
              <a:rPr lang="fr-FR" dirty="0" smtClean="0"/>
              <a:t>Premier financement de la NSF pour des tests expérimentaux à l’intérieur d’économies de jetons</a:t>
            </a:r>
          </a:p>
          <a:p>
            <a:endParaRPr lang="fr-FR" dirty="0" smtClean="0"/>
          </a:p>
          <a:p>
            <a:r>
              <a:rPr lang="fr-FR" dirty="0" smtClean="0"/>
              <a:t>Entre 1972 et 1975, Kagel et </a:t>
            </a:r>
            <a:r>
              <a:rPr lang="fr-FR" dirty="0" err="1" smtClean="0"/>
              <a:t>Battalio</a:t>
            </a:r>
            <a:r>
              <a:rPr lang="fr-FR" dirty="0" smtClean="0"/>
              <a:t> collaborent avec R. C. </a:t>
            </a:r>
            <a:r>
              <a:rPr lang="fr-FR" dirty="0" err="1" smtClean="0"/>
              <a:t>Winkler</a:t>
            </a:r>
            <a:r>
              <a:rPr lang="fr-FR" dirty="0" smtClean="0"/>
              <a:t> et E. B. Fisher</a:t>
            </a:r>
          </a:p>
          <a:p>
            <a:pPr>
              <a:buNone/>
            </a:pPr>
            <a:endParaRPr lang="fr-FR" dirty="0" smtClean="0"/>
          </a:p>
          <a:p>
            <a:r>
              <a:rPr lang="fr-FR" dirty="0" smtClean="0"/>
              <a:t>Les tests ont lieu au Central </a:t>
            </a:r>
            <a:r>
              <a:rPr lang="fr-FR" dirty="0" err="1" smtClean="0"/>
              <a:t>Islip</a:t>
            </a:r>
            <a:r>
              <a:rPr lang="fr-FR" dirty="0" smtClean="0"/>
              <a:t> </a:t>
            </a:r>
            <a:r>
              <a:rPr lang="fr-FR" dirty="0" err="1" smtClean="0"/>
              <a:t>Hospital</a:t>
            </a:r>
            <a:r>
              <a:rPr lang="fr-FR" dirty="0" smtClean="0"/>
              <a:t> de New York</a:t>
            </a:r>
          </a:p>
          <a:p>
            <a:endParaRPr lang="fr-FR" dirty="0" smtClean="0"/>
          </a:p>
          <a:p>
            <a:r>
              <a:rPr lang="fr-FR" dirty="0" smtClean="0"/>
              <a:t>Voir C. G. Miles, </a:t>
            </a:r>
            <a:r>
              <a:rPr lang="fr-FR" dirty="0" err="1" smtClean="0"/>
              <a:t>ed</a:t>
            </a:r>
            <a:r>
              <a:rPr lang="fr-FR" dirty="0" smtClean="0"/>
              <a:t>.,1973 (cité </a:t>
            </a:r>
            <a:r>
              <a:rPr lang="fr-FR" dirty="0" err="1" smtClean="0"/>
              <a:t>ci-bas</a:t>
            </a:r>
            <a:r>
              <a:rPr lang="fr-FR" dirty="0" smtClean="0"/>
              <a:t>).</a:t>
            </a:r>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13</a:t>
            </a:fld>
            <a:endParaRPr lang="fr-CA"/>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Rencontre avec </a:t>
            </a:r>
            <a:r>
              <a:rPr lang="fr-FR" dirty="0" err="1" smtClean="0"/>
              <a:t>Rachlin</a:t>
            </a:r>
            <a:endParaRPr lang="fr-FR" i="1" dirty="0"/>
          </a:p>
        </p:txBody>
      </p:sp>
      <p:sp>
        <p:nvSpPr>
          <p:cNvPr id="3" name="Espace réservé du contenu 2"/>
          <p:cNvSpPr>
            <a:spLocks noGrp="1"/>
          </p:cNvSpPr>
          <p:nvPr>
            <p:ph idx="1"/>
          </p:nvPr>
        </p:nvSpPr>
        <p:spPr>
          <a:xfrm>
            <a:off x="457200" y="1571612"/>
            <a:ext cx="8472518" cy="5072098"/>
          </a:xfrm>
        </p:spPr>
        <p:txBody>
          <a:bodyPr>
            <a:normAutofit fontScale="85000" lnSpcReduction="20000"/>
          </a:bodyPr>
          <a:lstStyle/>
          <a:p>
            <a:r>
              <a:rPr lang="fr-FR" dirty="0" smtClean="0"/>
              <a:t>En 1973, Kagel et </a:t>
            </a:r>
            <a:r>
              <a:rPr lang="fr-FR" dirty="0" err="1" smtClean="0"/>
              <a:t>Battalio</a:t>
            </a:r>
            <a:r>
              <a:rPr lang="fr-FR" dirty="0" smtClean="0"/>
              <a:t> sont à </a:t>
            </a:r>
            <a:r>
              <a:rPr lang="fr-FR" dirty="0" err="1" smtClean="0"/>
              <a:t>Stony</a:t>
            </a:r>
            <a:r>
              <a:rPr lang="fr-FR" dirty="0" smtClean="0"/>
              <a:t> Brook pour présenter leurs travaux sur les économies de jetons, </a:t>
            </a:r>
            <a:r>
              <a:rPr lang="fr-FR" dirty="0" err="1" smtClean="0"/>
              <a:t>Rachlin</a:t>
            </a:r>
            <a:r>
              <a:rPr lang="fr-FR" dirty="0" smtClean="0"/>
              <a:t> y assiste…</a:t>
            </a:r>
          </a:p>
          <a:p>
            <a:endParaRPr lang="fr-FR" dirty="0" smtClean="0"/>
          </a:p>
          <a:p>
            <a:r>
              <a:rPr lang="fr-FR" dirty="0" smtClean="0"/>
              <a:t>Entre 1973 et 1979, le laboratoire de </a:t>
            </a:r>
            <a:r>
              <a:rPr lang="fr-FR" dirty="0" err="1" smtClean="0"/>
              <a:t>Rachlin</a:t>
            </a:r>
            <a:r>
              <a:rPr lang="fr-FR" dirty="0" smtClean="0"/>
              <a:t> est financé par la NSF pour un projet intitulé «</a:t>
            </a:r>
            <a:r>
              <a:rPr lang="fr-FR" dirty="0" err="1" smtClean="0"/>
              <a:t>Biological</a:t>
            </a:r>
            <a:r>
              <a:rPr lang="fr-FR" dirty="0" smtClean="0"/>
              <a:t> and </a:t>
            </a:r>
            <a:r>
              <a:rPr lang="fr-FR" dirty="0" err="1" smtClean="0"/>
              <a:t>Economic</a:t>
            </a:r>
            <a:r>
              <a:rPr lang="fr-FR" dirty="0" smtClean="0"/>
              <a:t> Issues in </a:t>
            </a:r>
            <a:r>
              <a:rPr lang="fr-FR" dirty="0" err="1" smtClean="0"/>
              <a:t>Psychology</a:t>
            </a:r>
            <a:r>
              <a:rPr lang="fr-FR" dirty="0" smtClean="0"/>
              <a:t>», Green y travaille</a:t>
            </a:r>
          </a:p>
          <a:p>
            <a:endParaRPr lang="fr-FR" dirty="0" smtClean="0"/>
          </a:p>
          <a:p>
            <a:r>
              <a:rPr lang="fr-FR" dirty="0" smtClean="0"/>
              <a:t>Le premier test porte sur la négativité de l’effet de substitution (la loi de la demande), voir l’article proposé comme lecture obligatoire, refusé par </a:t>
            </a:r>
            <a:r>
              <a:rPr lang="fr-FR" i="1" dirty="0" smtClean="0"/>
              <a:t>Science</a:t>
            </a:r>
            <a:r>
              <a:rPr lang="fr-FR" dirty="0" smtClean="0"/>
              <a:t> et publié dans </a:t>
            </a:r>
            <a:r>
              <a:rPr lang="fr-FR" i="1" dirty="0" err="1" smtClean="0"/>
              <a:t>Economic</a:t>
            </a:r>
            <a:r>
              <a:rPr lang="fr-FR" i="1" dirty="0" smtClean="0"/>
              <a:t> </a:t>
            </a:r>
            <a:r>
              <a:rPr lang="fr-FR" i="1" dirty="0" err="1" smtClean="0"/>
              <a:t>Inquiry</a:t>
            </a:r>
            <a:endParaRPr lang="fr-FR" i="1"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14</a:t>
            </a:fld>
            <a:endParaRPr lang="fr-CA"/>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deux volets</a:t>
            </a:r>
            <a:endParaRPr lang="fr-FR" dirty="0"/>
          </a:p>
        </p:txBody>
      </p:sp>
      <p:sp>
        <p:nvSpPr>
          <p:cNvPr id="3" name="Espace réservé du contenu 2"/>
          <p:cNvSpPr>
            <a:spLocks noGrp="1"/>
          </p:cNvSpPr>
          <p:nvPr>
            <p:ph idx="1"/>
          </p:nvPr>
        </p:nvSpPr>
        <p:spPr>
          <a:xfrm>
            <a:off x="457200" y="1882808"/>
            <a:ext cx="8401080" cy="4572000"/>
          </a:xfrm>
        </p:spPr>
        <p:txBody>
          <a:bodyPr/>
          <a:lstStyle/>
          <a:p>
            <a:r>
              <a:rPr lang="fr-FR" dirty="0" smtClean="0"/>
              <a:t>Convaincre les béhavioristes de la supériorité de la théorie des choix rationnels sur la </a:t>
            </a:r>
            <a:r>
              <a:rPr lang="fr-FR" dirty="0" err="1" smtClean="0"/>
              <a:t>matching</a:t>
            </a:r>
            <a:r>
              <a:rPr lang="fr-FR" dirty="0" smtClean="0"/>
              <a:t> </a:t>
            </a:r>
            <a:r>
              <a:rPr lang="fr-FR" dirty="0" err="1" smtClean="0"/>
              <a:t>law</a:t>
            </a:r>
            <a:endParaRPr lang="fr-FR" dirty="0" smtClean="0"/>
          </a:p>
          <a:p>
            <a:pPr lvl="1"/>
            <a:r>
              <a:rPr lang="fr-FR" dirty="0" smtClean="0"/>
              <a:t>Le </a:t>
            </a:r>
            <a:r>
              <a:rPr lang="fr-FR" i="1" dirty="0" smtClean="0"/>
              <a:t>Journal of the </a:t>
            </a:r>
            <a:r>
              <a:rPr lang="fr-FR" i="1" dirty="0" err="1" smtClean="0"/>
              <a:t>Experimental</a:t>
            </a:r>
            <a:r>
              <a:rPr lang="fr-FR" i="1" dirty="0" smtClean="0"/>
              <a:t> </a:t>
            </a:r>
            <a:r>
              <a:rPr lang="fr-FR" i="1" dirty="0" err="1" smtClean="0"/>
              <a:t>Analysis</a:t>
            </a:r>
            <a:r>
              <a:rPr lang="fr-FR" i="1" dirty="0" smtClean="0"/>
              <a:t> of </a:t>
            </a:r>
            <a:r>
              <a:rPr lang="fr-FR" i="1" dirty="0" err="1" smtClean="0"/>
              <a:t>Behaviour</a:t>
            </a:r>
            <a:r>
              <a:rPr lang="fr-FR" i="1" dirty="0" smtClean="0"/>
              <a:t> </a:t>
            </a:r>
            <a:r>
              <a:rPr lang="fr-FR" dirty="0" smtClean="0"/>
              <a:t>est le principal lieux de ce débat</a:t>
            </a:r>
          </a:p>
          <a:p>
            <a:endParaRPr lang="fr-FR" dirty="0" smtClean="0"/>
          </a:p>
          <a:p>
            <a:r>
              <a:rPr lang="fr-FR" dirty="0" smtClean="0"/>
              <a:t>Convaincre les économistes de l’utilité d’une nouvelle méthodologie pour tester les prédictions de la théorie économique</a:t>
            </a:r>
          </a:p>
          <a:p>
            <a:pPr lvl="1">
              <a:buNone/>
            </a:pPr>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15</a:t>
            </a:fld>
            <a:endParaRPr lang="fr-CA"/>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polémique autour de la conférence de 1979</a:t>
            </a:r>
            <a:endParaRPr lang="fr-FR" i="1" dirty="0"/>
          </a:p>
        </p:txBody>
      </p:sp>
      <p:sp>
        <p:nvSpPr>
          <p:cNvPr id="3" name="Espace réservé du contenu 2"/>
          <p:cNvSpPr>
            <a:spLocks noGrp="1"/>
          </p:cNvSpPr>
          <p:nvPr>
            <p:ph idx="1"/>
          </p:nvPr>
        </p:nvSpPr>
        <p:spPr>
          <a:xfrm>
            <a:off x="457200" y="1643050"/>
            <a:ext cx="8472518" cy="4811758"/>
          </a:xfrm>
        </p:spPr>
        <p:txBody>
          <a:bodyPr>
            <a:normAutofit fontScale="92500"/>
          </a:bodyPr>
          <a:lstStyle/>
          <a:p>
            <a:r>
              <a:rPr lang="fr-FR" dirty="0" smtClean="0"/>
              <a:t>Kagel et </a:t>
            </a:r>
            <a:r>
              <a:rPr lang="fr-FR" dirty="0" err="1" smtClean="0"/>
              <a:t>Battalio</a:t>
            </a:r>
            <a:r>
              <a:rPr lang="fr-FR" dirty="0" smtClean="0"/>
              <a:t> croient avoir démontré la supériorité prédictive du modèle de la max U</a:t>
            </a:r>
          </a:p>
          <a:p>
            <a:endParaRPr lang="fr-FR" dirty="0" smtClean="0"/>
          </a:p>
          <a:p>
            <a:r>
              <a:rPr lang="fr-FR" dirty="0" err="1" smtClean="0"/>
              <a:t>Hernnstein</a:t>
            </a:r>
            <a:r>
              <a:rPr lang="fr-FR" dirty="0" smtClean="0"/>
              <a:t> et ses défenseur de la </a:t>
            </a:r>
            <a:r>
              <a:rPr lang="fr-FR" dirty="0" err="1" smtClean="0"/>
              <a:t>matching</a:t>
            </a:r>
            <a:r>
              <a:rPr lang="fr-FR" dirty="0" smtClean="0"/>
              <a:t> </a:t>
            </a:r>
            <a:r>
              <a:rPr lang="fr-FR" dirty="0" err="1" smtClean="0"/>
              <a:t>law</a:t>
            </a:r>
            <a:r>
              <a:rPr lang="fr-FR" dirty="0" smtClean="0"/>
              <a:t> s’y opposent</a:t>
            </a:r>
          </a:p>
          <a:p>
            <a:endParaRPr lang="fr-FR" dirty="0" smtClean="0"/>
          </a:p>
          <a:p>
            <a:r>
              <a:rPr lang="fr-FR" dirty="0" smtClean="0"/>
              <a:t>Au-delà de la querelle empirique, l’affrontement </a:t>
            </a:r>
            <a:r>
              <a:rPr lang="fr-FR" dirty="0" smtClean="0"/>
              <a:t>oppose </a:t>
            </a:r>
            <a:r>
              <a:rPr lang="fr-FR" dirty="0"/>
              <a:t>d</a:t>
            </a:r>
            <a:r>
              <a:rPr lang="fr-FR" dirty="0" smtClean="0"/>
              <a:t>es </a:t>
            </a:r>
            <a:r>
              <a:rPr lang="fr-FR" dirty="0" smtClean="0"/>
              <a:t>conceptions génétique causale et téléologique du comportement</a:t>
            </a:r>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16</a:t>
            </a:fld>
            <a:endParaRPr lang="fr-CA"/>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laboratoire de Texas A&amp;M</a:t>
            </a:r>
            <a:endParaRPr lang="fr-FR" i="1" dirty="0"/>
          </a:p>
        </p:txBody>
      </p:sp>
      <p:sp>
        <p:nvSpPr>
          <p:cNvPr id="3" name="Espace réservé du contenu 2"/>
          <p:cNvSpPr>
            <a:spLocks noGrp="1"/>
          </p:cNvSpPr>
          <p:nvPr>
            <p:ph idx="1"/>
          </p:nvPr>
        </p:nvSpPr>
        <p:spPr>
          <a:xfrm>
            <a:off x="457200" y="1882808"/>
            <a:ext cx="8472518" cy="4572000"/>
          </a:xfrm>
        </p:spPr>
        <p:txBody>
          <a:bodyPr>
            <a:normAutofit fontScale="85000" lnSpcReduction="20000"/>
          </a:bodyPr>
          <a:lstStyle/>
          <a:p>
            <a:r>
              <a:rPr lang="fr-FR" dirty="0" smtClean="0"/>
              <a:t>Financé par la NSF en 1978, opère finalement entre 1981 et 1992 dans la controverse</a:t>
            </a:r>
          </a:p>
          <a:p>
            <a:endParaRPr lang="fr-FR" dirty="0" smtClean="0"/>
          </a:p>
          <a:p>
            <a:r>
              <a:rPr lang="fr-FR" dirty="0" smtClean="0"/>
              <a:t>Le département de psychologie refuse d’abriter les travaux de Kagel et </a:t>
            </a:r>
            <a:r>
              <a:rPr lang="fr-FR" dirty="0" err="1" smtClean="0"/>
              <a:t>Battalio</a:t>
            </a:r>
            <a:r>
              <a:rPr lang="fr-FR" dirty="0" smtClean="0"/>
              <a:t>, et </a:t>
            </a:r>
            <a:r>
              <a:rPr lang="fr-FR" dirty="0" err="1" smtClean="0"/>
              <a:t>Bassman</a:t>
            </a:r>
            <a:r>
              <a:rPr lang="fr-FR" dirty="0" smtClean="0"/>
              <a:t> doit intervenir auprès de ses collègues et du recteur pour sauver le financement</a:t>
            </a:r>
          </a:p>
          <a:p>
            <a:endParaRPr lang="fr-FR" dirty="0" smtClean="0"/>
          </a:p>
          <a:p>
            <a:r>
              <a:rPr lang="fr-FR" dirty="0" smtClean="0"/>
              <a:t>Vaut le Golden </a:t>
            </a:r>
            <a:r>
              <a:rPr lang="fr-FR" dirty="0" err="1" smtClean="0"/>
              <a:t>Fleece</a:t>
            </a:r>
            <a:r>
              <a:rPr lang="fr-FR" dirty="0" smtClean="0"/>
              <a:t> </a:t>
            </a:r>
            <a:r>
              <a:rPr lang="fr-FR" dirty="0" err="1" smtClean="0"/>
              <a:t>Award</a:t>
            </a:r>
            <a:r>
              <a:rPr lang="fr-FR" dirty="0" smtClean="0"/>
              <a:t> à la NSF en 1981</a:t>
            </a:r>
          </a:p>
          <a:p>
            <a:endParaRPr lang="fr-FR" dirty="0" smtClean="0"/>
          </a:p>
          <a:p>
            <a:r>
              <a:rPr lang="fr-FR" dirty="0" err="1" smtClean="0"/>
              <a:t>Battalio</a:t>
            </a:r>
            <a:r>
              <a:rPr lang="fr-FR" dirty="0" smtClean="0"/>
              <a:t>, formé comme électricien, en sera le véritable pilier, aidé de son ami vétérinaire!</a:t>
            </a:r>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17</a:t>
            </a:fld>
            <a:endParaRPr lang="fr-CA"/>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Les tests expérimentaux</a:t>
            </a:r>
            <a:endParaRPr lang="fr-FR" i="1" dirty="0"/>
          </a:p>
        </p:txBody>
      </p:sp>
      <p:sp>
        <p:nvSpPr>
          <p:cNvPr id="3" name="Espace réservé du contenu 2"/>
          <p:cNvSpPr>
            <a:spLocks noGrp="1"/>
          </p:cNvSpPr>
          <p:nvPr>
            <p:ph idx="1"/>
          </p:nvPr>
        </p:nvSpPr>
        <p:spPr>
          <a:xfrm>
            <a:off x="457200" y="1882808"/>
            <a:ext cx="8472518" cy="4572000"/>
          </a:xfrm>
        </p:spPr>
        <p:txBody>
          <a:bodyPr>
            <a:normAutofit fontScale="70000" lnSpcReduction="20000"/>
          </a:bodyPr>
          <a:lstStyle/>
          <a:p>
            <a:r>
              <a:rPr lang="fr-FR" dirty="0" smtClean="0"/>
              <a:t>Loi de la demande : négativité de l’effet de substitution, existence des biens de </a:t>
            </a:r>
            <a:r>
              <a:rPr lang="fr-FR" dirty="0" err="1" smtClean="0"/>
              <a:t>Giffen</a:t>
            </a:r>
            <a:endParaRPr lang="fr-FR" dirty="0" smtClean="0"/>
          </a:p>
          <a:p>
            <a:endParaRPr lang="fr-FR" dirty="0" smtClean="0"/>
          </a:p>
          <a:p>
            <a:r>
              <a:rPr lang="fr-FR" dirty="0" smtClean="0"/>
              <a:t>L’offre de travail : l’hypothèse d’un renversement dans l’importance relative des effets de substitution et de revenus à partir d’un certain niveau de salaire</a:t>
            </a:r>
          </a:p>
          <a:p>
            <a:endParaRPr lang="fr-FR" dirty="0" smtClean="0"/>
          </a:p>
          <a:p>
            <a:r>
              <a:rPr lang="fr-FR" dirty="0" smtClean="0"/>
              <a:t>Les décisions </a:t>
            </a:r>
            <a:r>
              <a:rPr lang="fr-FR" dirty="0" err="1" smtClean="0"/>
              <a:t>intertemporelles</a:t>
            </a:r>
            <a:r>
              <a:rPr lang="fr-FR" dirty="0" smtClean="0"/>
              <a:t> et l’actualisation : fonctions d’actualisation hyperboliques plutôt que paraboliques</a:t>
            </a:r>
            <a:br>
              <a:rPr lang="fr-FR" dirty="0" smtClean="0"/>
            </a:br>
            <a:endParaRPr lang="fr-FR" dirty="0" smtClean="0"/>
          </a:p>
          <a:p>
            <a:r>
              <a:rPr lang="fr-FR" dirty="0" smtClean="0"/>
              <a:t>La décision en environnement incertain : l’aversion au risque en relation avec le niveau de satiété</a:t>
            </a:r>
          </a:p>
          <a:p>
            <a:endParaRPr lang="fr-FR" dirty="0" smtClean="0"/>
          </a:p>
          <a:p>
            <a:r>
              <a:rPr lang="fr-FR" dirty="0" smtClean="0"/>
              <a:t>Les politiques économiques : le salaire minimum, la tarification des biens de congestion</a:t>
            </a:r>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18</a:t>
            </a:fld>
            <a:endParaRPr lang="fr-CA"/>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i="1" dirty="0" smtClean="0"/>
              <a:t>Kagel et al. </a:t>
            </a:r>
            <a:r>
              <a:rPr lang="fr-FR" dirty="0" smtClean="0"/>
              <a:t>après 1992</a:t>
            </a:r>
            <a:endParaRPr lang="fr-FR" dirty="0"/>
          </a:p>
        </p:txBody>
      </p:sp>
      <p:sp>
        <p:nvSpPr>
          <p:cNvPr id="3" name="Espace réservé du contenu 2"/>
          <p:cNvSpPr>
            <a:spLocks noGrp="1"/>
          </p:cNvSpPr>
          <p:nvPr>
            <p:ph idx="1"/>
          </p:nvPr>
        </p:nvSpPr>
        <p:spPr>
          <a:xfrm>
            <a:off x="457200" y="1785926"/>
            <a:ext cx="8229600" cy="4668882"/>
          </a:xfrm>
        </p:spPr>
        <p:txBody>
          <a:bodyPr>
            <a:normAutofit fontScale="77500" lnSpcReduction="20000"/>
          </a:bodyPr>
          <a:lstStyle/>
          <a:p>
            <a:r>
              <a:rPr lang="fr-FR" dirty="0" err="1" smtClean="0"/>
              <a:t>Battalio</a:t>
            </a:r>
            <a:r>
              <a:rPr lang="fr-FR" dirty="0" smtClean="0"/>
              <a:t> et Kagel ont mis sur pied un laboratoire d’économie expérimentale à Texas A&amp;M, </a:t>
            </a:r>
            <a:r>
              <a:rPr lang="fr-FR" dirty="0" err="1" smtClean="0"/>
              <a:t>Battalio</a:t>
            </a:r>
            <a:r>
              <a:rPr lang="fr-FR" dirty="0" smtClean="0"/>
              <a:t> est décédé en 2004</a:t>
            </a:r>
          </a:p>
          <a:p>
            <a:endParaRPr lang="fr-FR" dirty="0" smtClean="0"/>
          </a:p>
          <a:p>
            <a:r>
              <a:rPr lang="fr-FR" dirty="0" smtClean="0"/>
              <a:t>Kagel dirige depuis 1999 le laboratoire d’économie expérimentale de l’Université d’État de l’Ohio à Colombus</a:t>
            </a:r>
          </a:p>
          <a:p>
            <a:endParaRPr lang="fr-FR" dirty="0" smtClean="0"/>
          </a:p>
          <a:p>
            <a:r>
              <a:rPr lang="fr-FR" dirty="0" err="1" smtClean="0"/>
              <a:t>Rachlin</a:t>
            </a:r>
            <a:r>
              <a:rPr lang="fr-FR" dirty="0" smtClean="0"/>
              <a:t> est toujours à la SUNY où il développe le </a:t>
            </a:r>
            <a:r>
              <a:rPr lang="fr-FR" dirty="0" err="1" smtClean="0"/>
              <a:t>néobéhaviorisme</a:t>
            </a:r>
            <a:r>
              <a:rPr lang="fr-FR" dirty="0" smtClean="0"/>
              <a:t> et s’intéresse à l’économie </a:t>
            </a:r>
            <a:r>
              <a:rPr lang="fr-FR" dirty="0" err="1" smtClean="0"/>
              <a:t>béhaviorale</a:t>
            </a:r>
            <a:endParaRPr lang="fr-FR" dirty="0" smtClean="0"/>
          </a:p>
          <a:p>
            <a:endParaRPr lang="fr-FR" dirty="0" smtClean="0"/>
          </a:p>
          <a:p>
            <a:r>
              <a:rPr lang="fr-FR" dirty="0" smtClean="0"/>
              <a:t>Green dirige un des derniers laboratoire animal à l’Université Washington à St-Louis</a:t>
            </a:r>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19</a:t>
            </a:fld>
            <a:endParaRPr lang="fr-CA"/>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Plan</a:t>
            </a:r>
            <a:endParaRPr lang="fr-CA" dirty="0"/>
          </a:p>
        </p:txBody>
      </p:sp>
      <p:sp>
        <p:nvSpPr>
          <p:cNvPr id="3" name="Espace réservé du contenu 2"/>
          <p:cNvSpPr>
            <a:spLocks noGrp="1"/>
          </p:cNvSpPr>
          <p:nvPr>
            <p:ph idx="1"/>
          </p:nvPr>
        </p:nvSpPr>
        <p:spPr>
          <a:xfrm>
            <a:off x="457200" y="1628800"/>
            <a:ext cx="8472518" cy="4826008"/>
          </a:xfrm>
        </p:spPr>
        <p:txBody>
          <a:bodyPr/>
          <a:lstStyle/>
          <a:p>
            <a:r>
              <a:rPr lang="fr-CA" dirty="0" smtClean="0"/>
              <a:t>Le béhaviorisme et le Harvard Pigeon </a:t>
            </a:r>
            <a:r>
              <a:rPr lang="fr-CA" dirty="0" err="1" smtClean="0"/>
              <a:t>Lab</a:t>
            </a:r>
            <a:endParaRPr lang="fr-CA" dirty="0" smtClean="0"/>
          </a:p>
          <a:p>
            <a:endParaRPr lang="fr-CA" dirty="0" smtClean="0"/>
          </a:p>
          <a:p>
            <a:r>
              <a:rPr lang="fr-CA" dirty="0" smtClean="0"/>
              <a:t>John H. Kagel (1942 - ) et R. C. </a:t>
            </a:r>
            <a:r>
              <a:rPr lang="fr-CA" dirty="0" err="1" smtClean="0"/>
              <a:t>Battalio</a:t>
            </a:r>
            <a:r>
              <a:rPr lang="fr-CA" dirty="0" smtClean="0"/>
              <a:t> (1938-2004)</a:t>
            </a:r>
          </a:p>
          <a:p>
            <a:endParaRPr lang="en-CA" dirty="0" smtClean="0"/>
          </a:p>
          <a:p>
            <a:r>
              <a:rPr lang="en-CA" dirty="0" smtClean="0"/>
              <a:t>Howard C. </a:t>
            </a:r>
            <a:r>
              <a:rPr lang="en-CA" dirty="0" err="1" smtClean="0"/>
              <a:t>Rachlin</a:t>
            </a:r>
            <a:r>
              <a:rPr lang="en-CA" dirty="0" smtClean="0"/>
              <a:t> (1935 - ) et Leonard Green (?)</a:t>
            </a:r>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2</a:t>
            </a:fld>
            <a:endParaRPr lang="fr-CA"/>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Un peu de recul…</a:t>
            </a:r>
            <a:endParaRPr lang="fr-FR" i="1" dirty="0"/>
          </a:p>
        </p:txBody>
      </p:sp>
      <p:sp>
        <p:nvSpPr>
          <p:cNvPr id="3" name="Espace réservé du contenu 2"/>
          <p:cNvSpPr>
            <a:spLocks noGrp="1"/>
          </p:cNvSpPr>
          <p:nvPr>
            <p:ph idx="1"/>
          </p:nvPr>
        </p:nvSpPr>
        <p:spPr/>
        <p:txBody>
          <a:bodyPr>
            <a:normAutofit/>
          </a:bodyPr>
          <a:lstStyle/>
          <a:p>
            <a:r>
              <a:rPr lang="fr-FR" dirty="0" smtClean="0"/>
              <a:t>Une forme d’impérialisme économique</a:t>
            </a:r>
          </a:p>
          <a:p>
            <a:endParaRPr lang="fr-FR" dirty="0" smtClean="0"/>
          </a:p>
          <a:p>
            <a:r>
              <a:rPr lang="fr-FR" dirty="0" smtClean="0"/>
              <a:t>Une des sources de l’économie expérimentale</a:t>
            </a:r>
          </a:p>
          <a:p>
            <a:endParaRPr lang="fr-FR" dirty="0" smtClean="0"/>
          </a:p>
          <a:p>
            <a:r>
              <a:rPr lang="fr-FR" dirty="0" smtClean="0"/>
              <a:t>Keith Chen et Laurie Santos ont mené dans les années 2000 des expériences sur le rôle de la monnaie chez les singes</a:t>
            </a:r>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20</a:t>
            </a:fld>
            <a:endParaRPr lang="fr-CA"/>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naissance de l’économie expérimentale</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Lawrence E. </a:t>
            </a:r>
            <a:r>
              <a:rPr lang="fr-FR" dirty="0" err="1" smtClean="0"/>
              <a:t>Fouraker</a:t>
            </a:r>
            <a:r>
              <a:rPr lang="fr-FR" dirty="0" smtClean="0"/>
              <a:t> (1923-1998) et Sydney Siegel : économie et psychologie sociale</a:t>
            </a:r>
          </a:p>
          <a:p>
            <a:endParaRPr lang="fr-FR" dirty="0" smtClean="0"/>
          </a:p>
          <a:p>
            <a:r>
              <a:rPr lang="fr-FR" dirty="0" err="1" smtClean="0"/>
              <a:t>Chamberlin</a:t>
            </a:r>
            <a:r>
              <a:rPr lang="fr-FR" dirty="0" smtClean="0"/>
              <a:t> (1899-1967) et les expériences pédagogiques à Harvard (1948), puis Vernon Smith (1927-) et Charles R. </a:t>
            </a:r>
            <a:r>
              <a:rPr lang="fr-FR" dirty="0" err="1" smtClean="0"/>
              <a:t>Plott</a:t>
            </a:r>
            <a:r>
              <a:rPr lang="fr-FR" dirty="0" smtClean="0"/>
              <a:t> (1938-) à </a:t>
            </a:r>
            <a:r>
              <a:rPr lang="fr-FR" dirty="0" err="1" smtClean="0"/>
              <a:t>Purdue</a:t>
            </a:r>
            <a:r>
              <a:rPr lang="fr-FR" dirty="0" smtClean="0"/>
              <a:t> (1965-1970)</a:t>
            </a:r>
          </a:p>
          <a:p>
            <a:endParaRPr lang="fr-FR" dirty="0" smtClean="0"/>
          </a:p>
          <a:p>
            <a:r>
              <a:rPr lang="fr-FR" dirty="0" smtClean="0"/>
              <a:t>Amos </a:t>
            </a:r>
            <a:r>
              <a:rPr lang="fr-FR" dirty="0" err="1" smtClean="0"/>
              <a:t>Tversky</a:t>
            </a:r>
            <a:r>
              <a:rPr lang="fr-FR" dirty="0" smtClean="0"/>
              <a:t> (1937-1996) et Daniel </a:t>
            </a:r>
            <a:r>
              <a:rPr lang="fr-FR" dirty="0" err="1" smtClean="0"/>
              <a:t>Kahneman</a:t>
            </a:r>
            <a:r>
              <a:rPr lang="fr-FR" dirty="0" smtClean="0"/>
              <a:t> (1934 - ) : la psychologie sociale à la RAND (1977-1978) </a:t>
            </a:r>
          </a:p>
          <a:p>
            <a:endParaRPr lang="fr-FR" dirty="0" smtClean="0"/>
          </a:p>
          <a:p>
            <a:r>
              <a:rPr lang="fr-FR" dirty="0" smtClean="0"/>
              <a:t>Kagel, </a:t>
            </a:r>
            <a:r>
              <a:rPr lang="fr-FR" dirty="0" err="1" smtClean="0"/>
              <a:t>Battalio</a:t>
            </a:r>
            <a:r>
              <a:rPr lang="fr-FR" dirty="0" smtClean="0"/>
              <a:t>, </a:t>
            </a:r>
            <a:r>
              <a:rPr lang="fr-FR" dirty="0" err="1" smtClean="0"/>
              <a:t>Rachlin</a:t>
            </a:r>
            <a:r>
              <a:rPr lang="fr-FR" dirty="0" smtClean="0"/>
              <a:t> et Green : économétrie et béhaviorisme</a:t>
            </a:r>
          </a:p>
          <a:p>
            <a:pPr>
              <a:buNone/>
            </a:pPr>
            <a:endParaRPr lang="fr-FR" dirty="0" smtClean="0"/>
          </a:p>
          <a:p>
            <a:r>
              <a:rPr lang="fr-FR" dirty="0" smtClean="0"/>
              <a:t>Reinhard </a:t>
            </a:r>
            <a:r>
              <a:rPr lang="fr-FR" dirty="0" err="1" smtClean="0"/>
              <a:t>Selton</a:t>
            </a:r>
            <a:r>
              <a:rPr lang="fr-FR" dirty="0" smtClean="0"/>
              <a:t> (1930 - ), théorie des jeux</a:t>
            </a:r>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21</a:t>
            </a:fld>
            <a:endParaRPr lang="fr-CA"/>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686800" cy="1399032"/>
          </a:xfrm>
        </p:spPr>
        <p:txBody>
          <a:bodyPr/>
          <a:lstStyle/>
          <a:p>
            <a:r>
              <a:rPr lang="fr-CA" dirty="0" smtClean="0"/>
              <a:t>Bibliographie choisie</a:t>
            </a:r>
            <a:endParaRPr lang="fr-CA" dirty="0"/>
          </a:p>
        </p:txBody>
      </p:sp>
      <p:sp>
        <p:nvSpPr>
          <p:cNvPr id="3" name="Espace réservé du contenu 2"/>
          <p:cNvSpPr>
            <a:spLocks noGrp="1"/>
          </p:cNvSpPr>
          <p:nvPr>
            <p:ph idx="1"/>
          </p:nvPr>
        </p:nvSpPr>
        <p:spPr/>
        <p:txBody>
          <a:bodyPr>
            <a:normAutofit fontScale="92500" lnSpcReduction="20000"/>
          </a:bodyPr>
          <a:lstStyle/>
          <a:p>
            <a:r>
              <a:rPr lang="en-CA" sz="2800" i="1" dirty="0" smtClean="0"/>
              <a:t>Economic Choice Theory</a:t>
            </a:r>
            <a:r>
              <a:rPr lang="en-CA" sz="2800" dirty="0" smtClean="0"/>
              <a:t>, </a:t>
            </a:r>
            <a:r>
              <a:rPr lang="en-CA" sz="2800" i="1" dirty="0" smtClean="0"/>
              <a:t>An Experimental Analysis of Animal </a:t>
            </a:r>
            <a:r>
              <a:rPr lang="en-CA" sz="2800" i="1" dirty="0" err="1" smtClean="0"/>
              <a:t>Behavior</a:t>
            </a:r>
            <a:r>
              <a:rPr lang="en-CA" sz="2800" dirty="0" smtClean="0"/>
              <a:t>, </a:t>
            </a:r>
            <a:r>
              <a:rPr lang="en-CA" sz="2800" dirty="0" err="1" smtClean="0"/>
              <a:t>Kagel</a:t>
            </a:r>
            <a:r>
              <a:rPr lang="en-CA" sz="2800" dirty="0" smtClean="0"/>
              <a:t> </a:t>
            </a:r>
            <a:r>
              <a:rPr lang="en-CA" sz="2800" i="1" dirty="0" smtClean="0"/>
              <a:t>et al.</a:t>
            </a:r>
            <a:r>
              <a:rPr lang="en-CA" sz="2800" dirty="0" smtClean="0"/>
              <a:t>, 1994.</a:t>
            </a:r>
          </a:p>
          <a:p>
            <a:endParaRPr lang="en-CA" sz="2800" dirty="0" smtClean="0"/>
          </a:p>
          <a:p>
            <a:r>
              <a:rPr lang="en-CA" sz="2800" i="1" dirty="0" smtClean="0"/>
              <a:t>Experimentation in Controlled Environment</a:t>
            </a:r>
            <a:r>
              <a:rPr lang="en-CA" sz="2800" dirty="0" smtClean="0"/>
              <a:t>,</a:t>
            </a:r>
            <a:r>
              <a:rPr lang="en-CA" sz="2800" i="1" dirty="0" smtClean="0"/>
              <a:t> Its Implications for Economic Behaviour and Social Policy Making</a:t>
            </a:r>
            <a:r>
              <a:rPr lang="en-CA" sz="2800" dirty="0" smtClean="0"/>
              <a:t>, C. G. Miles, ed., Addiction Research Foundation of Ontario,1975.</a:t>
            </a:r>
          </a:p>
          <a:p>
            <a:endParaRPr lang="en-CA" sz="2800" dirty="0" smtClean="0"/>
          </a:p>
          <a:p>
            <a:pPr>
              <a:lnSpc>
                <a:spcPct val="90000"/>
              </a:lnSpc>
            </a:pPr>
            <a:r>
              <a:rPr lang="fr-CA" sz="2800" dirty="0" smtClean="0"/>
              <a:t>Les pigeons qui jouent au ping-pong!</a:t>
            </a:r>
            <a:endParaRPr lang="fr-CA" sz="2800" dirty="0" smtClean="0">
              <a:hlinkClick r:id="rId2"/>
            </a:endParaRPr>
          </a:p>
          <a:p>
            <a:pPr lvl="1">
              <a:lnSpc>
                <a:spcPct val="90000"/>
              </a:lnSpc>
            </a:pPr>
            <a:r>
              <a:rPr lang="fr-CA" sz="2800" dirty="0" smtClean="0">
                <a:hlinkClick r:id="rId2"/>
              </a:rPr>
              <a:t>http://www.youtube.com/watch?v=vGazyH6fQQ4&amp;NR=1</a:t>
            </a:r>
            <a:endParaRPr lang="fr-CA" sz="2800" dirty="0" smtClean="0"/>
          </a:p>
          <a:p>
            <a:endParaRPr lang="en-CA" sz="2800"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22</a:t>
            </a:fld>
            <a:endParaRPr lang="fr-CA"/>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714356"/>
            <a:ext cx="8115328" cy="5311824"/>
          </a:xfrm>
        </p:spPr>
        <p:txBody>
          <a:bodyPr>
            <a:noAutofit/>
          </a:bodyPr>
          <a:lstStyle/>
          <a:p>
            <a:pPr marL="0" indent="0" algn="just">
              <a:buNone/>
            </a:pPr>
            <a:r>
              <a:rPr lang="en-CA" sz="2600" dirty="0" smtClean="0"/>
              <a:t>«It is exceedingly difficult, and frequently impossible, to determine  exactly what, if anything, the numbers designate even when prepared by the finest economic-statistical institution. </a:t>
            </a:r>
            <a:r>
              <a:rPr lang="en-CA" sz="2600" dirty="0" smtClean="0">
                <a:sym typeface="Symbol"/>
              </a:rPr>
              <a:t>...</a:t>
            </a:r>
            <a:r>
              <a:rPr lang="en-CA" sz="2600" dirty="0" smtClean="0"/>
              <a:t> The result of following these research strategies is that there is a fundamental imbalance in behavioural economics between work on slowly growing but still weak observational foundation and a proliferating super-structure of observationally </a:t>
            </a:r>
            <a:r>
              <a:rPr lang="en-CA" sz="2600" dirty="0" err="1" smtClean="0"/>
              <a:t>uninterpreted</a:t>
            </a:r>
            <a:r>
              <a:rPr lang="en-CA" sz="2600" dirty="0" smtClean="0"/>
              <a:t> theories and tedious arithmetic computational techniques.»</a:t>
            </a:r>
            <a:r>
              <a:rPr lang="fr-FR" sz="2600" dirty="0" smtClean="0"/>
              <a:t> </a:t>
            </a:r>
          </a:p>
          <a:p>
            <a:pPr marL="0" indent="0" algn="just">
              <a:buNone/>
            </a:pPr>
            <a:endParaRPr lang="fr-FR" sz="2600" dirty="0" smtClean="0"/>
          </a:p>
          <a:p>
            <a:pPr marL="0" indent="0" algn="just">
              <a:buNone/>
            </a:pPr>
            <a:r>
              <a:rPr lang="fr-CA" sz="2600" dirty="0" smtClean="0"/>
              <a:t>Kagel et </a:t>
            </a:r>
            <a:r>
              <a:rPr lang="fr-CA" sz="2600" dirty="0" err="1" smtClean="0"/>
              <a:t>Winkler</a:t>
            </a:r>
            <a:r>
              <a:rPr lang="fr-CA" sz="2600" dirty="0" smtClean="0"/>
              <a:t> (1972)</a:t>
            </a:r>
            <a:endParaRPr lang="fr-FR" sz="2600"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3</a:t>
            </a:fld>
            <a:endParaRPr lang="fr-CA"/>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714356"/>
            <a:ext cx="8115328" cy="5311824"/>
          </a:xfrm>
        </p:spPr>
        <p:txBody>
          <a:bodyPr>
            <a:noAutofit/>
          </a:bodyPr>
          <a:lstStyle/>
          <a:p>
            <a:pPr marL="0" indent="0" algn="just">
              <a:buNone/>
            </a:pPr>
            <a:r>
              <a:rPr lang="en-CA" sz="2600" dirty="0" smtClean="0"/>
              <a:t>«In the experiments reported we have extended the technology developed by operant psychologists to the study of consumer demand </a:t>
            </a:r>
            <a:r>
              <a:rPr lang="en-CA" sz="2600" dirty="0" err="1" smtClean="0"/>
              <a:t>behavior</a:t>
            </a:r>
            <a:r>
              <a:rPr lang="en-CA" sz="2600" dirty="0" smtClean="0"/>
              <a:t> of laboratory animals and have shown important similarities in the </a:t>
            </a:r>
            <a:r>
              <a:rPr lang="en-CA" sz="2600" dirty="0" err="1" smtClean="0"/>
              <a:t>behavioral</a:t>
            </a:r>
            <a:r>
              <a:rPr lang="en-CA" sz="2600" dirty="0" smtClean="0"/>
              <a:t> processes associated with changing budget sets between these animals and human consumers. </a:t>
            </a:r>
            <a:r>
              <a:rPr lang="en-CA" sz="2600" dirty="0" smtClean="0">
                <a:sym typeface="Symbol"/>
              </a:rPr>
              <a:t>...</a:t>
            </a:r>
            <a:r>
              <a:rPr lang="en-CA" sz="2600" dirty="0" smtClean="0"/>
              <a:t> Adapting this technology to the study of economic </a:t>
            </a:r>
            <a:r>
              <a:rPr lang="en-CA" sz="2600" dirty="0" err="1" smtClean="0"/>
              <a:t>behavior</a:t>
            </a:r>
            <a:r>
              <a:rPr lang="en-CA" sz="2600" dirty="0" smtClean="0"/>
              <a:t> promises to open exciting new areas of empirical research in both economics and </a:t>
            </a:r>
            <a:r>
              <a:rPr lang="en-CA" sz="2600" dirty="0" err="1" smtClean="0"/>
              <a:t>behavioral</a:t>
            </a:r>
            <a:r>
              <a:rPr lang="en-CA" sz="2600" dirty="0" smtClean="0"/>
              <a:t> psychology.»</a:t>
            </a:r>
            <a:endParaRPr lang="fr-FR" sz="2600" dirty="0" smtClean="0"/>
          </a:p>
          <a:p>
            <a:pPr marL="0" indent="0" algn="just">
              <a:buNone/>
            </a:pPr>
            <a:endParaRPr lang="fr-FR" sz="2600" dirty="0" smtClean="0"/>
          </a:p>
          <a:p>
            <a:pPr marL="0" indent="0" algn="just">
              <a:buNone/>
            </a:pPr>
            <a:r>
              <a:rPr lang="fr-CA" sz="2600" dirty="0" smtClean="0"/>
              <a:t>Kagel </a:t>
            </a:r>
            <a:r>
              <a:rPr lang="fr-CA" sz="2600" i="1" dirty="0" smtClean="0"/>
              <a:t>et al.</a:t>
            </a:r>
            <a:r>
              <a:rPr lang="fr-CA" sz="2600" dirty="0" smtClean="0"/>
              <a:t> (1975)</a:t>
            </a:r>
            <a:endParaRPr lang="fr-FR" sz="2600"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4</a:t>
            </a:fld>
            <a:endParaRPr lang="fr-CA"/>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857232"/>
            <a:ext cx="8115328" cy="5786478"/>
          </a:xfrm>
        </p:spPr>
        <p:txBody>
          <a:bodyPr>
            <a:normAutofit fontScale="85000" lnSpcReduction="20000"/>
          </a:bodyPr>
          <a:lstStyle/>
          <a:p>
            <a:pPr marL="0" indent="1588" algn="just">
              <a:buNone/>
            </a:pPr>
            <a:r>
              <a:rPr lang="en-CA" sz="3100" dirty="0" smtClean="0"/>
              <a:t>«It seems to me your research has been directed at verifying existing economic theory. For example in the paper you sent me you found downward sloping demand curves. In other works you have produced </a:t>
            </a:r>
            <a:r>
              <a:rPr lang="en-CA" sz="3100" dirty="0" err="1" smtClean="0"/>
              <a:t>Giffen</a:t>
            </a:r>
            <a:r>
              <a:rPr lang="en-CA" sz="3100" dirty="0" smtClean="0"/>
              <a:t> goods under the conditions dictated by the </a:t>
            </a:r>
            <a:r>
              <a:rPr lang="en-CA" sz="3100" dirty="0" err="1" smtClean="0"/>
              <a:t>Slutsky</a:t>
            </a:r>
            <a:r>
              <a:rPr lang="en-CA" sz="3100" dirty="0" smtClean="0"/>
              <a:t> equations. Research of that sort is well suited to establishing the relevancy of animal experiments to economics. For your purposes, that objective is a worthy objective in itself. However, I am a ‘true believer’ in microeconomic theory, and as a result, I am perfectly willing to accept mathematical proofs without experimental confirmation.»</a:t>
            </a:r>
            <a:endParaRPr lang="fr-FR" sz="3100" dirty="0" smtClean="0"/>
          </a:p>
          <a:p>
            <a:pPr marL="0" indent="1588" algn="just">
              <a:buNone/>
            </a:pPr>
            <a:endParaRPr lang="fr-CA" sz="3100" dirty="0" smtClean="0"/>
          </a:p>
          <a:p>
            <a:pPr marL="0" indent="1588" algn="just">
              <a:buNone/>
            </a:pPr>
            <a:r>
              <a:rPr lang="fr-CA" sz="3100" dirty="0" smtClean="0"/>
              <a:t>Cité anonymement par Kagel, </a:t>
            </a:r>
            <a:r>
              <a:rPr lang="fr-CA" sz="3100" dirty="0" err="1" smtClean="0"/>
              <a:t>Battalio</a:t>
            </a:r>
            <a:r>
              <a:rPr lang="fr-CA" sz="3100" dirty="0" smtClean="0"/>
              <a:t> et Green (1995)</a:t>
            </a:r>
            <a:endParaRPr lang="fr-FR" sz="3100" dirty="0" smtClean="0"/>
          </a:p>
          <a:p>
            <a:endParaRPr lang="fr-FR"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5</a:t>
            </a:fld>
            <a:endParaRPr lang="fr-CA"/>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 behaviorisme américain</a:t>
            </a:r>
            <a:endParaRPr lang="fr-CA" dirty="0"/>
          </a:p>
        </p:txBody>
      </p:sp>
      <p:sp>
        <p:nvSpPr>
          <p:cNvPr id="3" name="Espace réservé du contenu 2"/>
          <p:cNvSpPr>
            <a:spLocks noGrp="1"/>
          </p:cNvSpPr>
          <p:nvPr>
            <p:ph idx="1"/>
          </p:nvPr>
        </p:nvSpPr>
        <p:spPr>
          <a:xfrm>
            <a:off x="357158" y="1500174"/>
            <a:ext cx="8472518" cy="5072074"/>
          </a:xfrm>
        </p:spPr>
        <p:txBody>
          <a:bodyPr>
            <a:normAutofit fontScale="85000" lnSpcReduction="20000"/>
          </a:bodyPr>
          <a:lstStyle/>
          <a:p>
            <a:r>
              <a:rPr lang="fr-FR" sz="2400" dirty="0" smtClean="0"/>
              <a:t>Étude du comportement et de ses déterminants environnementaux</a:t>
            </a:r>
          </a:p>
          <a:p>
            <a:endParaRPr lang="fr-FR" sz="2400" dirty="0" smtClean="0"/>
          </a:p>
          <a:p>
            <a:r>
              <a:rPr lang="fr-FR" sz="2400" dirty="0" smtClean="0"/>
              <a:t>Repose sur des positions méthodologiques fortes</a:t>
            </a:r>
          </a:p>
          <a:p>
            <a:pPr lvl="1"/>
            <a:r>
              <a:rPr lang="fr-FR" sz="2000" dirty="0" smtClean="0"/>
              <a:t>Négation de la subjectivité du sujet</a:t>
            </a:r>
          </a:p>
          <a:p>
            <a:pPr lvl="1"/>
            <a:r>
              <a:rPr lang="fr-FR" sz="2000" dirty="0" smtClean="0"/>
              <a:t>Analyse fonctionnelle des relations entre des objets observables (positivisme)</a:t>
            </a:r>
          </a:p>
          <a:p>
            <a:pPr lvl="1"/>
            <a:r>
              <a:rPr lang="fr-FR" sz="2000" dirty="0" smtClean="0"/>
              <a:t>Déterminisme environnemental strict</a:t>
            </a:r>
          </a:p>
          <a:p>
            <a:pPr lvl="1"/>
            <a:r>
              <a:rPr lang="fr-FR" sz="2000" dirty="0" smtClean="0"/>
              <a:t>Explication génétique-causale de l’action</a:t>
            </a:r>
          </a:p>
          <a:p>
            <a:pPr lvl="1"/>
            <a:r>
              <a:rPr lang="fr-FR" sz="2000" dirty="0" smtClean="0"/>
              <a:t>Emphase sur la capacité prédictive des théories </a:t>
            </a:r>
          </a:p>
          <a:p>
            <a:pPr lvl="1"/>
            <a:r>
              <a:rPr lang="fr-FR" sz="2000" dirty="0" smtClean="0"/>
              <a:t>L’objectif est le contrôle du comportement (hérité de Jacques </a:t>
            </a:r>
            <a:r>
              <a:rPr lang="fr-FR" sz="2000" dirty="0" err="1" smtClean="0"/>
              <a:t>Loeb</a:t>
            </a:r>
            <a:r>
              <a:rPr lang="fr-FR" sz="2000" dirty="0" smtClean="0"/>
              <a:t>, ami de Veblen à Chicago)</a:t>
            </a:r>
            <a:endParaRPr lang="fr-FR" dirty="0" smtClean="0"/>
          </a:p>
          <a:p>
            <a:pPr>
              <a:buNone/>
            </a:pPr>
            <a:endParaRPr lang="en-CA" dirty="0" smtClean="0"/>
          </a:p>
          <a:p>
            <a:r>
              <a:rPr lang="fr-CA" sz="2400" dirty="0" smtClean="0"/>
              <a:t>Son histoire est </a:t>
            </a:r>
            <a:r>
              <a:rPr lang="fr-CA" sz="2400" dirty="0" smtClean="0"/>
              <a:t>marquée </a:t>
            </a:r>
            <a:r>
              <a:rPr lang="fr-CA" sz="2400" dirty="0" smtClean="0"/>
              <a:t>par trois personnalités charismatiques</a:t>
            </a:r>
          </a:p>
          <a:p>
            <a:pPr lvl="1"/>
            <a:r>
              <a:rPr lang="fr-CA" sz="2000" dirty="0" smtClean="0"/>
              <a:t>John B. Watson (1878-1958)</a:t>
            </a:r>
          </a:p>
          <a:p>
            <a:pPr lvl="1"/>
            <a:r>
              <a:rPr lang="fr-CA" sz="2000" dirty="0" err="1" smtClean="0"/>
              <a:t>Burrhus</a:t>
            </a:r>
            <a:r>
              <a:rPr lang="fr-CA" sz="2000" dirty="0" smtClean="0"/>
              <a:t> F. Skinner (1904-1990)</a:t>
            </a:r>
          </a:p>
          <a:p>
            <a:pPr lvl="1"/>
            <a:r>
              <a:rPr lang="fr-CA" sz="2000" dirty="0" smtClean="0"/>
              <a:t>Richard J.  </a:t>
            </a:r>
            <a:r>
              <a:rPr lang="fr-CA" sz="2000" dirty="0" err="1" smtClean="0"/>
              <a:t>Herrnstein</a:t>
            </a:r>
            <a:r>
              <a:rPr lang="fr-CA" sz="2000" dirty="0" smtClean="0"/>
              <a:t> (1930-1994)</a:t>
            </a:r>
          </a:p>
          <a:p>
            <a:endParaRPr lang="en-CA" dirty="0"/>
          </a:p>
          <a:p>
            <a:endParaRPr lang="fr-CA"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6</a:t>
            </a:fld>
            <a:endParaRPr lang="fr-CA"/>
          </a:p>
        </p:txBody>
      </p:sp>
    </p:spTree>
    <p:extLst>
      <p:ext uri="{BB962C8B-B14F-4D97-AF65-F5344CB8AC3E}">
        <p14:creationId xmlns:p14="http://schemas.microsoft.com/office/powerpoint/2010/main" val="8543427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 conditionnement</a:t>
            </a:r>
            <a:endParaRPr lang="fr-CA" dirty="0"/>
          </a:p>
        </p:txBody>
      </p:sp>
      <p:sp>
        <p:nvSpPr>
          <p:cNvPr id="3" name="Espace réservé du contenu 2"/>
          <p:cNvSpPr>
            <a:spLocks noGrp="1"/>
          </p:cNvSpPr>
          <p:nvPr>
            <p:ph idx="1"/>
          </p:nvPr>
        </p:nvSpPr>
        <p:spPr>
          <a:xfrm>
            <a:off x="457200" y="1628800"/>
            <a:ext cx="8472518" cy="4826008"/>
          </a:xfrm>
        </p:spPr>
        <p:txBody>
          <a:bodyPr>
            <a:normAutofit/>
          </a:bodyPr>
          <a:lstStyle/>
          <a:p>
            <a:r>
              <a:rPr lang="fr-CA" sz="2400" dirty="0" smtClean="0"/>
              <a:t>Conditionnement r</a:t>
            </a:r>
            <a:r>
              <a:rPr lang="fr-FR" sz="2400" dirty="0" err="1" smtClean="0"/>
              <a:t>épo</a:t>
            </a:r>
            <a:r>
              <a:rPr lang="fr-CA" sz="2400" dirty="0" err="1" smtClean="0"/>
              <a:t>ndant</a:t>
            </a:r>
            <a:r>
              <a:rPr lang="fr-CA" sz="2400" dirty="0" smtClean="0"/>
              <a:t> : (Pavlov et Watson)</a:t>
            </a:r>
          </a:p>
          <a:p>
            <a:pPr marL="914400" lvl="1" indent="-457200">
              <a:lnSpc>
                <a:spcPct val="90000"/>
              </a:lnSpc>
            </a:pPr>
            <a:r>
              <a:rPr lang="fr-CA" sz="2400" dirty="0" smtClean="0"/>
              <a:t>association de stimuli : </a:t>
            </a:r>
            <a:r>
              <a:rPr lang="fr-CA" sz="2400" i="1" dirty="0" smtClean="0"/>
              <a:t>SN devient SC suite à</a:t>
            </a:r>
            <a:r>
              <a:rPr lang="fr-CA" sz="2400" i="1" dirty="0" smtClean="0">
                <a:latin typeface="Lucida Grande" pitchFamily="16" charset="0"/>
              </a:rPr>
              <a:t> </a:t>
            </a:r>
            <a:r>
              <a:rPr lang="fr-CA" sz="2400" i="1" dirty="0" smtClean="0"/>
              <a:t>son     association avec SI</a:t>
            </a:r>
          </a:p>
          <a:p>
            <a:pPr marL="914400" lvl="1" indent="-457200">
              <a:lnSpc>
                <a:spcPct val="90000"/>
              </a:lnSpc>
            </a:pPr>
            <a:r>
              <a:rPr lang="fr-CA" sz="2400" dirty="0" err="1" smtClean="0"/>
              <a:t>rép</a:t>
            </a:r>
            <a:r>
              <a:rPr lang="fr-FR" sz="2400" dirty="0" smtClean="0"/>
              <a:t>o</a:t>
            </a:r>
            <a:r>
              <a:rPr lang="fr-CA" sz="2400" dirty="0" err="1" smtClean="0"/>
              <a:t>nses</a:t>
            </a:r>
            <a:r>
              <a:rPr lang="fr-CA" sz="2400" dirty="0" smtClean="0"/>
              <a:t> </a:t>
            </a:r>
            <a:r>
              <a:rPr lang="fr-CA" sz="2400" i="1" dirty="0" smtClean="0">
                <a:solidFill>
                  <a:srgbClr val="800000"/>
                </a:solidFill>
              </a:rPr>
              <a:t>involontaires</a:t>
            </a:r>
            <a:r>
              <a:rPr lang="fr-CA" sz="2400" dirty="0" smtClean="0"/>
              <a:t>, d’ordre physiologique et </a:t>
            </a:r>
            <a:r>
              <a:rPr lang="fr-FR" sz="2400" dirty="0" err="1" smtClean="0"/>
              <a:t>émo</a:t>
            </a:r>
            <a:r>
              <a:rPr lang="fr-CA" sz="2400" dirty="0" smtClean="0"/>
              <a:t>tif</a:t>
            </a:r>
          </a:p>
          <a:p>
            <a:pPr>
              <a:buNone/>
            </a:pPr>
            <a:endParaRPr lang="en-CA" dirty="0" smtClean="0"/>
          </a:p>
          <a:p>
            <a:r>
              <a:rPr lang="fr-CA" sz="2400" dirty="0" smtClean="0"/>
              <a:t>Conditionnement op</a:t>
            </a:r>
            <a:r>
              <a:rPr lang="fr-FR" sz="2400" dirty="0" err="1" smtClean="0"/>
              <a:t>éra</a:t>
            </a:r>
            <a:r>
              <a:rPr lang="fr-CA" sz="2400" dirty="0" smtClean="0"/>
              <a:t>nt : (Skinner)</a:t>
            </a:r>
          </a:p>
          <a:p>
            <a:pPr marL="914400" lvl="1" indent="-457200">
              <a:lnSpc>
                <a:spcPct val="90000"/>
              </a:lnSpc>
            </a:pPr>
            <a:r>
              <a:rPr lang="fr-CA" sz="2400" dirty="0" smtClean="0"/>
              <a:t>importance </a:t>
            </a:r>
            <a:r>
              <a:rPr lang="fr-CA" sz="2400" i="1" dirty="0" smtClean="0"/>
              <a:t>des cons</a:t>
            </a:r>
            <a:r>
              <a:rPr lang="fr-FR" sz="2400" i="1" dirty="0" err="1" smtClean="0"/>
              <a:t>équ</a:t>
            </a:r>
            <a:r>
              <a:rPr lang="fr-CA" sz="2400" i="1" dirty="0" err="1" smtClean="0"/>
              <a:t>ences</a:t>
            </a:r>
            <a:r>
              <a:rPr lang="fr-CA" sz="2400" dirty="0" smtClean="0"/>
              <a:t> (renforcements-punitions) dans l’apprentissage et le maintien des comportements</a:t>
            </a:r>
          </a:p>
          <a:p>
            <a:pPr marL="914400" lvl="1" indent="-457200">
              <a:lnSpc>
                <a:spcPct val="90000"/>
              </a:lnSpc>
            </a:pPr>
            <a:r>
              <a:rPr lang="fr-CA" sz="2400" dirty="0" err="1" smtClean="0"/>
              <a:t>rép</a:t>
            </a:r>
            <a:r>
              <a:rPr lang="fr-FR" sz="2400" dirty="0" smtClean="0"/>
              <a:t>o</a:t>
            </a:r>
            <a:r>
              <a:rPr lang="fr-CA" sz="2400" dirty="0" err="1" smtClean="0"/>
              <a:t>nses</a:t>
            </a:r>
            <a:r>
              <a:rPr lang="fr-CA" sz="2400" dirty="0" smtClean="0"/>
              <a:t> </a:t>
            </a:r>
            <a:r>
              <a:rPr lang="fr-CA" sz="2400" i="1" dirty="0" smtClean="0">
                <a:solidFill>
                  <a:srgbClr val="800000"/>
                </a:solidFill>
              </a:rPr>
              <a:t>volontaires </a:t>
            </a:r>
            <a:r>
              <a:rPr lang="fr-CA" sz="2400" i="1" dirty="0" smtClean="0"/>
              <a:t> </a:t>
            </a:r>
            <a:r>
              <a:rPr lang="fr-CA" sz="2400" dirty="0" smtClean="0"/>
              <a:t>                                                  </a:t>
            </a:r>
          </a:p>
          <a:p>
            <a:endParaRPr lang="en-CA" dirty="0"/>
          </a:p>
          <a:p>
            <a:endParaRPr lang="fr-CA"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7</a:t>
            </a:fld>
            <a:endParaRPr lang="fr-CA"/>
          </a:p>
        </p:txBody>
      </p:sp>
    </p:spTree>
    <p:extLst>
      <p:ext uri="{BB962C8B-B14F-4D97-AF65-F5344CB8AC3E}">
        <p14:creationId xmlns:p14="http://schemas.microsoft.com/office/powerpoint/2010/main" val="854342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4" descr="skinner&amp;box"/>
          <p:cNvPicPr>
            <a:picLocks noChangeAspect="1" noChangeArrowheads="1"/>
          </p:cNvPicPr>
          <p:nvPr/>
        </p:nvPicPr>
        <p:blipFill>
          <a:blip r:embed="rId3"/>
          <a:srcRect/>
          <a:stretch>
            <a:fillRect/>
          </a:stretch>
        </p:blipFill>
        <p:spPr bwMode="auto">
          <a:xfrm>
            <a:off x="663574" y="1295400"/>
            <a:ext cx="3694112" cy="5233988"/>
          </a:xfrm>
          <a:prstGeom prst="rect">
            <a:avLst/>
          </a:prstGeom>
          <a:noFill/>
          <a:ln w="9525">
            <a:noFill/>
            <a:miter lim="800000"/>
            <a:headEnd/>
            <a:tailEnd/>
          </a:ln>
        </p:spPr>
      </p:pic>
      <p:pic>
        <p:nvPicPr>
          <p:cNvPr id="8196" name="Picture 5" descr="skinner_box"/>
          <p:cNvPicPr>
            <a:picLocks noChangeAspect="1" noChangeArrowheads="1"/>
          </p:cNvPicPr>
          <p:nvPr/>
        </p:nvPicPr>
        <p:blipFill>
          <a:blip r:embed="rId4"/>
          <a:srcRect/>
          <a:stretch>
            <a:fillRect/>
          </a:stretch>
        </p:blipFill>
        <p:spPr bwMode="auto">
          <a:xfrm>
            <a:off x="4767290" y="3775096"/>
            <a:ext cx="3733800" cy="2725738"/>
          </a:xfrm>
          <a:prstGeom prst="rect">
            <a:avLst/>
          </a:prstGeom>
          <a:noFill/>
          <a:ln w="9525">
            <a:noFill/>
            <a:miter lim="800000"/>
            <a:headEnd/>
            <a:tailEnd/>
          </a:ln>
        </p:spPr>
      </p:pic>
      <p:sp>
        <p:nvSpPr>
          <p:cNvPr id="7" name="Titre 1"/>
          <p:cNvSpPr txBox="1">
            <a:spLocks/>
          </p:cNvSpPr>
          <p:nvPr/>
        </p:nvSpPr>
        <p:spPr>
          <a:xfrm>
            <a:off x="285720" y="-142900"/>
            <a:ext cx="8229600" cy="1399032"/>
          </a:xfrm>
          <a:prstGeom prst="rect">
            <a:avLst/>
          </a:prstGeom>
        </p:spPr>
        <p:txBody>
          <a:bodyPr vert="horz" anchor="ctr">
            <a:normAutofit/>
          </a:bodyPr>
          <a:lstStyle/>
          <a:p>
            <a:pPr marL="484632" marR="0" lvl="0" indent="0" algn="l" defTabSz="914400" rtl="0" eaLnBrk="1" fontAlgn="auto" latinLnBrk="0" hangingPunct="1">
              <a:lnSpc>
                <a:spcPct val="100000"/>
              </a:lnSpc>
              <a:spcBef>
                <a:spcPct val="0"/>
              </a:spcBef>
              <a:spcAft>
                <a:spcPts val="0"/>
              </a:spcAft>
              <a:buClrTx/>
              <a:buSzTx/>
              <a:buFontTx/>
              <a:buNone/>
              <a:tabLst/>
              <a:defRPr/>
            </a:pPr>
            <a:r>
              <a:rPr kumimoji="0" lang="fr-CA" sz="4200" b="0" i="0" u="none" strike="noStrike" kern="1200" cap="none" spc="0" normalizeH="0" baseline="0" noProof="0" dirty="0" smtClean="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rPr>
              <a:t>Les boîtes de Skinner</a:t>
            </a:r>
            <a:endParaRPr kumimoji="0" lang="fr-CA" sz="4200" b="0" i="0" u="none" strike="noStrike" kern="1200" cap="none" spc="0" normalizeH="0" baseline="0" noProof="0" dirty="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uLnTx/>
              <a:uFillTx/>
              <a:latin typeface="+mj-lt"/>
              <a:ea typeface="+mj-ea"/>
              <a:cs typeface="+mj-cs"/>
            </a:endParaRPr>
          </a:p>
        </p:txBody>
      </p:sp>
      <p:pic>
        <p:nvPicPr>
          <p:cNvPr id="9" name="Picture 2" descr="https://upload.wikimedia.org/wikipedia/commons/thumb/2/2d/Boite_skinner.jpg/220px-Boite_skinn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6380" y="1214421"/>
            <a:ext cx="2428892" cy="24509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1250827-E9F0-4171-AF23-C9772C8CFEBE}" type="slidenum">
              <a:rPr lang="fr-CA" smtClean="0"/>
              <a:pPr/>
              <a:t>9</a:t>
            </a:fld>
            <a:endParaRPr lang="fr-CA"/>
          </a:p>
        </p:txBody>
      </p:sp>
      <p:pic>
        <p:nvPicPr>
          <p:cNvPr id="1026" name="Picture 2" descr="F:\travaux\Mémoire\DOCUMENTS DE TRAVAIL\Z-Harvard Pigeon Lab.BMP"/>
          <p:cNvPicPr>
            <a:picLocks noChangeAspect="1" noChangeArrowheads="1"/>
          </p:cNvPicPr>
          <p:nvPr/>
        </p:nvPicPr>
        <p:blipFill>
          <a:blip r:embed="rId2"/>
          <a:srcRect/>
          <a:stretch>
            <a:fillRect/>
          </a:stretch>
        </p:blipFill>
        <p:spPr bwMode="auto">
          <a:xfrm>
            <a:off x="-32" y="24"/>
            <a:ext cx="9121349" cy="6858000"/>
          </a:xfrm>
          <a:prstGeom prst="rect">
            <a:avLst/>
          </a:prstGeom>
          <a:noFill/>
        </p:spPr>
      </p:pic>
      <p:sp>
        <p:nvSpPr>
          <p:cNvPr id="2" name="Titre 1"/>
          <p:cNvSpPr>
            <a:spLocks noGrp="1"/>
          </p:cNvSpPr>
          <p:nvPr>
            <p:ph type="title"/>
          </p:nvPr>
        </p:nvSpPr>
        <p:spPr>
          <a:xfrm>
            <a:off x="457200" y="142852"/>
            <a:ext cx="8686800" cy="1399032"/>
          </a:xfrm>
        </p:spPr>
        <p:txBody>
          <a:bodyPr/>
          <a:lstStyle/>
          <a:p>
            <a:r>
              <a:rPr lang="fr-FR" dirty="0" smtClean="0"/>
              <a:t>La famille béhavioriste (1979)</a:t>
            </a:r>
            <a:endParaRPr lang="fr-FR" dirty="0"/>
          </a:p>
        </p:txBody>
      </p:sp>
      <p:sp>
        <p:nvSpPr>
          <p:cNvPr id="6" name="Rectangle 5"/>
          <p:cNvSpPr/>
          <p:nvPr/>
        </p:nvSpPr>
        <p:spPr>
          <a:xfrm>
            <a:off x="0" y="5286388"/>
            <a:ext cx="9072594" cy="157161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42844" y="5288364"/>
            <a:ext cx="8786874" cy="1569660"/>
          </a:xfrm>
          <a:prstGeom prst="rect">
            <a:avLst/>
          </a:prstGeom>
          <a:solidFill>
            <a:schemeClr val="tx1"/>
          </a:solidFill>
        </p:spPr>
        <p:txBody>
          <a:bodyPr wrap="square" rtlCol="0">
            <a:spAutoFit/>
          </a:bodyPr>
          <a:lstStyle/>
          <a:p>
            <a:pPr algn="just"/>
            <a:r>
              <a:rPr lang="fr-CA" sz="1200" dirty="0" smtClean="0">
                <a:solidFill>
                  <a:schemeClr val="bg1"/>
                </a:solidFill>
              </a:rPr>
              <a:t>Photographie officielle des participants du Deuxième symposium sur l’analyse quantitative du comportement tenu au Pigeon </a:t>
            </a:r>
            <a:r>
              <a:rPr lang="fr-CA" sz="1200" dirty="0" err="1" smtClean="0">
                <a:solidFill>
                  <a:schemeClr val="bg1"/>
                </a:solidFill>
              </a:rPr>
              <a:t>Lab</a:t>
            </a:r>
            <a:r>
              <a:rPr lang="fr-CA" sz="1200" dirty="0" smtClean="0">
                <a:solidFill>
                  <a:schemeClr val="bg1"/>
                </a:solidFill>
              </a:rPr>
              <a:t> de Harvard en 1979. Debout, de gauche à droite : 1. Michael L. Commons; 2. Leonard Green; 3. </a:t>
            </a:r>
            <a:r>
              <a:rPr lang="en-CA" sz="1200" dirty="0" smtClean="0">
                <a:solidFill>
                  <a:schemeClr val="bg1"/>
                </a:solidFill>
              </a:rPr>
              <a:t>John E. R. </a:t>
            </a:r>
            <a:r>
              <a:rPr lang="en-CA" sz="1200" dirty="0" err="1" smtClean="0">
                <a:solidFill>
                  <a:schemeClr val="bg1"/>
                </a:solidFill>
              </a:rPr>
              <a:t>Staddon</a:t>
            </a:r>
            <a:r>
              <a:rPr lang="en-CA" sz="1200" dirty="0" smtClean="0">
                <a:solidFill>
                  <a:schemeClr val="bg1"/>
                </a:solidFill>
              </a:rPr>
              <a:t>; 4. Barbara </a:t>
            </a:r>
            <a:r>
              <a:rPr lang="en-CA" sz="1200" dirty="0" err="1" smtClean="0">
                <a:solidFill>
                  <a:schemeClr val="bg1"/>
                </a:solidFill>
              </a:rPr>
              <a:t>Burkhard</a:t>
            </a:r>
            <a:r>
              <a:rPr lang="en-CA" sz="1200" dirty="0" smtClean="0">
                <a:solidFill>
                  <a:schemeClr val="bg1"/>
                </a:solidFill>
              </a:rPr>
              <a:t>; 5. Richard J. Herrnstein; 6. B. F. Skinner; 7. R. Duncan Luce; 8. Joseph J. Pear; 9. Brian L. Rector; 10. Peter A. de Villiers; 11. William Timberlake; 12. Charles P. </a:t>
            </a:r>
            <a:r>
              <a:rPr lang="en-CA" sz="1200" dirty="0" err="1" smtClean="0">
                <a:solidFill>
                  <a:schemeClr val="bg1"/>
                </a:solidFill>
              </a:rPr>
              <a:t>Shimp</a:t>
            </a:r>
            <a:r>
              <a:rPr lang="en-CA" sz="1200" dirty="0" smtClean="0">
                <a:solidFill>
                  <a:schemeClr val="bg1"/>
                </a:solidFill>
              </a:rPr>
              <a:t>; 13. John W. </a:t>
            </a:r>
            <a:r>
              <a:rPr lang="en-CA" sz="1200" dirty="0" err="1" smtClean="0">
                <a:solidFill>
                  <a:schemeClr val="bg1"/>
                </a:solidFill>
              </a:rPr>
              <a:t>Donahoe</a:t>
            </a:r>
            <a:r>
              <a:rPr lang="en-CA" sz="1200" dirty="0" smtClean="0">
                <a:solidFill>
                  <a:schemeClr val="bg1"/>
                </a:solidFill>
              </a:rPr>
              <a:t>; 14. Marvin Z. </a:t>
            </a:r>
            <a:r>
              <a:rPr lang="en-CA" sz="1200" dirty="0" err="1" smtClean="0">
                <a:solidFill>
                  <a:schemeClr val="bg1"/>
                </a:solidFill>
              </a:rPr>
              <a:t>Deluty</a:t>
            </a:r>
            <a:r>
              <a:rPr lang="en-CA" sz="1200" dirty="0" smtClean="0">
                <a:solidFill>
                  <a:schemeClr val="bg1"/>
                </a:solidFill>
              </a:rPr>
              <a:t>; 15. William Vaughan, Jr.; 16. David S. Olton; 17. </a:t>
            </a:r>
            <a:r>
              <a:rPr lang="fr-CA" sz="1200" dirty="0" smtClean="0">
                <a:solidFill>
                  <a:schemeClr val="bg1"/>
                </a:solidFill>
              </a:rPr>
              <a:t>Alan C. </a:t>
            </a:r>
            <a:r>
              <a:rPr lang="fr-CA" sz="1200" dirty="0" err="1" smtClean="0">
                <a:solidFill>
                  <a:schemeClr val="bg1"/>
                </a:solidFill>
              </a:rPr>
              <a:t>Kamil</a:t>
            </a:r>
            <a:r>
              <a:rPr lang="fr-CA" sz="1200" dirty="0" smtClean="0">
                <a:solidFill>
                  <a:schemeClr val="bg1"/>
                </a:solidFill>
              </a:rPr>
              <a:t>. Assis sur la marche du haut, de gauche à droite : 1. James Smith; 2. John H. Kagel. Assis sur la marche du bas, de gauche à droite : 1. </a:t>
            </a:r>
            <a:r>
              <a:rPr lang="en-CA" sz="1200" dirty="0" smtClean="0">
                <a:solidFill>
                  <a:schemeClr val="bg1"/>
                </a:solidFill>
              </a:rPr>
              <a:t>James Allison; 2. John Gibbon; 3. William M. Baum; 4. Howard </a:t>
            </a:r>
            <a:r>
              <a:rPr lang="en-CA" sz="1200" dirty="0" err="1" smtClean="0">
                <a:solidFill>
                  <a:schemeClr val="bg1"/>
                </a:solidFill>
              </a:rPr>
              <a:t>Rachlin</a:t>
            </a:r>
            <a:r>
              <a:rPr lang="en-CA" sz="1200" dirty="0" smtClean="0">
                <a:solidFill>
                  <a:schemeClr val="bg1"/>
                </a:solidFill>
              </a:rPr>
              <a:t>; 5. John A. </a:t>
            </a:r>
            <a:r>
              <a:rPr lang="en-CA" sz="1200" dirty="0" err="1" smtClean="0">
                <a:solidFill>
                  <a:schemeClr val="bg1"/>
                </a:solidFill>
              </a:rPr>
              <a:t>Nevin</a:t>
            </a:r>
            <a:r>
              <a:rPr lang="en-CA" sz="1200" dirty="0" smtClean="0">
                <a:solidFill>
                  <a:schemeClr val="bg1"/>
                </a:solidFill>
              </a:rPr>
              <a:t>; 6. Stephen E. G. Lea; 7.Ben A. Williams; 8. Gene M. </a:t>
            </a:r>
            <a:r>
              <a:rPr lang="en-CA" sz="1200" dirty="0" err="1" smtClean="0">
                <a:solidFill>
                  <a:schemeClr val="bg1"/>
                </a:solidFill>
              </a:rPr>
              <a:t>Heyman</a:t>
            </a:r>
            <a:r>
              <a:rPr lang="en-CA" sz="1200" dirty="0" smtClean="0">
                <a:solidFill>
                  <a:schemeClr val="bg1"/>
                </a:solidFill>
              </a:rPr>
              <a:t>; 9. </a:t>
            </a:r>
            <a:r>
              <a:rPr lang="fr-CA" sz="1200" dirty="0" smtClean="0">
                <a:solidFill>
                  <a:schemeClr val="bg1"/>
                </a:solidFill>
              </a:rPr>
              <a:t>Alan </a:t>
            </a:r>
            <a:r>
              <a:rPr lang="fr-CA" sz="1200" dirty="0" err="1" smtClean="0">
                <a:solidFill>
                  <a:schemeClr val="bg1"/>
                </a:solidFill>
              </a:rPr>
              <a:t>Silbergberg</a:t>
            </a:r>
            <a:r>
              <a:rPr lang="fr-CA" sz="1200" dirty="0" smtClean="0">
                <a:solidFill>
                  <a:schemeClr val="bg1"/>
                </a:solidFill>
              </a:rPr>
              <a:t>; 10. James E. </a:t>
            </a:r>
            <a:r>
              <a:rPr lang="fr-CA" sz="1200" dirty="0" err="1" smtClean="0">
                <a:solidFill>
                  <a:schemeClr val="bg1"/>
                </a:solidFill>
              </a:rPr>
              <a:t>Mazur</a:t>
            </a:r>
            <a:r>
              <a:rPr lang="fr-CA" sz="1200" dirty="0" smtClean="0">
                <a:solidFill>
                  <a:schemeClr val="bg1"/>
                </a:solidFill>
              </a:rPr>
              <a:t>. (Tirée de Commons, </a:t>
            </a:r>
            <a:r>
              <a:rPr lang="fr-CA" sz="1200" dirty="0" err="1" smtClean="0">
                <a:solidFill>
                  <a:schemeClr val="bg1"/>
                </a:solidFill>
              </a:rPr>
              <a:t>Herrnstein</a:t>
            </a:r>
            <a:r>
              <a:rPr lang="fr-CA" sz="1200" dirty="0" smtClean="0">
                <a:solidFill>
                  <a:schemeClr val="bg1"/>
                </a:solidFill>
              </a:rPr>
              <a:t> et </a:t>
            </a:r>
            <a:r>
              <a:rPr lang="fr-CA" sz="1200" dirty="0" err="1" smtClean="0">
                <a:solidFill>
                  <a:schemeClr val="bg1"/>
                </a:solidFill>
              </a:rPr>
              <a:t>Rachlin</a:t>
            </a:r>
            <a:r>
              <a:rPr lang="fr-CA" sz="1200" dirty="0" smtClean="0">
                <a:solidFill>
                  <a:schemeClr val="bg1"/>
                </a:solidFill>
              </a:rPr>
              <a:t>, 1982)</a:t>
            </a:r>
            <a:endParaRPr lang="fr-FR" sz="1200" dirty="0">
              <a:solidFill>
                <a:schemeClr val="bg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Personnalisé 6">
      <a:dk1>
        <a:sysClr val="windowText" lastClr="000000"/>
      </a:dk1>
      <a:lt1>
        <a:sysClr val="window" lastClr="FFFFFF"/>
      </a:lt1>
      <a:dk2>
        <a:srgbClr val="005828"/>
      </a:dk2>
      <a:lt2>
        <a:srgbClr val="C5D1D7"/>
      </a:lt2>
      <a:accent1>
        <a:srgbClr val="FF0000"/>
      </a:accent1>
      <a:accent2>
        <a:srgbClr val="CCB400"/>
      </a:accent2>
      <a:accent3>
        <a:srgbClr val="8CADAE"/>
      </a:accent3>
      <a:accent4>
        <a:srgbClr val="8C7B70"/>
      </a:accent4>
      <a:accent5>
        <a:srgbClr val="8FB08C"/>
      </a:accent5>
      <a:accent6>
        <a:srgbClr val="D19049"/>
      </a:accent6>
      <a:hlink>
        <a:srgbClr val="CCB400"/>
      </a:hlink>
      <a:folHlink>
        <a:srgbClr val="694F07"/>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6019</TotalTime>
  <Words>1322</Words>
  <Application>Microsoft Office PowerPoint</Application>
  <PresentationFormat>Affichage à l'écran (4:3)</PresentationFormat>
  <Paragraphs>161</Paragraphs>
  <Slides>22</Slides>
  <Notes>1</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Verve</vt:lpstr>
      <vt:lpstr>L’expérimentation animale en économie</vt:lpstr>
      <vt:lpstr>Plan</vt:lpstr>
      <vt:lpstr>Présentation PowerPoint</vt:lpstr>
      <vt:lpstr>Présentation PowerPoint</vt:lpstr>
      <vt:lpstr>Présentation PowerPoint</vt:lpstr>
      <vt:lpstr>Le behaviorisme américain</vt:lpstr>
      <vt:lpstr>Le conditionnement</vt:lpstr>
      <vt:lpstr>Présentation PowerPoint</vt:lpstr>
      <vt:lpstr>La famille béhavioriste (1979)</vt:lpstr>
      <vt:lpstr>Hernnstein et la «matching law»</vt:lpstr>
      <vt:lpstr>Bassman, Kagel et Battalio</vt:lpstr>
      <vt:lpstr>Les économies de jetons</vt:lpstr>
      <vt:lpstr>Les économies de jetons (2)</vt:lpstr>
      <vt:lpstr>Rencontre avec Rachlin</vt:lpstr>
      <vt:lpstr>Les deux volets</vt:lpstr>
      <vt:lpstr>La polémique autour de la conférence de 1979</vt:lpstr>
      <vt:lpstr>Le laboratoire de Texas A&amp;M</vt:lpstr>
      <vt:lpstr>Les tests expérimentaux</vt:lpstr>
      <vt:lpstr>Kagel et al. après 1992</vt:lpstr>
      <vt:lpstr>Un peu de recul…</vt:lpstr>
      <vt:lpstr>La naissance de l’économie expérimentale</vt:lpstr>
      <vt:lpstr>Bibliographie choisie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 Authorized Customer</dc:creator>
  <cp:lastModifiedBy>Charest, Yan-Olivier</cp:lastModifiedBy>
  <cp:revision>945</cp:revision>
  <cp:lastPrinted>2015-11-24T13:52:04Z</cp:lastPrinted>
  <dcterms:created xsi:type="dcterms:W3CDTF">2012-10-28T01:26:47Z</dcterms:created>
  <dcterms:modified xsi:type="dcterms:W3CDTF">2015-12-08T19:36:58Z</dcterms:modified>
</cp:coreProperties>
</file>