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256" r:id="rId2"/>
    <p:sldId id="439" r:id="rId3"/>
    <p:sldId id="442" r:id="rId4"/>
    <p:sldId id="421" r:id="rId5"/>
    <p:sldId id="436" r:id="rId6"/>
    <p:sldId id="410" r:id="rId7"/>
    <p:sldId id="423" r:id="rId8"/>
    <p:sldId id="446" r:id="rId9"/>
    <p:sldId id="427" r:id="rId10"/>
    <p:sldId id="411" r:id="rId11"/>
    <p:sldId id="424" r:id="rId12"/>
    <p:sldId id="447" r:id="rId13"/>
    <p:sldId id="451" r:id="rId14"/>
    <p:sldId id="448" r:id="rId15"/>
    <p:sldId id="444" r:id="rId16"/>
    <p:sldId id="413" r:id="rId17"/>
    <p:sldId id="414" r:id="rId18"/>
    <p:sldId id="415" r:id="rId19"/>
    <p:sldId id="416" r:id="rId20"/>
    <p:sldId id="422" r:id="rId21"/>
    <p:sldId id="425" r:id="rId22"/>
    <p:sldId id="426" r:id="rId23"/>
    <p:sldId id="445" r:id="rId24"/>
    <p:sldId id="428" r:id="rId25"/>
    <p:sldId id="434" r:id="rId26"/>
    <p:sldId id="433" r:id="rId27"/>
    <p:sldId id="429" r:id="rId28"/>
    <p:sldId id="431" r:id="rId29"/>
    <p:sldId id="432" r:id="rId30"/>
    <p:sldId id="450" r:id="rId3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56" autoAdjust="0"/>
    <p:restoredTop sz="95993" autoAdjust="0"/>
  </p:normalViewPr>
  <p:slideViewPr>
    <p:cSldViewPr>
      <p:cViewPr varScale="1">
        <p:scale>
          <a:sx n="62" d="100"/>
          <a:sy n="62" d="100"/>
        </p:scale>
        <p:origin x="132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0F3676-92AC-4056-B250-8360D83DC159}" type="datetimeFigureOut">
              <a:rPr lang="fr-CA" smtClean="0"/>
              <a:pPr/>
              <a:t>2025-04-16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535D9-8819-43F8-8AEB-51F360E2DC21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658277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051331-9DBE-48F8-8DCB-7A15FB3FA4B2}" type="datetimeFigureOut">
              <a:rPr lang="fr-CA" smtClean="0"/>
              <a:pPr/>
              <a:t>2025-04-16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F4666-9C50-4508-8364-3AB951A53C66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03473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7C8AA-5532-42DE-8CB5-139003D96E3F}" type="datetime1">
              <a:rPr lang="fr-CA" smtClean="0"/>
              <a:pPr/>
              <a:t>2025-04-16</a:t>
            </a:fld>
            <a:endParaRPr lang="fr-CA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86B0-8524-44F9-896E-472F823AE4CC}" type="datetime1">
              <a:rPr lang="fr-CA" smtClean="0"/>
              <a:pPr/>
              <a:t>2025-04-16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223F6-1EE0-482B-B1EB-3516B87D55CA}" type="datetime1">
              <a:rPr lang="fr-CA" smtClean="0"/>
              <a:pPr/>
              <a:t>2025-04-16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EEA2E-8AFF-4640-BCE1-B5DDC52C69B8}" type="datetime1">
              <a:rPr lang="fr-CA" smtClean="0"/>
              <a:pPr/>
              <a:t>2025-04-16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64D3-375C-420B-8814-7B7391A5F8BE}" type="datetime1">
              <a:rPr lang="fr-CA" smtClean="0"/>
              <a:pPr/>
              <a:t>2025-04-16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A90FE-0DEF-47ED-B72F-B31FD3860620}" type="datetime1">
              <a:rPr lang="fr-CA" smtClean="0"/>
              <a:pPr/>
              <a:t>2025-04-16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AAC2-AA94-4921-84BB-3645AE37D362}" type="datetime1">
              <a:rPr lang="fr-CA" smtClean="0"/>
              <a:pPr/>
              <a:t>2025-04-16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67A88-7CD0-4235-89E4-D58CD399F669}" type="datetime1">
              <a:rPr lang="fr-CA" smtClean="0"/>
              <a:pPr/>
              <a:t>2025-04-16</a:t>
            </a:fld>
            <a:endParaRPr lang="fr-CA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E374-B150-4392-91A2-7EEB83CB6EE6}" type="datetime1">
              <a:rPr lang="fr-CA" smtClean="0"/>
              <a:pPr/>
              <a:t>2025-04-16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B7D4-4BEF-4F6C-A72A-38C686A3EC80}" type="datetime1">
              <a:rPr lang="fr-CA" smtClean="0"/>
              <a:pPr/>
              <a:t>2025-04-16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87D9EDD0-8D55-41D3-98BD-FCB027E9758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DB848ED-1C2B-4F62-B6F6-9A9E31B7F86F}" type="datetime1">
              <a:rPr lang="fr-CA" smtClean="0"/>
              <a:pPr/>
              <a:t>2025-04-16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89349A8-025E-4FC7-9FED-DA1FCD67316F}" type="datetime1">
              <a:rPr lang="fr-CA" smtClean="0"/>
              <a:pPr/>
              <a:t>2025-04-16</a:t>
            </a:fld>
            <a:endParaRPr lang="fr-CA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7D9EDD0-8D55-41D3-98BD-FCB027E9758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3187784"/>
          </a:xfrm>
        </p:spPr>
        <p:txBody>
          <a:bodyPr>
            <a:normAutofit fontScale="90000"/>
          </a:bodyPr>
          <a:lstStyle/>
          <a:p>
            <a:r>
              <a:rPr lang="fr-CA" dirty="0"/>
              <a:t>L’Intégration économique européenne et la théorie des Zones monétaires optimales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ECO3550 Thème 6b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SME (79-93)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fr-CA" dirty="0"/>
              <a:t>Objectifs</a:t>
            </a:r>
          </a:p>
          <a:p>
            <a:pPr lvl="1"/>
            <a:r>
              <a:rPr lang="fr-CA" dirty="0"/>
              <a:t>Stabiliser les taux de change</a:t>
            </a:r>
          </a:p>
          <a:p>
            <a:pPr lvl="1"/>
            <a:r>
              <a:rPr lang="fr-CA" dirty="0"/>
              <a:t>Minimiser le risque de change</a:t>
            </a:r>
          </a:p>
          <a:p>
            <a:pPr lvl="1"/>
            <a:r>
              <a:rPr lang="fr-CA" dirty="0"/>
              <a:t>Harmoniser les </a:t>
            </a:r>
            <a:r>
              <a:rPr lang="fr-CA" dirty="0" err="1"/>
              <a:t>pol</a:t>
            </a:r>
            <a:r>
              <a:rPr lang="fr-CA" dirty="0"/>
              <a:t>. éco. </a:t>
            </a:r>
          </a:p>
          <a:p>
            <a:pPr lvl="1"/>
            <a:r>
              <a:rPr lang="fr-CA" dirty="0"/>
              <a:t>Appuyer la construction du marché commun</a:t>
            </a:r>
          </a:p>
          <a:p>
            <a:endParaRPr lang="fr-CA" dirty="0"/>
          </a:p>
          <a:p>
            <a:r>
              <a:rPr lang="fr-CA" dirty="0"/>
              <a:t>Deux piliers</a:t>
            </a:r>
          </a:p>
          <a:p>
            <a:pPr lvl="1"/>
            <a:r>
              <a:rPr lang="fr-CA" dirty="0"/>
              <a:t>L’ECU</a:t>
            </a:r>
          </a:p>
          <a:p>
            <a:pPr lvl="1"/>
            <a:r>
              <a:rPr lang="fr-CA" dirty="0"/>
              <a:t>Serpents monétaires de </a:t>
            </a:r>
            <a:r>
              <a:rPr lang="fr-CA" dirty="0">
                <a:sym typeface="Symbol"/>
              </a:rPr>
              <a:t></a:t>
            </a:r>
            <a:r>
              <a:rPr lang="fr-CA" dirty="0"/>
              <a:t>2,25% </a:t>
            </a:r>
            <a:r>
              <a:rPr lang="fr-CA" dirty="0" err="1"/>
              <a:t>p.r</a:t>
            </a:r>
            <a:r>
              <a:rPr lang="fr-CA" dirty="0"/>
              <a:t>. à l’ECU</a:t>
            </a:r>
          </a:p>
          <a:p>
            <a:pPr lvl="1"/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10</a:t>
            </a:fld>
            <a:endParaRPr lang="fr-C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L’ECU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fr-CA" dirty="0"/>
              <a:t>Panier de monnaie composé des devises des pays membres en proportion de leur poids dans le commerce interzone</a:t>
            </a:r>
          </a:p>
          <a:p>
            <a:endParaRPr lang="fr-CA" dirty="0"/>
          </a:p>
          <a:p>
            <a:r>
              <a:rPr lang="fr-CA" dirty="0"/>
              <a:t>1 seule parité (</a:t>
            </a:r>
            <a:r>
              <a:rPr lang="fr-CA" dirty="0">
                <a:sym typeface="Symbol"/>
              </a:rPr>
              <a:t></a:t>
            </a:r>
            <a:r>
              <a:rPr lang="fr-CA" dirty="0"/>
              <a:t>2,25%) à superviser</a:t>
            </a:r>
          </a:p>
          <a:p>
            <a:endParaRPr lang="fr-CA" dirty="0"/>
          </a:p>
          <a:p>
            <a:r>
              <a:rPr lang="fr-CA" dirty="0"/>
              <a:t>La valeur de l’ECU est plus stable que les monnaies qui le composent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11</a:t>
            </a:fld>
            <a:endParaRPr lang="fr-CA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Difficultés du SME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lnSpcReduction="10000"/>
          </a:bodyPr>
          <a:lstStyle/>
          <a:p>
            <a:r>
              <a:rPr lang="fr-CA" dirty="0"/>
              <a:t>D’important écarts de productivité…</a:t>
            </a:r>
          </a:p>
          <a:p>
            <a:pPr>
              <a:buNone/>
            </a:pPr>
            <a:r>
              <a:rPr lang="fr-CA" dirty="0"/>
              <a:t>+</a:t>
            </a:r>
          </a:p>
          <a:p>
            <a:r>
              <a:rPr lang="fr-CA" dirty="0"/>
              <a:t>Des </a:t>
            </a:r>
            <a:r>
              <a:rPr lang="fr-CA" dirty="0" err="1"/>
              <a:t>pol</a:t>
            </a:r>
            <a:r>
              <a:rPr lang="fr-CA" dirty="0"/>
              <a:t>. éco. laxistes</a:t>
            </a:r>
          </a:p>
          <a:p>
            <a:pPr>
              <a:buNone/>
            </a:pPr>
            <a:r>
              <a:rPr lang="fr-CA" dirty="0"/>
              <a:t>= </a:t>
            </a:r>
          </a:p>
          <a:p>
            <a:r>
              <a:rPr lang="fr-CA" dirty="0"/>
              <a:t>Dévaluations compétitives récurrentes (11x de 79 à 87)</a:t>
            </a:r>
          </a:p>
          <a:p>
            <a:endParaRPr lang="fr-CA" dirty="0"/>
          </a:p>
          <a:p>
            <a:pPr>
              <a:buNone/>
            </a:pPr>
            <a:r>
              <a:rPr lang="fr-CA" dirty="0">
                <a:sym typeface="Symbol"/>
              </a:rPr>
              <a:t></a:t>
            </a:r>
            <a:r>
              <a:rPr lang="fr-CA" dirty="0"/>
              <a:t> Élargissement des marges à 6% et contrôle des capitaux pour limiter la spéculation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12</a:t>
            </a:fld>
            <a:endParaRPr lang="fr-C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traité de Maastricht (92)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525963"/>
          </a:xfrm>
        </p:spPr>
        <p:txBody>
          <a:bodyPr>
            <a:normAutofit lnSpcReduction="10000"/>
          </a:bodyPr>
          <a:lstStyle/>
          <a:p>
            <a:r>
              <a:rPr lang="fr-CA" dirty="0"/>
              <a:t>Dernière brique dans la construction du marché commun</a:t>
            </a:r>
          </a:p>
          <a:p>
            <a:endParaRPr lang="fr-CA" dirty="0"/>
          </a:p>
          <a:p>
            <a:r>
              <a:rPr lang="fr-CA" dirty="0"/>
              <a:t>Étend et concrétise les avancées de la convention de Schengen (85) concernant l’abolition des contrôles frontaliers</a:t>
            </a:r>
          </a:p>
          <a:p>
            <a:endParaRPr lang="fr-CA" dirty="0"/>
          </a:p>
          <a:p>
            <a:r>
              <a:rPr lang="fr-CA" dirty="0"/>
              <a:t>Détermine un échéancier et des critères de convergence pour le passage à l’euro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13</a:t>
            </a:fld>
            <a:endParaRPr lang="fr-C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marché commun (93-94)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fr-CA" dirty="0"/>
              <a:t>Consolidé par le traité de Maastricht (92)</a:t>
            </a:r>
          </a:p>
          <a:p>
            <a:pPr>
              <a:buNone/>
            </a:pPr>
            <a:endParaRPr lang="fr-CA" dirty="0"/>
          </a:p>
          <a:p>
            <a:r>
              <a:rPr lang="fr-CA" dirty="0"/>
              <a:t>La libre circulation des capitaux est progressivement réalisée de 87 à 94 suite à l’Acte unique européen (86)</a:t>
            </a:r>
          </a:p>
          <a:p>
            <a:endParaRPr lang="fr-CA" dirty="0"/>
          </a:p>
          <a:p>
            <a:r>
              <a:rPr lang="fr-CA" dirty="0"/>
              <a:t>S’ajoute donc la «citoyenneté européenne» et le décloisonnement des marchés du travail</a:t>
            </a:r>
          </a:p>
          <a:p>
            <a:endParaRPr lang="fr-CA" dirty="0"/>
          </a:p>
          <a:p>
            <a:endParaRPr lang="fr-CA" dirty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14</a:t>
            </a:fld>
            <a:endParaRPr lang="fr-CA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Du SME à l’euro (92-99)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lnSpcReduction="10000"/>
          </a:bodyPr>
          <a:lstStyle/>
          <a:p>
            <a:r>
              <a:rPr lang="fr-CA" dirty="0"/>
              <a:t>Derniers balbutiements du SME</a:t>
            </a:r>
          </a:p>
          <a:p>
            <a:pPr lvl="1"/>
            <a:r>
              <a:rPr lang="fr-CA" dirty="0"/>
              <a:t>Dès 87, + de mobilité des capitaux</a:t>
            </a:r>
          </a:p>
          <a:p>
            <a:pPr lvl="1"/>
            <a:r>
              <a:rPr lang="fr-CA" dirty="0"/>
              <a:t>92-93, chocs asymétriques et spéculation</a:t>
            </a:r>
          </a:p>
          <a:p>
            <a:pPr lvl="1"/>
            <a:r>
              <a:rPr lang="fr-CA" dirty="0"/>
              <a:t>93-99, relâchement des serpents à </a:t>
            </a:r>
            <a:r>
              <a:rPr lang="fr-CA" dirty="0">
                <a:sym typeface="Symbol"/>
              </a:rPr>
              <a:t></a:t>
            </a:r>
            <a:r>
              <a:rPr lang="fr-CA" dirty="0"/>
              <a:t>15% </a:t>
            </a:r>
          </a:p>
          <a:p>
            <a:endParaRPr lang="fr-CA" dirty="0"/>
          </a:p>
          <a:p>
            <a:r>
              <a:rPr lang="fr-CA" dirty="0"/>
              <a:t>Le SME devait appuyer le marché commun, mais ce dernier en est plutôt venu à bout…</a:t>
            </a:r>
          </a:p>
          <a:p>
            <a:endParaRPr lang="fr-CA" dirty="0"/>
          </a:p>
          <a:p>
            <a:r>
              <a:rPr lang="fr-CA" dirty="0"/>
              <a:t>Le 1</a:t>
            </a:r>
            <a:r>
              <a:rPr lang="fr-CA" baseline="30000" dirty="0"/>
              <a:t>er</a:t>
            </a:r>
            <a:r>
              <a:rPr lang="fr-CA" dirty="0"/>
              <a:t> janvier 1999, on fixe 1 ECU = 1 euro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15</a:t>
            </a:fld>
            <a:endParaRPr lang="fr-CA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La théorie de la crédibilité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fr-CA" dirty="0"/>
              <a:t>En adoptant, des changes fixes irrévocables avec le mark, les pays latins importent l’inflation allemande…</a:t>
            </a:r>
          </a:p>
          <a:p>
            <a:endParaRPr lang="fr-CA" dirty="0"/>
          </a:p>
          <a:p>
            <a:r>
              <a:rPr lang="fr-CA" dirty="0"/>
              <a:t>Ce qui impose pour de bon une discipline monétaire à tous les participants et uniformise l’environnement éco. européen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16</a:t>
            </a:fld>
            <a:endParaRPr lang="fr-CA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Les objectifs de l’euro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781128"/>
          </a:xfrm>
        </p:spPr>
        <p:txBody>
          <a:bodyPr>
            <a:normAutofit/>
          </a:bodyPr>
          <a:lstStyle/>
          <a:p>
            <a:r>
              <a:rPr lang="fr-CA" dirty="0"/>
              <a:t>Éliminer tout risque de change pour appuyer le marché commun</a:t>
            </a:r>
          </a:p>
          <a:p>
            <a:pPr>
              <a:buNone/>
            </a:pPr>
            <a:endParaRPr lang="fr-CA" dirty="0"/>
          </a:p>
          <a:p>
            <a:r>
              <a:rPr lang="fr-CA" dirty="0"/>
              <a:t>Change fixe et mobilité parfaite incompatibles à LT à moins d’une monnaie commune</a:t>
            </a:r>
          </a:p>
          <a:p>
            <a:endParaRPr lang="fr-CA" dirty="0"/>
          </a:p>
          <a:p>
            <a:r>
              <a:rPr lang="fr-CA" dirty="0"/>
              <a:t>Profiter d’une «monnaie forte»</a:t>
            </a:r>
          </a:p>
          <a:p>
            <a:endParaRPr lang="fr-CA" dirty="0"/>
          </a:p>
          <a:p>
            <a:r>
              <a:rPr lang="fr-CA" dirty="0"/>
              <a:t>Encourager l’émergence d’une unité politique…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17</a:t>
            </a:fld>
            <a:endParaRPr lang="fr-CA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Les critères de convergence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>
                <a:sym typeface="Symbol"/>
              </a:rPr>
              <a:t> &lt; moyenne des 3 pays où elle est la </a:t>
            </a:r>
            <a:r>
              <a:rPr lang="fr-CA">
                <a:sym typeface="Symbol"/>
              </a:rPr>
              <a:t>plus basse + 1,5%</a:t>
            </a:r>
            <a:endParaRPr lang="fr-CA" dirty="0">
              <a:sym typeface="Symbol"/>
            </a:endParaRPr>
          </a:p>
          <a:p>
            <a:endParaRPr lang="fr-CA" dirty="0">
              <a:sym typeface="Symbol"/>
            </a:endParaRPr>
          </a:p>
          <a:p>
            <a:r>
              <a:rPr lang="fr-CA" dirty="0">
                <a:sym typeface="Symbol"/>
              </a:rPr>
              <a:t>G-T &lt; 3% PIB</a:t>
            </a:r>
          </a:p>
          <a:p>
            <a:endParaRPr lang="fr-CA" dirty="0">
              <a:sym typeface="Symbol"/>
            </a:endParaRPr>
          </a:p>
          <a:p>
            <a:r>
              <a:rPr lang="fr-CA" dirty="0">
                <a:sym typeface="Symbol"/>
              </a:rPr>
              <a:t>DP &lt; 60% PIB</a:t>
            </a:r>
          </a:p>
          <a:p>
            <a:endParaRPr lang="fr-CA" dirty="0">
              <a:sym typeface="Symbol"/>
            </a:endParaRP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18</a:t>
            </a:fld>
            <a:endParaRPr lang="fr-CA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pacte de stabilité (97)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fr-CA" dirty="0"/>
              <a:t>Propose un échéancier pour resserrer la contrainte </a:t>
            </a:r>
            <a:r>
              <a:rPr lang="fr-CA" dirty="0" err="1"/>
              <a:t>budg</a:t>
            </a:r>
            <a:r>
              <a:rPr lang="fr-CA" dirty="0"/>
              <a:t>. fixée par les critères de convergence</a:t>
            </a:r>
          </a:p>
          <a:p>
            <a:endParaRPr lang="fr-CA" dirty="0"/>
          </a:p>
          <a:p>
            <a:r>
              <a:rPr lang="fr-CA" dirty="0"/>
              <a:t>But est d’éviter que des pays implorent la BCE de financer leur DP par l’émission de monnaie</a:t>
            </a:r>
          </a:p>
          <a:p>
            <a:pPr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19</a:t>
            </a:fld>
            <a:endParaRPr lang="fr-C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525963"/>
          </a:xfrm>
        </p:spPr>
        <p:txBody>
          <a:bodyPr/>
          <a:lstStyle/>
          <a:p>
            <a:pPr marL="608076" indent="-571500">
              <a:buFont typeface="+mj-lt"/>
              <a:buAutoNum type="romanUcPeriod"/>
            </a:pPr>
            <a:r>
              <a:rPr lang="fr-CA" dirty="0"/>
              <a:t>L’intégration économique européenne</a:t>
            </a:r>
          </a:p>
          <a:p>
            <a:pPr marL="608076" indent="-571500">
              <a:buFont typeface="+mj-lt"/>
              <a:buAutoNum type="romanUcPeriod"/>
            </a:pPr>
            <a:endParaRPr lang="fr-CA" dirty="0"/>
          </a:p>
          <a:p>
            <a:pPr marL="608076" indent="-571500">
              <a:buFont typeface="+mj-lt"/>
              <a:buAutoNum type="romanUcPeriod"/>
            </a:pPr>
            <a:r>
              <a:rPr lang="fr-CA" dirty="0"/>
              <a:t>La théorie des zones monétaires optimales et la zone euro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7EB1-A7E5-45C9-B3A7-77ADC541408C}" type="slidenum">
              <a:rPr lang="fr-CA" smtClean="0"/>
              <a:pPr/>
              <a:t>2</a:t>
            </a:fld>
            <a:endParaRPr lang="fr-CA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L’euro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fr-CA" dirty="0"/>
              <a:t>Met fin au SME</a:t>
            </a:r>
          </a:p>
          <a:p>
            <a:endParaRPr lang="fr-CA" dirty="0"/>
          </a:p>
          <a:p>
            <a:r>
              <a:rPr lang="fr-CA" dirty="0"/>
              <a:t>Fixité irrévocable au 1</a:t>
            </a:r>
            <a:r>
              <a:rPr lang="fr-CA" baseline="30000" dirty="0"/>
              <a:t>er</a:t>
            </a:r>
            <a:r>
              <a:rPr lang="fr-CA" dirty="0"/>
              <a:t> janvier 99</a:t>
            </a:r>
          </a:p>
          <a:p>
            <a:pPr lvl="1"/>
            <a:r>
              <a:rPr lang="fr-CA" dirty="0"/>
              <a:t>Certains pays sont exclus dû au non respect du pacte de stabilité (dont la Grèce…)</a:t>
            </a:r>
          </a:p>
          <a:p>
            <a:endParaRPr lang="fr-CA" dirty="0"/>
          </a:p>
          <a:p>
            <a:r>
              <a:rPr lang="fr-CA" dirty="0"/>
              <a:t>Numéraire introduit le 1</a:t>
            </a:r>
            <a:r>
              <a:rPr lang="fr-CA" baseline="30000" dirty="0"/>
              <a:t>er</a:t>
            </a:r>
            <a:r>
              <a:rPr lang="fr-CA" dirty="0"/>
              <a:t> janvier 02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20</a:t>
            </a:fld>
            <a:endParaRPr lang="fr-CA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SEBC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97152"/>
          </a:xfrm>
        </p:spPr>
        <p:txBody>
          <a:bodyPr>
            <a:normAutofit/>
          </a:bodyPr>
          <a:lstStyle/>
          <a:p>
            <a:r>
              <a:rPr lang="fr-CA" dirty="0"/>
              <a:t>Regroupe la BCE et les BCN</a:t>
            </a:r>
          </a:p>
          <a:p>
            <a:endParaRPr lang="fr-CA" dirty="0"/>
          </a:p>
          <a:p>
            <a:r>
              <a:rPr lang="fr-CA" dirty="0"/>
              <a:t>La </a:t>
            </a:r>
            <a:r>
              <a:rPr lang="fr-CA" dirty="0" err="1"/>
              <a:t>pol</a:t>
            </a:r>
            <a:r>
              <a:rPr lang="fr-CA" dirty="0"/>
              <a:t>. mon. commune est établie par le conseil des </a:t>
            </a:r>
            <a:r>
              <a:rPr lang="fr-CA" dirty="0" err="1"/>
              <a:t>gouv</a:t>
            </a:r>
            <a:r>
              <a:rPr lang="fr-CA" dirty="0"/>
              <a:t>.</a:t>
            </a:r>
          </a:p>
          <a:p>
            <a:pPr lvl="1"/>
            <a:r>
              <a:rPr lang="fr-CA" dirty="0"/>
              <a:t>6 représentants de la BCE</a:t>
            </a:r>
          </a:p>
          <a:p>
            <a:pPr lvl="1"/>
            <a:r>
              <a:rPr lang="fr-CA" dirty="0"/>
              <a:t>Les représentants régionaux</a:t>
            </a:r>
          </a:p>
          <a:p>
            <a:pPr lvl="1"/>
            <a:endParaRPr lang="fr-CA" dirty="0"/>
          </a:p>
          <a:p>
            <a:r>
              <a:rPr lang="fr-CA" dirty="0"/>
              <a:t>Mission : priorité à la stabilité des prix héritée de la </a:t>
            </a:r>
            <a:r>
              <a:rPr lang="fr-CA" i="1" dirty="0"/>
              <a:t>Bundesbank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21</a:t>
            </a:fld>
            <a:endParaRPr lang="fr-CA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SME 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r>
              <a:rPr lang="fr-CA" dirty="0"/>
              <a:t>Régit les taux de change des devises des pays membres du marché commun (UE) et non membres de l’UEM</a:t>
            </a:r>
          </a:p>
          <a:p>
            <a:endParaRPr lang="fr-CA" dirty="0"/>
          </a:p>
          <a:p>
            <a:r>
              <a:rPr lang="fr-CA" dirty="0"/>
              <a:t>Serpents à bandes de </a:t>
            </a:r>
            <a:r>
              <a:rPr lang="fr-CA" dirty="0">
                <a:sym typeface="Symbol"/>
              </a:rPr>
              <a:t></a:t>
            </a:r>
            <a:r>
              <a:rPr lang="fr-CA" dirty="0"/>
              <a:t>15% </a:t>
            </a:r>
            <a:r>
              <a:rPr lang="fr-CA" dirty="0" err="1"/>
              <a:t>p.r</a:t>
            </a:r>
            <a:r>
              <a:rPr lang="fr-CA" dirty="0"/>
              <a:t>. à l’euro</a:t>
            </a:r>
          </a:p>
          <a:p>
            <a:endParaRPr lang="fr-CA" dirty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22</a:t>
            </a:fld>
            <a:endParaRPr lang="fr-CA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916832"/>
            <a:ext cx="8352928" cy="3384376"/>
          </a:xfrm>
        </p:spPr>
        <p:txBody>
          <a:bodyPr>
            <a:noAutofit/>
          </a:bodyPr>
          <a:lstStyle/>
          <a:p>
            <a:pPr algn="ctr"/>
            <a:r>
              <a:rPr lang="fr-CA"/>
              <a:t>II</a:t>
            </a:r>
            <a:r>
              <a:rPr lang="fr-CA" dirty="0"/>
              <a:t>. La théorie des zones monétaires optimales</a:t>
            </a:r>
            <a:br>
              <a:rPr lang="fr-CA" dirty="0"/>
            </a:br>
            <a:endParaRPr lang="fr-CA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7EB1-A7E5-45C9-B3A7-77ADC541408C}" type="slidenum">
              <a:rPr lang="fr-CA" smtClean="0"/>
              <a:pPr/>
              <a:t>23</a:t>
            </a:fld>
            <a:endParaRPr lang="fr-CA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dirty="0"/>
              <a:t>Les zones monétaires optimales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525963"/>
          </a:xfrm>
        </p:spPr>
        <p:txBody>
          <a:bodyPr/>
          <a:lstStyle/>
          <a:p>
            <a:r>
              <a:rPr lang="fr-CA" dirty="0"/>
              <a:t>Théorie selon laquelle les changes fixes sont bénéfiques qu’à condition de degrés suffisants…</a:t>
            </a:r>
          </a:p>
          <a:p>
            <a:pPr lvl="1"/>
            <a:r>
              <a:rPr lang="fr-CA" dirty="0"/>
              <a:t>D’interdépendance commerciale</a:t>
            </a:r>
          </a:p>
          <a:p>
            <a:pPr lvl="1"/>
            <a:r>
              <a:rPr lang="fr-CA" dirty="0"/>
              <a:t>De mobilité des facteurs de production</a:t>
            </a:r>
          </a:p>
          <a:p>
            <a:pPr>
              <a:buNone/>
            </a:pPr>
            <a:endParaRPr lang="fr-CA" dirty="0"/>
          </a:p>
          <a:p>
            <a:r>
              <a:rPr lang="fr-CA" dirty="0"/>
              <a:t>Intuitions formalisées par le modèle GG/LL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24</a:t>
            </a:fld>
            <a:endParaRPr lang="fr-CA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La courbe GG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fr-CA" dirty="0"/>
              <a:t>Établit une relation positive entre les bénéfices (gains d’efficacité monétaires) d’un change fixe et le degré d’intégration économique</a:t>
            </a:r>
          </a:p>
          <a:p>
            <a:endParaRPr lang="fr-CA" dirty="0"/>
          </a:p>
          <a:p>
            <a:r>
              <a:rPr lang="fr-CA" dirty="0"/>
              <a:t>Relation tient </a:t>
            </a:r>
            <a:r>
              <a:rPr lang="fr-CA" dirty="0" err="1"/>
              <a:t>ssi</a:t>
            </a:r>
            <a:r>
              <a:rPr lang="fr-CA" dirty="0"/>
              <a:t> :</a:t>
            </a:r>
          </a:p>
          <a:p>
            <a:pPr lvl="1"/>
            <a:r>
              <a:rPr lang="fr-CA" dirty="0">
                <a:sym typeface="Symbol"/>
              </a:rPr>
              <a:t> </a:t>
            </a:r>
            <a:r>
              <a:rPr lang="fr-CA" dirty="0"/>
              <a:t>contrôlée dans la zone</a:t>
            </a:r>
          </a:p>
          <a:p>
            <a:pPr lvl="1"/>
            <a:r>
              <a:rPr lang="fr-CA" dirty="0"/>
              <a:t>Fixité irrévocable (élimination complète de l’incertitude)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25</a:t>
            </a:fld>
            <a:endParaRPr lang="fr-CA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La courbe LL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686800" cy="5517232"/>
          </a:xfrm>
        </p:spPr>
        <p:txBody>
          <a:bodyPr>
            <a:normAutofit/>
          </a:bodyPr>
          <a:lstStyle/>
          <a:p>
            <a:r>
              <a:rPr lang="fr-CA" dirty="0"/>
              <a:t>Établit une relation négative entre les coûts (perte de souveraineté et ses cons.) d’un change fixe et le degré d’intégration économique</a:t>
            </a:r>
          </a:p>
          <a:p>
            <a:endParaRPr lang="fr-CA" dirty="0"/>
          </a:p>
          <a:p>
            <a:r>
              <a:rPr lang="fr-CA" dirty="0"/>
              <a:t>Puisque E flexible agit comme stabilisateur auto., E fixe présente un coût en présence de chocs asymétriques</a:t>
            </a:r>
          </a:p>
          <a:p>
            <a:endParaRPr lang="fr-CA" dirty="0"/>
          </a:p>
          <a:p>
            <a:r>
              <a:rPr lang="fr-CA" dirty="0"/>
              <a:t>Ce coût est plus faible si le degré d’intégration est grand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26</a:t>
            </a:fld>
            <a:endParaRPr lang="fr-CA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dirty="0"/>
              <a:t>Le degré d’intégration critique</a:t>
            </a:r>
          </a:p>
        </p:txBody>
      </p:sp>
      <p:sp>
        <p:nvSpPr>
          <p:cNvPr id="5" name="Espace réservé du numéro de diapositive 3"/>
          <p:cNvSpPr txBox="1">
            <a:spLocks/>
          </p:cNvSpPr>
          <p:nvPr/>
        </p:nvSpPr>
        <p:spPr>
          <a:xfrm>
            <a:off x="779336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D9EDD0-8D55-41D3-98BD-FCB027E9758A}" type="slidenum">
              <a:rPr kumimoji="0" lang="fr-CA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fr-CA" sz="10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ine 2"/>
          <p:cNvSpPr>
            <a:spLocks noChangeShapeType="1"/>
          </p:cNvSpPr>
          <p:nvPr/>
        </p:nvSpPr>
        <p:spPr bwMode="auto">
          <a:xfrm>
            <a:off x="2267744" y="5909210"/>
            <a:ext cx="41044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 flipV="1">
            <a:off x="2267744" y="2236802"/>
            <a:ext cx="0" cy="36724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539552" y="1988840"/>
            <a:ext cx="17780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Gains ou pertes</a:t>
            </a:r>
            <a:endParaRPr lang="fr-FR" dirty="0">
              <a:latin typeface="Times"/>
            </a:endParaRPr>
          </a:p>
        </p:txBody>
      </p:sp>
      <p:cxnSp>
        <p:nvCxnSpPr>
          <p:cNvPr id="10" name="Connecteur droit 9"/>
          <p:cNvCxnSpPr/>
          <p:nvPr/>
        </p:nvCxnSpPr>
        <p:spPr>
          <a:xfrm>
            <a:off x="4355976" y="4109010"/>
            <a:ext cx="0" cy="187220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5724128" y="530120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LL</a:t>
            </a:r>
            <a:endParaRPr lang="fr-CA" baseline="30000" dirty="0"/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211960" y="6053226"/>
            <a:ext cx="393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000" dirty="0">
                <a:latin typeface="Times"/>
              </a:rPr>
              <a:t>θ</a:t>
            </a:r>
            <a:r>
              <a:rPr lang="fr-FR" sz="2000" baseline="30000" dirty="0">
                <a:latin typeface="Times"/>
              </a:rPr>
              <a:t>1</a:t>
            </a:r>
            <a:endParaRPr lang="fr-FR" baseline="30000" dirty="0">
              <a:latin typeface="Times"/>
            </a:endParaRP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5436096" y="5981218"/>
            <a:ext cx="26805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Degré d’intégration éco.</a:t>
            </a:r>
            <a:endParaRPr lang="fr-FR" baseline="30000" dirty="0">
              <a:latin typeface="Times"/>
            </a:endParaRPr>
          </a:p>
        </p:txBody>
      </p:sp>
      <p:cxnSp>
        <p:nvCxnSpPr>
          <p:cNvPr id="15" name="Connecteur droit 14"/>
          <p:cNvCxnSpPr/>
          <p:nvPr/>
        </p:nvCxnSpPr>
        <p:spPr>
          <a:xfrm flipV="1">
            <a:off x="2771800" y="2636912"/>
            <a:ext cx="3096344" cy="2912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5724128" y="2636912"/>
            <a:ext cx="1468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GG</a:t>
            </a:r>
            <a:endParaRPr lang="fr-CA" baseline="30000" dirty="0"/>
          </a:p>
        </p:txBody>
      </p:sp>
      <p:cxnSp>
        <p:nvCxnSpPr>
          <p:cNvPr id="17" name="Connecteur droit 16"/>
          <p:cNvCxnSpPr/>
          <p:nvPr/>
        </p:nvCxnSpPr>
        <p:spPr>
          <a:xfrm>
            <a:off x="2987824" y="2308810"/>
            <a:ext cx="2808312" cy="33843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5394229" y="3779748"/>
            <a:ext cx="1511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CA" dirty="0"/>
              <a:t>gains&gt;pertes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402102" y="3779748"/>
            <a:ext cx="1665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CA" dirty="0"/>
              <a:t>Pertes &gt; gains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Effet d’une </a:t>
            </a:r>
            <a:r>
              <a:rPr lang="fr-CA" dirty="0">
                <a:sym typeface="Symbol"/>
              </a:rPr>
              <a:t>instabilité des économies de la zone</a:t>
            </a:r>
            <a:endParaRPr lang="fr-CA" dirty="0"/>
          </a:p>
        </p:txBody>
      </p:sp>
      <p:sp>
        <p:nvSpPr>
          <p:cNvPr id="5" name="Espace réservé du numéro de diapositive 3"/>
          <p:cNvSpPr txBox="1">
            <a:spLocks/>
          </p:cNvSpPr>
          <p:nvPr/>
        </p:nvSpPr>
        <p:spPr>
          <a:xfrm>
            <a:off x="779336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D9EDD0-8D55-41D3-98BD-FCB027E9758A}" type="slidenum">
              <a:rPr kumimoji="0" lang="fr-CA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fr-CA" sz="1000" b="0" i="0" u="none" strike="noStrike" kern="1200" cap="none" spc="0" normalizeH="0" baseline="0" noProof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Line 2"/>
          <p:cNvSpPr>
            <a:spLocks noChangeShapeType="1"/>
          </p:cNvSpPr>
          <p:nvPr/>
        </p:nvSpPr>
        <p:spPr bwMode="auto">
          <a:xfrm>
            <a:off x="2267744" y="5909210"/>
            <a:ext cx="410445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 flipV="1">
            <a:off x="2267744" y="2236802"/>
            <a:ext cx="0" cy="36724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CA"/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539552" y="1988840"/>
            <a:ext cx="17780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Gains ou pertes</a:t>
            </a:r>
            <a:endParaRPr lang="fr-FR" dirty="0">
              <a:latin typeface="Times"/>
            </a:endParaRPr>
          </a:p>
        </p:txBody>
      </p:sp>
      <p:cxnSp>
        <p:nvCxnSpPr>
          <p:cNvPr id="10" name="Connecteur droit 9"/>
          <p:cNvCxnSpPr/>
          <p:nvPr/>
        </p:nvCxnSpPr>
        <p:spPr>
          <a:xfrm>
            <a:off x="4355976" y="4109010"/>
            <a:ext cx="0" cy="187220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5724128" y="5301208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LL</a:t>
            </a:r>
            <a:r>
              <a:rPr lang="fr-CA" baseline="30000" dirty="0"/>
              <a:t>1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211960" y="6053226"/>
            <a:ext cx="393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000" dirty="0">
                <a:latin typeface="Times"/>
              </a:rPr>
              <a:t>θ</a:t>
            </a:r>
            <a:r>
              <a:rPr lang="fr-FR" sz="2000" baseline="30000" dirty="0">
                <a:latin typeface="Times"/>
              </a:rPr>
              <a:t>1</a:t>
            </a:r>
            <a:endParaRPr lang="fr-FR" baseline="30000" dirty="0">
              <a:latin typeface="Times"/>
            </a:endParaRP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5436096" y="5981218"/>
            <a:ext cx="26805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dirty="0">
                <a:latin typeface="Times"/>
              </a:rPr>
              <a:t>Degré d’intégration éco.</a:t>
            </a:r>
            <a:endParaRPr lang="fr-FR" baseline="30000" dirty="0">
              <a:latin typeface="Times"/>
            </a:endParaRPr>
          </a:p>
        </p:txBody>
      </p:sp>
      <p:cxnSp>
        <p:nvCxnSpPr>
          <p:cNvPr id="15" name="Connecteur droit 14"/>
          <p:cNvCxnSpPr/>
          <p:nvPr/>
        </p:nvCxnSpPr>
        <p:spPr>
          <a:xfrm flipV="1">
            <a:off x="2771800" y="2636912"/>
            <a:ext cx="3096344" cy="2912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5724128" y="2636912"/>
            <a:ext cx="1468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GG</a:t>
            </a:r>
            <a:endParaRPr lang="fr-CA" baseline="30000" dirty="0"/>
          </a:p>
        </p:txBody>
      </p:sp>
      <p:cxnSp>
        <p:nvCxnSpPr>
          <p:cNvPr id="17" name="Connecteur droit 16"/>
          <p:cNvCxnSpPr/>
          <p:nvPr/>
        </p:nvCxnSpPr>
        <p:spPr>
          <a:xfrm>
            <a:off x="2987824" y="2308810"/>
            <a:ext cx="2808312" cy="33843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5394229" y="3789040"/>
            <a:ext cx="1511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CA" dirty="0"/>
              <a:t>gains&gt;pertes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402102" y="3779748"/>
            <a:ext cx="1665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CA" dirty="0"/>
              <a:t>Pertes &gt; gains</a:t>
            </a:r>
          </a:p>
        </p:txBody>
      </p:sp>
      <p:cxnSp>
        <p:nvCxnSpPr>
          <p:cNvPr id="19" name="Connecteur droit 18"/>
          <p:cNvCxnSpPr/>
          <p:nvPr/>
        </p:nvCxnSpPr>
        <p:spPr>
          <a:xfrm>
            <a:off x="4860032" y="3645024"/>
            <a:ext cx="38992" cy="230425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12"/>
          <p:cNvSpPr txBox="1">
            <a:spLocks noChangeArrowheads="1"/>
          </p:cNvSpPr>
          <p:nvPr/>
        </p:nvSpPr>
        <p:spPr bwMode="auto">
          <a:xfrm>
            <a:off x="4755008" y="6021288"/>
            <a:ext cx="393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l-GR" sz="2000" dirty="0">
                <a:latin typeface="Times"/>
              </a:rPr>
              <a:t>θ</a:t>
            </a:r>
            <a:r>
              <a:rPr lang="fr-FR" sz="2000" baseline="30000" dirty="0">
                <a:latin typeface="Times"/>
              </a:rPr>
              <a:t>2</a:t>
            </a:r>
            <a:endParaRPr lang="fr-FR" baseline="30000" dirty="0">
              <a:latin typeface="Times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6075070" y="4765214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LL</a:t>
            </a:r>
            <a:r>
              <a:rPr lang="fr-CA" baseline="30000" dirty="0"/>
              <a:t>2</a:t>
            </a:r>
          </a:p>
        </p:txBody>
      </p:sp>
      <p:cxnSp>
        <p:nvCxnSpPr>
          <p:cNvPr id="24" name="Connecteur droit 23"/>
          <p:cNvCxnSpPr/>
          <p:nvPr/>
        </p:nvCxnSpPr>
        <p:spPr>
          <a:xfrm>
            <a:off x="3338766" y="1772816"/>
            <a:ext cx="2808312" cy="33843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lèche droite 24"/>
          <p:cNvSpPr/>
          <p:nvPr/>
        </p:nvSpPr>
        <p:spPr>
          <a:xfrm>
            <a:off x="3635896" y="2636912"/>
            <a:ext cx="36004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r>
              <a:rPr lang="fr-CA" dirty="0"/>
              <a:t>La zone euro est-elle optimale?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781128"/>
          </a:xfrm>
        </p:spPr>
        <p:txBody>
          <a:bodyPr>
            <a:normAutofit fontScale="92500" lnSpcReduction="10000"/>
          </a:bodyPr>
          <a:lstStyle/>
          <a:p>
            <a:r>
              <a:rPr lang="fr-CA" dirty="0"/>
              <a:t>L’intensité du commerce</a:t>
            </a:r>
          </a:p>
          <a:p>
            <a:pPr>
              <a:buNone/>
            </a:pPr>
            <a:endParaRPr lang="fr-CA" dirty="0"/>
          </a:p>
          <a:p>
            <a:r>
              <a:rPr lang="fr-CA" dirty="0"/>
              <a:t>La mobilité des facteurs</a:t>
            </a:r>
          </a:p>
          <a:p>
            <a:pPr lvl="1"/>
            <a:r>
              <a:rPr lang="fr-CA" dirty="0"/>
              <a:t>Le capital</a:t>
            </a:r>
          </a:p>
          <a:p>
            <a:pPr lvl="1"/>
            <a:r>
              <a:rPr lang="fr-CA" dirty="0"/>
              <a:t>Le travail</a:t>
            </a:r>
          </a:p>
          <a:p>
            <a:pPr>
              <a:buNone/>
            </a:pPr>
            <a:endParaRPr lang="fr-CA" dirty="0"/>
          </a:p>
          <a:p>
            <a:r>
              <a:rPr lang="fr-CA" dirty="0"/>
              <a:t>La similarité des structures éco. (importance et fréquence des chocs asymétriques)</a:t>
            </a:r>
          </a:p>
          <a:p>
            <a:endParaRPr lang="fr-CA" dirty="0"/>
          </a:p>
          <a:p>
            <a:r>
              <a:rPr lang="fr-CA" dirty="0"/>
              <a:t>La prés. d’une </a:t>
            </a:r>
            <a:r>
              <a:rPr lang="fr-CA" dirty="0" err="1"/>
              <a:t>pol</a:t>
            </a:r>
            <a:r>
              <a:rPr lang="fr-CA" dirty="0"/>
              <a:t>. </a:t>
            </a:r>
            <a:r>
              <a:rPr lang="fr-CA" dirty="0" err="1"/>
              <a:t>budg</a:t>
            </a:r>
            <a:r>
              <a:rPr lang="fr-CA" dirty="0"/>
              <a:t>. commune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29</a:t>
            </a:fld>
            <a:endParaRPr lang="fr-C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916832"/>
            <a:ext cx="8352928" cy="3384376"/>
          </a:xfrm>
        </p:spPr>
        <p:txBody>
          <a:bodyPr>
            <a:noAutofit/>
          </a:bodyPr>
          <a:lstStyle/>
          <a:p>
            <a:pPr algn="ctr"/>
            <a:r>
              <a:rPr lang="fr-CA" dirty="0"/>
              <a:t>I. L’intégration économique européenne</a:t>
            </a:r>
            <a:br>
              <a:rPr lang="fr-CA" dirty="0"/>
            </a:br>
            <a:endParaRPr lang="fr-CA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7EB1-A7E5-45C9-B3A7-77ADC541408C}" type="slidenum">
              <a:rPr lang="fr-CA" smtClean="0"/>
              <a:pPr/>
              <a:t>3</a:t>
            </a:fld>
            <a:endParaRPr lang="fr-CA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«Mettre la charrue avant les bœufs»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349080"/>
          </a:xfrm>
        </p:spPr>
        <p:txBody>
          <a:bodyPr/>
          <a:lstStyle/>
          <a:p>
            <a:r>
              <a:rPr lang="fr-CA" dirty="0"/>
              <a:t>La centralisation de la </a:t>
            </a:r>
            <a:r>
              <a:rPr lang="fr-CA" dirty="0" err="1"/>
              <a:t>pol</a:t>
            </a:r>
            <a:r>
              <a:rPr lang="fr-CA" dirty="0"/>
              <a:t>. </a:t>
            </a:r>
            <a:r>
              <a:rPr lang="fr-CA" dirty="0" err="1"/>
              <a:t>budg</a:t>
            </a:r>
            <a:r>
              <a:rPr lang="fr-CA" dirty="0"/>
              <a:t>. aurait dû être traitée comme un préalable plutôt qu’un effet souhaitable de la création de l’euro </a:t>
            </a:r>
          </a:p>
          <a:p>
            <a:endParaRPr lang="fr-CA" dirty="0"/>
          </a:p>
          <a:p>
            <a:r>
              <a:rPr lang="fr-CA" dirty="0"/>
              <a:t>Après 2008, la crédibilité du pacte de stabilité est ruinée, mais le refus de la BCE de fin. les </a:t>
            </a:r>
            <a:r>
              <a:rPr lang="fr-CA" dirty="0" err="1"/>
              <a:t>déf</a:t>
            </a:r>
            <a:r>
              <a:rPr lang="fr-CA" dirty="0"/>
              <a:t>. publics en imprimant de la monnaie persiste…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30</a:t>
            </a:fld>
            <a:endParaRPr lang="fr-C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dirty="0"/>
              <a:t>L’État et l’intégration régionale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11349"/>
            <a:ext cx="8291264" cy="4741987"/>
          </a:xfrm>
        </p:spPr>
        <p:txBody>
          <a:bodyPr>
            <a:normAutofit/>
          </a:bodyPr>
          <a:lstStyle/>
          <a:p>
            <a:r>
              <a:rPr lang="fr-CA" dirty="0"/>
              <a:t>À chaque étape de l’intégration régionale, l’État voit sa souveraineté s’effriter.</a:t>
            </a:r>
          </a:p>
          <a:p>
            <a:endParaRPr lang="fr-CA" dirty="0"/>
          </a:p>
          <a:p>
            <a:r>
              <a:rPr lang="fr-CA" dirty="0"/>
              <a:t>Ultimement, une union économique devrait impliquer une fédération </a:t>
            </a:r>
            <a:r>
              <a:rPr lang="fr-CA" dirty="0" err="1"/>
              <a:t>pol</a:t>
            </a:r>
            <a:r>
              <a:rPr lang="fr-CA" dirty="0"/>
              <a:t>. disposant d’une </a:t>
            </a:r>
            <a:r>
              <a:rPr lang="fr-CA" dirty="0" err="1"/>
              <a:t>pol</a:t>
            </a:r>
            <a:r>
              <a:rPr lang="fr-CA" dirty="0"/>
              <a:t>. </a:t>
            </a:r>
            <a:r>
              <a:rPr lang="fr-CA" dirty="0" err="1"/>
              <a:t>budg</a:t>
            </a:r>
            <a:r>
              <a:rPr lang="fr-CA" dirty="0"/>
              <a:t>. autonome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4</a:t>
            </a:fld>
            <a:endParaRPr lang="fr-C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dirty="0"/>
              <a:t>La déclaration du 8 mai 1950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fr-CA" dirty="0"/>
              <a:t>Les «pères de l’Europe» </a:t>
            </a:r>
          </a:p>
          <a:p>
            <a:pPr lvl="1"/>
            <a:r>
              <a:rPr lang="fr-CA" dirty="0"/>
              <a:t>Jean Monnet</a:t>
            </a:r>
          </a:p>
          <a:p>
            <a:pPr lvl="1"/>
            <a:r>
              <a:rPr lang="fr-CA" dirty="0"/>
              <a:t>Robert Schuman</a:t>
            </a:r>
          </a:p>
          <a:p>
            <a:pPr>
              <a:buNone/>
            </a:pPr>
            <a:endParaRPr lang="fr-CA" dirty="0"/>
          </a:p>
          <a:p>
            <a:r>
              <a:rPr lang="fr-CA" dirty="0"/>
              <a:t>La déclaration du 8 mai 1950</a:t>
            </a:r>
          </a:p>
          <a:p>
            <a:pPr lvl="1"/>
            <a:r>
              <a:rPr lang="fr-CA" dirty="0"/>
              <a:t>Paix et prospérité planifiées</a:t>
            </a:r>
          </a:p>
          <a:p>
            <a:pPr lvl="1"/>
            <a:r>
              <a:rPr lang="fr-CA" dirty="0"/>
              <a:t>L’approche incrémentale et la «solidarité de fait» </a:t>
            </a:r>
          </a:p>
          <a:p>
            <a:pPr lvl="1"/>
            <a:r>
              <a:rPr lang="fr-CA" dirty="0"/>
              <a:t>L’objectif avoué d’une «fédération européenne»</a:t>
            </a:r>
          </a:p>
          <a:p>
            <a:pPr lvl="1"/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5</a:t>
            </a:fld>
            <a:endParaRPr lang="fr-C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dirty="0"/>
              <a:t>De la CECA à l’union douanière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Les traités importants</a:t>
            </a:r>
          </a:p>
          <a:p>
            <a:pPr lvl="1"/>
            <a:r>
              <a:rPr lang="fr-CA" dirty="0"/>
              <a:t>CECA (51)</a:t>
            </a:r>
          </a:p>
          <a:p>
            <a:pPr lvl="1"/>
            <a:r>
              <a:rPr lang="fr-CA" dirty="0"/>
              <a:t>Échec de la CED (54)</a:t>
            </a:r>
          </a:p>
          <a:p>
            <a:pPr lvl="1"/>
            <a:r>
              <a:rPr lang="fr-CA" dirty="0"/>
              <a:t>Traité de Rome : l’EURATOM et la CEE (57)</a:t>
            </a:r>
          </a:p>
          <a:p>
            <a:endParaRPr lang="fr-CA" dirty="0"/>
          </a:p>
          <a:p>
            <a:r>
              <a:rPr lang="fr-CA" dirty="0"/>
              <a:t>L’échéancier des réalisations</a:t>
            </a:r>
          </a:p>
          <a:p>
            <a:pPr lvl="1"/>
            <a:r>
              <a:rPr lang="fr-CA" dirty="0"/>
              <a:t>Libre-échange et union douanière (68)</a:t>
            </a:r>
          </a:p>
          <a:p>
            <a:pPr lvl="1"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6</a:t>
            </a:fld>
            <a:endParaRPr lang="fr-CA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dirty="0"/>
              <a:t>Commerce et monnaie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r>
              <a:rPr lang="fr-CA" dirty="0"/>
              <a:t>La monnaie «lubrifie» les transactions…</a:t>
            </a:r>
          </a:p>
          <a:p>
            <a:endParaRPr lang="fr-CA" dirty="0"/>
          </a:p>
          <a:p>
            <a:r>
              <a:rPr lang="fr-CA" dirty="0"/>
              <a:t>Si le SMI de </a:t>
            </a:r>
            <a:r>
              <a:rPr lang="fr-CA" dirty="0" err="1"/>
              <a:t>Bretton</a:t>
            </a:r>
            <a:r>
              <a:rPr lang="fr-CA" dirty="0"/>
              <a:t> </a:t>
            </a:r>
            <a:r>
              <a:rPr lang="fr-CA" dirty="0" err="1"/>
              <a:t>Woods</a:t>
            </a:r>
            <a:r>
              <a:rPr lang="fr-CA" dirty="0"/>
              <a:t> «lubrifie» le commerce à l’intérieur du GATT…</a:t>
            </a:r>
          </a:p>
          <a:p>
            <a:endParaRPr lang="fr-CA" dirty="0"/>
          </a:p>
          <a:p>
            <a:r>
              <a:rPr lang="fr-CA" dirty="0"/>
              <a:t>Le SME «lubrifie» le commerce à l’intérieur du marché commun européen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7</a:t>
            </a:fld>
            <a:endParaRPr lang="fr-C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Vers un marché commun, voire plus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925144"/>
          </a:xfrm>
        </p:spPr>
        <p:txBody>
          <a:bodyPr>
            <a:normAutofit/>
          </a:bodyPr>
          <a:lstStyle/>
          <a:p>
            <a:r>
              <a:rPr lang="fr-CA" dirty="0"/>
              <a:t>L’</a:t>
            </a:r>
            <a:r>
              <a:rPr lang="fr-CA" dirty="0" err="1"/>
              <a:t>obj</a:t>
            </a:r>
            <a:r>
              <a:rPr lang="fr-CA" dirty="0"/>
              <a:t>. de la CEE est un marché commun</a:t>
            </a:r>
          </a:p>
          <a:p>
            <a:endParaRPr lang="fr-CA" dirty="0"/>
          </a:p>
          <a:p>
            <a:r>
              <a:rPr lang="fr-CA" dirty="0"/>
              <a:t>Le rapport Werner (70) suggère des moyens monétaires</a:t>
            </a:r>
          </a:p>
          <a:p>
            <a:pPr lvl="1"/>
            <a:r>
              <a:rPr lang="fr-CA" dirty="0"/>
              <a:t>Même approche incrémentale qu’en matière commerciale et politique</a:t>
            </a:r>
          </a:p>
          <a:p>
            <a:pPr lvl="2"/>
            <a:r>
              <a:rPr lang="fr-CA" dirty="0"/>
              <a:t>Réduction des marges de flottement entre les devises</a:t>
            </a:r>
          </a:p>
          <a:p>
            <a:pPr lvl="2"/>
            <a:r>
              <a:rPr lang="fr-CA" dirty="0"/>
              <a:t>Libre circulation des capitaux et intégration des systèmes financiers</a:t>
            </a:r>
          </a:p>
          <a:p>
            <a:pPr lvl="2"/>
            <a:r>
              <a:rPr lang="fr-CA" dirty="0"/>
              <a:t>Monnaie et politique monétaire communes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8</a:t>
            </a:fld>
            <a:endParaRPr lang="fr-CA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dirty="0"/>
              <a:t>Les serpents monétaires (72-79)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fr-CA" dirty="0"/>
              <a:t>Fait suite au rapport Werner, ancêtre du SME (mêmes </a:t>
            </a:r>
            <a:r>
              <a:rPr lang="fr-CA" dirty="0" err="1"/>
              <a:t>obj</a:t>
            </a:r>
            <a:r>
              <a:rPr lang="fr-CA" dirty="0"/>
              <a:t>., voir </a:t>
            </a:r>
            <a:r>
              <a:rPr lang="fr-CA" dirty="0" err="1"/>
              <a:t>ci-bas</a:t>
            </a:r>
            <a:r>
              <a:rPr lang="fr-CA" dirty="0"/>
              <a:t>)</a:t>
            </a:r>
          </a:p>
          <a:p>
            <a:pPr lvl="1"/>
            <a:r>
              <a:rPr lang="fr-CA" dirty="0"/>
              <a:t>Des marges de 2,25% autour de parités bilatérales fixes</a:t>
            </a:r>
          </a:p>
          <a:p>
            <a:pPr lvl="1"/>
            <a:r>
              <a:rPr lang="fr-CA" dirty="0"/>
              <a:t>Dévaluations compétitives récurrentes</a:t>
            </a:r>
          </a:p>
          <a:p>
            <a:pPr lvl="1"/>
            <a:r>
              <a:rPr lang="fr-CA" dirty="0"/>
              <a:t>Contrôle des capitaux limite la spéculation</a:t>
            </a:r>
          </a:p>
          <a:p>
            <a:pPr lvl="1"/>
            <a:endParaRPr lang="fr-CA" dirty="0"/>
          </a:p>
          <a:p>
            <a:r>
              <a:rPr lang="fr-CA" dirty="0"/>
              <a:t>S’avèrent finalement trop restrictifs et difficiles à gérer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9</a:t>
            </a:fld>
            <a:endParaRPr lang="fr-C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que">
  <a:themeElements>
    <a:clrScheme name="Techniqu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que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qu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4859</TotalTime>
  <Words>1163</Words>
  <Application>Microsoft Office PowerPoint</Application>
  <PresentationFormat>Affichage à l'écran (4:3)</PresentationFormat>
  <Paragraphs>216</Paragraphs>
  <Slides>30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7" baseType="lpstr">
      <vt:lpstr>Arial</vt:lpstr>
      <vt:lpstr>Calibri</vt:lpstr>
      <vt:lpstr>Franklin Gothic Book</vt:lpstr>
      <vt:lpstr>Symbol</vt:lpstr>
      <vt:lpstr>Times</vt:lpstr>
      <vt:lpstr>Wingdings 2</vt:lpstr>
      <vt:lpstr>Technique</vt:lpstr>
      <vt:lpstr>L’Intégration économique européenne et la théorie des Zones monétaires optimales</vt:lpstr>
      <vt:lpstr>Plan</vt:lpstr>
      <vt:lpstr>I. L’intégration économique européenne </vt:lpstr>
      <vt:lpstr>L’État et l’intégration régionale</vt:lpstr>
      <vt:lpstr>La déclaration du 8 mai 1950</vt:lpstr>
      <vt:lpstr>De la CECA à l’union douanière</vt:lpstr>
      <vt:lpstr>Commerce et monnaie</vt:lpstr>
      <vt:lpstr>Vers un marché commun, voire plus</vt:lpstr>
      <vt:lpstr>Les serpents monétaires (72-79)</vt:lpstr>
      <vt:lpstr>Le SME (79-93)</vt:lpstr>
      <vt:lpstr>L’ECU</vt:lpstr>
      <vt:lpstr>Difficultés du SME</vt:lpstr>
      <vt:lpstr>Le traité de Maastricht (92)</vt:lpstr>
      <vt:lpstr>Le marché commun (93-94)</vt:lpstr>
      <vt:lpstr>Du SME à l’euro (92-99)</vt:lpstr>
      <vt:lpstr>La théorie de la crédibilité</vt:lpstr>
      <vt:lpstr>Les objectifs de l’euro</vt:lpstr>
      <vt:lpstr>Les critères de convergence</vt:lpstr>
      <vt:lpstr>Le pacte de stabilité (97)</vt:lpstr>
      <vt:lpstr>L’euro</vt:lpstr>
      <vt:lpstr>Le SEBC</vt:lpstr>
      <vt:lpstr>Le SME 2</vt:lpstr>
      <vt:lpstr>II. La théorie des zones monétaires optimales </vt:lpstr>
      <vt:lpstr>Les zones monétaires optimales</vt:lpstr>
      <vt:lpstr>La courbe GG</vt:lpstr>
      <vt:lpstr>La courbe LL</vt:lpstr>
      <vt:lpstr>Le degré d’intégration critique</vt:lpstr>
      <vt:lpstr>Effet d’une instabilité des économies de la zone</vt:lpstr>
      <vt:lpstr>La zone euro est-elle optimale?</vt:lpstr>
      <vt:lpstr>«Mettre la charrue avant les bœufs»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Modèle simple de fixation des taux de change</dc:title>
  <dc:creator>HP Authorized Customer</dc:creator>
  <cp:lastModifiedBy>Charest, Yan-Olivier</cp:lastModifiedBy>
  <cp:revision>895</cp:revision>
  <dcterms:created xsi:type="dcterms:W3CDTF">2011-09-02T19:31:24Z</dcterms:created>
  <dcterms:modified xsi:type="dcterms:W3CDTF">2025-04-16T13:45:13Z</dcterms:modified>
</cp:coreProperties>
</file>