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41"/>
  </p:notesMasterIdLst>
  <p:handoutMasterIdLst>
    <p:handoutMasterId r:id="rId42"/>
  </p:handoutMasterIdLst>
  <p:sldIdLst>
    <p:sldId id="256" r:id="rId2"/>
    <p:sldId id="386" r:id="rId3"/>
    <p:sldId id="458" r:id="rId4"/>
    <p:sldId id="383" r:id="rId5"/>
    <p:sldId id="420" r:id="rId6"/>
    <p:sldId id="411" r:id="rId7"/>
    <p:sldId id="367" r:id="rId8"/>
    <p:sldId id="370" r:id="rId9"/>
    <p:sldId id="414" r:id="rId10"/>
    <p:sldId id="416" r:id="rId11"/>
    <p:sldId id="371" r:id="rId12"/>
    <p:sldId id="447" r:id="rId13"/>
    <p:sldId id="448" r:id="rId14"/>
    <p:sldId id="449" r:id="rId15"/>
    <p:sldId id="450" r:id="rId16"/>
    <p:sldId id="452" r:id="rId17"/>
    <p:sldId id="446" r:id="rId18"/>
    <p:sldId id="372" r:id="rId19"/>
    <p:sldId id="441" r:id="rId20"/>
    <p:sldId id="442" r:id="rId21"/>
    <p:sldId id="443" r:id="rId22"/>
    <p:sldId id="444" r:id="rId23"/>
    <p:sldId id="418" r:id="rId24"/>
    <p:sldId id="373" r:id="rId25"/>
    <p:sldId id="454" r:id="rId26"/>
    <p:sldId id="374" r:id="rId27"/>
    <p:sldId id="445" r:id="rId28"/>
    <p:sldId id="410" r:id="rId29"/>
    <p:sldId id="384" r:id="rId30"/>
    <p:sldId id="412" r:id="rId31"/>
    <p:sldId id="375" r:id="rId32"/>
    <p:sldId id="413" r:id="rId33"/>
    <p:sldId id="376" r:id="rId34"/>
    <p:sldId id="378" r:id="rId35"/>
    <p:sldId id="377" r:id="rId36"/>
    <p:sldId id="379" r:id="rId37"/>
    <p:sldId id="419" r:id="rId38"/>
    <p:sldId id="385" r:id="rId39"/>
    <p:sldId id="459" r:id="rId4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809" autoAdjust="0"/>
    <p:restoredTop sz="94624" autoAdjust="0"/>
  </p:normalViewPr>
  <p:slideViewPr>
    <p:cSldViewPr>
      <p:cViewPr varScale="1">
        <p:scale>
          <a:sx n="81" d="100"/>
          <a:sy n="81" d="100"/>
        </p:scale>
        <p:origin x="5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2C047-F579-4DB9-9B84-DD183CE5A61D}" type="datetimeFigureOut">
              <a:rPr lang="fr-FR" smtClean="0"/>
              <a:pPr/>
              <a:t>26/11/2020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DA4BC-404A-4EAA-88CD-CA6255207B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2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0782DA4-8220-4EE1-A19D-B5D95C8C132E}" type="datetimeFigureOut">
              <a:rPr lang="fr-CA" smtClean="0"/>
              <a:pPr/>
              <a:t>2020-11-26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0ADF1F0-A53A-4F5E-AB8E-0619632A0D96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5929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241C-A88E-4D0B-826A-F1364410F13B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923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BECC-DCA4-411A-AA54-3E833186AC82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25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686-D1F1-420F-A840-2B814E8995C6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040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F541-9866-4CDA-9887-60BE3AFA6995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637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9F27-C994-49E0-8972-DC52BB8B38D7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0047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9E11-DCD9-4239-A52B-1A826F0312A4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217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F86B-805C-4B64-BBD8-7CFD6179F2AC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45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301-7CCE-466D-8B5C-E598CE2DC154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976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4B4A-33AD-4234-A923-BE5C289FB0D3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47757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51204-19C5-43A1-AF6C-4C7EB8E188B8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2172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2E2461D-2DF7-4CF2-8023-8548F0B12F1A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4329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925365-2F24-4403-AD63-B26B17BFAA0E}" type="datetime1">
              <a:rPr lang="fr-CA" smtClean="0"/>
              <a:pPr/>
              <a:t>2020-11-26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6690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national.gc.ca/trade-commerce/trade-agreements-accords-commerciaux/agr-acc/index.aspx?lang=fr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Le Libre-échange ET SES Institutions depuis 1945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ECO3550 </a:t>
            </a:r>
            <a:r>
              <a:rPr lang="fr-CA"/>
              <a:t>Thème 6</a:t>
            </a:r>
            <a:endParaRPr lang="fr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de réciprocité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10</a:t>
            </a:fld>
            <a:endParaRPr lang="fr-CA"/>
          </a:p>
        </p:txBody>
      </p:sp>
      <p:sp>
        <p:nvSpPr>
          <p:cNvPr id="26" name="Ellipse 25"/>
          <p:cNvSpPr/>
          <p:nvPr/>
        </p:nvSpPr>
        <p:spPr>
          <a:xfrm>
            <a:off x="2123728" y="2132856"/>
            <a:ext cx="144016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5940152" y="2132856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3923928" y="2276872"/>
            <a:ext cx="151216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3419872" y="1763524"/>
            <a:ext cx="2636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>
                <a:sym typeface="Symbol"/>
              </a:rPr>
              <a:t></a:t>
            </a:r>
            <a:r>
              <a:rPr lang="fr-CA" dirty="0" err="1">
                <a:sym typeface="Symbol"/>
              </a:rPr>
              <a:t>t</a:t>
            </a:r>
            <a:r>
              <a:rPr lang="fr-CA" baseline="-25000" dirty="0" err="1">
                <a:sym typeface="Symbol"/>
              </a:rPr>
              <a:t>A</a:t>
            </a:r>
            <a:r>
              <a:rPr lang="fr-CA" dirty="0"/>
              <a:t> d’une valeur de 1M$</a:t>
            </a:r>
          </a:p>
        </p:txBody>
      </p:sp>
      <p:sp>
        <p:nvSpPr>
          <p:cNvPr id="40" name="Espace réservé du contenu 2"/>
          <p:cNvSpPr txBox="1">
            <a:spLocks/>
          </p:cNvSpPr>
          <p:nvPr/>
        </p:nvSpPr>
        <p:spPr>
          <a:xfrm>
            <a:off x="683568" y="4077072"/>
            <a:ext cx="7971656" cy="2132856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Si un pays consent un avantage commercial à un autre, ce dernier doit lui rendre la pareille.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S’applique à l’intérieur d’une relation bilatérale et touche généralement le commerce de plus d’un bien.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2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3923928" y="2636912"/>
            <a:ext cx="151216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131840" y="2780928"/>
            <a:ext cx="3361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>
                <a:sym typeface="Symbol"/>
              </a:rPr>
              <a:t></a:t>
            </a:r>
            <a:r>
              <a:rPr lang="fr-CA" dirty="0" err="1">
                <a:sym typeface="Symbol"/>
              </a:rPr>
              <a:t>t</a:t>
            </a:r>
            <a:r>
              <a:rPr lang="fr-CA" baseline="-25000" dirty="0" err="1">
                <a:sym typeface="Symbol"/>
              </a:rPr>
              <a:t>A</a:t>
            </a:r>
            <a:r>
              <a:rPr lang="fr-CA" dirty="0"/>
              <a:t> ou </a:t>
            </a:r>
            <a:r>
              <a:rPr lang="fr-CA" dirty="0">
                <a:sym typeface="Symbol"/>
              </a:rPr>
              <a:t></a:t>
            </a:r>
            <a:r>
              <a:rPr lang="fr-CA" dirty="0" err="1"/>
              <a:t>t</a:t>
            </a:r>
            <a:r>
              <a:rPr lang="fr-CA" baseline="-25000" dirty="0" err="1"/>
              <a:t>B</a:t>
            </a:r>
            <a:r>
              <a:rPr lang="fr-CA" dirty="0"/>
              <a:t> d’une valeur de 1M$</a:t>
            </a:r>
          </a:p>
        </p:txBody>
      </p:sp>
    </p:spTree>
    <p:extLst>
      <p:ext uri="{BB962C8B-B14F-4D97-AF65-F5344CB8AC3E}">
        <p14:creationId xmlns:p14="http://schemas.microsoft.com/office/powerpoint/2010/main" val="3066544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clauses de sauvegarde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Certaines situations peuvent légitimer l’usage de barrières commerciales</a:t>
            </a:r>
          </a:p>
          <a:p>
            <a:pPr lvl="1"/>
            <a:r>
              <a:rPr lang="fr-CA" dirty="0"/>
              <a:t>Les droits compensatoires</a:t>
            </a:r>
          </a:p>
          <a:p>
            <a:pPr lvl="1"/>
            <a:r>
              <a:rPr lang="fr-CA" dirty="0"/>
              <a:t>La clause anti-dumping</a:t>
            </a:r>
          </a:p>
          <a:p>
            <a:pPr lvl="1"/>
            <a:r>
              <a:rPr lang="fr-CA" dirty="0"/>
              <a:t>Déficit commercial</a:t>
            </a:r>
          </a:p>
          <a:p>
            <a:pPr lvl="1"/>
            <a:r>
              <a:rPr lang="fr-CA" dirty="0"/>
              <a:t>Sauvegarde d’urgence des industries nationales</a:t>
            </a:r>
          </a:p>
          <a:p>
            <a:pPr lvl="1"/>
            <a:r>
              <a:rPr lang="fr-CA" dirty="0"/>
              <a:t>Les PVD bénéficient de quelques privilèges</a:t>
            </a:r>
          </a:p>
          <a:p>
            <a:pPr marL="448056" lvl="1" indent="0">
              <a:buNone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S’ajoutent…</a:t>
            </a:r>
          </a:p>
          <a:p>
            <a:pPr lvl="1"/>
            <a:r>
              <a:rPr lang="fr-CA" dirty="0"/>
              <a:t>les accords régionaux préférentiels</a:t>
            </a:r>
          </a:p>
          <a:p>
            <a:pPr lvl="1"/>
            <a:r>
              <a:rPr lang="fr-CA" dirty="0"/>
              <a:t>les accords dérogatoires sectoriels ou spécifiques</a:t>
            </a:r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Les accords </a:t>
            </a:r>
            <a:r>
              <a:rPr lang="en-CA" dirty="0" err="1"/>
              <a:t>multifibres</a:t>
            </a:r>
            <a:endParaRPr lang="en-CA" dirty="0"/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L’agriculture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11</a:t>
            </a:fld>
            <a:endParaRPr lang="fr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droits compensatoires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Peuvent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invoqués</a:t>
            </a:r>
            <a:r>
              <a:rPr lang="en-CA" dirty="0"/>
              <a:t> </a:t>
            </a:r>
            <a:r>
              <a:rPr lang="en-CA" dirty="0" err="1"/>
              <a:t>lorsqu’un</a:t>
            </a:r>
            <a:r>
              <a:rPr lang="en-CA" dirty="0"/>
              <a:t> pays </a:t>
            </a:r>
            <a:r>
              <a:rPr lang="en-CA" dirty="0" err="1"/>
              <a:t>exportateur</a:t>
            </a:r>
            <a:r>
              <a:rPr lang="en-CA" dirty="0"/>
              <a:t> </a:t>
            </a:r>
            <a:r>
              <a:rPr lang="en-CA" dirty="0" err="1"/>
              <a:t>subventionne</a:t>
            </a:r>
            <a:r>
              <a:rPr lang="en-CA" dirty="0"/>
              <a:t> son </a:t>
            </a:r>
            <a:r>
              <a:rPr lang="en-CA" dirty="0" err="1"/>
              <a:t>industrie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 droit </a:t>
            </a:r>
            <a:r>
              <a:rPr lang="en-CA" dirty="0" err="1"/>
              <a:t>imposé</a:t>
            </a:r>
            <a:r>
              <a:rPr lang="en-CA" dirty="0"/>
              <a:t> </a:t>
            </a:r>
            <a:r>
              <a:rPr lang="en-CA" dirty="0" err="1"/>
              <a:t>doit</a:t>
            </a:r>
            <a:r>
              <a:rPr lang="en-CA" dirty="0"/>
              <a:t> </a:t>
            </a:r>
            <a:r>
              <a:rPr lang="en-CA" dirty="0" err="1"/>
              <a:t>seul</a:t>
            </a:r>
            <a:r>
              <a:rPr lang="en-CA" dirty="0"/>
              <a:t>. </a:t>
            </a:r>
            <a:r>
              <a:rPr lang="en-CA" dirty="0" err="1"/>
              <a:t>compenser</a:t>
            </a:r>
            <a:r>
              <a:rPr lang="en-CA" dirty="0"/>
              <a:t> pour la </a:t>
            </a:r>
            <a:r>
              <a:rPr lang="en-CA" dirty="0" err="1"/>
              <a:t>sbv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Ex. : un des </a:t>
            </a:r>
            <a:r>
              <a:rPr lang="en-CA" dirty="0" err="1"/>
              <a:t>deux</a:t>
            </a:r>
            <a:r>
              <a:rPr lang="en-CA" dirty="0"/>
              <a:t> arguments </a:t>
            </a:r>
            <a:r>
              <a:rPr lang="en-CA" dirty="0" err="1"/>
              <a:t>américains</a:t>
            </a:r>
            <a:r>
              <a:rPr lang="en-CA" dirty="0"/>
              <a:t> </a:t>
            </a:r>
            <a:r>
              <a:rPr lang="en-CA" dirty="0" err="1"/>
              <a:t>dans</a:t>
            </a:r>
            <a:r>
              <a:rPr lang="en-CA" dirty="0"/>
              <a:t> la </a:t>
            </a:r>
            <a:r>
              <a:rPr lang="en-CA" dirty="0" err="1"/>
              <a:t>crise</a:t>
            </a:r>
            <a:r>
              <a:rPr lang="en-CA" dirty="0"/>
              <a:t> du bois d’oeuvre, les </a:t>
            </a:r>
            <a:r>
              <a:rPr lang="en-CA" dirty="0" err="1"/>
              <a:t>redevances</a:t>
            </a:r>
            <a:r>
              <a:rPr lang="en-CA" dirty="0"/>
              <a:t> </a:t>
            </a:r>
            <a:r>
              <a:rPr lang="en-CA" dirty="0" err="1"/>
              <a:t>sur</a:t>
            </a:r>
            <a:r>
              <a:rPr lang="en-CA" dirty="0"/>
              <a:t> les </a:t>
            </a:r>
            <a:r>
              <a:rPr lang="en-CA" dirty="0" err="1"/>
              <a:t>droits</a:t>
            </a:r>
            <a:r>
              <a:rPr lang="en-CA" dirty="0"/>
              <a:t> de coupe </a:t>
            </a:r>
            <a:r>
              <a:rPr lang="en-CA" dirty="0" err="1"/>
              <a:t>seraient</a:t>
            </a:r>
            <a:r>
              <a:rPr lang="en-CA" dirty="0"/>
              <a:t> </a:t>
            </a:r>
            <a:r>
              <a:rPr lang="en-CA" dirty="0" err="1"/>
              <a:t>octroyées</a:t>
            </a:r>
            <a:r>
              <a:rPr lang="en-CA" dirty="0"/>
              <a:t> en bas du prix du </a:t>
            </a:r>
            <a:r>
              <a:rPr lang="en-CA" dirty="0" err="1"/>
              <a:t>marché</a:t>
            </a:r>
            <a:r>
              <a:rPr lang="en-CA" dirty="0"/>
              <a:t> par les provinces </a:t>
            </a:r>
            <a:r>
              <a:rPr lang="en-CA" dirty="0" err="1"/>
              <a:t>canadiennes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anti-dumping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invoquée</a:t>
            </a:r>
            <a:r>
              <a:rPr lang="en-CA" dirty="0"/>
              <a:t> </a:t>
            </a:r>
            <a:r>
              <a:rPr lang="en-CA" dirty="0" err="1"/>
              <a:t>lorsque</a:t>
            </a:r>
            <a:r>
              <a:rPr lang="en-CA" dirty="0"/>
              <a:t> les </a:t>
            </a:r>
            <a:r>
              <a:rPr lang="en-CA" dirty="0" err="1"/>
              <a:t>exportateurs</a:t>
            </a:r>
            <a:r>
              <a:rPr lang="en-CA" dirty="0"/>
              <a:t> </a:t>
            </a:r>
            <a:r>
              <a:rPr lang="en-CA" dirty="0" err="1"/>
              <a:t>étrangers</a:t>
            </a:r>
            <a:r>
              <a:rPr lang="en-CA" dirty="0"/>
              <a:t> </a:t>
            </a:r>
            <a:r>
              <a:rPr lang="en-CA" dirty="0" err="1"/>
              <a:t>écoulent</a:t>
            </a:r>
            <a:r>
              <a:rPr lang="en-CA" dirty="0"/>
              <a:t> </a:t>
            </a:r>
            <a:r>
              <a:rPr lang="en-CA" dirty="0" err="1"/>
              <a:t>leurs</a:t>
            </a:r>
            <a:r>
              <a:rPr lang="en-CA" dirty="0"/>
              <a:t> X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deçà</a:t>
            </a:r>
            <a:r>
              <a:rPr lang="en-CA" dirty="0"/>
              <a:t> du prix </a:t>
            </a:r>
            <a:r>
              <a:rPr lang="en-CA" dirty="0" err="1"/>
              <a:t>auquel</a:t>
            </a:r>
            <a:r>
              <a:rPr lang="en-CA" dirty="0"/>
              <a:t> </a:t>
            </a:r>
            <a:r>
              <a:rPr lang="en-CA" dirty="0" err="1"/>
              <a:t>ils</a:t>
            </a:r>
            <a:r>
              <a:rPr lang="en-CA" dirty="0"/>
              <a:t> </a:t>
            </a:r>
            <a:r>
              <a:rPr lang="en-CA" dirty="0" err="1"/>
              <a:t>vendent</a:t>
            </a:r>
            <a:r>
              <a:rPr lang="en-CA" dirty="0"/>
              <a:t> sur </a:t>
            </a:r>
            <a:r>
              <a:rPr lang="en-CA" dirty="0" err="1"/>
              <a:t>leur</a:t>
            </a:r>
            <a:r>
              <a:rPr lang="en-CA" dirty="0"/>
              <a:t> </a:t>
            </a:r>
            <a:r>
              <a:rPr lang="en-CA" dirty="0" err="1"/>
              <a:t>propre</a:t>
            </a:r>
            <a:r>
              <a:rPr lang="en-CA" dirty="0"/>
              <a:t> </a:t>
            </a:r>
            <a:r>
              <a:rPr lang="en-CA" dirty="0" err="1"/>
              <a:t>marché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 droit </a:t>
            </a:r>
            <a:r>
              <a:rPr lang="en-CA" dirty="0" err="1"/>
              <a:t>imposé</a:t>
            </a:r>
            <a:r>
              <a:rPr lang="en-CA" dirty="0"/>
              <a:t> </a:t>
            </a:r>
            <a:r>
              <a:rPr lang="en-CA" dirty="0" err="1"/>
              <a:t>doit</a:t>
            </a:r>
            <a:r>
              <a:rPr lang="en-CA" dirty="0"/>
              <a:t> </a:t>
            </a:r>
            <a:r>
              <a:rPr lang="en-CA" dirty="0" err="1"/>
              <a:t>seul</a:t>
            </a:r>
            <a:r>
              <a:rPr lang="en-CA" dirty="0"/>
              <a:t>. </a:t>
            </a:r>
            <a:r>
              <a:rPr lang="en-CA" dirty="0" err="1"/>
              <a:t>compenser</a:t>
            </a:r>
            <a:r>
              <a:rPr lang="en-CA" dirty="0"/>
              <a:t> pour </a:t>
            </a:r>
            <a:r>
              <a:rPr lang="en-CA" dirty="0" err="1"/>
              <a:t>l’écart</a:t>
            </a:r>
            <a:r>
              <a:rPr lang="en-CA" dirty="0"/>
              <a:t> de prix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Ex. : un des </a:t>
            </a:r>
            <a:r>
              <a:rPr lang="en-CA" dirty="0" err="1"/>
              <a:t>deux</a:t>
            </a:r>
            <a:r>
              <a:rPr lang="en-CA" dirty="0"/>
              <a:t> arguments </a:t>
            </a:r>
            <a:r>
              <a:rPr lang="en-CA" dirty="0" err="1"/>
              <a:t>américains</a:t>
            </a:r>
            <a:r>
              <a:rPr lang="en-CA" dirty="0"/>
              <a:t> </a:t>
            </a:r>
            <a:r>
              <a:rPr lang="en-CA" dirty="0" err="1"/>
              <a:t>dans</a:t>
            </a:r>
            <a:r>
              <a:rPr lang="en-CA" dirty="0"/>
              <a:t> la </a:t>
            </a:r>
            <a:r>
              <a:rPr lang="en-CA" dirty="0" err="1"/>
              <a:t>crise</a:t>
            </a:r>
            <a:r>
              <a:rPr lang="en-CA" dirty="0"/>
              <a:t> du bois d’oeuvre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déficits commerciaux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invoquée</a:t>
            </a:r>
            <a:r>
              <a:rPr lang="en-CA" dirty="0"/>
              <a:t> </a:t>
            </a:r>
            <a:r>
              <a:rPr lang="en-CA" dirty="0" err="1"/>
              <a:t>lorsque</a:t>
            </a:r>
            <a:r>
              <a:rPr lang="en-CA" dirty="0"/>
              <a:t> la </a:t>
            </a:r>
            <a:r>
              <a:rPr lang="en-CA" dirty="0" err="1"/>
              <a:t>récurrence</a:t>
            </a:r>
            <a:r>
              <a:rPr lang="en-CA" dirty="0"/>
              <a:t> et </a:t>
            </a:r>
            <a:r>
              <a:rPr lang="en-CA" dirty="0" err="1"/>
              <a:t>l’ampleur</a:t>
            </a:r>
            <a:r>
              <a:rPr lang="en-CA" dirty="0"/>
              <a:t> du </a:t>
            </a:r>
            <a:r>
              <a:rPr lang="en-CA" dirty="0" err="1"/>
              <a:t>déficit</a:t>
            </a:r>
            <a:r>
              <a:rPr lang="en-CA" dirty="0"/>
              <a:t> menace de </a:t>
            </a:r>
            <a:r>
              <a:rPr lang="en-CA" dirty="0" err="1"/>
              <a:t>dégénérer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problème</a:t>
            </a:r>
            <a:r>
              <a:rPr lang="en-CA" dirty="0"/>
              <a:t> </a:t>
            </a:r>
            <a:r>
              <a:rPr lang="en-CA" dirty="0" err="1"/>
              <a:t>d’endettement</a:t>
            </a:r>
            <a:r>
              <a:rPr lang="en-CA" dirty="0"/>
              <a:t> international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On a : CC </a:t>
            </a:r>
            <a:r>
              <a:rPr lang="en-CA" dirty="0">
                <a:sym typeface="Symbol"/>
              </a:rPr>
              <a:t> XN = X – M</a:t>
            </a:r>
          </a:p>
          <a:p>
            <a:pPr lvl="1"/>
            <a:r>
              <a:rPr lang="en-CA" dirty="0">
                <a:sym typeface="Symbol"/>
              </a:rPr>
              <a:t>CC&lt;0  </a:t>
            </a:r>
            <a:r>
              <a:rPr lang="en-CA" dirty="0" err="1">
                <a:sym typeface="Symbol"/>
              </a:rPr>
              <a:t>emprunt</a:t>
            </a:r>
            <a:r>
              <a:rPr lang="en-CA" dirty="0">
                <a:sym typeface="Symbol"/>
              </a:rPr>
              <a:t> à </a:t>
            </a:r>
            <a:r>
              <a:rPr lang="en-CA" dirty="0" err="1">
                <a:sym typeface="Symbol"/>
              </a:rPr>
              <a:t>l’étranger</a:t>
            </a:r>
            <a:endParaRPr lang="en-CA" dirty="0">
              <a:sym typeface="Symbol"/>
            </a:endParaRPr>
          </a:p>
          <a:p>
            <a:pPr lvl="1"/>
            <a:r>
              <a:rPr lang="en-CA" dirty="0" err="1">
                <a:sym typeface="Symbol"/>
              </a:rPr>
              <a:t>Problématique</a:t>
            </a:r>
            <a:r>
              <a:rPr lang="en-CA" dirty="0">
                <a:sym typeface="Symbol"/>
              </a:rPr>
              <a:t> </a:t>
            </a:r>
            <a:r>
              <a:rPr lang="en-CA" dirty="0" err="1">
                <a:sym typeface="Symbol"/>
              </a:rPr>
              <a:t>si</a:t>
            </a:r>
            <a:r>
              <a:rPr lang="en-CA" dirty="0">
                <a:sym typeface="Symbol"/>
              </a:rPr>
              <a:t> CC-3%PIB</a:t>
            </a:r>
          </a:p>
          <a:p>
            <a:pPr lvl="1"/>
            <a:r>
              <a:rPr lang="en-CA" dirty="0" err="1">
                <a:sym typeface="Symbol"/>
              </a:rPr>
              <a:t>Insoutenable</a:t>
            </a:r>
            <a:r>
              <a:rPr lang="en-CA" dirty="0">
                <a:sym typeface="Symbol"/>
              </a:rPr>
              <a:t> </a:t>
            </a:r>
            <a:r>
              <a:rPr lang="en-CA" dirty="0" err="1">
                <a:sym typeface="Symbol"/>
              </a:rPr>
              <a:t>si</a:t>
            </a:r>
            <a:r>
              <a:rPr lang="en-CA" dirty="0">
                <a:sym typeface="Symbol"/>
              </a:rPr>
              <a:t> CC-5%PIB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>
              <a:sym typeface="Symbol"/>
            </a:endParaRP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>
                <a:sym typeface="Symbol"/>
              </a:rPr>
              <a:t>Des quotas sur les M </a:t>
            </a:r>
            <a:r>
              <a:rPr lang="en-CA" dirty="0" err="1">
                <a:sym typeface="Symbol"/>
              </a:rPr>
              <a:t>sont</a:t>
            </a:r>
            <a:r>
              <a:rPr lang="en-CA" dirty="0">
                <a:sym typeface="Symbol"/>
              </a:rPr>
              <a:t> </a:t>
            </a:r>
            <a:r>
              <a:rPr lang="en-CA" dirty="0" err="1">
                <a:sym typeface="Symbol"/>
              </a:rPr>
              <a:t>parfois</a:t>
            </a:r>
            <a:r>
              <a:rPr lang="en-CA" dirty="0">
                <a:sym typeface="Symbol"/>
              </a:rPr>
              <a:t> la </a:t>
            </a:r>
            <a:r>
              <a:rPr lang="en-CA" dirty="0" err="1">
                <a:sym typeface="Symbol"/>
              </a:rPr>
              <a:t>seule</a:t>
            </a:r>
            <a:r>
              <a:rPr lang="en-CA" dirty="0">
                <a:sym typeface="Symbol"/>
              </a:rPr>
              <a:t> solution pour </a:t>
            </a:r>
            <a:r>
              <a:rPr lang="en-CA" dirty="0" err="1">
                <a:sym typeface="Symbol"/>
              </a:rPr>
              <a:t>rétablir</a:t>
            </a:r>
            <a:r>
              <a:rPr lang="en-CA" dirty="0">
                <a:sym typeface="Symbol"/>
              </a:rPr>
              <a:t> CC=0 à court </a:t>
            </a:r>
            <a:r>
              <a:rPr lang="en-CA" dirty="0" err="1">
                <a:sym typeface="Symbol"/>
              </a:rPr>
              <a:t>terme</a:t>
            </a:r>
            <a:r>
              <a:rPr lang="en-CA" dirty="0">
                <a:sym typeface="Symbol"/>
              </a:rPr>
              <a:t> 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de sauvegarde d’urgence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637112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invoquée</a:t>
            </a:r>
            <a:r>
              <a:rPr lang="en-CA" dirty="0"/>
              <a:t> </a:t>
            </a:r>
            <a:r>
              <a:rPr lang="en-CA" dirty="0" err="1"/>
              <a:t>lorsque</a:t>
            </a:r>
            <a:r>
              <a:rPr lang="en-CA" dirty="0"/>
              <a:t> la </a:t>
            </a:r>
            <a:r>
              <a:rPr lang="en-CA" dirty="0" err="1"/>
              <a:t>pérennité</a:t>
            </a:r>
            <a:r>
              <a:rPr lang="en-CA" dirty="0"/>
              <a:t> </a:t>
            </a:r>
            <a:r>
              <a:rPr lang="en-CA" dirty="0" err="1"/>
              <a:t>d’une</a:t>
            </a:r>
            <a:r>
              <a:rPr lang="en-CA" dirty="0"/>
              <a:t> </a:t>
            </a:r>
            <a:r>
              <a:rPr lang="en-CA" dirty="0" err="1"/>
              <a:t>industrie</a:t>
            </a:r>
            <a:r>
              <a:rPr lang="en-CA" dirty="0"/>
              <a:t> </a:t>
            </a:r>
            <a:r>
              <a:rPr lang="en-CA" dirty="0" err="1"/>
              <a:t>est</a:t>
            </a:r>
            <a:r>
              <a:rPr lang="en-CA" dirty="0"/>
              <a:t> </a:t>
            </a:r>
            <a:r>
              <a:rPr lang="en-CA" dirty="0" err="1"/>
              <a:t>menacée</a:t>
            </a:r>
            <a:r>
              <a:rPr lang="en-CA" dirty="0"/>
              <a:t> par un choc </a:t>
            </a:r>
            <a:r>
              <a:rPr lang="en-CA" dirty="0" err="1"/>
              <a:t>temporaire</a:t>
            </a:r>
            <a:r>
              <a:rPr lang="en-CA" dirty="0"/>
              <a:t>, </a:t>
            </a:r>
            <a:r>
              <a:rPr lang="en-CA" dirty="0" err="1"/>
              <a:t>p.e.</a:t>
            </a:r>
            <a:r>
              <a:rPr lang="en-CA" dirty="0"/>
              <a:t> </a:t>
            </a:r>
            <a:r>
              <a:rPr lang="en-CA" dirty="0" err="1"/>
              <a:t>une</a:t>
            </a:r>
            <a:r>
              <a:rPr lang="en-CA" dirty="0"/>
              <a:t> </a:t>
            </a:r>
            <a:r>
              <a:rPr lang="en-CA" dirty="0" err="1"/>
              <a:t>hausse</a:t>
            </a:r>
            <a:r>
              <a:rPr lang="en-CA" dirty="0"/>
              <a:t> </a:t>
            </a:r>
            <a:r>
              <a:rPr lang="en-CA" dirty="0" err="1"/>
              <a:t>soudaine</a:t>
            </a:r>
            <a:r>
              <a:rPr lang="en-CA" dirty="0"/>
              <a:t> des M et/</a:t>
            </a:r>
            <a:r>
              <a:rPr lang="en-CA" dirty="0" err="1"/>
              <a:t>ou</a:t>
            </a:r>
            <a:r>
              <a:rPr lang="en-CA" dirty="0"/>
              <a:t> </a:t>
            </a:r>
            <a:r>
              <a:rPr lang="en-CA" dirty="0" err="1"/>
              <a:t>une</a:t>
            </a:r>
            <a:r>
              <a:rPr lang="en-CA" dirty="0"/>
              <a:t> </a:t>
            </a:r>
            <a:r>
              <a:rPr lang="en-CA" dirty="0" err="1"/>
              <a:t>baisse</a:t>
            </a:r>
            <a:r>
              <a:rPr lang="en-CA" dirty="0"/>
              <a:t> de </a:t>
            </a:r>
            <a:r>
              <a:rPr lang="en-CA" dirty="0" err="1"/>
              <a:t>leur</a:t>
            </a:r>
            <a:r>
              <a:rPr lang="en-CA" dirty="0"/>
              <a:t> prix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Les </a:t>
            </a:r>
            <a:r>
              <a:rPr lang="en-CA" dirty="0" err="1"/>
              <a:t>barrières</a:t>
            </a:r>
            <a:r>
              <a:rPr lang="en-CA" dirty="0"/>
              <a:t> </a:t>
            </a:r>
            <a:r>
              <a:rPr lang="en-CA" dirty="0" err="1"/>
              <a:t>levées</a:t>
            </a:r>
            <a:r>
              <a:rPr lang="en-CA" dirty="0"/>
              <a:t> </a:t>
            </a:r>
            <a:r>
              <a:rPr lang="en-CA" dirty="0" err="1"/>
              <a:t>devraient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temporaires</a:t>
            </a:r>
            <a:r>
              <a:rPr lang="en-CA" dirty="0"/>
              <a:t> et </a:t>
            </a:r>
            <a:r>
              <a:rPr lang="en-CA" dirty="0" err="1"/>
              <a:t>levées</a:t>
            </a:r>
            <a:r>
              <a:rPr lang="en-CA" dirty="0"/>
              <a:t> </a:t>
            </a:r>
            <a:r>
              <a:rPr lang="en-CA" dirty="0" err="1"/>
              <a:t>une</a:t>
            </a:r>
            <a:r>
              <a:rPr lang="en-CA" dirty="0"/>
              <a:t> </a:t>
            </a:r>
            <a:r>
              <a:rPr lang="en-CA" dirty="0" err="1"/>
              <a:t>fois</a:t>
            </a:r>
            <a:r>
              <a:rPr lang="en-CA" dirty="0"/>
              <a:t> les </a:t>
            </a:r>
            <a:r>
              <a:rPr lang="en-CA" dirty="0" err="1"/>
              <a:t>effets</a:t>
            </a:r>
            <a:r>
              <a:rPr lang="en-CA" dirty="0"/>
              <a:t> du </a:t>
            </a:r>
            <a:r>
              <a:rPr lang="en-CA" dirty="0" err="1"/>
              <a:t>chocs</a:t>
            </a:r>
            <a:r>
              <a:rPr lang="en-CA" dirty="0"/>
              <a:t> </a:t>
            </a:r>
            <a:r>
              <a:rPr lang="en-CA" dirty="0" err="1"/>
              <a:t>dissipés</a:t>
            </a:r>
            <a:r>
              <a:rPr lang="en-CA" dirty="0"/>
              <a:t>…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Elles</a:t>
            </a:r>
            <a:r>
              <a:rPr lang="en-CA" dirty="0"/>
              <a:t> </a:t>
            </a:r>
            <a:r>
              <a:rPr lang="en-CA" dirty="0" err="1"/>
              <a:t>devraient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accompagnées</a:t>
            </a:r>
            <a:r>
              <a:rPr lang="en-CA" dirty="0"/>
              <a:t> de </a:t>
            </a:r>
            <a:r>
              <a:rPr lang="en-CA" dirty="0" err="1"/>
              <a:t>mesures</a:t>
            </a:r>
            <a:r>
              <a:rPr lang="en-CA" dirty="0"/>
              <a:t> </a:t>
            </a:r>
            <a:r>
              <a:rPr lang="en-CA" dirty="0" err="1"/>
              <a:t>compensatoires</a:t>
            </a:r>
            <a:r>
              <a:rPr lang="en-CA" dirty="0"/>
              <a:t> pour les pays </a:t>
            </a:r>
            <a:r>
              <a:rPr lang="en-CA" dirty="0" err="1"/>
              <a:t>lésés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Ex. : </a:t>
            </a:r>
            <a:r>
              <a:rPr lang="en-CA" dirty="0" err="1"/>
              <a:t>invoquée</a:t>
            </a:r>
            <a:r>
              <a:rPr lang="en-CA" dirty="0"/>
              <a:t> en 2002 par Bush sur les M </a:t>
            </a:r>
            <a:r>
              <a:rPr lang="en-CA" dirty="0" err="1"/>
              <a:t>d’acier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Privilèges aux PVD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Certains</a:t>
            </a:r>
            <a:r>
              <a:rPr lang="en-CA" dirty="0"/>
              <a:t> </a:t>
            </a:r>
            <a:r>
              <a:rPr lang="en-CA" dirty="0" err="1"/>
              <a:t>privilèges</a:t>
            </a:r>
            <a:r>
              <a:rPr lang="en-CA" dirty="0"/>
              <a:t> </a:t>
            </a:r>
            <a:r>
              <a:rPr lang="en-CA" dirty="0" err="1"/>
              <a:t>sont</a:t>
            </a:r>
            <a:r>
              <a:rPr lang="en-CA" dirty="0"/>
              <a:t> </a:t>
            </a:r>
            <a:r>
              <a:rPr lang="en-CA" dirty="0" err="1"/>
              <a:t>données</a:t>
            </a:r>
            <a:r>
              <a:rPr lang="en-CA" dirty="0"/>
              <a:t> au PVD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P.e</a:t>
            </a:r>
            <a:r>
              <a:rPr lang="en-CA" dirty="0"/>
              <a:t>. </a:t>
            </a:r>
            <a:r>
              <a:rPr lang="en-CA" dirty="0" err="1"/>
              <a:t>sur</a:t>
            </a:r>
            <a:r>
              <a:rPr lang="en-CA" dirty="0"/>
              <a:t> la base de </a:t>
            </a:r>
            <a:r>
              <a:rPr lang="en-CA" dirty="0" err="1"/>
              <a:t>l’argument</a:t>
            </a:r>
            <a:r>
              <a:rPr lang="en-CA" dirty="0"/>
              <a:t> de </a:t>
            </a:r>
            <a:r>
              <a:rPr lang="en-CA" dirty="0" err="1"/>
              <a:t>l’industrie</a:t>
            </a:r>
            <a:r>
              <a:rPr lang="en-CA" dirty="0"/>
              <a:t> </a:t>
            </a:r>
            <a:r>
              <a:rPr lang="en-CA" dirty="0" err="1"/>
              <a:t>naissante</a:t>
            </a:r>
            <a:r>
              <a:rPr lang="en-CA" dirty="0"/>
              <a:t> : </a:t>
            </a:r>
            <a:r>
              <a:rPr lang="en-CA" dirty="0" err="1"/>
              <a:t>permet</a:t>
            </a:r>
            <a:r>
              <a:rPr lang="en-CA" dirty="0"/>
              <a:t> de </a:t>
            </a:r>
            <a:r>
              <a:rPr lang="en-CA" dirty="0" err="1"/>
              <a:t>soutenir</a:t>
            </a:r>
            <a:r>
              <a:rPr lang="en-CA" dirty="0"/>
              <a:t> le </a:t>
            </a:r>
            <a:r>
              <a:rPr lang="en-CA" dirty="0" err="1"/>
              <a:t>développement</a:t>
            </a:r>
            <a:r>
              <a:rPr lang="en-CA" dirty="0"/>
              <a:t> </a:t>
            </a:r>
            <a:r>
              <a:rPr lang="en-CA" dirty="0" err="1"/>
              <a:t>d’une</a:t>
            </a:r>
            <a:r>
              <a:rPr lang="en-CA" dirty="0"/>
              <a:t> </a:t>
            </a:r>
            <a:r>
              <a:rPr lang="en-CA" dirty="0" err="1"/>
              <a:t>industrie</a:t>
            </a:r>
            <a:r>
              <a:rPr lang="en-CA" dirty="0"/>
              <a:t> </a:t>
            </a:r>
            <a:r>
              <a:rPr lang="en-CA" dirty="0" err="1"/>
              <a:t>soumise</a:t>
            </a:r>
            <a:r>
              <a:rPr lang="en-CA" dirty="0"/>
              <a:t> à des </a:t>
            </a:r>
            <a:r>
              <a:rPr lang="en-CA" dirty="0" err="1"/>
              <a:t>économies</a:t>
            </a:r>
            <a:r>
              <a:rPr lang="en-CA" dirty="0"/>
              <a:t> </a:t>
            </a:r>
            <a:r>
              <a:rPr lang="en-CA" dirty="0" err="1"/>
              <a:t>d’échelle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En </a:t>
            </a:r>
            <a:r>
              <a:rPr lang="en-CA" dirty="0" err="1"/>
              <a:t>pratique</a:t>
            </a:r>
            <a:r>
              <a:rPr lang="en-CA" dirty="0"/>
              <a:t>, </a:t>
            </a:r>
            <a:r>
              <a:rPr lang="en-CA" dirty="0" err="1"/>
              <a:t>indissociable</a:t>
            </a:r>
            <a:r>
              <a:rPr lang="en-CA" dirty="0"/>
              <a:t> du </a:t>
            </a:r>
            <a:r>
              <a:rPr lang="en-CA" dirty="0" err="1"/>
              <a:t>contexte</a:t>
            </a:r>
            <a:r>
              <a:rPr lang="en-CA" dirty="0"/>
              <a:t> de la guerre </a:t>
            </a:r>
            <a:r>
              <a:rPr lang="en-CA" dirty="0" err="1"/>
              <a:t>froide</a:t>
            </a:r>
            <a:endParaRPr lang="en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accords dérogatoires sectoriels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70912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Entérinent l’exemption de secteurs particuliers dans certaines relations bilatérales ou au niveau multilatérales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accords multifibres (1957-2005)</a:t>
            </a:r>
          </a:p>
          <a:p>
            <a:pPr lvl="1"/>
            <a:r>
              <a:rPr lang="fr-CA" dirty="0" err="1"/>
              <a:t>Gén</a:t>
            </a:r>
            <a:r>
              <a:rPr lang="fr-CA" dirty="0"/>
              <a:t>. concédées par des PVD à PD pour les industries du textile et du vêtement</a:t>
            </a:r>
          </a:p>
          <a:p>
            <a:pPr lvl="1"/>
            <a:r>
              <a:rPr lang="fr-CA" dirty="0"/>
              <a:t>La fin de ces derniers, planifiée dans le traité final du cycle d’Uruguay, survient finalement en 2005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L’agriculture</a:t>
            </a:r>
            <a:endParaRPr lang="en-CA" dirty="0"/>
          </a:p>
          <a:p>
            <a:pPr lvl="1"/>
            <a:r>
              <a:rPr lang="fr-CA" dirty="0"/>
              <a:t>Exclu en pratique du GATT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17</a:t>
            </a:fld>
            <a:endParaRPr lang="fr-C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Petite histoire des négociations à l’intérieur du GATT et de l’OMC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cycles de négociation</a:t>
            </a:r>
          </a:p>
          <a:p>
            <a:pPr lvl="1"/>
            <a:r>
              <a:rPr lang="fr-CA" dirty="0"/>
              <a:t>Les années 50</a:t>
            </a:r>
          </a:p>
          <a:p>
            <a:pPr lvl="1"/>
            <a:r>
              <a:rPr lang="fr-CA" dirty="0"/>
              <a:t>Le cycle Kennedy (1962-1967)</a:t>
            </a:r>
          </a:p>
          <a:p>
            <a:pPr lvl="1"/>
            <a:r>
              <a:rPr lang="fr-CA" dirty="0"/>
              <a:t>Le cycle de Tokyo (1973-1979)</a:t>
            </a:r>
          </a:p>
          <a:p>
            <a:pPr lvl="1"/>
            <a:r>
              <a:rPr lang="fr-CA" dirty="0"/>
              <a:t>Le cycle d’Uruguay (1986-1993)</a:t>
            </a:r>
          </a:p>
          <a:p>
            <a:pPr lvl="1"/>
            <a:r>
              <a:rPr lang="en-CA" dirty="0"/>
              <a:t>L’OMC et le cycle de Doha (2000-2014)</a:t>
            </a:r>
            <a:endParaRPr lang="fr-CA" dirty="0"/>
          </a:p>
          <a:p>
            <a:pPr marL="36576" indent="0">
              <a:buClr>
                <a:srgbClr val="FFC000"/>
              </a:buCl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18</a:t>
            </a:fld>
            <a:endParaRPr lang="fr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années 50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4 courts cycles de négociation :</a:t>
            </a:r>
          </a:p>
          <a:p>
            <a:pPr lvl="1"/>
            <a:r>
              <a:rPr lang="fr-CA" dirty="0"/>
              <a:t>Genève (47)</a:t>
            </a:r>
          </a:p>
          <a:p>
            <a:pPr lvl="1"/>
            <a:r>
              <a:rPr lang="fr-CA" dirty="0"/>
              <a:t>Annecy (49)</a:t>
            </a:r>
          </a:p>
          <a:p>
            <a:pPr lvl="1"/>
            <a:r>
              <a:rPr lang="fr-CA" dirty="0"/>
              <a:t>Torquay (51)</a:t>
            </a:r>
          </a:p>
          <a:p>
            <a:pPr lvl="1"/>
            <a:r>
              <a:rPr lang="fr-CA" dirty="0"/>
              <a:t>Dillon (61)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Consolidation des gains sur la diminution des tarifs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19</a:t>
            </a:fld>
            <a:endParaRPr lang="fr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 libre-échange et ses institutions depuis 1945</a:t>
            </a:r>
          </a:p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Les négociations multilatérales : du GATT à l’OMC </a:t>
            </a:r>
          </a:p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Les traités régionaux</a:t>
            </a:r>
          </a:p>
          <a:p>
            <a:pPr marL="36576" indent="0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</a:t>
            </a:fld>
            <a:endParaRPr lang="fr-C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Kennedy (1964-1967)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Aboutit à une deuxième baisse d’environ 30% des tarifs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Début des négociations sur les barrières non-tarifaires et importance des compromis faits aux PVD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Nommé en l’honneur de Kennedy qui l’avait initié avant sa mort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 nb de pays adhérents passe à 63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20</a:t>
            </a:fld>
            <a:endParaRPr lang="fr-C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de Tokyo (1973-1979)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Aboutit à une 3</a:t>
            </a:r>
            <a:r>
              <a:rPr lang="fr-CA" baseline="30000" dirty="0"/>
              <a:t>e</a:t>
            </a:r>
            <a:r>
              <a:rPr lang="fr-CA" dirty="0"/>
              <a:t> baisse d’environ 30% des tarifs résiduels, ces derniers devenant négligeables à la clôture du cycle (environ 5% sur les produits manufacturés)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Avancées dans l’inclusion des </a:t>
            </a:r>
            <a:r>
              <a:rPr lang="fr-CA" dirty="0" err="1"/>
              <a:t>barr</a:t>
            </a:r>
            <a:r>
              <a:rPr lang="fr-CA" dirty="0"/>
              <a:t>.-non tarifaires 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Début des discussions concernant les échanges de certains services, dont les services financiers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Plus de 100 pays signataires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21</a:t>
            </a:fld>
            <a:endParaRPr lang="fr-C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d’Uruguay (1986-1993)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0912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Tentative de réformer le GATT en y incluant les échanges de services, plus particulièrement dans le secteur financier et des télécom, et l’agriculture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L’ouverture des marchés agricoles est sacrifiée pour faire passer l’OMC et son tribunal supranational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Signé après la chute du mur de Berlin, plus de 120 pays signataires, c’est la fin de la guerre froide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22</a:t>
            </a:fld>
            <a:endParaRPr lang="fr-C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principaux cycles de négociation en résumé…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23</a:t>
            </a:fld>
            <a:endParaRPr lang="fr-CA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628800"/>
            <a:ext cx="5111750" cy="491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L’OMC (1995)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Premier organisme régissant le commerce international et pouvant émettre des sanctions «réelles»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Ses différents rôles…</a:t>
            </a:r>
          </a:p>
          <a:p>
            <a:pPr lvl="1"/>
            <a:r>
              <a:rPr lang="fr-CA" dirty="0"/>
              <a:t>Mise en place et gestion des accords sur le commerce</a:t>
            </a:r>
          </a:p>
          <a:p>
            <a:pPr lvl="1"/>
            <a:r>
              <a:rPr lang="fr-CA" dirty="0"/>
              <a:t>Encadrement des discussions sur le commerce</a:t>
            </a:r>
          </a:p>
          <a:p>
            <a:pPr lvl="1"/>
            <a:r>
              <a:rPr lang="fr-CA" dirty="0"/>
              <a:t>Arbitrage des conflits commerciaux</a:t>
            </a:r>
          </a:p>
          <a:p>
            <a:pPr lvl="1"/>
            <a:r>
              <a:rPr lang="fr-CA" dirty="0"/>
              <a:t>Surveillance des politiques commerciales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24</a:t>
            </a:fld>
            <a:endParaRPr lang="fr-C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L’organe de règlement des différents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Premier tribunal international chargé de trancher lorsqu’un pays membres se dit lésé par le non-respect des engagements de ses partenaires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Un pays reconnu avoir été lésé peut se voir octroyer des droits compensatoires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Dans les faits, ces droits sont rarement levés, mais peuvent fournir un «arsenal diplomatique»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39369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de Doha (2001-2014)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43192" cy="4709120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Unique cycle de négociation depuis la création de l’OMC, portant principalement sur l’agriculture et la propriété intellectuelle, n’ayant jamais vraiment abouti 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L’objet des négociations est politiquement sensible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 nombre de participants rend difficile l’obtention d’un consensus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États participants semble plus intéressés par les ententes régionales (voir </a:t>
            </a:r>
            <a:r>
              <a:rPr lang="fr-CA" dirty="0" err="1"/>
              <a:t>ci-bas</a:t>
            </a:r>
            <a:r>
              <a:rPr lang="fr-CA" dirty="0"/>
              <a:t>)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Paradoxalement, l’OMC est peut-être finalement victime de son succès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26</a:t>
            </a:fld>
            <a:endParaRPr lang="fr-C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Quelques entrées/exclusions remarquées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43192" cy="4709120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entrées :</a:t>
            </a:r>
          </a:p>
          <a:p>
            <a:pPr lvl="1"/>
            <a:r>
              <a:rPr lang="fr-CA" dirty="0"/>
              <a:t>Le Brésil et l’Inde en 1948</a:t>
            </a:r>
          </a:p>
          <a:p>
            <a:pPr lvl="1"/>
            <a:r>
              <a:rPr lang="fr-CA" dirty="0"/>
              <a:t>Le Japon en 1955</a:t>
            </a:r>
          </a:p>
          <a:p>
            <a:pPr lvl="1"/>
            <a:r>
              <a:rPr lang="fr-CA" dirty="0"/>
              <a:t>La Chine en 2001</a:t>
            </a:r>
          </a:p>
          <a:p>
            <a:pPr lvl="1"/>
            <a:r>
              <a:rPr lang="fr-CA" dirty="0"/>
              <a:t>L’Arabie Saoudite 2005</a:t>
            </a:r>
          </a:p>
          <a:p>
            <a:pPr lvl="1"/>
            <a:r>
              <a:rPr lang="fr-CA" dirty="0"/>
              <a:t>La Russie 2012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pays non membres</a:t>
            </a:r>
          </a:p>
          <a:p>
            <a:pPr lvl="1"/>
            <a:r>
              <a:rPr lang="fr-CA" dirty="0"/>
              <a:t>Corée du Nord</a:t>
            </a:r>
          </a:p>
          <a:p>
            <a:pPr lvl="1"/>
            <a:r>
              <a:rPr lang="fr-CA" dirty="0"/>
              <a:t>Iran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27</a:t>
            </a:fld>
            <a:endParaRPr lang="fr-CA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772816"/>
            <a:ext cx="8352928" cy="3384376"/>
          </a:xfrm>
        </p:spPr>
        <p:txBody>
          <a:bodyPr>
            <a:noAutofit/>
          </a:bodyPr>
          <a:lstStyle/>
          <a:p>
            <a:pPr marL="1384300" indent="-1028700" algn="ctr">
              <a:buFont typeface="+mj-lt"/>
              <a:buAutoNum type="romanUcPeriod" startAt="3"/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traités régionaux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28</a:t>
            </a:fld>
            <a:endParaRPr lang="fr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traités régionaux et le commerce international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En théorie, proscrits. En pratique, admis.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sz="2600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Création de commerce (</a:t>
            </a:r>
            <a:r>
              <a:rPr lang="fr-CA" sz="2600" dirty="0">
                <a:sym typeface="Symbol"/>
              </a:rPr>
              <a:t>ST) et détournement de commerce </a:t>
            </a:r>
            <a:r>
              <a:rPr lang="fr-CA" sz="2600" dirty="0"/>
              <a:t>(</a:t>
            </a:r>
            <a:r>
              <a:rPr lang="fr-CA" sz="2600" dirty="0">
                <a:sym typeface="Symbol"/>
              </a:rPr>
              <a:t>ST).</a:t>
            </a:r>
            <a:endParaRPr lang="fr-CA" sz="2600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sz="2600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Effets sur le bien-être moins importants que ceux des accords multilatéraux, pouvant même être négatifs (détournement </a:t>
            </a:r>
            <a:r>
              <a:rPr lang="fr-CA" sz="2600" dirty="0">
                <a:sym typeface="Symbol"/>
              </a:rPr>
              <a:t> création)</a:t>
            </a:r>
            <a:r>
              <a:rPr lang="fr-CA" sz="2600" dirty="0"/>
              <a:t>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sz="2600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Freinent les négociations multilatérales.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29</a:t>
            </a:fld>
            <a:endParaRPr lang="fr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916832"/>
            <a:ext cx="8064896" cy="3384376"/>
          </a:xfrm>
        </p:spPr>
        <p:txBody>
          <a:bodyPr>
            <a:noAutofit/>
          </a:bodyPr>
          <a:lstStyle/>
          <a:p>
            <a:pPr marL="1028700" indent="-1028700" algn="ctr">
              <a:spcBef>
                <a:spcPts val="1200"/>
              </a:spcBef>
              <a:buFont typeface="+mj-lt"/>
              <a:buAutoNum type="romanUcPeriod"/>
              <a:tabLst>
                <a:tab pos="1249363" algn="l"/>
              </a:tabLst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libre-échange et ses institutions depuis 1945</a:t>
            </a:r>
            <a:br>
              <a:rPr lang="fr-CA" b="1" dirty="0">
                <a:solidFill>
                  <a:srgbClr val="FFC000"/>
                </a:solidFill>
              </a:rPr>
            </a:br>
            <a:endParaRPr lang="fr-C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3</a:t>
            </a:fld>
            <a:endParaRPr lang="fr-CA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/>
          <p:cNvSpPr/>
          <p:nvPr/>
        </p:nvSpPr>
        <p:spPr>
          <a:xfrm>
            <a:off x="4355976" y="1604993"/>
            <a:ext cx="2976610" cy="3026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détournement de commerce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30</a:t>
            </a:fld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5294782"/>
            <a:ext cx="7931224" cy="1446586"/>
          </a:xfrm>
        </p:spPr>
        <p:txBody>
          <a:bodyPr>
            <a:normAutofit fontScale="85000" lnSpcReduction="10000"/>
          </a:bodyPr>
          <a:lstStyle/>
          <a:p>
            <a:pPr marL="36576" indent="0">
              <a:buClr>
                <a:srgbClr val="FFC000"/>
              </a:buClr>
              <a:buNone/>
            </a:pPr>
            <a:r>
              <a:rPr lang="fr-CA" dirty="0"/>
              <a:t>La création d’une ZLE entre les pays 1 et 2 détourne le commerce initialement réalisé avec le pays 3 vers le pays 2 même si ce dernier est moins efficace.</a:t>
            </a:r>
          </a:p>
        </p:txBody>
      </p:sp>
      <p:sp>
        <p:nvSpPr>
          <p:cNvPr id="6" name="Ellipse 5"/>
          <p:cNvSpPr/>
          <p:nvPr/>
        </p:nvSpPr>
        <p:spPr>
          <a:xfrm>
            <a:off x="827584" y="1844824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7" name="Ellipse 6"/>
          <p:cNvSpPr/>
          <p:nvPr/>
        </p:nvSpPr>
        <p:spPr>
          <a:xfrm>
            <a:off x="809336" y="2924944"/>
            <a:ext cx="136815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8" name="Ellipse 7"/>
          <p:cNvSpPr/>
          <p:nvPr/>
        </p:nvSpPr>
        <p:spPr>
          <a:xfrm>
            <a:off x="2987824" y="2554302"/>
            <a:ext cx="1296144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cxnSp>
        <p:nvCxnSpPr>
          <p:cNvPr id="15" name="Connecteur droit avec flèche 14"/>
          <p:cNvCxnSpPr>
            <a:endCxn id="6" idx="6"/>
          </p:cNvCxnSpPr>
          <p:nvPr/>
        </p:nvCxnSpPr>
        <p:spPr>
          <a:xfrm flipH="1" flipV="1">
            <a:off x="2195736" y="2168860"/>
            <a:ext cx="845356" cy="5112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059832" y="3585790"/>
            <a:ext cx="1258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-25000" dirty="0"/>
              <a:t>3</a:t>
            </a:r>
            <a:r>
              <a:rPr lang="fr-CA" dirty="0"/>
              <a:t> 	= 100$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t</a:t>
            </a:r>
            <a:r>
              <a:rPr lang="fr-CA" baseline="-25000" dirty="0"/>
              <a:t>3</a:t>
            </a:r>
            <a:r>
              <a:rPr lang="fr-CA" dirty="0"/>
              <a:t>	= 10$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30000" dirty="0"/>
              <a:t>t</a:t>
            </a:r>
            <a:r>
              <a:rPr lang="fr-CA" baseline="-25000" dirty="0"/>
              <a:t>3</a:t>
            </a:r>
            <a:r>
              <a:rPr lang="fr-CA" dirty="0"/>
              <a:t>	= 110$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865050" y="3645024"/>
            <a:ext cx="1258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-25000" dirty="0"/>
              <a:t>2</a:t>
            </a:r>
            <a:r>
              <a:rPr lang="fr-CA" dirty="0"/>
              <a:t> 	= 108$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t</a:t>
            </a:r>
            <a:r>
              <a:rPr lang="fr-CA" baseline="-25000" dirty="0"/>
              <a:t>2</a:t>
            </a:r>
            <a:r>
              <a:rPr lang="fr-CA" dirty="0"/>
              <a:t>	= 5$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30000" dirty="0"/>
              <a:t>t</a:t>
            </a:r>
            <a:r>
              <a:rPr lang="fr-CA" baseline="-25000" dirty="0"/>
              <a:t>2</a:t>
            </a:r>
            <a:r>
              <a:rPr lang="fr-CA" dirty="0"/>
              <a:t>	= 113$</a:t>
            </a:r>
          </a:p>
        </p:txBody>
      </p:sp>
      <p:sp>
        <p:nvSpPr>
          <p:cNvPr id="26" name="Ellipse 25"/>
          <p:cNvSpPr/>
          <p:nvPr/>
        </p:nvSpPr>
        <p:spPr>
          <a:xfrm>
            <a:off x="5220072" y="1844824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5220072" y="2924944"/>
            <a:ext cx="136815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28" name="Ellipse 27"/>
          <p:cNvSpPr/>
          <p:nvPr/>
        </p:nvSpPr>
        <p:spPr>
          <a:xfrm>
            <a:off x="7452320" y="2554302"/>
            <a:ext cx="1296144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cxnSp>
        <p:nvCxnSpPr>
          <p:cNvPr id="30" name="Connecteur droit avec flèche 29"/>
          <p:cNvCxnSpPr/>
          <p:nvPr/>
        </p:nvCxnSpPr>
        <p:spPr>
          <a:xfrm flipV="1">
            <a:off x="5868144" y="2564904"/>
            <a:ext cx="0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7596336" y="3621217"/>
            <a:ext cx="1258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-25000" dirty="0"/>
              <a:t>3</a:t>
            </a:r>
            <a:r>
              <a:rPr lang="fr-CA" dirty="0"/>
              <a:t> 	= 100$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t</a:t>
            </a:r>
            <a:r>
              <a:rPr lang="fr-CA" baseline="-25000" dirty="0"/>
              <a:t>3</a:t>
            </a:r>
            <a:r>
              <a:rPr lang="fr-CA" dirty="0"/>
              <a:t>	= 10$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30000" dirty="0"/>
              <a:t>t</a:t>
            </a:r>
            <a:r>
              <a:rPr lang="fr-CA" baseline="-25000" dirty="0"/>
              <a:t>3</a:t>
            </a:r>
            <a:r>
              <a:rPr lang="fr-CA" dirty="0"/>
              <a:t>	= 110$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279787" y="3585790"/>
            <a:ext cx="1351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450850" algn="l"/>
              </a:tabLst>
            </a:pPr>
            <a:r>
              <a:rPr lang="fr-CA" dirty="0"/>
              <a:t>P</a:t>
            </a:r>
            <a:r>
              <a:rPr lang="fr-CA" baseline="-25000" dirty="0"/>
              <a:t>2</a:t>
            </a:r>
            <a:r>
              <a:rPr lang="fr-CA" dirty="0"/>
              <a:t> 	= 108$</a:t>
            </a:r>
          </a:p>
          <a:p>
            <a:pPr>
              <a:tabLst>
                <a:tab pos="450850" algn="l"/>
              </a:tabLst>
            </a:pPr>
            <a:r>
              <a:rPr lang="fr-CA" dirty="0"/>
              <a:t>t</a:t>
            </a:r>
            <a:r>
              <a:rPr lang="fr-CA" baseline="-25000" dirty="0"/>
              <a:t>2</a:t>
            </a:r>
            <a:r>
              <a:rPr lang="fr-CA" dirty="0"/>
              <a:t>	= 0$</a:t>
            </a:r>
          </a:p>
          <a:p>
            <a:pPr>
              <a:tabLst>
                <a:tab pos="450850" algn="l"/>
              </a:tabLst>
            </a:pPr>
            <a:r>
              <a:rPr lang="fr-CA" dirty="0"/>
              <a:t>P</a:t>
            </a:r>
            <a:r>
              <a:rPr lang="fr-CA" baseline="30000" dirty="0"/>
              <a:t>LE</a:t>
            </a:r>
            <a:r>
              <a:rPr lang="fr-CA" baseline="-25000" dirty="0"/>
              <a:t>2</a:t>
            </a:r>
            <a:r>
              <a:rPr lang="fr-CA" dirty="0"/>
              <a:t>	= 108$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572000" y="263691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ZLE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1475656" y="2492896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 flipV="1">
            <a:off x="6660232" y="2204864"/>
            <a:ext cx="792088" cy="50405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4283968" y="1484784"/>
            <a:ext cx="0" cy="3600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899592" y="1196752"/>
            <a:ext cx="301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Avant la création d’une ZLE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4644008" y="1196752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Après la création d’une ZLE</a:t>
            </a:r>
          </a:p>
        </p:txBody>
      </p:sp>
    </p:spTree>
    <p:extLst>
      <p:ext uri="{BB962C8B-B14F-4D97-AF65-F5344CB8AC3E}">
        <p14:creationId xmlns:p14="http://schemas.microsoft.com/office/powerpoint/2010/main" val="41311244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accords de libre-échange (ZLÉ)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003232" cy="5184576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Abolition de toutes les barrières tarifaires et non tarifaires entre les adhérents.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Permet aux adhérents de conserver les tarifs qu’ils imposent aux non adhérents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Peut créer des «voies de contournement»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ZLÉ+ : mobilité du capital, échanges de services, harmonisation des normes</a:t>
            </a:r>
          </a:p>
          <a:p>
            <a:pPr>
              <a:buClr>
                <a:srgbClr val="FFC000"/>
              </a:buCl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31</a:t>
            </a:fld>
            <a:endParaRPr lang="fr-CA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/>
          <p:cNvSpPr/>
          <p:nvPr/>
        </p:nvSpPr>
        <p:spPr>
          <a:xfrm>
            <a:off x="2579536" y="1640372"/>
            <a:ext cx="2904602" cy="29857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voies de contournement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32</a:t>
            </a:fld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5078758"/>
            <a:ext cx="7931224" cy="1446586"/>
          </a:xfrm>
        </p:spPr>
        <p:txBody>
          <a:bodyPr>
            <a:normAutofit fontScale="85000" lnSpcReduction="20000"/>
          </a:bodyPr>
          <a:lstStyle/>
          <a:p>
            <a:pPr marL="36576" indent="0">
              <a:buClr>
                <a:srgbClr val="FFC000"/>
              </a:buClr>
              <a:buNone/>
            </a:pPr>
            <a:r>
              <a:rPr lang="fr-CA" dirty="0"/>
              <a:t>L’écart entre les tarifs des pays 1 et 2 sur les M du pays 3 crée la possibilité de les faire transiter par le pays 1, de là les règles d’origine sur les valeurs ajoutées.</a:t>
            </a:r>
          </a:p>
        </p:txBody>
      </p:sp>
      <p:sp>
        <p:nvSpPr>
          <p:cNvPr id="26" name="Ellipse 25"/>
          <p:cNvSpPr/>
          <p:nvPr/>
        </p:nvSpPr>
        <p:spPr>
          <a:xfrm>
            <a:off x="3347864" y="1948852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3329616" y="3693225"/>
            <a:ext cx="136815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28" name="Ellipse 27"/>
          <p:cNvSpPr/>
          <p:nvPr/>
        </p:nvSpPr>
        <p:spPr>
          <a:xfrm>
            <a:off x="5580112" y="2554302"/>
            <a:ext cx="1296144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351795" y="1641574"/>
            <a:ext cx="11644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P 	= 100$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t	= 10$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Pt	= 110$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2674071" y="2649686"/>
            <a:ext cx="11473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P 	= 110$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t	= 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Pt	= 110$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284072" y="288038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ZLE</a:t>
            </a: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3963425" y="2604728"/>
            <a:ext cx="1494" cy="10806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H="1" flipV="1">
            <a:off x="4694272" y="2402085"/>
            <a:ext cx="918706" cy="4224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H="1">
            <a:off x="4651079" y="3365486"/>
            <a:ext cx="959476" cy="47385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5436096" y="3612690"/>
            <a:ext cx="11644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P 	= 100$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t	= 20$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Pt	= 120$</a:t>
            </a:r>
          </a:p>
        </p:txBody>
      </p:sp>
    </p:spTree>
    <p:extLst>
      <p:ext uri="{BB962C8B-B14F-4D97-AF65-F5344CB8AC3E}">
        <p14:creationId xmlns:p14="http://schemas.microsoft.com/office/powerpoint/2010/main" val="30665447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unions douanières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Libre-échange + uniformisation des tarifs avec les non adhérents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Perte de souveraineté (politique commerciale)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La libre circulation des marchandises et un plus grand pouvoir de négociation avec les non adhérents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33</a:t>
            </a:fld>
            <a:endParaRPr lang="fr-CA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marchés communs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Union douanière + libre circulation du travail et des capitaux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Peut entraîner la concentration du capital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La liberté de travailler partout dans la zone et une plus grande efficacité économique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34</a:t>
            </a:fld>
            <a:endParaRPr lang="fr-CA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unions économiques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Marché commun + monnaie commune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Uniformisation complète de la politique monétaire (de facto) et centralisation de la politique budgétaire (seul. nécessaire!)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Permet de bénéficier d’une monnaie plus forte et de diminuer les risques de change 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35</a:t>
            </a:fld>
            <a:endParaRPr lang="fr-CA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L’État et l’intégration régionale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1349"/>
            <a:ext cx="8291264" cy="4741987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Effritement progressif des 3 piliers de la souveraineté éco. de l’État  </a:t>
            </a:r>
          </a:p>
          <a:p>
            <a:pPr lvl="2">
              <a:lnSpc>
                <a:spcPct val="150000"/>
              </a:lnSpc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fr-CA" dirty="0"/>
              <a:t>Le pouvoir de lever des impôts : la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budg</a:t>
            </a:r>
            <a:r>
              <a:rPr lang="fr-CA" dirty="0"/>
              <a:t>.</a:t>
            </a:r>
          </a:p>
          <a:p>
            <a:pPr lvl="2">
              <a:lnSpc>
                <a:spcPct val="150000"/>
              </a:lnSpc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fr-CA" dirty="0"/>
              <a:t>Le pouvoir d’émission de la monnaie : la </a:t>
            </a:r>
            <a:r>
              <a:rPr lang="fr-CA" dirty="0" err="1"/>
              <a:t>pol</a:t>
            </a:r>
            <a:r>
              <a:rPr lang="fr-CA" dirty="0"/>
              <a:t>. mon.</a:t>
            </a:r>
          </a:p>
          <a:p>
            <a:pPr lvl="2">
              <a:lnSpc>
                <a:spcPct val="150000"/>
              </a:lnSpc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fr-CA" dirty="0"/>
              <a:t>Le contrôle des frontières : la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comm</a:t>
            </a:r>
            <a:r>
              <a:rPr lang="fr-CA" dirty="0"/>
              <a:t>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Ultimement, une union économique doit mener à la création d’une fédération disposant d’une </a:t>
            </a:r>
            <a:r>
              <a:rPr lang="fr-CA" sz="2600" dirty="0" err="1"/>
              <a:t>pol</a:t>
            </a:r>
            <a:r>
              <a:rPr lang="fr-CA" sz="2600" dirty="0"/>
              <a:t>. </a:t>
            </a:r>
            <a:r>
              <a:rPr lang="fr-CA" sz="2600" dirty="0" err="1"/>
              <a:t>budg</a:t>
            </a:r>
            <a:r>
              <a:rPr lang="fr-CA" sz="2600" dirty="0"/>
              <a:t>. autonome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36</a:t>
            </a:fld>
            <a:endParaRPr lang="fr-CA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multiplication des accords régionaux sur le commerce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37</a:t>
            </a:fld>
            <a:endParaRPr lang="fr-CA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772816"/>
            <a:ext cx="4954321" cy="443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323528" y="1772816"/>
            <a:ext cx="2376265" cy="1477328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hlinkClick r:id="rId3"/>
              </a:rPr>
              <a:t>Liste des accords commerciaux privilégié dont le Canada est signataire</a:t>
            </a:r>
            <a:endParaRPr lang="fr-F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Antinomie des traités internationaux et régionaux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négociations multilatérales sont ardues et coûteuses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accords régionaux sont plus aisés en mettre en place, mais leurs effets sur le bien-être sont moins probants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La création de grands blocs régionaux peut freiner les négociations à l’OMC. La protection peut être optimale pour un «grand pays»…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38</a:t>
            </a:fld>
            <a:endParaRPr lang="fr-CA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ECC5AA-E17A-4BF4-B3D2-34227E485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Brexit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F10A48-692D-44E3-9E6C-BF074293C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7467600" cy="4819674"/>
          </a:xfrm>
        </p:spPr>
        <p:txBody>
          <a:bodyPr>
            <a:normAutofit fontScale="70000" lnSpcReduction="20000"/>
          </a:bodyPr>
          <a:lstStyle/>
          <a:p>
            <a:r>
              <a:rPr lang="fr-CA" dirty="0"/>
              <a:t>R.-U. joint la CEE en 1973</a:t>
            </a:r>
          </a:p>
          <a:p>
            <a:endParaRPr lang="fr-CA" dirty="0"/>
          </a:p>
          <a:p>
            <a:r>
              <a:rPr lang="fr-CA" dirty="0"/>
              <a:t>Signataire de Maastricht en 1994 (M.C.), mais exclu de l’U.É.M.</a:t>
            </a:r>
          </a:p>
          <a:p>
            <a:endParaRPr lang="fr-CA" dirty="0"/>
          </a:p>
          <a:p>
            <a:r>
              <a:rPr lang="fr-CA" dirty="0"/>
              <a:t>Référendum en 2016 sur le Brexit</a:t>
            </a:r>
          </a:p>
          <a:p>
            <a:endParaRPr lang="fr-CA" dirty="0"/>
          </a:p>
          <a:p>
            <a:r>
              <a:rPr lang="fr-CA" dirty="0"/>
              <a:t>Négociations menées par T. May qui défend un Brexit modéré (U.D.)</a:t>
            </a:r>
          </a:p>
          <a:p>
            <a:endParaRPr lang="fr-CA" dirty="0"/>
          </a:p>
          <a:p>
            <a:r>
              <a:rPr lang="fr-CA" dirty="0"/>
              <a:t>B. Johnson et les «durs» finissent par l’emporter (ZLÉ)</a:t>
            </a:r>
          </a:p>
          <a:p>
            <a:endParaRPr lang="fr-CA" dirty="0"/>
          </a:p>
          <a:p>
            <a:r>
              <a:rPr lang="fr-CA" dirty="0"/>
              <a:t>Forte probabilité d’un Brexit sans accord (OMC), avec une frontière entre R.-U. et l’Irlande du Nord</a:t>
            </a:r>
          </a:p>
          <a:p>
            <a:pPr marL="36576" indent="0">
              <a:buNone/>
            </a:pPr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EE09B4-0D3D-4113-BAB4-FBC18DB53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918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contexte d’après-guerre : les fins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268760"/>
            <a:ext cx="8686800" cy="4853136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2 objectifs politiques sous-tendent les avancées en matière commerciale :</a:t>
            </a:r>
          </a:p>
          <a:p>
            <a:pPr lvl="1"/>
            <a:endParaRPr lang="fr-CA" dirty="0"/>
          </a:p>
          <a:p>
            <a:pPr lvl="1"/>
            <a:r>
              <a:rPr lang="fr-CA" dirty="0"/>
              <a:t>Objectif interne : ne pas répéter les erreurs du passé</a:t>
            </a:r>
          </a:p>
          <a:p>
            <a:pPr lvl="2"/>
            <a:r>
              <a:rPr lang="fr-CA" dirty="0"/>
              <a:t>Versailles</a:t>
            </a:r>
          </a:p>
          <a:p>
            <a:pPr lvl="2"/>
            <a:r>
              <a:rPr lang="fr-CA" dirty="0"/>
              <a:t>Années 30</a:t>
            </a:r>
          </a:p>
          <a:p>
            <a:pPr lvl="1"/>
            <a:endParaRPr lang="fr-CA" dirty="0"/>
          </a:p>
          <a:p>
            <a:pPr lvl="1"/>
            <a:r>
              <a:rPr lang="fr-CA" dirty="0"/>
              <a:t>Objectif externe : un parapluie contre bloc de l’Est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territoires :</a:t>
            </a:r>
          </a:p>
          <a:p>
            <a:pPr lvl="2"/>
            <a:r>
              <a:rPr lang="fr-CA" dirty="0"/>
              <a:t>Une Europe de l’Ouest unie : le plan Marshall</a:t>
            </a:r>
          </a:p>
          <a:p>
            <a:pPr lvl="2"/>
            <a:r>
              <a:rPr lang="fr-CA" dirty="0"/>
              <a:t>Une allié à l’Est : le plan </a:t>
            </a:r>
            <a:r>
              <a:rPr lang="fr-CA" dirty="0" err="1"/>
              <a:t>McArthur</a:t>
            </a:r>
            <a:endParaRPr lang="fr-CA" dirty="0"/>
          </a:p>
          <a:p>
            <a:pPr lvl="2"/>
            <a:r>
              <a:rPr lang="fr-CA" dirty="0"/>
              <a:t>La cour au «tiers-monde»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</a:t>
            </a:fld>
            <a:endParaRPr lang="fr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contexte d’après-guerre : les moyens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09120"/>
          </a:xfrm>
        </p:spPr>
        <p:txBody>
          <a:bodyPr>
            <a:normAutofit fontScale="85000" lnSpcReduction="20000"/>
          </a:bodyPr>
          <a:lstStyle/>
          <a:p>
            <a:pPr marL="420624" lvl="1" indent="-384048"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</a:pPr>
            <a:r>
              <a:rPr lang="fr-CA" sz="2800" dirty="0"/>
              <a:t>La Déclaration du 9 mai 1950 et l’instrumentalisation du commerce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 err="1"/>
              <a:t>Incrémentalité</a:t>
            </a:r>
            <a:r>
              <a:rPr lang="fr-CA" dirty="0"/>
              <a:t> et effet de cliquet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800" dirty="0"/>
              <a:t>Les traités commerciaux :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Le GATT (47)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La CEE (57)</a:t>
            </a:r>
          </a:p>
          <a:p>
            <a:pPr lvl="1">
              <a:buClr>
                <a:srgbClr val="00B0F0"/>
              </a:buClr>
              <a:buNone/>
            </a:pPr>
            <a:r>
              <a:rPr lang="fr-CA" dirty="0"/>
              <a:t>	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800" dirty="0"/>
              <a:t>Les accords de Bretton Woods (44)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Le SMI de l’étalon change-or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La création du FMI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La création de la BM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Échec de l’OIC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</a:t>
            </a:fld>
            <a:endParaRPr lang="fr-C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916832"/>
            <a:ext cx="8064896" cy="3384376"/>
          </a:xfrm>
        </p:spPr>
        <p:txBody>
          <a:bodyPr>
            <a:noAutofit/>
          </a:bodyPr>
          <a:lstStyle/>
          <a:p>
            <a:pPr marL="1028700" indent="-1028700" algn="ctr">
              <a:spcBef>
                <a:spcPts val="1200"/>
              </a:spcBef>
              <a:buFont typeface="+mj-lt"/>
              <a:buAutoNum type="romanUcPeriod" startAt="2"/>
              <a:tabLst>
                <a:tab pos="1249363" algn="l"/>
              </a:tabLst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négociations multilatérales : du GATT à l’OMC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6</a:t>
            </a:fld>
            <a:endParaRPr lang="fr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GATT (1947)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Premier accord multilatéral régissant le commerce international, né sur les cendres de l’OIC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Principes fondateurs</a:t>
            </a:r>
          </a:p>
          <a:p>
            <a:pPr lvl="1"/>
            <a:r>
              <a:rPr lang="fr-CA" dirty="0"/>
              <a:t>La profitabilité du commerce international</a:t>
            </a:r>
          </a:p>
          <a:p>
            <a:pPr lvl="1"/>
            <a:r>
              <a:rPr lang="fr-CA" dirty="0"/>
              <a:t>L’égalité entre tous les adhérents (petits et grands!)</a:t>
            </a:r>
          </a:p>
          <a:p>
            <a:pPr lvl="1"/>
            <a:r>
              <a:rPr lang="fr-CA" dirty="0"/>
              <a:t>L’élimination des barrières tarifaires et non tarifaires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7</a:t>
            </a:fld>
            <a:endParaRPr lang="fr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principales clauses du GATT et de l’OMC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637112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principales clauses du GATT :</a:t>
            </a:r>
          </a:p>
          <a:p>
            <a:pPr lvl="1"/>
            <a:r>
              <a:rPr lang="fr-CA" dirty="0"/>
              <a:t>La clause NPF</a:t>
            </a:r>
          </a:p>
          <a:p>
            <a:pPr lvl="1"/>
            <a:r>
              <a:rPr lang="fr-CA" dirty="0"/>
              <a:t>La clause de réciprocité</a:t>
            </a:r>
          </a:p>
          <a:p>
            <a:pPr lvl="1"/>
            <a:r>
              <a:rPr lang="fr-CA" dirty="0"/>
              <a:t>La clause du traitement national</a:t>
            </a:r>
          </a:p>
          <a:p>
            <a:pPr lvl="1"/>
            <a:r>
              <a:rPr lang="fr-CA" dirty="0"/>
              <a:t>La clause de transparence</a:t>
            </a:r>
          </a:p>
          <a:p>
            <a:pPr lvl="1"/>
            <a:r>
              <a:rPr lang="en-CA" dirty="0"/>
              <a:t>Les clauses de </a:t>
            </a:r>
            <a:r>
              <a:rPr lang="en-CA" dirty="0" err="1"/>
              <a:t>sauvegarde</a:t>
            </a:r>
            <a:endParaRPr lang="fr-CA" dirty="0"/>
          </a:p>
          <a:p>
            <a:pPr>
              <a:buClr>
                <a:srgbClr val="FFC000"/>
              </a:buClr>
              <a:buNone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n(n-1)/2 négociations bilatérales doivent mener au respect des clauses négociées multilatéralement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Certaines clauses ont des effets croisés amplifiant les gains, menant à une baisse d’environ 30% à l’entrée en vigueur du traité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8</a:t>
            </a:fld>
            <a:endParaRPr lang="fr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NPF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9</a:t>
            </a:fld>
            <a:endParaRPr lang="fr-CA"/>
          </a:p>
        </p:txBody>
      </p:sp>
      <p:sp>
        <p:nvSpPr>
          <p:cNvPr id="26" name="Ellipse 25"/>
          <p:cNvSpPr/>
          <p:nvPr/>
        </p:nvSpPr>
        <p:spPr>
          <a:xfrm>
            <a:off x="3923928" y="1628800"/>
            <a:ext cx="144016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2771800" y="2852936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28" name="Ellipse 27"/>
          <p:cNvSpPr/>
          <p:nvPr/>
        </p:nvSpPr>
        <p:spPr>
          <a:xfrm>
            <a:off x="5292080" y="2852936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2771800" y="1979548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t = 10$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flipH="1" flipV="1">
            <a:off x="5364088" y="2132856"/>
            <a:ext cx="504056" cy="6480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5652120" y="2204864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t = 5$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3491880" y="2132856"/>
            <a:ext cx="504056" cy="6480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843808" y="1988840"/>
            <a:ext cx="720080" cy="28803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2771800" y="227687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t = 5$</a:t>
            </a:r>
          </a:p>
        </p:txBody>
      </p:sp>
      <p:sp>
        <p:nvSpPr>
          <p:cNvPr id="40" name="Espace réservé du contenu 2"/>
          <p:cNvSpPr txBox="1">
            <a:spLocks/>
          </p:cNvSpPr>
          <p:nvPr/>
        </p:nvSpPr>
        <p:spPr>
          <a:xfrm>
            <a:off x="683568" y="4149080"/>
            <a:ext cx="7971656" cy="2132856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Clause de non-discrimination : un privilège consentie à l’un, doit l’être à tous.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S’applique sur le commerce d’un bien avec tous les participants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tabLst/>
              <a:defRPr/>
            </a:pPr>
            <a:r>
              <a:rPr lang="fr-CA" sz="3500" dirty="0"/>
              <a:t> </a:t>
            </a:r>
          </a:p>
          <a:p>
            <a:pPr marL="420624" indent="-384048">
              <a:spcBef>
                <a:spcPct val="20000"/>
              </a:spcBef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</a:pPr>
            <a:r>
              <a:rPr lang="fr-CA" sz="3500" dirty="0"/>
              <a:t>À la signature, tous les tarifs sur les M d’un bien donné doivent être abaissés au niveau actuellement le plus bas.</a:t>
            </a:r>
          </a:p>
          <a:p>
            <a:pPr marL="420624" indent="-384048">
              <a:spcBef>
                <a:spcPct val="20000"/>
              </a:spcBef>
              <a:buClr>
                <a:srgbClr val="FFC000"/>
              </a:buClr>
              <a:buSzPct val="80000"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3066544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7FA3B40B-E7CB-4E2B-86FB-F29101374C1F}" vid="{DDF6DC43-1114-4474-9C7D-B0FC25F0DDA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3275</TotalTime>
  <Words>2011</Words>
  <Application>Microsoft Office PowerPoint</Application>
  <PresentationFormat>Affichage à l'écran (4:3)</PresentationFormat>
  <Paragraphs>349</Paragraphs>
  <Slides>39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5" baseType="lpstr">
      <vt:lpstr>Arial</vt:lpstr>
      <vt:lpstr>Calibri</vt:lpstr>
      <vt:lpstr>Franklin Gothic Book</vt:lpstr>
      <vt:lpstr>Wingdings</vt:lpstr>
      <vt:lpstr>Wingdings 2</vt:lpstr>
      <vt:lpstr>Thème1</vt:lpstr>
      <vt:lpstr>Le Libre-échange ET SES Institutions depuis 1945</vt:lpstr>
      <vt:lpstr>Plan</vt:lpstr>
      <vt:lpstr>Le libre-échange et ses institutions depuis 1945 </vt:lpstr>
      <vt:lpstr>Le contexte d’après-guerre : les fins</vt:lpstr>
      <vt:lpstr>Le contexte d’après-guerre : les moyens</vt:lpstr>
      <vt:lpstr>Les négociations multilatérales : du GATT à l’OMC</vt:lpstr>
      <vt:lpstr>Le GATT (1947)</vt:lpstr>
      <vt:lpstr>Les principales clauses du GATT et de l’OMC</vt:lpstr>
      <vt:lpstr>La clause NPF</vt:lpstr>
      <vt:lpstr>La clause de réciprocité</vt:lpstr>
      <vt:lpstr>Les clauses de sauvegarde</vt:lpstr>
      <vt:lpstr>Les droits compensatoires</vt:lpstr>
      <vt:lpstr>La clause anti-dumping</vt:lpstr>
      <vt:lpstr>Les déficits commerciaux</vt:lpstr>
      <vt:lpstr>La clause de sauvegarde d’urgence</vt:lpstr>
      <vt:lpstr>Privilèges aux PVD</vt:lpstr>
      <vt:lpstr>Les accords dérogatoires sectoriels</vt:lpstr>
      <vt:lpstr>Petite histoire des négociations à l’intérieur du GATT et de l’OMC</vt:lpstr>
      <vt:lpstr>Les années 50</vt:lpstr>
      <vt:lpstr>Le cycle Kennedy (1964-1967)</vt:lpstr>
      <vt:lpstr>Le cycle de Tokyo (1973-1979)</vt:lpstr>
      <vt:lpstr>Le cycle d’Uruguay (1986-1993)</vt:lpstr>
      <vt:lpstr>Les principaux cycles de négociation en résumé…</vt:lpstr>
      <vt:lpstr>L’OMC (1995)</vt:lpstr>
      <vt:lpstr>L’organe de règlement des différents</vt:lpstr>
      <vt:lpstr>Le cycle de Doha (2001-2014)</vt:lpstr>
      <vt:lpstr>Quelques entrées/exclusions remarquées</vt:lpstr>
      <vt:lpstr>Les traités régionaux</vt:lpstr>
      <vt:lpstr>Les traités régionaux et le commerce international</vt:lpstr>
      <vt:lpstr>Le détournement de commerce</vt:lpstr>
      <vt:lpstr>Les accords de libre-échange (ZLÉ)</vt:lpstr>
      <vt:lpstr>Les voies de contournement</vt:lpstr>
      <vt:lpstr>Les unions douanières</vt:lpstr>
      <vt:lpstr>Les marchés communs</vt:lpstr>
      <vt:lpstr>Les unions économiques</vt:lpstr>
      <vt:lpstr>L’État et l’intégration régionale</vt:lpstr>
      <vt:lpstr>La multiplication des accords régionaux sur le commerce</vt:lpstr>
      <vt:lpstr>Antinomie des traités internationaux et régionaux</vt:lpstr>
      <vt:lpstr>Le Brexit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libre échange</dc:title>
  <dc:creator>HP Authorized Customer</dc:creator>
  <cp:lastModifiedBy>Catherine Bourgoin</cp:lastModifiedBy>
  <cp:revision>447</cp:revision>
  <dcterms:created xsi:type="dcterms:W3CDTF">2011-08-30T14:17:19Z</dcterms:created>
  <dcterms:modified xsi:type="dcterms:W3CDTF">2020-11-26T21:06:39Z</dcterms:modified>
</cp:coreProperties>
</file>