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69"/>
  </p:notesMasterIdLst>
  <p:handoutMasterIdLst>
    <p:handoutMasterId r:id="rId70"/>
  </p:handoutMasterIdLst>
  <p:sldIdLst>
    <p:sldId id="256" r:id="rId2"/>
    <p:sldId id="386" r:id="rId3"/>
    <p:sldId id="458" r:id="rId4"/>
    <p:sldId id="383" r:id="rId5"/>
    <p:sldId id="420" r:id="rId6"/>
    <p:sldId id="440" r:id="rId7"/>
    <p:sldId id="411" r:id="rId8"/>
    <p:sldId id="367" r:id="rId9"/>
    <p:sldId id="370" r:id="rId10"/>
    <p:sldId id="414" r:id="rId11"/>
    <p:sldId id="416" r:id="rId12"/>
    <p:sldId id="460" r:id="rId13"/>
    <p:sldId id="371" r:id="rId14"/>
    <p:sldId id="447" r:id="rId15"/>
    <p:sldId id="448" r:id="rId16"/>
    <p:sldId id="449" r:id="rId17"/>
    <p:sldId id="450" r:id="rId18"/>
    <p:sldId id="452" r:id="rId19"/>
    <p:sldId id="446" r:id="rId20"/>
    <p:sldId id="372" r:id="rId21"/>
    <p:sldId id="441" r:id="rId22"/>
    <p:sldId id="442" r:id="rId23"/>
    <p:sldId id="443" r:id="rId24"/>
    <p:sldId id="444" r:id="rId25"/>
    <p:sldId id="418" r:id="rId26"/>
    <p:sldId id="373" r:id="rId27"/>
    <p:sldId id="454" r:id="rId28"/>
    <p:sldId id="374" r:id="rId29"/>
    <p:sldId id="445" r:id="rId30"/>
    <p:sldId id="410" r:id="rId31"/>
    <p:sldId id="384" r:id="rId32"/>
    <p:sldId id="412" r:id="rId33"/>
    <p:sldId id="375" r:id="rId34"/>
    <p:sldId id="413" r:id="rId35"/>
    <p:sldId id="376" r:id="rId36"/>
    <p:sldId id="378" r:id="rId37"/>
    <p:sldId id="377" r:id="rId38"/>
    <p:sldId id="379" r:id="rId39"/>
    <p:sldId id="419" r:id="rId40"/>
    <p:sldId id="385" r:id="rId41"/>
    <p:sldId id="422" r:id="rId42"/>
    <p:sldId id="421" r:id="rId43"/>
    <p:sldId id="423" r:id="rId44"/>
    <p:sldId id="424" r:id="rId45"/>
    <p:sldId id="425" r:id="rId46"/>
    <p:sldId id="427" r:id="rId47"/>
    <p:sldId id="428" r:id="rId48"/>
    <p:sldId id="455" r:id="rId49"/>
    <p:sldId id="426" r:id="rId50"/>
    <p:sldId id="429" r:id="rId51"/>
    <p:sldId id="430" r:id="rId52"/>
    <p:sldId id="431" r:id="rId53"/>
    <p:sldId id="432" r:id="rId54"/>
    <p:sldId id="457" r:id="rId55"/>
    <p:sldId id="433" r:id="rId56"/>
    <p:sldId id="456" r:id="rId57"/>
    <p:sldId id="434" r:id="rId58"/>
    <p:sldId id="352" r:id="rId59"/>
    <p:sldId id="353" r:id="rId60"/>
    <p:sldId id="354" r:id="rId61"/>
    <p:sldId id="355" r:id="rId62"/>
    <p:sldId id="435" r:id="rId63"/>
    <p:sldId id="436" r:id="rId64"/>
    <p:sldId id="437" r:id="rId65"/>
    <p:sldId id="459" r:id="rId66"/>
    <p:sldId id="438" r:id="rId67"/>
    <p:sldId id="439" r:id="rId6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809" autoAdjust="0"/>
    <p:restoredTop sz="94624" autoAdjust="0"/>
  </p:normalViewPr>
  <p:slideViewPr>
    <p:cSldViewPr>
      <p:cViewPr varScale="1">
        <p:scale>
          <a:sx n="62" d="100"/>
          <a:sy n="62" d="100"/>
        </p:scale>
        <p:origin x="88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2C047-F579-4DB9-9B84-DD183CE5A61D}" type="datetimeFigureOut">
              <a:rPr lang="fr-FR" smtClean="0"/>
              <a:pPr/>
              <a:t>22/04/2025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DA4BC-404A-4EAA-88CD-CA6255207B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62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0782DA4-8220-4EE1-A19D-B5D95C8C132E}" type="datetimeFigureOut">
              <a:rPr lang="fr-CA" smtClean="0"/>
              <a:pPr/>
              <a:t>2025-04-22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D0ADF1F0-A53A-4F5E-AB8E-0619632A0D96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45929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4241C-A88E-4D0B-826A-F1364410F13B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7923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BECC-DCA4-411A-AA54-3E833186AC82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257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E5686-D1F1-420F-A840-2B814E8995C6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7040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BF541-9866-4CDA-9887-60BE3AFA6995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4637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9F27-C994-49E0-8972-DC52BB8B38D7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00047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99E11-DCD9-4239-A52B-1A826F0312A4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2171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F86B-805C-4B64-BBD8-7CFD6179F2AC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457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1301-7CCE-466D-8B5C-E598CE2DC154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99768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E4B4A-33AD-4234-A923-BE5C289FB0D3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47757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51204-19C5-43A1-AF6C-4C7EB8E188B8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2172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2E2461D-2DF7-4CF2-8023-8548F0B12F1A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43297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925365-2F24-4403-AD63-B26B17BFAA0E}" type="datetime1">
              <a:rPr lang="fr-CA" smtClean="0"/>
              <a:pPr/>
              <a:t>2025-04-22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266906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ternational.gc.ca/trade-commerce/trade-agreements-accords-commerciaux/agr-acc/index.aspx?lang=fr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Le Libre-échange ET SES Institutions depuis 1945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ECO3550 </a:t>
            </a:r>
            <a:r>
              <a:rPr lang="fr-CA"/>
              <a:t>Thème 6</a:t>
            </a:r>
            <a:endParaRPr lang="fr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clause NPF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10</a:t>
            </a:fld>
            <a:endParaRPr lang="fr-CA"/>
          </a:p>
        </p:txBody>
      </p:sp>
      <p:sp>
        <p:nvSpPr>
          <p:cNvPr id="26" name="Ellipse 25"/>
          <p:cNvSpPr/>
          <p:nvPr/>
        </p:nvSpPr>
        <p:spPr>
          <a:xfrm>
            <a:off x="3923928" y="1628800"/>
            <a:ext cx="144016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27" name="Ellipse 26"/>
          <p:cNvSpPr/>
          <p:nvPr/>
        </p:nvSpPr>
        <p:spPr>
          <a:xfrm>
            <a:off x="2771800" y="2852936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sp>
        <p:nvSpPr>
          <p:cNvPr id="28" name="Ellipse 27"/>
          <p:cNvSpPr/>
          <p:nvPr/>
        </p:nvSpPr>
        <p:spPr>
          <a:xfrm>
            <a:off x="5292080" y="2852936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3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2771800" y="1979548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t = 10$</a:t>
            </a:r>
          </a:p>
        </p:txBody>
      </p:sp>
      <p:cxnSp>
        <p:nvCxnSpPr>
          <p:cNvPr id="36" name="Connecteur droit avec flèche 35"/>
          <p:cNvCxnSpPr/>
          <p:nvPr/>
        </p:nvCxnSpPr>
        <p:spPr>
          <a:xfrm flipH="1" flipV="1">
            <a:off x="5364088" y="2132856"/>
            <a:ext cx="504056" cy="64807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5652120" y="2204864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t = 5$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3491880" y="2132856"/>
            <a:ext cx="504056" cy="64807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843808" y="1988840"/>
            <a:ext cx="720080" cy="28803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2771800" y="2276872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t = 5$</a:t>
            </a:r>
          </a:p>
        </p:txBody>
      </p:sp>
      <p:sp>
        <p:nvSpPr>
          <p:cNvPr id="40" name="Espace réservé du contenu 2"/>
          <p:cNvSpPr txBox="1">
            <a:spLocks/>
          </p:cNvSpPr>
          <p:nvPr/>
        </p:nvSpPr>
        <p:spPr>
          <a:xfrm>
            <a:off x="683568" y="4149080"/>
            <a:ext cx="7971656" cy="2132856"/>
          </a:xfrm>
          <a:prstGeom prst="rect">
            <a:avLst/>
          </a:prstGeom>
        </p:spPr>
        <p:txBody>
          <a:bodyPr vert="horz">
            <a:normAutofit fontScale="55000" lnSpcReduction="20000"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fr-CA" sz="3500" dirty="0"/>
              <a:t>Clause de non-discrimination : un privilège consentie à l’un, doit l’être à tous.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3500" dirty="0"/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fr-CA" sz="3500" dirty="0"/>
              <a:t>S’applique sur le commerce d’un bien avec tous les participants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tabLst/>
              <a:defRPr/>
            </a:pPr>
            <a:r>
              <a:rPr lang="fr-CA" sz="3500" dirty="0"/>
              <a:t> </a:t>
            </a:r>
          </a:p>
          <a:p>
            <a:pPr marL="420624" indent="-384048">
              <a:spcBef>
                <a:spcPct val="20000"/>
              </a:spcBef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</a:pPr>
            <a:r>
              <a:rPr lang="fr-CA" sz="3500" dirty="0"/>
              <a:t>À la signature, tous les tarifs sur les M d’un bien donné doivent être abaissés au niveau actuellement le plus bas.</a:t>
            </a:r>
          </a:p>
          <a:p>
            <a:pPr marL="420624" indent="-384048">
              <a:spcBef>
                <a:spcPct val="20000"/>
              </a:spcBef>
              <a:buClr>
                <a:srgbClr val="FFC000"/>
              </a:buClr>
              <a:buSzPct val="80000"/>
            </a:pPr>
            <a:endParaRPr lang="fr-CA" sz="3500" dirty="0"/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3066544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clause de réciprocité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11</a:t>
            </a:fld>
            <a:endParaRPr lang="fr-CA"/>
          </a:p>
        </p:txBody>
      </p:sp>
      <p:sp>
        <p:nvSpPr>
          <p:cNvPr id="26" name="Ellipse 25"/>
          <p:cNvSpPr/>
          <p:nvPr/>
        </p:nvSpPr>
        <p:spPr>
          <a:xfrm>
            <a:off x="2123728" y="2132856"/>
            <a:ext cx="144016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27" name="Ellipse 26"/>
          <p:cNvSpPr/>
          <p:nvPr/>
        </p:nvSpPr>
        <p:spPr>
          <a:xfrm>
            <a:off x="5940152" y="2132856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>
            <a:off x="3923928" y="2276872"/>
            <a:ext cx="151216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3419872" y="1763524"/>
            <a:ext cx="2636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>
                <a:sym typeface="Symbol"/>
              </a:rPr>
              <a:t></a:t>
            </a:r>
            <a:r>
              <a:rPr lang="fr-CA" dirty="0" err="1">
                <a:sym typeface="Symbol"/>
              </a:rPr>
              <a:t>t</a:t>
            </a:r>
            <a:r>
              <a:rPr lang="fr-CA" baseline="-25000" dirty="0" err="1">
                <a:sym typeface="Symbol"/>
              </a:rPr>
              <a:t>A</a:t>
            </a:r>
            <a:r>
              <a:rPr lang="fr-CA" dirty="0"/>
              <a:t> d’une valeur de 1M$</a:t>
            </a:r>
          </a:p>
        </p:txBody>
      </p:sp>
      <p:sp>
        <p:nvSpPr>
          <p:cNvPr id="40" name="Espace réservé du contenu 2"/>
          <p:cNvSpPr txBox="1">
            <a:spLocks/>
          </p:cNvSpPr>
          <p:nvPr/>
        </p:nvSpPr>
        <p:spPr>
          <a:xfrm>
            <a:off x="683568" y="4077072"/>
            <a:ext cx="7971656" cy="2132856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fr-CA" sz="3500" dirty="0"/>
              <a:t>Si un pays consent un avantage commercial à un autre, ce dernier doit lui rendre la pareille.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3500" dirty="0"/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r>
              <a:rPr lang="fr-CA" sz="3500" dirty="0"/>
              <a:t>S’applique à l’intérieur d’une relation bilatérale et touche généralement le commerce de plus d’un bien.</a:t>
            </a:r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3500" dirty="0"/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§"/>
              <a:tabLst/>
              <a:defRPr/>
            </a:pPr>
            <a:endParaRPr lang="fr-CA" sz="2400" dirty="0"/>
          </a:p>
        </p:txBody>
      </p:sp>
      <p:cxnSp>
        <p:nvCxnSpPr>
          <p:cNvPr id="19" name="Connecteur droit avec flèche 18"/>
          <p:cNvCxnSpPr/>
          <p:nvPr/>
        </p:nvCxnSpPr>
        <p:spPr>
          <a:xfrm flipH="1">
            <a:off x="3923928" y="2636912"/>
            <a:ext cx="1512168" cy="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131840" y="2780928"/>
            <a:ext cx="3361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>
                <a:sym typeface="Symbol"/>
              </a:rPr>
              <a:t></a:t>
            </a:r>
            <a:r>
              <a:rPr lang="fr-CA" dirty="0" err="1">
                <a:sym typeface="Symbol"/>
              </a:rPr>
              <a:t>t</a:t>
            </a:r>
            <a:r>
              <a:rPr lang="fr-CA" baseline="-25000" dirty="0" err="1">
                <a:sym typeface="Symbol"/>
              </a:rPr>
              <a:t>A</a:t>
            </a:r>
            <a:r>
              <a:rPr lang="fr-CA" dirty="0"/>
              <a:t> ou </a:t>
            </a:r>
            <a:r>
              <a:rPr lang="fr-CA" dirty="0">
                <a:sym typeface="Symbol"/>
              </a:rPr>
              <a:t></a:t>
            </a:r>
            <a:r>
              <a:rPr lang="fr-CA" dirty="0" err="1"/>
              <a:t>t</a:t>
            </a:r>
            <a:r>
              <a:rPr lang="fr-CA" baseline="-25000" dirty="0" err="1"/>
              <a:t>B</a:t>
            </a:r>
            <a:r>
              <a:rPr lang="fr-CA" dirty="0"/>
              <a:t> d’une valeur de 1M$</a:t>
            </a:r>
          </a:p>
        </p:txBody>
      </p:sp>
    </p:spTree>
    <p:extLst>
      <p:ext uri="{BB962C8B-B14F-4D97-AF65-F5344CB8AC3E}">
        <p14:creationId xmlns:p14="http://schemas.microsoft.com/office/powerpoint/2010/main" val="3066544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clauses du traitement national et de transparence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Clauses ne s’attaquant pas directement aux barrières commerciales, mais visant à rendre effective l’application des mesures qui s’y attaquent</a:t>
            </a:r>
          </a:p>
          <a:p>
            <a:pPr marL="448056" lvl="1" indent="0">
              <a:buNone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Traitement national : principe de non discrimination des biens importées par rapport au biens locaux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Transparence : recensement et publication de l’ensemble des mesures commerciales appliquées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66358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clauses de sauvegarde et d’exceptions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Certaines situations peuvent légitimer l’usage de barrières commerciales</a:t>
            </a:r>
          </a:p>
          <a:p>
            <a:pPr lvl="1"/>
            <a:r>
              <a:rPr lang="fr-CA" dirty="0"/>
              <a:t>Les droits compensatoires</a:t>
            </a:r>
          </a:p>
          <a:p>
            <a:pPr lvl="1"/>
            <a:r>
              <a:rPr lang="fr-CA" dirty="0"/>
              <a:t>La clause anti-dumping</a:t>
            </a:r>
          </a:p>
          <a:p>
            <a:pPr lvl="1"/>
            <a:r>
              <a:rPr lang="fr-CA" dirty="0"/>
              <a:t>Déficit commercial</a:t>
            </a:r>
          </a:p>
          <a:p>
            <a:pPr lvl="1"/>
            <a:r>
              <a:rPr lang="fr-CA" dirty="0"/>
              <a:t>Sauvegarde d’urgence des industries nationales</a:t>
            </a:r>
          </a:p>
          <a:p>
            <a:pPr marL="448056" lvl="1" indent="0">
              <a:buNone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S’ajoutent…</a:t>
            </a:r>
          </a:p>
          <a:p>
            <a:pPr lvl="1"/>
            <a:r>
              <a:rPr lang="fr-CA" dirty="0"/>
              <a:t>les accords régionaux préférentiels</a:t>
            </a:r>
          </a:p>
          <a:p>
            <a:pPr lvl="1"/>
            <a:r>
              <a:rPr lang="fr-CA" dirty="0"/>
              <a:t>les PVD bénéficient de quelques privilèges</a:t>
            </a:r>
          </a:p>
          <a:p>
            <a:pPr lvl="1"/>
            <a:r>
              <a:rPr lang="fr-CA" dirty="0"/>
              <a:t>les accords dérogatoires sectoriels ou spécifiques</a:t>
            </a:r>
          </a:p>
          <a:p>
            <a:pPr lvl="2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Les accords </a:t>
            </a:r>
            <a:r>
              <a:rPr lang="en-CA" dirty="0" err="1"/>
              <a:t>multifibres</a:t>
            </a:r>
            <a:endParaRPr lang="en-CA" dirty="0"/>
          </a:p>
          <a:p>
            <a:pPr lvl="2"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L’agriculture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13</a:t>
            </a:fld>
            <a:endParaRPr lang="fr-C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droits compensatoires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Peuvent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invoqués</a:t>
            </a:r>
            <a:r>
              <a:rPr lang="en-CA" dirty="0"/>
              <a:t> </a:t>
            </a:r>
            <a:r>
              <a:rPr lang="en-CA" dirty="0" err="1"/>
              <a:t>lorsqu’un</a:t>
            </a:r>
            <a:r>
              <a:rPr lang="en-CA" dirty="0"/>
              <a:t> pays </a:t>
            </a:r>
            <a:r>
              <a:rPr lang="en-CA" dirty="0" err="1"/>
              <a:t>exportateur</a:t>
            </a:r>
            <a:r>
              <a:rPr lang="en-CA" dirty="0"/>
              <a:t> </a:t>
            </a:r>
            <a:r>
              <a:rPr lang="en-CA" dirty="0" err="1"/>
              <a:t>subventionne</a:t>
            </a:r>
            <a:r>
              <a:rPr lang="en-CA" dirty="0"/>
              <a:t> son </a:t>
            </a:r>
            <a:r>
              <a:rPr lang="en-CA" dirty="0" err="1"/>
              <a:t>industrie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Le droit </a:t>
            </a:r>
            <a:r>
              <a:rPr lang="en-CA" dirty="0" err="1"/>
              <a:t>imposé</a:t>
            </a:r>
            <a:r>
              <a:rPr lang="en-CA" dirty="0"/>
              <a:t> </a:t>
            </a:r>
            <a:r>
              <a:rPr lang="en-CA" dirty="0" err="1"/>
              <a:t>doit</a:t>
            </a:r>
            <a:r>
              <a:rPr lang="en-CA" dirty="0"/>
              <a:t> </a:t>
            </a:r>
            <a:r>
              <a:rPr lang="en-CA" dirty="0" err="1"/>
              <a:t>seul</a:t>
            </a:r>
            <a:r>
              <a:rPr lang="en-CA" dirty="0"/>
              <a:t>. </a:t>
            </a:r>
            <a:r>
              <a:rPr lang="en-CA" dirty="0" err="1"/>
              <a:t>compenser</a:t>
            </a:r>
            <a:r>
              <a:rPr lang="en-CA" dirty="0"/>
              <a:t> pour la </a:t>
            </a:r>
            <a:r>
              <a:rPr lang="en-CA" dirty="0" err="1"/>
              <a:t>sbv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Ex. : un des </a:t>
            </a:r>
            <a:r>
              <a:rPr lang="en-CA" dirty="0" err="1"/>
              <a:t>deux</a:t>
            </a:r>
            <a:r>
              <a:rPr lang="en-CA" dirty="0"/>
              <a:t> arguments </a:t>
            </a:r>
            <a:r>
              <a:rPr lang="en-CA" dirty="0" err="1"/>
              <a:t>américains</a:t>
            </a:r>
            <a:r>
              <a:rPr lang="en-CA" dirty="0"/>
              <a:t> </a:t>
            </a:r>
            <a:r>
              <a:rPr lang="en-CA" dirty="0" err="1"/>
              <a:t>dans</a:t>
            </a:r>
            <a:r>
              <a:rPr lang="en-CA" dirty="0"/>
              <a:t> la </a:t>
            </a:r>
            <a:r>
              <a:rPr lang="en-CA" dirty="0" err="1"/>
              <a:t>crise</a:t>
            </a:r>
            <a:r>
              <a:rPr lang="en-CA" dirty="0"/>
              <a:t> du bois d’oeuvre, les </a:t>
            </a:r>
            <a:r>
              <a:rPr lang="en-CA" dirty="0" err="1"/>
              <a:t>redevances</a:t>
            </a:r>
            <a:r>
              <a:rPr lang="en-CA" dirty="0"/>
              <a:t> sur les droits de coupe </a:t>
            </a:r>
            <a:r>
              <a:rPr lang="en-CA" dirty="0" err="1"/>
              <a:t>seraient</a:t>
            </a:r>
            <a:r>
              <a:rPr lang="en-CA" dirty="0"/>
              <a:t> </a:t>
            </a:r>
            <a:r>
              <a:rPr lang="en-CA" dirty="0" err="1"/>
              <a:t>octroyées</a:t>
            </a:r>
            <a:r>
              <a:rPr lang="en-CA" dirty="0"/>
              <a:t> en bas du prix du </a:t>
            </a:r>
            <a:r>
              <a:rPr lang="en-CA" dirty="0" err="1"/>
              <a:t>marché</a:t>
            </a:r>
            <a:r>
              <a:rPr lang="en-CA" dirty="0"/>
              <a:t> par les provinces </a:t>
            </a:r>
            <a:r>
              <a:rPr lang="en-CA" dirty="0" err="1"/>
              <a:t>canadiennes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clause anti-dumping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Peut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invoquée</a:t>
            </a:r>
            <a:r>
              <a:rPr lang="en-CA" dirty="0"/>
              <a:t> </a:t>
            </a:r>
            <a:r>
              <a:rPr lang="en-CA" dirty="0" err="1"/>
              <a:t>lorsque</a:t>
            </a:r>
            <a:r>
              <a:rPr lang="en-CA" dirty="0"/>
              <a:t> les </a:t>
            </a:r>
            <a:r>
              <a:rPr lang="en-CA" dirty="0" err="1"/>
              <a:t>exportateurs</a:t>
            </a:r>
            <a:r>
              <a:rPr lang="en-CA" dirty="0"/>
              <a:t> </a:t>
            </a:r>
            <a:r>
              <a:rPr lang="en-CA" dirty="0" err="1"/>
              <a:t>étrangers</a:t>
            </a:r>
            <a:r>
              <a:rPr lang="en-CA" dirty="0"/>
              <a:t> </a:t>
            </a:r>
            <a:r>
              <a:rPr lang="en-CA" dirty="0" err="1"/>
              <a:t>écoulent</a:t>
            </a:r>
            <a:r>
              <a:rPr lang="en-CA" dirty="0"/>
              <a:t> </a:t>
            </a:r>
            <a:r>
              <a:rPr lang="en-CA" dirty="0" err="1"/>
              <a:t>leurs</a:t>
            </a:r>
            <a:r>
              <a:rPr lang="en-CA" dirty="0"/>
              <a:t> X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deçà</a:t>
            </a:r>
            <a:r>
              <a:rPr lang="en-CA" dirty="0"/>
              <a:t> du prix </a:t>
            </a:r>
            <a:r>
              <a:rPr lang="en-CA" dirty="0" err="1"/>
              <a:t>auquel</a:t>
            </a:r>
            <a:r>
              <a:rPr lang="en-CA" dirty="0"/>
              <a:t> </a:t>
            </a:r>
            <a:r>
              <a:rPr lang="en-CA" dirty="0" err="1"/>
              <a:t>ils</a:t>
            </a:r>
            <a:r>
              <a:rPr lang="en-CA" dirty="0"/>
              <a:t> </a:t>
            </a:r>
            <a:r>
              <a:rPr lang="en-CA" dirty="0" err="1"/>
              <a:t>vendent</a:t>
            </a:r>
            <a:r>
              <a:rPr lang="en-CA" dirty="0"/>
              <a:t> sur </a:t>
            </a:r>
            <a:r>
              <a:rPr lang="en-CA" dirty="0" err="1"/>
              <a:t>leur</a:t>
            </a:r>
            <a:r>
              <a:rPr lang="en-CA" dirty="0"/>
              <a:t> </a:t>
            </a:r>
            <a:r>
              <a:rPr lang="en-CA" dirty="0" err="1"/>
              <a:t>propre</a:t>
            </a:r>
            <a:r>
              <a:rPr lang="en-CA" dirty="0"/>
              <a:t> </a:t>
            </a:r>
            <a:r>
              <a:rPr lang="en-CA" dirty="0" err="1"/>
              <a:t>marché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Le droit </a:t>
            </a:r>
            <a:r>
              <a:rPr lang="en-CA" dirty="0" err="1"/>
              <a:t>imposé</a:t>
            </a:r>
            <a:r>
              <a:rPr lang="en-CA" dirty="0"/>
              <a:t> </a:t>
            </a:r>
            <a:r>
              <a:rPr lang="en-CA" dirty="0" err="1"/>
              <a:t>doit</a:t>
            </a:r>
            <a:r>
              <a:rPr lang="en-CA" dirty="0"/>
              <a:t> </a:t>
            </a:r>
            <a:r>
              <a:rPr lang="en-CA" dirty="0" err="1"/>
              <a:t>seul</a:t>
            </a:r>
            <a:r>
              <a:rPr lang="en-CA" dirty="0"/>
              <a:t>. </a:t>
            </a:r>
            <a:r>
              <a:rPr lang="en-CA" dirty="0" err="1"/>
              <a:t>compenser</a:t>
            </a:r>
            <a:r>
              <a:rPr lang="en-CA" dirty="0"/>
              <a:t> pour </a:t>
            </a:r>
            <a:r>
              <a:rPr lang="en-CA" dirty="0" err="1"/>
              <a:t>l’écart</a:t>
            </a:r>
            <a:r>
              <a:rPr lang="en-CA" dirty="0"/>
              <a:t> de prix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Ex. : un des </a:t>
            </a:r>
            <a:r>
              <a:rPr lang="en-CA" dirty="0" err="1"/>
              <a:t>deux</a:t>
            </a:r>
            <a:r>
              <a:rPr lang="en-CA" dirty="0"/>
              <a:t> arguments </a:t>
            </a:r>
            <a:r>
              <a:rPr lang="en-CA" dirty="0" err="1"/>
              <a:t>américains</a:t>
            </a:r>
            <a:r>
              <a:rPr lang="en-CA" dirty="0"/>
              <a:t> </a:t>
            </a:r>
            <a:r>
              <a:rPr lang="en-CA" dirty="0" err="1"/>
              <a:t>dans</a:t>
            </a:r>
            <a:r>
              <a:rPr lang="en-CA" dirty="0"/>
              <a:t> la </a:t>
            </a:r>
            <a:r>
              <a:rPr lang="en-CA" dirty="0" err="1"/>
              <a:t>crise</a:t>
            </a:r>
            <a:r>
              <a:rPr lang="en-CA" dirty="0"/>
              <a:t> du bois d’oeuvre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déficits commerciaux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Peut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invoquée</a:t>
            </a:r>
            <a:r>
              <a:rPr lang="en-CA" dirty="0"/>
              <a:t> </a:t>
            </a:r>
            <a:r>
              <a:rPr lang="en-CA" dirty="0" err="1"/>
              <a:t>lorsque</a:t>
            </a:r>
            <a:r>
              <a:rPr lang="en-CA" dirty="0"/>
              <a:t> la </a:t>
            </a:r>
            <a:r>
              <a:rPr lang="en-CA" dirty="0" err="1"/>
              <a:t>récurrence</a:t>
            </a:r>
            <a:r>
              <a:rPr lang="en-CA" dirty="0"/>
              <a:t> et </a:t>
            </a:r>
            <a:r>
              <a:rPr lang="en-CA" dirty="0" err="1"/>
              <a:t>l’ampleur</a:t>
            </a:r>
            <a:r>
              <a:rPr lang="en-CA" dirty="0"/>
              <a:t> du </a:t>
            </a:r>
            <a:r>
              <a:rPr lang="en-CA" dirty="0" err="1"/>
              <a:t>déficit</a:t>
            </a:r>
            <a:r>
              <a:rPr lang="en-CA" dirty="0"/>
              <a:t> menace de </a:t>
            </a:r>
            <a:r>
              <a:rPr lang="en-CA" dirty="0" err="1"/>
              <a:t>dégénérer</a:t>
            </a:r>
            <a:r>
              <a:rPr lang="en-CA" dirty="0"/>
              <a:t> </a:t>
            </a:r>
            <a:r>
              <a:rPr lang="en-CA" dirty="0" err="1"/>
              <a:t>en</a:t>
            </a:r>
            <a:r>
              <a:rPr lang="en-CA" dirty="0"/>
              <a:t> </a:t>
            </a:r>
            <a:r>
              <a:rPr lang="en-CA" dirty="0" err="1"/>
              <a:t>problème</a:t>
            </a:r>
            <a:r>
              <a:rPr lang="en-CA" dirty="0"/>
              <a:t> </a:t>
            </a:r>
            <a:r>
              <a:rPr lang="en-CA" dirty="0" err="1"/>
              <a:t>d’endettement</a:t>
            </a:r>
            <a:r>
              <a:rPr lang="en-CA" dirty="0"/>
              <a:t> international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On a : CC </a:t>
            </a:r>
            <a:r>
              <a:rPr lang="en-CA" dirty="0">
                <a:sym typeface="Symbol"/>
              </a:rPr>
              <a:t> XN = X – M</a:t>
            </a:r>
          </a:p>
          <a:p>
            <a:pPr lvl="1"/>
            <a:r>
              <a:rPr lang="en-CA" dirty="0">
                <a:sym typeface="Symbol"/>
              </a:rPr>
              <a:t>CC&lt;0  </a:t>
            </a:r>
            <a:r>
              <a:rPr lang="en-CA" dirty="0" err="1">
                <a:sym typeface="Symbol"/>
              </a:rPr>
              <a:t>emprunt</a:t>
            </a:r>
            <a:r>
              <a:rPr lang="en-CA" dirty="0">
                <a:sym typeface="Symbol"/>
              </a:rPr>
              <a:t> à </a:t>
            </a:r>
            <a:r>
              <a:rPr lang="en-CA" dirty="0" err="1">
                <a:sym typeface="Symbol"/>
              </a:rPr>
              <a:t>l’étranger</a:t>
            </a:r>
            <a:endParaRPr lang="en-CA" dirty="0">
              <a:sym typeface="Symbol"/>
            </a:endParaRPr>
          </a:p>
          <a:p>
            <a:pPr lvl="1"/>
            <a:r>
              <a:rPr lang="en-CA" dirty="0" err="1">
                <a:sym typeface="Symbol"/>
              </a:rPr>
              <a:t>Problématique</a:t>
            </a:r>
            <a:r>
              <a:rPr lang="en-CA" dirty="0">
                <a:sym typeface="Symbol"/>
              </a:rPr>
              <a:t> </a:t>
            </a:r>
            <a:r>
              <a:rPr lang="en-CA" dirty="0" err="1">
                <a:sym typeface="Symbol"/>
              </a:rPr>
              <a:t>si</a:t>
            </a:r>
            <a:r>
              <a:rPr lang="en-CA" dirty="0">
                <a:sym typeface="Symbol"/>
              </a:rPr>
              <a:t> CC-3%PIB</a:t>
            </a:r>
          </a:p>
          <a:p>
            <a:pPr lvl="1"/>
            <a:r>
              <a:rPr lang="en-CA" dirty="0" err="1">
                <a:sym typeface="Symbol"/>
              </a:rPr>
              <a:t>Insoutenable</a:t>
            </a:r>
            <a:r>
              <a:rPr lang="en-CA" dirty="0">
                <a:sym typeface="Symbol"/>
              </a:rPr>
              <a:t> </a:t>
            </a:r>
            <a:r>
              <a:rPr lang="en-CA" dirty="0" err="1">
                <a:sym typeface="Symbol"/>
              </a:rPr>
              <a:t>si</a:t>
            </a:r>
            <a:r>
              <a:rPr lang="en-CA" dirty="0">
                <a:sym typeface="Symbol"/>
              </a:rPr>
              <a:t> CC-5%PIB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>
              <a:sym typeface="Symbol"/>
            </a:endParaRP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>
                <a:sym typeface="Symbol"/>
              </a:rPr>
              <a:t>Des quotas sur les M </a:t>
            </a:r>
            <a:r>
              <a:rPr lang="en-CA" dirty="0" err="1">
                <a:sym typeface="Symbol"/>
              </a:rPr>
              <a:t>sont</a:t>
            </a:r>
            <a:r>
              <a:rPr lang="en-CA" dirty="0">
                <a:sym typeface="Symbol"/>
              </a:rPr>
              <a:t> </a:t>
            </a:r>
            <a:r>
              <a:rPr lang="en-CA" dirty="0" err="1">
                <a:sym typeface="Symbol"/>
              </a:rPr>
              <a:t>parfois</a:t>
            </a:r>
            <a:r>
              <a:rPr lang="en-CA" dirty="0">
                <a:sym typeface="Symbol"/>
              </a:rPr>
              <a:t> la </a:t>
            </a:r>
            <a:r>
              <a:rPr lang="en-CA" dirty="0" err="1">
                <a:sym typeface="Symbol"/>
              </a:rPr>
              <a:t>seule</a:t>
            </a:r>
            <a:r>
              <a:rPr lang="en-CA" dirty="0">
                <a:sym typeface="Symbol"/>
              </a:rPr>
              <a:t> solution pour </a:t>
            </a:r>
            <a:r>
              <a:rPr lang="en-CA" dirty="0" err="1">
                <a:sym typeface="Symbol"/>
              </a:rPr>
              <a:t>rétablir</a:t>
            </a:r>
            <a:r>
              <a:rPr lang="en-CA" dirty="0">
                <a:sym typeface="Symbol"/>
              </a:rPr>
              <a:t> CC=0 à court </a:t>
            </a:r>
            <a:r>
              <a:rPr lang="en-CA" dirty="0" err="1">
                <a:sym typeface="Symbol"/>
              </a:rPr>
              <a:t>terme</a:t>
            </a:r>
            <a:r>
              <a:rPr lang="en-CA" dirty="0">
                <a:sym typeface="Symbol"/>
              </a:rPr>
              <a:t> 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clause de sauvegarde d’urgence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637112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Peut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invoquée</a:t>
            </a:r>
            <a:r>
              <a:rPr lang="en-CA" dirty="0"/>
              <a:t> </a:t>
            </a:r>
            <a:r>
              <a:rPr lang="en-CA" dirty="0" err="1"/>
              <a:t>lorsque</a:t>
            </a:r>
            <a:r>
              <a:rPr lang="en-CA" dirty="0"/>
              <a:t> la </a:t>
            </a:r>
            <a:r>
              <a:rPr lang="en-CA" dirty="0" err="1"/>
              <a:t>pérennité</a:t>
            </a:r>
            <a:r>
              <a:rPr lang="en-CA" dirty="0"/>
              <a:t> </a:t>
            </a:r>
            <a:r>
              <a:rPr lang="en-CA" dirty="0" err="1"/>
              <a:t>d’une</a:t>
            </a:r>
            <a:r>
              <a:rPr lang="en-CA" dirty="0"/>
              <a:t> </a:t>
            </a:r>
            <a:r>
              <a:rPr lang="en-CA" dirty="0" err="1"/>
              <a:t>industrie</a:t>
            </a:r>
            <a:r>
              <a:rPr lang="en-CA" dirty="0"/>
              <a:t> </a:t>
            </a:r>
            <a:r>
              <a:rPr lang="en-CA" dirty="0" err="1"/>
              <a:t>est</a:t>
            </a:r>
            <a:r>
              <a:rPr lang="en-CA" dirty="0"/>
              <a:t> </a:t>
            </a:r>
            <a:r>
              <a:rPr lang="en-CA" dirty="0" err="1"/>
              <a:t>menacée</a:t>
            </a:r>
            <a:r>
              <a:rPr lang="en-CA" dirty="0"/>
              <a:t> par un choc </a:t>
            </a:r>
            <a:r>
              <a:rPr lang="en-CA" dirty="0" err="1"/>
              <a:t>temporaire</a:t>
            </a:r>
            <a:r>
              <a:rPr lang="en-CA" dirty="0"/>
              <a:t>, </a:t>
            </a:r>
            <a:r>
              <a:rPr lang="en-CA" dirty="0" err="1"/>
              <a:t>p.e.</a:t>
            </a:r>
            <a:r>
              <a:rPr lang="en-CA" dirty="0"/>
              <a:t> </a:t>
            </a:r>
            <a:r>
              <a:rPr lang="en-CA" dirty="0" err="1"/>
              <a:t>une</a:t>
            </a:r>
            <a:r>
              <a:rPr lang="en-CA" dirty="0"/>
              <a:t> </a:t>
            </a:r>
            <a:r>
              <a:rPr lang="en-CA" dirty="0" err="1"/>
              <a:t>hausse</a:t>
            </a:r>
            <a:r>
              <a:rPr lang="en-CA" dirty="0"/>
              <a:t> </a:t>
            </a:r>
            <a:r>
              <a:rPr lang="en-CA" dirty="0" err="1"/>
              <a:t>soudaine</a:t>
            </a:r>
            <a:r>
              <a:rPr lang="en-CA" dirty="0"/>
              <a:t> des M et/</a:t>
            </a:r>
            <a:r>
              <a:rPr lang="en-CA" dirty="0" err="1"/>
              <a:t>ou</a:t>
            </a:r>
            <a:r>
              <a:rPr lang="en-CA" dirty="0"/>
              <a:t> </a:t>
            </a:r>
            <a:r>
              <a:rPr lang="en-CA" dirty="0" err="1"/>
              <a:t>une</a:t>
            </a:r>
            <a:r>
              <a:rPr lang="en-CA" dirty="0"/>
              <a:t> </a:t>
            </a:r>
            <a:r>
              <a:rPr lang="en-CA" dirty="0" err="1"/>
              <a:t>baisse</a:t>
            </a:r>
            <a:r>
              <a:rPr lang="en-CA" dirty="0"/>
              <a:t> de </a:t>
            </a:r>
            <a:r>
              <a:rPr lang="en-CA" dirty="0" err="1"/>
              <a:t>leur</a:t>
            </a:r>
            <a:r>
              <a:rPr lang="en-CA" dirty="0"/>
              <a:t> prix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Les </a:t>
            </a:r>
            <a:r>
              <a:rPr lang="en-CA" dirty="0" err="1"/>
              <a:t>barrières</a:t>
            </a:r>
            <a:r>
              <a:rPr lang="en-CA" dirty="0"/>
              <a:t> </a:t>
            </a:r>
            <a:r>
              <a:rPr lang="en-CA" dirty="0" err="1"/>
              <a:t>levées</a:t>
            </a:r>
            <a:r>
              <a:rPr lang="en-CA" dirty="0"/>
              <a:t> </a:t>
            </a:r>
            <a:r>
              <a:rPr lang="en-CA" dirty="0" err="1"/>
              <a:t>devraient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temporaires</a:t>
            </a:r>
            <a:r>
              <a:rPr lang="en-CA" dirty="0"/>
              <a:t> et </a:t>
            </a:r>
            <a:r>
              <a:rPr lang="en-CA" dirty="0" err="1"/>
              <a:t>levées</a:t>
            </a:r>
            <a:r>
              <a:rPr lang="en-CA" dirty="0"/>
              <a:t> </a:t>
            </a:r>
            <a:r>
              <a:rPr lang="en-CA" dirty="0" err="1"/>
              <a:t>une</a:t>
            </a:r>
            <a:r>
              <a:rPr lang="en-CA" dirty="0"/>
              <a:t> </a:t>
            </a:r>
            <a:r>
              <a:rPr lang="en-CA" dirty="0" err="1"/>
              <a:t>fois</a:t>
            </a:r>
            <a:r>
              <a:rPr lang="en-CA" dirty="0"/>
              <a:t> les </a:t>
            </a:r>
            <a:r>
              <a:rPr lang="en-CA" dirty="0" err="1"/>
              <a:t>effets</a:t>
            </a:r>
            <a:r>
              <a:rPr lang="en-CA" dirty="0"/>
              <a:t> du </a:t>
            </a:r>
            <a:r>
              <a:rPr lang="en-CA" dirty="0" err="1"/>
              <a:t>chocs</a:t>
            </a:r>
            <a:r>
              <a:rPr lang="en-CA" dirty="0"/>
              <a:t> </a:t>
            </a:r>
            <a:r>
              <a:rPr lang="en-CA" dirty="0" err="1"/>
              <a:t>dissipés</a:t>
            </a:r>
            <a:r>
              <a:rPr lang="en-CA" dirty="0"/>
              <a:t>…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Elles</a:t>
            </a:r>
            <a:r>
              <a:rPr lang="en-CA" dirty="0"/>
              <a:t> </a:t>
            </a:r>
            <a:r>
              <a:rPr lang="en-CA" dirty="0" err="1"/>
              <a:t>devraient</a:t>
            </a:r>
            <a:r>
              <a:rPr lang="en-CA" dirty="0"/>
              <a:t> </a:t>
            </a:r>
            <a:r>
              <a:rPr lang="en-CA" dirty="0" err="1"/>
              <a:t>être</a:t>
            </a:r>
            <a:r>
              <a:rPr lang="en-CA" dirty="0"/>
              <a:t> </a:t>
            </a:r>
            <a:r>
              <a:rPr lang="en-CA" dirty="0" err="1"/>
              <a:t>accompagnées</a:t>
            </a:r>
            <a:r>
              <a:rPr lang="en-CA" dirty="0"/>
              <a:t> de </a:t>
            </a:r>
            <a:r>
              <a:rPr lang="en-CA" dirty="0" err="1"/>
              <a:t>mesures</a:t>
            </a:r>
            <a:r>
              <a:rPr lang="en-CA" dirty="0"/>
              <a:t> </a:t>
            </a:r>
            <a:r>
              <a:rPr lang="en-CA" dirty="0" err="1"/>
              <a:t>compensatoires</a:t>
            </a:r>
            <a:r>
              <a:rPr lang="en-CA" dirty="0"/>
              <a:t> pour les pays </a:t>
            </a:r>
            <a:r>
              <a:rPr lang="en-CA" dirty="0" err="1"/>
              <a:t>lésés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Ex. : </a:t>
            </a:r>
            <a:r>
              <a:rPr lang="en-CA" dirty="0" err="1"/>
              <a:t>invoquée</a:t>
            </a:r>
            <a:r>
              <a:rPr lang="en-CA" dirty="0"/>
              <a:t> en 2002 par Bush sur les M </a:t>
            </a:r>
            <a:r>
              <a:rPr lang="en-CA" dirty="0" err="1"/>
              <a:t>d’acier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Privilèges aux PVD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525963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Certains</a:t>
            </a:r>
            <a:r>
              <a:rPr lang="en-CA" dirty="0"/>
              <a:t> </a:t>
            </a:r>
            <a:r>
              <a:rPr lang="en-CA" dirty="0" err="1"/>
              <a:t>privilèges</a:t>
            </a:r>
            <a:r>
              <a:rPr lang="en-CA" dirty="0"/>
              <a:t> </a:t>
            </a:r>
            <a:r>
              <a:rPr lang="en-CA" dirty="0" err="1"/>
              <a:t>sont</a:t>
            </a:r>
            <a:r>
              <a:rPr lang="en-CA" dirty="0"/>
              <a:t> </a:t>
            </a:r>
            <a:r>
              <a:rPr lang="en-CA" dirty="0" err="1"/>
              <a:t>données</a:t>
            </a:r>
            <a:r>
              <a:rPr lang="en-CA" dirty="0"/>
              <a:t> au PVD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P.e</a:t>
            </a:r>
            <a:r>
              <a:rPr lang="en-CA" dirty="0"/>
              <a:t>. </a:t>
            </a:r>
            <a:r>
              <a:rPr lang="en-CA" dirty="0" err="1"/>
              <a:t>sur</a:t>
            </a:r>
            <a:r>
              <a:rPr lang="en-CA" dirty="0"/>
              <a:t> la base de </a:t>
            </a:r>
            <a:r>
              <a:rPr lang="en-CA" dirty="0" err="1"/>
              <a:t>l’argument</a:t>
            </a:r>
            <a:r>
              <a:rPr lang="en-CA" dirty="0"/>
              <a:t> de </a:t>
            </a:r>
            <a:r>
              <a:rPr lang="en-CA" dirty="0" err="1"/>
              <a:t>l’industrie</a:t>
            </a:r>
            <a:r>
              <a:rPr lang="en-CA" dirty="0"/>
              <a:t> </a:t>
            </a:r>
            <a:r>
              <a:rPr lang="en-CA" dirty="0" err="1"/>
              <a:t>naissante</a:t>
            </a:r>
            <a:r>
              <a:rPr lang="en-CA" dirty="0"/>
              <a:t> : </a:t>
            </a:r>
            <a:r>
              <a:rPr lang="en-CA" dirty="0" err="1"/>
              <a:t>permet</a:t>
            </a:r>
            <a:r>
              <a:rPr lang="en-CA" dirty="0"/>
              <a:t> de </a:t>
            </a:r>
            <a:r>
              <a:rPr lang="en-CA" dirty="0" err="1"/>
              <a:t>soutenir</a:t>
            </a:r>
            <a:r>
              <a:rPr lang="en-CA" dirty="0"/>
              <a:t> le </a:t>
            </a:r>
            <a:r>
              <a:rPr lang="en-CA" dirty="0" err="1"/>
              <a:t>développement</a:t>
            </a:r>
            <a:r>
              <a:rPr lang="en-CA" dirty="0"/>
              <a:t> </a:t>
            </a:r>
            <a:r>
              <a:rPr lang="en-CA" dirty="0" err="1"/>
              <a:t>d’une</a:t>
            </a:r>
            <a:r>
              <a:rPr lang="en-CA" dirty="0"/>
              <a:t> </a:t>
            </a:r>
            <a:r>
              <a:rPr lang="en-CA" dirty="0" err="1"/>
              <a:t>industrie</a:t>
            </a:r>
            <a:r>
              <a:rPr lang="en-CA" dirty="0"/>
              <a:t> </a:t>
            </a:r>
            <a:r>
              <a:rPr lang="en-CA" dirty="0" err="1"/>
              <a:t>soumise</a:t>
            </a:r>
            <a:r>
              <a:rPr lang="en-CA" dirty="0"/>
              <a:t> à des </a:t>
            </a:r>
            <a:r>
              <a:rPr lang="en-CA" dirty="0" err="1"/>
              <a:t>économies</a:t>
            </a:r>
            <a:r>
              <a:rPr lang="en-CA" dirty="0"/>
              <a:t> </a:t>
            </a:r>
            <a:r>
              <a:rPr lang="en-CA" dirty="0" err="1"/>
              <a:t>d’échelle</a:t>
            </a: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/>
              <a:t>En </a:t>
            </a:r>
            <a:r>
              <a:rPr lang="en-CA" dirty="0" err="1"/>
              <a:t>pratique</a:t>
            </a:r>
            <a:r>
              <a:rPr lang="en-CA" dirty="0"/>
              <a:t>, </a:t>
            </a:r>
            <a:r>
              <a:rPr lang="en-CA" dirty="0" err="1"/>
              <a:t>indissociable</a:t>
            </a:r>
            <a:r>
              <a:rPr lang="en-CA" dirty="0"/>
              <a:t> du </a:t>
            </a:r>
            <a:r>
              <a:rPr lang="en-CA" dirty="0" err="1"/>
              <a:t>contexte</a:t>
            </a:r>
            <a:r>
              <a:rPr lang="en-CA" dirty="0"/>
              <a:t> de la guerre </a:t>
            </a:r>
            <a:r>
              <a:rPr lang="en-CA" dirty="0" err="1"/>
              <a:t>froide</a:t>
            </a:r>
            <a:endParaRPr lang="en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5716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accords dérogatoires sectoriels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470912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Entérinent l’exemption de secteurs particuliers dans certaines relations bilatérales ou au niveau multilatérales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accords multifibres (1957-2005)</a:t>
            </a:r>
          </a:p>
          <a:p>
            <a:pPr lvl="1"/>
            <a:r>
              <a:rPr lang="fr-CA" dirty="0" err="1"/>
              <a:t>Gén</a:t>
            </a:r>
            <a:r>
              <a:rPr lang="fr-CA" dirty="0"/>
              <a:t>. concédées par des PVD à PD pour les industries du textile et du vêtement</a:t>
            </a:r>
          </a:p>
          <a:p>
            <a:pPr lvl="1"/>
            <a:r>
              <a:rPr lang="fr-CA" dirty="0"/>
              <a:t>La fin de ces derniers, planifiée dans le traité final du cycle d’Uruguay, survient finalement en 2005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en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en-CA" dirty="0" err="1"/>
              <a:t>L’agriculture</a:t>
            </a:r>
            <a:endParaRPr lang="en-CA" dirty="0"/>
          </a:p>
          <a:p>
            <a:pPr lvl="1"/>
            <a:r>
              <a:rPr lang="fr-CA" dirty="0"/>
              <a:t>Exclu en pratique du GATT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19</a:t>
            </a:fld>
            <a:endParaRPr lang="fr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608076" indent="-571500">
              <a:buFont typeface="+mj-lt"/>
              <a:buAutoNum type="romanUcPeriod"/>
            </a:pPr>
            <a:r>
              <a:rPr lang="fr-CA" b="1" dirty="0">
                <a:solidFill>
                  <a:srgbClr val="FFC000"/>
                </a:solidFill>
                <a:latin typeface="+mj-lt"/>
              </a:rPr>
              <a:t>Le libre-échange et ses institutions depuis 1945</a:t>
            </a:r>
          </a:p>
          <a:p>
            <a:pPr marL="608076" indent="-571500">
              <a:buFont typeface="+mj-lt"/>
              <a:buAutoNum type="romanUcPeriod"/>
            </a:pPr>
            <a:r>
              <a:rPr lang="fr-CA" b="1" dirty="0">
                <a:solidFill>
                  <a:srgbClr val="FFC000"/>
                </a:solidFill>
                <a:latin typeface="+mj-lt"/>
              </a:rPr>
              <a:t>Les négociations multilatérales : du GATT à l’OMC </a:t>
            </a:r>
          </a:p>
          <a:p>
            <a:pPr marL="608076" indent="-571500">
              <a:buFont typeface="+mj-lt"/>
              <a:buAutoNum type="romanUcPeriod"/>
            </a:pPr>
            <a:r>
              <a:rPr lang="fr-CA" b="1" dirty="0">
                <a:solidFill>
                  <a:srgbClr val="FFC000"/>
                </a:solidFill>
                <a:latin typeface="+mj-lt"/>
              </a:rPr>
              <a:t>Les traités régionaux</a:t>
            </a:r>
          </a:p>
          <a:p>
            <a:pPr marL="608076" indent="-571500">
              <a:buFont typeface="+mj-lt"/>
              <a:buAutoNum type="romanUcPeriod"/>
            </a:pPr>
            <a:r>
              <a:rPr lang="fr-CA" b="1" dirty="0">
                <a:solidFill>
                  <a:srgbClr val="FFC000"/>
                </a:solidFill>
                <a:latin typeface="+mj-lt"/>
              </a:rPr>
              <a:t>Les accords de </a:t>
            </a:r>
            <a:r>
              <a:rPr lang="fr-CA" b="1" dirty="0" err="1">
                <a:solidFill>
                  <a:srgbClr val="FFC000"/>
                </a:solidFill>
                <a:latin typeface="+mj-lt"/>
              </a:rPr>
              <a:t>Bretton</a:t>
            </a:r>
            <a:r>
              <a:rPr lang="fr-CA" b="1" dirty="0">
                <a:solidFill>
                  <a:srgbClr val="FFC000"/>
                </a:solidFill>
                <a:latin typeface="+mj-lt"/>
              </a:rPr>
              <a:t> </a:t>
            </a:r>
            <a:r>
              <a:rPr lang="fr-CA" b="1" dirty="0" err="1">
                <a:solidFill>
                  <a:srgbClr val="FFC000"/>
                </a:solidFill>
                <a:latin typeface="+mj-lt"/>
              </a:rPr>
              <a:t>Woods</a:t>
            </a:r>
            <a:endParaRPr lang="fr-CA" b="1" dirty="0">
              <a:solidFill>
                <a:srgbClr val="FFC000"/>
              </a:solidFill>
              <a:latin typeface="+mj-lt"/>
            </a:endParaRPr>
          </a:p>
          <a:p>
            <a:pPr marL="608076" indent="-571500">
              <a:buFont typeface="+mj-lt"/>
              <a:buAutoNum type="romanUcPeriod"/>
            </a:pPr>
            <a:r>
              <a:rPr lang="fr-CA" b="1" dirty="0">
                <a:solidFill>
                  <a:srgbClr val="FFC000"/>
                </a:solidFill>
                <a:latin typeface="+mj-lt"/>
              </a:rPr>
              <a:t>Le «miracle asiatique»</a:t>
            </a:r>
          </a:p>
          <a:p>
            <a:pPr marL="36576" indent="0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</a:t>
            </a:fld>
            <a:endParaRPr lang="fr-C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Petite histoire des négociations à l’intérieur du GATT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cycles de négociation</a:t>
            </a:r>
          </a:p>
          <a:p>
            <a:pPr lvl="1"/>
            <a:r>
              <a:rPr lang="fr-CA" dirty="0"/>
              <a:t>Les années 50</a:t>
            </a:r>
          </a:p>
          <a:p>
            <a:pPr lvl="1"/>
            <a:r>
              <a:rPr lang="fr-CA" dirty="0"/>
              <a:t>Le cycle Kennedy (1962-1967)</a:t>
            </a:r>
          </a:p>
          <a:p>
            <a:pPr lvl="1"/>
            <a:r>
              <a:rPr lang="fr-CA" dirty="0"/>
              <a:t>Le cycle de Tokyo (1973-1979)</a:t>
            </a:r>
          </a:p>
          <a:p>
            <a:pPr lvl="1"/>
            <a:r>
              <a:rPr lang="fr-CA" dirty="0"/>
              <a:t>Le cycle d’Uruguay (1986-1993)</a:t>
            </a:r>
          </a:p>
          <a:p>
            <a:pPr lvl="1"/>
            <a:r>
              <a:rPr lang="en-CA" dirty="0"/>
              <a:t>L’OMC et le cycle de Doha (2000-2014)</a:t>
            </a:r>
            <a:endParaRPr lang="fr-CA" dirty="0"/>
          </a:p>
          <a:p>
            <a:pPr marL="36576" indent="0">
              <a:buClr>
                <a:srgbClr val="FFC000"/>
              </a:buClr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20</a:t>
            </a:fld>
            <a:endParaRPr lang="fr-CA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années 50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4 courts cycles de négociation :</a:t>
            </a:r>
          </a:p>
          <a:p>
            <a:pPr lvl="1"/>
            <a:r>
              <a:rPr lang="fr-CA" dirty="0"/>
              <a:t>Genève (47)</a:t>
            </a:r>
          </a:p>
          <a:p>
            <a:pPr lvl="1"/>
            <a:r>
              <a:rPr lang="fr-CA" dirty="0"/>
              <a:t>Annecy (49)</a:t>
            </a:r>
          </a:p>
          <a:p>
            <a:pPr lvl="1"/>
            <a:r>
              <a:rPr lang="fr-CA" dirty="0"/>
              <a:t>Torquay (51)</a:t>
            </a:r>
          </a:p>
          <a:p>
            <a:pPr lvl="1"/>
            <a:r>
              <a:rPr lang="fr-CA" dirty="0"/>
              <a:t>Dillon (61)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Consolidation des gains sur la diminution des tarifs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21</a:t>
            </a:fld>
            <a:endParaRPr lang="fr-CA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cycle Kennedy (1964-1967)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Aboutit à une deuxième baisse d’environ 30% des tarifs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Début des négociations sur les barrières non-tarifaires et importance des compromis faits aux PVD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Nommé en l’honneur de Kennedy qui l’avait initié avant sa mort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 nb de pays adhérents passe à 63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22</a:t>
            </a:fld>
            <a:endParaRPr lang="fr-CA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cycle de Tokyo (1973-1979)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Aboutit à une 3</a:t>
            </a:r>
            <a:r>
              <a:rPr lang="fr-CA" baseline="30000" dirty="0"/>
              <a:t>e</a:t>
            </a:r>
            <a:r>
              <a:rPr lang="fr-CA" dirty="0"/>
              <a:t> baisse d’environ 30% des tarifs résiduels, ces derniers devenant négligeables à la clôture du cycle (environ 5% sur les produits manufacturés)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Avancées dans l’inclusion des </a:t>
            </a:r>
            <a:r>
              <a:rPr lang="fr-CA" dirty="0" err="1"/>
              <a:t>barr</a:t>
            </a:r>
            <a:r>
              <a:rPr lang="fr-CA" dirty="0"/>
              <a:t>.-non tarifaires 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Début des discussions concernant les échanges de certains services, dont les services financiers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Plus de 100 pays signataires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23</a:t>
            </a:fld>
            <a:endParaRPr lang="fr-CA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cycle d’Uruguay (1986-1993)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09120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Tentative de réformer le GATT en y incluant les échanges de services, plus particulièrement dans le secteur financier et des télécom, et l’agriculture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L’ouverture des marchés agricoles est sacrifiée pour faire passer l’OMC et son tribunal supranational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Signé après la chute du mur de Berlin, plus de 120 pays signataires, c’est la fin de la guerre froide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24</a:t>
            </a:fld>
            <a:endParaRPr lang="fr-CA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principaux cycles de négociation en résumé…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25</a:t>
            </a:fld>
            <a:endParaRPr lang="fr-CA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1628800"/>
            <a:ext cx="5111750" cy="4914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L’OMC (1995)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Premier organisme régissant le commerce international et pouvant émettre des sanctions «réelles»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Ses différents rôles…</a:t>
            </a:r>
          </a:p>
          <a:p>
            <a:pPr lvl="1"/>
            <a:r>
              <a:rPr lang="fr-CA" dirty="0"/>
              <a:t>Mise en place et gestion des accords sur le commerce</a:t>
            </a:r>
          </a:p>
          <a:p>
            <a:pPr lvl="1"/>
            <a:r>
              <a:rPr lang="fr-CA" dirty="0"/>
              <a:t>Encadrement des discussions sur le commerce</a:t>
            </a:r>
          </a:p>
          <a:p>
            <a:pPr lvl="1"/>
            <a:r>
              <a:rPr lang="fr-CA" dirty="0"/>
              <a:t>Arbitrage des conflits commerciaux</a:t>
            </a:r>
          </a:p>
          <a:p>
            <a:pPr lvl="1"/>
            <a:r>
              <a:rPr lang="fr-CA" dirty="0"/>
              <a:t>Surveillance des politiques commerciales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26</a:t>
            </a:fld>
            <a:endParaRPr lang="fr-CA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L’organe de règlement des différents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Premier tribunal international chargé de trancher lorsqu’un pays membres se dit lésé par le non-respect des engagements de ses partenaires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Un pays reconnu avoir été lésé peut se voir octroyer des droits compensatoires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Dans les faits, ces droits sont rarement levés, mais peuvent fournir un «arsenal diplomatique»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439369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cycle de Doha (2001-2014)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7643192" cy="4709120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Unique cycle de négociation depuis la création de l’OMC, portant principalement sur l’agriculture et la propriété intellectuelle, n’ayant jamais vraiment abouti 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L’objet des négociations est politiquement sensible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 nombre de participants rend difficile l’obtention d’un consensus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États participants semble plus intéressés par les ententes régionales (voir </a:t>
            </a:r>
            <a:r>
              <a:rPr lang="fr-CA" dirty="0" err="1"/>
              <a:t>ci-bas</a:t>
            </a:r>
            <a:r>
              <a:rPr lang="fr-CA" dirty="0"/>
              <a:t>)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Paradoxalement, l’OMC est peut-être finalement victime de son succès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28</a:t>
            </a:fld>
            <a:endParaRPr lang="fr-CA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Quelques entrées/exclusions remarquées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7643192" cy="4709120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entrées :</a:t>
            </a:r>
          </a:p>
          <a:p>
            <a:pPr lvl="1"/>
            <a:r>
              <a:rPr lang="fr-CA" dirty="0"/>
              <a:t>Le Brésil et l’Inde en 1948</a:t>
            </a:r>
          </a:p>
          <a:p>
            <a:pPr lvl="1"/>
            <a:r>
              <a:rPr lang="fr-CA" dirty="0"/>
              <a:t>Le Japon en 1955</a:t>
            </a:r>
          </a:p>
          <a:p>
            <a:pPr lvl="1"/>
            <a:r>
              <a:rPr lang="fr-CA" dirty="0"/>
              <a:t>La Chine en 2001</a:t>
            </a:r>
          </a:p>
          <a:p>
            <a:pPr lvl="1"/>
            <a:r>
              <a:rPr lang="fr-CA" dirty="0"/>
              <a:t>L’Arabie Saoudite 2005</a:t>
            </a:r>
          </a:p>
          <a:p>
            <a:pPr lvl="1"/>
            <a:r>
              <a:rPr lang="fr-CA" dirty="0"/>
              <a:t>La Russie 2012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pays non membres</a:t>
            </a:r>
          </a:p>
          <a:p>
            <a:pPr lvl="1"/>
            <a:r>
              <a:rPr lang="fr-CA" dirty="0"/>
              <a:t>Corée du Nord</a:t>
            </a:r>
          </a:p>
          <a:p>
            <a:pPr lvl="1"/>
            <a:r>
              <a:rPr lang="fr-CA" dirty="0"/>
              <a:t>Iran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29</a:t>
            </a:fld>
            <a:endParaRPr lang="fr-C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916832"/>
            <a:ext cx="8064896" cy="3384376"/>
          </a:xfrm>
        </p:spPr>
        <p:txBody>
          <a:bodyPr>
            <a:noAutofit/>
          </a:bodyPr>
          <a:lstStyle/>
          <a:p>
            <a:pPr marL="1028700" indent="-1028700" algn="ctr">
              <a:spcBef>
                <a:spcPts val="1200"/>
              </a:spcBef>
              <a:buFont typeface="+mj-lt"/>
              <a:buAutoNum type="romanUcPeriod"/>
              <a:tabLst>
                <a:tab pos="1249363" algn="l"/>
              </a:tabLst>
            </a:pPr>
            <a:r>
              <a:rPr lang="fr-C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libre-échange et ses institutions depuis 1945</a:t>
            </a:r>
            <a:br>
              <a:rPr lang="fr-CA" b="1" dirty="0">
                <a:solidFill>
                  <a:srgbClr val="FFC000"/>
                </a:solidFill>
              </a:rPr>
            </a:br>
            <a:endParaRPr lang="fr-CA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3</a:t>
            </a:fld>
            <a:endParaRPr lang="fr-CA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772816"/>
            <a:ext cx="8352928" cy="3384376"/>
          </a:xfrm>
        </p:spPr>
        <p:txBody>
          <a:bodyPr>
            <a:noAutofit/>
          </a:bodyPr>
          <a:lstStyle/>
          <a:p>
            <a:pPr marL="1384300" indent="-1028700" algn="ctr">
              <a:buFont typeface="+mj-lt"/>
              <a:buAutoNum type="romanUcPeriod" startAt="3"/>
            </a:pPr>
            <a:r>
              <a:rPr lang="fr-C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traités régionaux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30</a:t>
            </a:fld>
            <a:endParaRPr lang="fr-CA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traités régionaux et le commerce international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En théorie, ils sont proscrits par la clause NPF. En pratique, on a admis qu’ils constituent des exceptions acceptables.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sz="2600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Ils mènent à la création d’un nouveau commerce (</a:t>
            </a:r>
            <a:r>
              <a:rPr lang="fr-CA" sz="2600" dirty="0">
                <a:sym typeface="Symbol"/>
              </a:rPr>
              <a:t>ST), </a:t>
            </a:r>
            <a:r>
              <a:rPr lang="fr-CA" sz="2600" dirty="0"/>
              <a:t>mais peuvent aussi détourner un commerce existant (</a:t>
            </a:r>
            <a:r>
              <a:rPr lang="fr-CA" sz="2600" dirty="0">
                <a:sym typeface="Symbol"/>
              </a:rPr>
              <a:t>ST)</a:t>
            </a:r>
            <a:r>
              <a:rPr lang="fr-CA" sz="2600" dirty="0"/>
              <a:t>.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sz="2600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Leurs effets sur le bien-être sont moins importants que ceux des accords multilatéraux, et peuvent être négatifs (détournement de commerce </a:t>
            </a:r>
            <a:r>
              <a:rPr lang="fr-CA" sz="2600" dirty="0">
                <a:sym typeface="Symbol"/>
              </a:rPr>
              <a:t> création de commerce)</a:t>
            </a:r>
            <a:r>
              <a:rPr lang="fr-CA" sz="2600" dirty="0"/>
              <a:t>.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sz="2600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sz="2600" dirty="0"/>
              <a:t>Les grands ensembles qu’ils font naître ont moins intérêt à voir avancer les négociations multilatérales.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31</a:t>
            </a:fld>
            <a:endParaRPr lang="fr-CA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/>
          <p:cNvSpPr/>
          <p:nvPr/>
        </p:nvSpPr>
        <p:spPr>
          <a:xfrm>
            <a:off x="4355976" y="1604993"/>
            <a:ext cx="2976610" cy="302668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détournement de commerce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32</a:t>
            </a:fld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5294782"/>
            <a:ext cx="7931224" cy="1446586"/>
          </a:xfrm>
        </p:spPr>
        <p:txBody>
          <a:bodyPr>
            <a:normAutofit fontScale="85000" lnSpcReduction="10000"/>
          </a:bodyPr>
          <a:lstStyle/>
          <a:p>
            <a:pPr marL="36576" indent="0">
              <a:buClr>
                <a:srgbClr val="FFC000"/>
              </a:buClr>
              <a:buNone/>
            </a:pPr>
            <a:r>
              <a:rPr lang="fr-CA" dirty="0"/>
              <a:t>La création d’une ZLE entre les pays 1 et 2 détourne le commerce initialement réalisé avec le pays 3 vers le pays 2 même si ce dernier est moins efficace.</a:t>
            </a:r>
          </a:p>
        </p:txBody>
      </p:sp>
      <p:sp>
        <p:nvSpPr>
          <p:cNvPr id="6" name="Ellipse 5"/>
          <p:cNvSpPr/>
          <p:nvPr/>
        </p:nvSpPr>
        <p:spPr>
          <a:xfrm>
            <a:off x="827584" y="1844824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7" name="Ellipse 6"/>
          <p:cNvSpPr/>
          <p:nvPr/>
        </p:nvSpPr>
        <p:spPr>
          <a:xfrm>
            <a:off x="809336" y="2924944"/>
            <a:ext cx="136815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sp>
        <p:nvSpPr>
          <p:cNvPr id="8" name="Ellipse 7"/>
          <p:cNvSpPr/>
          <p:nvPr/>
        </p:nvSpPr>
        <p:spPr>
          <a:xfrm>
            <a:off x="2987824" y="2554302"/>
            <a:ext cx="1296144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3</a:t>
            </a:r>
          </a:p>
        </p:txBody>
      </p:sp>
      <p:cxnSp>
        <p:nvCxnSpPr>
          <p:cNvPr id="15" name="Connecteur droit avec flèche 14"/>
          <p:cNvCxnSpPr>
            <a:endCxn id="6" idx="6"/>
          </p:cNvCxnSpPr>
          <p:nvPr/>
        </p:nvCxnSpPr>
        <p:spPr>
          <a:xfrm flipH="1" flipV="1">
            <a:off x="2195736" y="2168860"/>
            <a:ext cx="845356" cy="51127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059832" y="3585790"/>
            <a:ext cx="1258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-25000" dirty="0"/>
              <a:t>3</a:t>
            </a:r>
            <a:r>
              <a:rPr lang="fr-CA" dirty="0"/>
              <a:t> 	= 100$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t</a:t>
            </a:r>
            <a:r>
              <a:rPr lang="fr-CA" baseline="-25000" dirty="0"/>
              <a:t>3</a:t>
            </a:r>
            <a:r>
              <a:rPr lang="fr-CA" dirty="0"/>
              <a:t>	= 10$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30000" dirty="0"/>
              <a:t>t</a:t>
            </a:r>
            <a:r>
              <a:rPr lang="fr-CA" baseline="-25000" dirty="0"/>
              <a:t>3</a:t>
            </a:r>
            <a:r>
              <a:rPr lang="fr-CA" dirty="0"/>
              <a:t>	= 110$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865050" y="3645024"/>
            <a:ext cx="1258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-25000" dirty="0"/>
              <a:t>2</a:t>
            </a:r>
            <a:r>
              <a:rPr lang="fr-CA" dirty="0"/>
              <a:t> 	= 108$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t</a:t>
            </a:r>
            <a:r>
              <a:rPr lang="fr-CA" baseline="-25000" dirty="0"/>
              <a:t>2</a:t>
            </a:r>
            <a:r>
              <a:rPr lang="fr-CA" dirty="0"/>
              <a:t>	= 5$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30000" dirty="0"/>
              <a:t>t</a:t>
            </a:r>
            <a:r>
              <a:rPr lang="fr-CA" baseline="-25000" dirty="0"/>
              <a:t>2</a:t>
            </a:r>
            <a:r>
              <a:rPr lang="fr-CA" dirty="0"/>
              <a:t>	= 113$</a:t>
            </a:r>
          </a:p>
        </p:txBody>
      </p:sp>
      <p:sp>
        <p:nvSpPr>
          <p:cNvPr id="26" name="Ellipse 25"/>
          <p:cNvSpPr/>
          <p:nvPr/>
        </p:nvSpPr>
        <p:spPr>
          <a:xfrm>
            <a:off x="5220072" y="1844824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27" name="Ellipse 26"/>
          <p:cNvSpPr/>
          <p:nvPr/>
        </p:nvSpPr>
        <p:spPr>
          <a:xfrm>
            <a:off x="5220072" y="2924944"/>
            <a:ext cx="136815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sp>
        <p:nvSpPr>
          <p:cNvPr id="28" name="Ellipse 27"/>
          <p:cNvSpPr/>
          <p:nvPr/>
        </p:nvSpPr>
        <p:spPr>
          <a:xfrm>
            <a:off x="7452320" y="2554302"/>
            <a:ext cx="1296144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3</a:t>
            </a:r>
          </a:p>
        </p:txBody>
      </p:sp>
      <p:cxnSp>
        <p:nvCxnSpPr>
          <p:cNvPr id="30" name="Connecteur droit avec flèche 29"/>
          <p:cNvCxnSpPr/>
          <p:nvPr/>
        </p:nvCxnSpPr>
        <p:spPr>
          <a:xfrm flipV="1">
            <a:off x="5868144" y="2564904"/>
            <a:ext cx="0" cy="2880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7596336" y="3621217"/>
            <a:ext cx="1258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-25000" dirty="0"/>
              <a:t>3</a:t>
            </a:r>
            <a:r>
              <a:rPr lang="fr-CA" dirty="0"/>
              <a:t> 	= 100$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t</a:t>
            </a:r>
            <a:r>
              <a:rPr lang="fr-CA" baseline="-25000" dirty="0"/>
              <a:t>3</a:t>
            </a:r>
            <a:r>
              <a:rPr lang="fr-CA" dirty="0"/>
              <a:t>	= 10$</a:t>
            </a:r>
          </a:p>
          <a:p>
            <a:pPr>
              <a:tabLst>
                <a:tab pos="358775" algn="l"/>
              </a:tabLst>
            </a:pPr>
            <a:r>
              <a:rPr lang="fr-CA" dirty="0"/>
              <a:t>P</a:t>
            </a:r>
            <a:r>
              <a:rPr lang="fr-CA" baseline="30000" dirty="0"/>
              <a:t>t</a:t>
            </a:r>
            <a:r>
              <a:rPr lang="fr-CA" baseline="-25000" dirty="0"/>
              <a:t>3</a:t>
            </a:r>
            <a:r>
              <a:rPr lang="fr-CA" dirty="0"/>
              <a:t>	= 110$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279787" y="3585790"/>
            <a:ext cx="1351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450850" algn="l"/>
              </a:tabLst>
            </a:pPr>
            <a:r>
              <a:rPr lang="fr-CA" dirty="0"/>
              <a:t>P</a:t>
            </a:r>
            <a:r>
              <a:rPr lang="fr-CA" baseline="-25000" dirty="0"/>
              <a:t>2</a:t>
            </a:r>
            <a:r>
              <a:rPr lang="fr-CA" dirty="0"/>
              <a:t> 	= 108$</a:t>
            </a:r>
          </a:p>
          <a:p>
            <a:pPr>
              <a:tabLst>
                <a:tab pos="450850" algn="l"/>
              </a:tabLst>
            </a:pPr>
            <a:r>
              <a:rPr lang="fr-CA" dirty="0"/>
              <a:t>t</a:t>
            </a:r>
            <a:r>
              <a:rPr lang="fr-CA" baseline="-25000" dirty="0"/>
              <a:t>2</a:t>
            </a:r>
            <a:r>
              <a:rPr lang="fr-CA" dirty="0"/>
              <a:t>	= 0$</a:t>
            </a:r>
          </a:p>
          <a:p>
            <a:pPr>
              <a:tabLst>
                <a:tab pos="450850" algn="l"/>
              </a:tabLst>
            </a:pPr>
            <a:r>
              <a:rPr lang="fr-CA" dirty="0"/>
              <a:t>P</a:t>
            </a:r>
            <a:r>
              <a:rPr lang="fr-CA" baseline="30000" dirty="0"/>
              <a:t>LE</a:t>
            </a:r>
            <a:r>
              <a:rPr lang="fr-CA" baseline="-25000" dirty="0"/>
              <a:t>2</a:t>
            </a:r>
            <a:r>
              <a:rPr lang="fr-CA" dirty="0"/>
              <a:t>	= 108$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572000" y="2636912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ZLE</a:t>
            </a:r>
          </a:p>
        </p:txBody>
      </p:sp>
      <p:cxnSp>
        <p:nvCxnSpPr>
          <p:cNvPr id="23" name="Connecteur droit avec flèche 22"/>
          <p:cNvCxnSpPr/>
          <p:nvPr/>
        </p:nvCxnSpPr>
        <p:spPr>
          <a:xfrm flipV="1">
            <a:off x="1475656" y="2492896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H="1" flipV="1">
            <a:off x="6660232" y="2204864"/>
            <a:ext cx="792088" cy="504056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4283968" y="1484784"/>
            <a:ext cx="0" cy="36004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899592" y="1196752"/>
            <a:ext cx="3014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Avant la création d’une ZLE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4644008" y="1196752"/>
            <a:ext cx="3031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Après la création d’une ZLE</a:t>
            </a:r>
          </a:p>
        </p:txBody>
      </p:sp>
    </p:spTree>
    <p:extLst>
      <p:ext uri="{BB962C8B-B14F-4D97-AF65-F5344CB8AC3E}">
        <p14:creationId xmlns:p14="http://schemas.microsoft.com/office/powerpoint/2010/main" val="41311244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accords de libre-échange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003232" cy="5184576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Abolition de toutes les barrières tarifaires et non tarifaires entre les adhérents.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Avantage</a:t>
            </a:r>
          </a:p>
          <a:p>
            <a:pPr lvl="1"/>
            <a:r>
              <a:rPr lang="fr-CA" dirty="0"/>
              <a:t>Permet aux adhérents de conserver les tarifs qu’ils imposent aux non adhérents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Inconvénient</a:t>
            </a:r>
          </a:p>
          <a:p>
            <a:pPr lvl="1"/>
            <a:r>
              <a:rPr lang="fr-CA" dirty="0"/>
              <a:t>Peut créer des «voies de contournement»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Aujourd’hui, la majorité des ALE incluent des dispositions relatives à la mobilité du capital, aux échanges de services et à l’harmonisation des normes</a:t>
            </a:r>
          </a:p>
          <a:p>
            <a:pPr>
              <a:buClr>
                <a:srgbClr val="FFC000"/>
              </a:buClr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33</a:t>
            </a:fld>
            <a:endParaRPr lang="fr-CA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lipse 9"/>
          <p:cNvSpPr/>
          <p:nvPr/>
        </p:nvSpPr>
        <p:spPr>
          <a:xfrm>
            <a:off x="2579536" y="1640372"/>
            <a:ext cx="2904602" cy="29857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voies de contournement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34</a:t>
            </a:fld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5078758"/>
            <a:ext cx="7931224" cy="1446586"/>
          </a:xfrm>
        </p:spPr>
        <p:txBody>
          <a:bodyPr>
            <a:normAutofit fontScale="85000" lnSpcReduction="20000"/>
          </a:bodyPr>
          <a:lstStyle/>
          <a:p>
            <a:pPr marL="36576" indent="0">
              <a:buClr>
                <a:srgbClr val="FFC000"/>
              </a:buClr>
              <a:buNone/>
            </a:pPr>
            <a:r>
              <a:rPr lang="fr-CA" dirty="0"/>
              <a:t>L’écart entre les tarifs des pays 1 et 2 sur les M du pays 3 crée la possibilité de les faire transiter par le pays 1, de là les règles d’origine sur les valeurs ajoutées.</a:t>
            </a:r>
          </a:p>
        </p:txBody>
      </p:sp>
      <p:sp>
        <p:nvSpPr>
          <p:cNvPr id="26" name="Ellipse 25"/>
          <p:cNvSpPr/>
          <p:nvPr/>
        </p:nvSpPr>
        <p:spPr>
          <a:xfrm>
            <a:off x="3347864" y="1948852"/>
            <a:ext cx="1368152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1</a:t>
            </a:r>
          </a:p>
        </p:txBody>
      </p:sp>
      <p:sp>
        <p:nvSpPr>
          <p:cNvPr id="27" name="Ellipse 26"/>
          <p:cNvSpPr/>
          <p:nvPr/>
        </p:nvSpPr>
        <p:spPr>
          <a:xfrm>
            <a:off x="3329616" y="3693225"/>
            <a:ext cx="1368152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2</a:t>
            </a:r>
          </a:p>
        </p:txBody>
      </p:sp>
      <p:sp>
        <p:nvSpPr>
          <p:cNvPr id="28" name="Ellipse 27"/>
          <p:cNvSpPr/>
          <p:nvPr/>
        </p:nvSpPr>
        <p:spPr>
          <a:xfrm>
            <a:off x="5580112" y="2554302"/>
            <a:ext cx="1296144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Pays 3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5351795" y="1641574"/>
            <a:ext cx="11644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P 	= 100$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t	= 10$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Pt	= 110$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2674071" y="2649686"/>
            <a:ext cx="11473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P 	= 110$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t	= 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Pt	= 110$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4284072" y="2880382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ZLE</a:t>
            </a: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3963425" y="2604728"/>
            <a:ext cx="1494" cy="108069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H="1" flipV="1">
            <a:off x="4694272" y="2402085"/>
            <a:ext cx="918706" cy="4224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 flipH="1">
            <a:off x="4651079" y="3365486"/>
            <a:ext cx="959476" cy="473856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5436096" y="3612690"/>
            <a:ext cx="11644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65113" algn="l"/>
              </a:tabLst>
            </a:pPr>
            <a:r>
              <a:rPr lang="fr-CA" dirty="0"/>
              <a:t>P 	= 100$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t	= 20$</a:t>
            </a:r>
          </a:p>
          <a:p>
            <a:pPr>
              <a:tabLst>
                <a:tab pos="265113" algn="l"/>
              </a:tabLst>
            </a:pPr>
            <a:r>
              <a:rPr lang="fr-CA" dirty="0"/>
              <a:t>Pt	= 120$</a:t>
            </a:r>
          </a:p>
        </p:txBody>
      </p:sp>
    </p:spTree>
    <p:extLst>
      <p:ext uri="{BB962C8B-B14F-4D97-AF65-F5344CB8AC3E}">
        <p14:creationId xmlns:p14="http://schemas.microsoft.com/office/powerpoint/2010/main" val="30665447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unions douanières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Libre-échange + uniformisation des tarifs avec les non adhérents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Inconvénient</a:t>
            </a:r>
          </a:p>
          <a:p>
            <a:pPr lvl="1"/>
            <a:r>
              <a:rPr lang="fr-CA" dirty="0"/>
              <a:t>Perte de souveraineté (politique commerciale)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Avantage</a:t>
            </a:r>
          </a:p>
          <a:p>
            <a:pPr lvl="1"/>
            <a:r>
              <a:rPr lang="fr-CA" dirty="0"/>
              <a:t>La libre circulation des marchandises et un plus grand pouvoir de négociation avec les non adhérents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35</a:t>
            </a:fld>
            <a:endParaRPr lang="fr-CA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marchés communs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Union douanière + libre circulation du travail et des capitaux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Inconvénient</a:t>
            </a:r>
          </a:p>
          <a:p>
            <a:pPr lvl="1"/>
            <a:r>
              <a:rPr lang="fr-CA" dirty="0"/>
              <a:t>Peut entraîner la concentration du capital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Avantage</a:t>
            </a:r>
          </a:p>
          <a:p>
            <a:pPr lvl="1"/>
            <a:r>
              <a:rPr lang="fr-CA" dirty="0"/>
              <a:t>La liberté de travailler partout dans la zone et une plus grande efficacité économique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36</a:t>
            </a:fld>
            <a:endParaRPr lang="fr-CA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unions économiques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Marché commun + monnaie commune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Inconvénient</a:t>
            </a:r>
          </a:p>
          <a:p>
            <a:pPr lvl="1"/>
            <a:r>
              <a:rPr lang="fr-CA" dirty="0"/>
              <a:t>Uniformisation complète de la politique monétaire (de facto) et centralisation de la politique budgétaire (seul. nécessaire!)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Avantage</a:t>
            </a:r>
          </a:p>
          <a:p>
            <a:pPr lvl="1"/>
            <a:r>
              <a:rPr lang="fr-CA" dirty="0"/>
              <a:t>Permet de bénéficier d’une monnaie plus forte et de diminuer les risques de change 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37</a:t>
            </a:fld>
            <a:endParaRPr lang="fr-CA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L’État et l’intégration régionale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11349"/>
            <a:ext cx="8291264" cy="4741987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À chaque étape de l’intégration régionale, l’État voit sa souveraineté s’effriter.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10000"/>
              <a:buFont typeface="Arial" panose="020B0604020202020204" pitchFamily="34" charset="0"/>
              <a:buChar char="•"/>
            </a:pPr>
            <a:r>
              <a:rPr lang="fr-CA" dirty="0"/>
              <a:t>3 piliers de la souveraineté économique de l’État</a:t>
            </a:r>
          </a:p>
          <a:p>
            <a:pPr lvl="2">
              <a:buClr>
                <a:srgbClr val="FFC000"/>
              </a:buClr>
              <a:buSzPct val="100000"/>
              <a:buFont typeface="Arial" panose="020B0604020202020204" pitchFamily="34" charset="0"/>
              <a:buChar char="•"/>
            </a:pPr>
            <a:r>
              <a:rPr lang="fr-CA" dirty="0"/>
              <a:t>Le pouvoir de lever des impôts</a:t>
            </a:r>
          </a:p>
          <a:p>
            <a:pPr lvl="2">
              <a:buClr>
                <a:srgbClr val="FFC000"/>
              </a:buClr>
              <a:buSzPct val="100000"/>
              <a:buNone/>
            </a:pPr>
            <a:r>
              <a:rPr lang="fr-CA" dirty="0"/>
              <a:t>	(Contrôle de la politique budgétaire)</a:t>
            </a:r>
          </a:p>
          <a:p>
            <a:pPr lvl="2">
              <a:buClr>
                <a:srgbClr val="FFC000"/>
              </a:buClr>
              <a:buSzPct val="100000"/>
              <a:buFont typeface="Arial" panose="020B0604020202020204" pitchFamily="34" charset="0"/>
              <a:buChar char="•"/>
            </a:pPr>
            <a:r>
              <a:rPr lang="fr-CA" dirty="0"/>
              <a:t>L’émission de la monnaie</a:t>
            </a:r>
          </a:p>
          <a:p>
            <a:pPr lvl="2">
              <a:buClr>
                <a:srgbClr val="FFC000"/>
              </a:buClr>
              <a:buSzPct val="100000"/>
              <a:buNone/>
            </a:pPr>
            <a:r>
              <a:rPr lang="fr-CA" dirty="0"/>
              <a:t>	(Contrôle de la politique monétaire)</a:t>
            </a:r>
          </a:p>
          <a:p>
            <a:pPr lvl="2">
              <a:buClr>
                <a:srgbClr val="FFC000"/>
              </a:buClr>
              <a:buSzPct val="100000"/>
              <a:buFont typeface="Arial" panose="020B0604020202020204" pitchFamily="34" charset="0"/>
              <a:buChar char="•"/>
            </a:pPr>
            <a:r>
              <a:rPr lang="fr-CA" dirty="0"/>
              <a:t>Le contrôle des frontières</a:t>
            </a:r>
          </a:p>
          <a:p>
            <a:pPr lvl="2">
              <a:buClr>
                <a:srgbClr val="FFC000"/>
              </a:buClr>
              <a:buSzPct val="100000"/>
              <a:buNone/>
            </a:pPr>
            <a:r>
              <a:rPr lang="fr-CA" dirty="0"/>
              <a:t>	(Contrôle de la politique commerciale)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Ultimement, une union économique doit mener à la création d’une fédération disposant d’une </a:t>
            </a:r>
            <a:r>
              <a:rPr lang="fr-CA" dirty="0" err="1"/>
              <a:t>pol</a:t>
            </a:r>
            <a:r>
              <a:rPr lang="fr-CA" dirty="0"/>
              <a:t>. </a:t>
            </a:r>
            <a:r>
              <a:rPr lang="fr-CA" dirty="0" err="1"/>
              <a:t>budg</a:t>
            </a:r>
            <a:r>
              <a:rPr lang="fr-CA" dirty="0"/>
              <a:t>. autonome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38</a:t>
            </a:fld>
            <a:endParaRPr lang="fr-CA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La multiplication des accords régionaux sur le commerce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39</a:t>
            </a:fld>
            <a:endParaRPr lang="fr-CA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772816"/>
            <a:ext cx="4954321" cy="443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6"/>
          <p:cNvSpPr txBox="1"/>
          <p:nvPr/>
        </p:nvSpPr>
        <p:spPr>
          <a:xfrm>
            <a:off x="323528" y="1772816"/>
            <a:ext cx="2376265" cy="1477328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>
                <a:hlinkClick r:id="rId3"/>
              </a:rPr>
              <a:t>Liste des accords commerciaux privilégié dont le Canada est signataire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contexte d’après-guerre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53136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2 objectifs politiques sous-tendent les avancées en matière commerciale :</a:t>
            </a:r>
          </a:p>
          <a:p>
            <a:pPr lvl="1"/>
            <a:r>
              <a:rPr lang="fr-CA" dirty="0"/>
              <a:t>Ne pas répéter les erreurs du passé (</a:t>
            </a:r>
            <a:r>
              <a:rPr lang="fr-CA" dirty="0" err="1"/>
              <a:t>obj</a:t>
            </a:r>
            <a:r>
              <a:rPr lang="fr-CA" dirty="0"/>
              <a:t>. interne)</a:t>
            </a:r>
          </a:p>
          <a:p>
            <a:pPr lvl="2"/>
            <a:r>
              <a:rPr lang="fr-CA" dirty="0"/>
              <a:t>Traité de Versailles</a:t>
            </a:r>
          </a:p>
          <a:p>
            <a:pPr lvl="2"/>
            <a:r>
              <a:rPr lang="fr-CA" dirty="0"/>
              <a:t>Protectionnisme et chaos monétaire des années 30</a:t>
            </a:r>
          </a:p>
          <a:p>
            <a:pPr lvl="1"/>
            <a:r>
              <a:rPr lang="fr-CA" dirty="0"/>
              <a:t>Mettre en place un parapluie contre le nouveau bloc de l’Est (</a:t>
            </a:r>
            <a:r>
              <a:rPr lang="fr-CA" dirty="0" err="1"/>
              <a:t>obj</a:t>
            </a:r>
            <a:r>
              <a:rPr lang="fr-CA" dirty="0"/>
              <a:t>. externe)</a:t>
            </a:r>
          </a:p>
          <a:p>
            <a:pPr>
              <a:buNone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Plus concrètement, on désire :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itchFamily="34" charset="0"/>
              <a:buChar char="•"/>
            </a:pPr>
            <a:r>
              <a:rPr lang="fr-CA" dirty="0"/>
              <a:t>Ériger une Europe unie à l’Ouest (plan Marshall)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itchFamily="34" charset="0"/>
              <a:buChar char="•"/>
            </a:pPr>
            <a:r>
              <a:rPr lang="fr-CA" dirty="0"/>
              <a:t>S’assurer la loyauté du Japon à l’Est (plan Mc Arthur)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itchFamily="34" charset="0"/>
              <a:buChar char="•"/>
            </a:pPr>
            <a:r>
              <a:rPr lang="fr-CA" dirty="0"/>
              <a:t>Attirer les pays du tiers-monde dans le giron de l’Ouest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</a:t>
            </a:fld>
            <a:endParaRPr lang="fr-CA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Antinomie des traités internationaux et régionaux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négociations multilatérales sont longues et coûteuses, comme le montre le cycle de Doha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accords régionaux sont plus aisés en mettre en place, mais leurs effets sur le bien-être sont moins probants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La création de grands blocs régionaux peut freiner les négociations à l’OMC. La protection peut être optimale pour un «grand pays»…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40</a:t>
            </a:fld>
            <a:endParaRPr lang="fr-CA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Antinomie des traités internationaux et régionaux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négociations multilatérales sont longues et coûteuses, comme le montre le cycle de Doha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accords régionaux sont plus aisés en mettre en place, mais leurs effets sur le bien-être sont moins probants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La création de grands blocs régionaux peut freiner les négociations à l’OMC. La protection peut être optimale pour un «grand pays»…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41</a:t>
            </a:fld>
            <a:endParaRPr lang="fr-CA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916832"/>
            <a:ext cx="8352928" cy="3384376"/>
          </a:xfrm>
        </p:spPr>
        <p:txBody>
          <a:bodyPr>
            <a:noAutofit/>
          </a:bodyPr>
          <a:lstStyle/>
          <a:p>
            <a:pPr marL="1028700" indent="-1028700" algn="ctr">
              <a:spcBef>
                <a:spcPts val="1200"/>
              </a:spcBef>
              <a:buFont typeface="+mj-lt"/>
              <a:buAutoNum type="romanUcPeriod" startAt="4"/>
            </a:pPr>
            <a:r>
              <a:rPr lang="fr-C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accords de </a:t>
            </a:r>
            <a:r>
              <a:rPr lang="fr-CA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Bretton</a:t>
            </a:r>
            <a:r>
              <a:rPr lang="fr-C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CA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Woods</a:t>
            </a:r>
            <a:endParaRPr lang="fr-CA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42</a:t>
            </a:fld>
            <a:endParaRPr lang="fr-CA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accords de </a:t>
            </a:r>
            <a:r>
              <a:rPr lang="fr-CA" sz="3600" b="1" dirty="0" err="1">
                <a:solidFill>
                  <a:srgbClr val="FFC000"/>
                </a:solidFill>
              </a:rPr>
              <a:t>Bretton</a:t>
            </a:r>
            <a:r>
              <a:rPr lang="fr-CA" sz="3600" b="1" dirty="0">
                <a:solidFill>
                  <a:srgbClr val="FFC000"/>
                </a:solidFill>
              </a:rPr>
              <a:t> </a:t>
            </a:r>
            <a:r>
              <a:rPr lang="fr-CA" sz="3600" b="1" dirty="0" err="1">
                <a:solidFill>
                  <a:srgbClr val="FFC000"/>
                </a:solidFill>
              </a:rPr>
              <a:t>Woods</a:t>
            </a:r>
            <a:r>
              <a:rPr lang="fr-CA" sz="3600" b="1" dirty="0">
                <a:solidFill>
                  <a:srgbClr val="FFC000"/>
                </a:solidFill>
              </a:rPr>
              <a:t> (1944)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Refonte du SMI à la sortie de la 2</a:t>
            </a:r>
            <a:r>
              <a:rPr lang="fr-CA" baseline="30000" dirty="0"/>
              <a:t>e</a:t>
            </a:r>
            <a:r>
              <a:rPr lang="fr-CA" dirty="0"/>
              <a:t> Guerre (1944)</a:t>
            </a:r>
          </a:p>
          <a:p>
            <a:pPr lvl="1"/>
            <a:r>
              <a:rPr lang="fr-CA" dirty="0"/>
              <a:t>Plan White</a:t>
            </a:r>
          </a:p>
          <a:p>
            <a:pPr lvl="1"/>
            <a:r>
              <a:rPr lang="fr-CA" dirty="0"/>
              <a:t>Plan Keynes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Mise en place de l’étalon change-or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Création du FMI et de la BM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43</a:t>
            </a:fld>
            <a:endParaRPr lang="fr-CA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différents SMI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39341"/>
            <a:ext cx="8291264" cy="4958011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Système reposant sur l’adoption d’une monnaie internationale et visant à faciliter les règlements internationaux et le maintient des EE et EI des pays participants</a:t>
            </a:r>
          </a:p>
          <a:p>
            <a:endParaRPr lang="fr-CA" dirty="0"/>
          </a:p>
          <a:p>
            <a:pPr lvl="1"/>
            <a:r>
              <a:rPr lang="fr-CA" sz="2500" dirty="0"/>
              <a:t>L’étalon-or (avant 1914)</a:t>
            </a:r>
          </a:p>
          <a:p>
            <a:pPr lvl="1"/>
            <a:r>
              <a:rPr lang="fr-CA" sz="2500" dirty="0"/>
              <a:t>L’étalon change-or multipolaire (entre 1922 et 1939)</a:t>
            </a:r>
          </a:p>
          <a:p>
            <a:pPr lvl="1"/>
            <a:r>
              <a:rPr lang="fr-CA" sz="2500" dirty="0"/>
              <a:t>L’étalon change-or unipolaire (entre 1944 et 1971)</a:t>
            </a:r>
          </a:p>
          <a:p>
            <a:pPr lvl="1"/>
            <a:r>
              <a:rPr lang="fr-CA" sz="2500" dirty="0"/>
              <a:t>Le système de monnaie de réserve (après 1971)</a:t>
            </a:r>
          </a:p>
          <a:p>
            <a:pPr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44</a:t>
            </a:fld>
            <a:endParaRPr lang="fr-CA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Monnaie internationale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53136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Monnaie pouvant remplir ses 3 fonctions  traditionnelles à l’échelle internationale :</a:t>
            </a:r>
          </a:p>
          <a:p>
            <a:pPr lvl="1"/>
            <a:r>
              <a:rPr lang="fr-CA" dirty="0"/>
              <a:t>Unité de compte (</a:t>
            </a:r>
            <a:r>
              <a:rPr lang="fr-CA" dirty="0">
                <a:sym typeface="Symbol"/>
              </a:rPr>
              <a:t></a:t>
            </a:r>
            <a:r>
              <a:rPr lang="fr-CA" dirty="0"/>
              <a:t>taux nominaux connus)</a:t>
            </a:r>
          </a:p>
          <a:p>
            <a:pPr lvl="1"/>
            <a:r>
              <a:rPr lang="fr-CA" dirty="0"/>
              <a:t>Moyen de paiement (</a:t>
            </a:r>
            <a:r>
              <a:rPr lang="fr-CA" dirty="0">
                <a:sym typeface="Symbol"/>
              </a:rPr>
              <a:t></a:t>
            </a:r>
            <a:r>
              <a:rPr lang="fr-CA" dirty="0"/>
              <a:t>liquidités suffisantes)</a:t>
            </a:r>
          </a:p>
          <a:p>
            <a:pPr lvl="1"/>
            <a:r>
              <a:rPr lang="fr-CA" dirty="0"/>
              <a:t>Réserve de valeur (</a:t>
            </a:r>
            <a:r>
              <a:rPr lang="fr-CA" dirty="0">
                <a:sym typeface="Symbol"/>
              </a:rPr>
              <a:t></a:t>
            </a:r>
            <a:r>
              <a:rPr lang="fr-CA" dirty="0"/>
              <a:t>v. stable)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L’or et le $US ont successivement  joué le rôle de monnaie internationale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45</a:t>
            </a:fld>
            <a:endParaRPr lang="fr-CA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L’étalon change-or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853136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Toutes les monnaies sont convertibles à taux fixes en monnaie internationale et cette dernière est convertible à taux fixe en or.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Génère une asymétrie des responsabilités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Les É.-U. doivent assurer la convertibilité du $ en or ce qui doit assurer le contrôle de </a:t>
            </a:r>
            <a:r>
              <a:rPr lang="fr-CA" dirty="0">
                <a:sym typeface="Symbol"/>
              </a:rPr>
              <a:t></a:t>
            </a:r>
            <a:r>
              <a:rPr lang="fr-CA" dirty="0"/>
              <a:t> </a:t>
            </a:r>
          </a:p>
          <a:p>
            <a:pPr lvl="1">
              <a:spcBef>
                <a:spcPts val="1200"/>
              </a:spcBef>
            </a:pPr>
            <a:r>
              <a:rPr lang="fr-CA" dirty="0"/>
              <a:t>Les autres pays doivent assurer la convertibilité de leur monnaie en $ ce qui doit favoriser le commerce</a:t>
            </a:r>
          </a:p>
          <a:p>
            <a:pPr lvl="1"/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46</a:t>
            </a:fld>
            <a:endParaRPr lang="fr-CA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Avantages du pays émetteur de la monnaie internationale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686800" cy="4353347"/>
          </a:xfrm>
        </p:spPr>
        <p:txBody>
          <a:bodyPr/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Le droit de seigneuriage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Des prix inférieurs sur les importations (coûts de transaction plus bas)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Des taux d’emprunts plus bas (actifs plus liquides et plus en demande)</a:t>
            </a:r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47</a:t>
            </a:fld>
            <a:endParaRPr lang="fr-CA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fonctions du FMI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81128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Superviser et administrer le système d’étalon change-or et favoriser ce faisant le commerce international en éliminant le risque de change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Chaque État participant verse une quote-part au fond, ce dernier pouvant servir à appuyer une BC dans sa </a:t>
            </a:r>
            <a:r>
              <a:rPr lang="fr-CA" dirty="0" err="1"/>
              <a:t>pol</a:t>
            </a:r>
            <a:r>
              <a:rPr lang="fr-CA" dirty="0"/>
              <a:t>. </a:t>
            </a:r>
            <a:r>
              <a:rPr lang="fr-CA"/>
              <a:t>de change</a:t>
            </a: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Faire preuve de souplesse afin de donner les moyens aux pays de rétablir le plein-emploi sans attendre l’ajustement des P (possibilité de dévaluation compétitive)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48</a:t>
            </a:fld>
            <a:endParaRPr lang="fr-CA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fonctions de la BM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81128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Banque de développement initialement prévu comme outil pour le financement de la reconstruction européenne (Plan Marshall) et asiatique (plan Mc Arthur)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Vite détournement vers le financement du développement dans les pays dit du «tiers monde»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49</a:t>
            </a:fld>
            <a:endParaRPr lang="fr-C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contexte d’après-guerre (2)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53136"/>
          </a:xfrm>
        </p:spPr>
        <p:txBody>
          <a:bodyPr>
            <a:normAutofit fontScale="925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Pour réaliser ces fins politiques, on instrumentalise le commerce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 err="1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 projet de l’intégration européenne de Monnet et Schuman incarne plus que tout autre cet esprit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Déclaration du 9 mai 1950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 err="1"/>
              <a:t>Incrémentalité</a:t>
            </a:r>
            <a:r>
              <a:rPr lang="fr-CA" dirty="0"/>
              <a:t> et effet de cliquet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Ces principes sont à la base des négociations menées dans le cadre du GATT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</a:t>
            </a:fld>
            <a:endParaRPr lang="fr-CA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«cancers» de </a:t>
            </a:r>
            <a:r>
              <a:rPr lang="fr-CA" sz="3600" b="1" dirty="0" err="1">
                <a:solidFill>
                  <a:srgbClr val="FFC000"/>
                </a:solidFill>
              </a:rPr>
              <a:t>Bretton</a:t>
            </a:r>
            <a:r>
              <a:rPr lang="fr-CA" sz="3600" b="1" dirty="0">
                <a:solidFill>
                  <a:srgbClr val="FFC000"/>
                </a:solidFill>
              </a:rPr>
              <a:t> </a:t>
            </a:r>
            <a:r>
              <a:rPr lang="fr-CA" sz="3600" b="1" dirty="0" err="1">
                <a:solidFill>
                  <a:srgbClr val="FFC000"/>
                </a:solidFill>
              </a:rPr>
              <a:t>Woods</a:t>
            </a:r>
            <a:endParaRPr lang="fr-CA" sz="3600" b="1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À la fin des années 60, le SMI de l’étalon change-or implose en raison :</a:t>
            </a:r>
          </a:p>
          <a:p>
            <a:pPr>
              <a:buNone/>
            </a:pPr>
            <a:endParaRPr lang="fr-CA" dirty="0"/>
          </a:p>
          <a:p>
            <a:pPr lvl="1"/>
            <a:r>
              <a:rPr lang="fr-CA" dirty="0"/>
              <a:t>Du laxisme monétaire de la FED</a:t>
            </a:r>
          </a:p>
          <a:p>
            <a:endParaRPr lang="fr-CA" dirty="0"/>
          </a:p>
          <a:p>
            <a:pPr lvl="1"/>
            <a:r>
              <a:rPr lang="fr-CA" dirty="0"/>
              <a:t>Des déficits jumeaux aux É.-U.</a:t>
            </a:r>
            <a:endParaRPr lang="fr-CA" baseline="-25000" dirty="0"/>
          </a:p>
          <a:p>
            <a:endParaRPr lang="fr-CA" dirty="0"/>
          </a:p>
          <a:p>
            <a:pPr lvl="1"/>
            <a:r>
              <a:rPr lang="fr-CA" dirty="0"/>
              <a:t>Des crises de BP et les attaques spéculatives</a:t>
            </a:r>
          </a:p>
          <a:p>
            <a:pPr lvl="1"/>
            <a:endParaRPr lang="fr-CA" dirty="0"/>
          </a:p>
          <a:p>
            <a:pPr lvl="1"/>
            <a:r>
              <a:rPr lang="fr-CA" dirty="0"/>
              <a:t>Du </a:t>
            </a:r>
            <a:r>
              <a:rPr lang="fr-CA" dirty="0" err="1"/>
              <a:t>dilemne</a:t>
            </a:r>
            <a:r>
              <a:rPr lang="fr-CA" dirty="0"/>
              <a:t> de </a:t>
            </a:r>
            <a:r>
              <a:rPr lang="fr-CA" dirty="0" err="1"/>
              <a:t>Triffin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50</a:t>
            </a:fld>
            <a:endParaRPr lang="fr-CA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laxisme monétaire de la FED</a:t>
            </a:r>
            <a:endParaRPr lang="fr-CA" sz="3600" b="1" baseline="30000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21864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sz="2800" dirty="0"/>
              <a:t>Si le devoir de convertibilité n’est pas respecté par la FED, elle peut recourir sans coûts à des </a:t>
            </a:r>
            <a:r>
              <a:rPr lang="fr-CA" sz="2800" dirty="0" err="1"/>
              <a:t>pol</a:t>
            </a:r>
            <a:r>
              <a:rPr lang="fr-CA" sz="2800" dirty="0"/>
              <a:t>. mon. </a:t>
            </a:r>
            <a:r>
              <a:rPr lang="fr-CA" sz="2800" dirty="0" err="1"/>
              <a:t>exp</a:t>
            </a:r>
            <a:r>
              <a:rPr lang="fr-CA" sz="2800" dirty="0"/>
              <a:t>.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sz="2800" dirty="0">
              <a:sym typeface="Symbol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sz="2800" dirty="0">
                <a:sym typeface="Symbol"/>
              </a:rPr>
              <a:t></a:t>
            </a:r>
            <a:r>
              <a:rPr lang="fr-CA" sz="2800" baseline="30000" dirty="0">
                <a:sym typeface="Symbol"/>
              </a:rPr>
              <a:t>US</a:t>
            </a:r>
            <a:r>
              <a:rPr lang="fr-CA" sz="2800" dirty="0">
                <a:sym typeface="Symbol"/>
              </a:rPr>
              <a:t> est exportée vers les pays partenaires par le mécanisme de change fixe :</a:t>
            </a:r>
          </a:p>
          <a:p>
            <a:pPr lvl="1">
              <a:spcAft>
                <a:spcPts val="1200"/>
              </a:spcAft>
            </a:pPr>
            <a:r>
              <a:rPr lang="fr-CA" sz="2200" dirty="0">
                <a:sym typeface="Symbol"/>
              </a:rPr>
              <a:t></a:t>
            </a:r>
            <a:r>
              <a:rPr lang="fr-CA" sz="2200" dirty="0" err="1">
                <a:sym typeface="Symbol"/>
              </a:rPr>
              <a:t>M</a:t>
            </a:r>
            <a:r>
              <a:rPr lang="fr-CA" sz="2200" baseline="30000" dirty="0" err="1">
                <a:sym typeface="Symbol"/>
              </a:rPr>
              <a:t>s$US</a:t>
            </a:r>
            <a:r>
              <a:rPr lang="fr-CA" sz="2200" dirty="0">
                <a:sym typeface="Symbol"/>
              </a:rPr>
              <a:t>  R</a:t>
            </a:r>
            <a:r>
              <a:rPr lang="fr-CA" sz="2200" baseline="30000" dirty="0">
                <a:sym typeface="Symbol"/>
              </a:rPr>
              <a:t>US</a:t>
            </a:r>
            <a:r>
              <a:rPr lang="fr-CA" sz="2200" dirty="0">
                <a:sym typeface="Symbol"/>
              </a:rPr>
              <a:t>  sorties de cap.  pression E</a:t>
            </a:r>
            <a:r>
              <a:rPr lang="fr-CA" sz="2200" baseline="30000" dirty="0">
                <a:sym typeface="Symbol"/>
              </a:rPr>
              <a:t>$US</a:t>
            </a:r>
            <a:r>
              <a:rPr lang="fr-CA" sz="2200" dirty="0">
                <a:sym typeface="Symbol"/>
              </a:rPr>
              <a:t>  R.O. en $US des BC </a:t>
            </a:r>
            <a:r>
              <a:rPr lang="fr-CA" sz="2200" dirty="0" err="1">
                <a:sym typeface="Symbol"/>
              </a:rPr>
              <a:t>étr</a:t>
            </a:r>
            <a:r>
              <a:rPr lang="fr-CA" sz="2200" dirty="0">
                <a:sym typeface="Symbol"/>
              </a:rPr>
              <a:t> défendant </a:t>
            </a:r>
            <a:r>
              <a:rPr lang="fr-CA" sz="2200" dirty="0" err="1">
                <a:sym typeface="Symbol"/>
              </a:rPr>
              <a:t>E</a:t>
            </a:r>
            <a:r>
              <a:rPr lang="fr-CA" sz="2200" baseline="30000" dirty="0" err="1">
                <a:sym typeface="Symbol"/>
              </a:rPr>
              <a:t>c</a:t>
            </a:r>
            <a:r>
              <a:rPr lang="fr-CA" sz="2200" dirty="0">
                <a:sym typeface="Symbol"/>
              </a:rPr>
              <a:t>  </a:t>
            </a:r>
            <a:r>
              <a:rPr lang="fr-CA" sz="2200" dirty="0" err="1">
                <a:sym typeface="Symbol"/>
              </a:rPr>
              <a:t>M</a:t>
            </a:r>
            <a:r>
              <a:rPr lang="fr-CA" sz="2200" baseline="30000" dirty="0" err="1">
                <a:sym typeface="Symbol"/>
              </a:rPr>
              <a:t>s$etr</a:t>
            </a:r>
            <a:endParaRPr lang="fr-CA" sz="2200" baseline="30000" dirty="0">
              <a:sym typeface="Symbol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sz="2800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sz="2800" dirty="0"/>
              <a:t>L’asymétrie de l’étalon change-or devient alors encore plus injuste…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51</a:t>
            </a:fld>
            <a:endParaRPr lang="fr-CA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Déficits jumeaux aux É.-U.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676456" cy="4525963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Causés par le coût élevé de la guerre du Vietnam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Une dévaluation du $US implique la coopération de tous les pays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Peu probable qu’ils acceptent une perte de compétitivité de leurs 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52</a:t>
            </a:fld>
            <a:endParaRPr lang="fr-CA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dévaluations compétitives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Les </a:t>
            </a:r>
            <a:r>
              <a:rPr lang="fr-CA" dirty="0" err="1"/>
              <a:t>dév</a:t>
            </a:r>
            <a:r>
              <a:rPr lang="fr-CA" dirty="0"/>
              <a:t>. </a:t>
            </a:r>
            <a:r>
              <a:rPr lang="fr-CA" dirty="0" err="1"/>
              <a:t>comp</a:t>
            </a:r>
            <a:r>
              <a:rPr lang="fr-CA" dirty="0"/>
              <a:t>. devaient être rares et la </a:t>
            </a:r>
            <a:r>
              <a:rPr lang="fr-CA" dirty="0" err="1"/>
              <a:t>pol</a:t>
            </a:r>
            <a:r>
              <a:rPr lang="fr-CA" dirty="0"/>
              <a:t>. </a:t>
            </a:r>
            <a:r>
              <a:rPr lang="fr-CA" dirty="0" err="1"/>
              <a:t>budg</a:t>
            </a:r>
            <a:r>
              <a:rPr lang="fr-CA" dirty="0"/>
              <a:t>. devait assurer EE et EI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Elles sont devenues la norme dû au :</a:t>
            </a:r>
          </a:p>
          <a:p>
            <a:pPr lvl="1"/>
            <a:r>
              <a:rPr lang="fr-CA" dirty="0"/>
              <a:t>biais inflationniste des </a:t>
            </a:r>
            <a:r>
              <a:rPr lang="fr-CA" dirty="0" err="1"/>
              <a:t>pol</a:t>
            </a:r>
            <a:r>
              <a:rPr lang="fr-CA" dirty="0"/>
              <a:t>. </a:t>
            </a:r>
            <a:r>
              <a:rPr lang="fr-CA" dirty="0" err="1"/>
              <a:t>budg</a:t>
            </a:r>
            <a:r>
              <a:rPr lang="fr-CA" dirty="0"/>
              <a:t>.</a:t>
            </a:r>
          </a:p>
          <a:p>
            <a:pPr lvl="1"/>
            <a:r>
              <a:rPr lang="fr-CA" dirty="0" err="1"/>
              <a:t>diff</a:t>
            </a:r>
            <a:r>
              <a:rPr lang="fr-CA" dirty="0"/>
              <a:t>. de gains de productivité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Avec leur fréquence augmente celle des crises spéculatives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53</a:t>
            </a:fld>
            <a:endParaRPr lang="fr-CA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dilemme de </a:t>
            </a:r>
            <a:r>
              <a:rPr lang="fr-CA" sz="3600" b="1" dirty="0" err="1">
                <a:solidFill>
                  <a:srgbClr val="FFC000"/>
                </a:solidFill>
              </a:rPr>
              <a:t>Triffin</a:t>
            </a:r>
            <a:endParaRPr lang="fr-CA" sz="3600" b="1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La croissance du commerce internationale requiert une augmentation des $US hors frontière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Cette augmentation requiert des déficits commerciaux américains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Ces déficits sapent la confiance des investisseurs dans la parité du $ à l’or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54</a:t>
            </a:fld>
            <a:endParaRPr lang="fr-CA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Écroulement de </a:t>
            </a:r>
            <a:r>
              <a:rPr lang="fr-CA" sz="3600" b="1" dirty="0" err="1">
                <a:solidFill>
                  <a:srgbClr val="FFC000"/>
                </a:solidFill>
              </a:rPr>
              <a:t>Bretton</a:t>
            </a:r>
            <a:r>
              <a:rPr lang="fr-CA" sz="3600" b="1" dirty="0">
                <a:solidFill>
                  <a:srgbClr val="FFC000"/>
                </a:solidFill>
              </a:rPr>
              <a:t> </a:t>
            </a:r>
            <a:r>
              <a:rPr lang="fr-CA" sz="3600" b="1" dirty="0" err="1">
                <a:solidFill>
                  <a:srgbClr val="FFC000"/>
                </a:solidFill>
              </a:rPr>
              <a:t>Woods</a:t>
            </a:r>
            <a:endParaRPr lang="fr-CA" sz="3600" b="1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rmAutofit fontScale="92500"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La «crise de confiance» et la spéculation sur la dévaluation du $ culminent avec la fin de la convertibilité en 71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>
              <a:sym typeface="Symbol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>
                <a:sym typeface="Symbol"/>
              </a:rPr>
              <a:t> importée</a:t>
            </a:r>
            <a:r>
              <a:rPr lang="fr-CA" dirty="0"/>
              <a:t> incite entre temps plusieurs pays à laisser tomber leur </a:t>
            </a:r>
            <a:r>
              <a:rPr lang="fr-CA" dirty="0" err="1"/>
              <a:t>pol</a:t>
            </a:r>
            <a:r>
              <a:rPr lang="fr-CA" dirty="0"/>
              <a:t>. de change fixe</a:t>
            </a:r>
            <a:endParaRPr lang="fr-CA" dirty="0">
              <a:sym typeface="Symbol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>
              <a:sym typeface="Symbol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>
                <a:sym typeface="Symbol"/>
              </a:rPr>
              <a:t>La fréquence des attaques spéculatives a montré que la «stabilité» des changes fixes est factice et incompatible avec les </a:t>
            </a:r>
            <a:r>
              <a:rPr lang="fr-CA" dirty="0" err="1">
                <a:sym typeface="Symbol"/>
              </a:rPr>
              <a:t>pol</a:t>
            </a:r>
            <a:r>
              <a:rPr lang="fr-CA" dirty="0">
                <a:sym typeface="Symbol"/>
              </a:rPr>
              <a:t>. </a:t>
            </a:r>
            <a:r>
              <a:rPr lang="fr-CA" dirty="0" err="1">
                <a:sym typeface="Symbol"/>
              </a:rPr>
              <a:t>budg</a:t>
            </a:r>
            <a:r>
              <a:rPr lang="fr-CA" dirty="0">
                <a:sym typeface="Symbol"/>
              </a:rPr>
              <a:t>. menées</a:t>
            </a:r>
            <a:endParaRPr lang="fr-CA" dirty="0"/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55</a:t>
            </a:fld>
            <a:endParaRPr lang="fr-CA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600" b="1" dirty="0" err="1">
                <a:solidFill>
                  <a:srgbClr val="FFC000"/>
                </a:solidFill>
              </a:rPr>
              <a:t>Étalon</a:t>
            </a:r>
            <a:r>
              <a:rPr lang="en-CA" sz="3600" b="1" dirty="0">
                <a:solidFill>
                  <a:srgbClr val="FFC000"/>
                </a:solidFill>
              </a:rPr>
              <a:t>-or : </a:t>
            </a:r>
            <a:r>
              <a:rPr lang="en-CA" sz="3600" b="1" dirty="0" err="1">
                <a:solidFill>
                  <a:srgbClr val="FFC000"/>
                </a:solidFill>
              </a:rPr>
              <a:t>chronologie</a:t>
            </a:r>
            <a:endParaRPr lang="fr-CA" sz="3600" b="1" dirty="0">
              <a:solidFill>
                <a:srgbClr val="FFC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  <a:buNone/>
              <a:tabLst>
                <a:tab pos="900113" algn="l"/>
              </a:tabLst>
            </a:pPr>
            <a:r>
              <a:rPr lang="fr-CA" dirty="0"/>
              <a:t>1711 :	fixation par Newton de la valeur-or de la livre 	sterling 	(1 once d’or = 3</a:t>
            </a:r>
            <a:r>
              <a:rPr lang="fr-CA" dirty="0">
                <a:cs typeface="Arial"/>
              </a:rPr>
              <a:t>₤17sh6p)</a:t>
            </a:r>
          </a:p>
          <a:p>
            <a:pPr>
              <a:spcBef>
                <a:spcPts val="1200"/>
              </a:spcBef>
              <a:buNone/>
              <a:tabLst>
                <a:tab pos="1160463" algn="l"/>
              </a:tabLst>
            </a:pPr>
            <a:r>
              <a:rPr lang="fr-CA" dirty="0">
                <a:cs typeface="Arial"/>
              </a:rPr>
              <a:t>1797 : suspendu à cause des guerres napoléoniennes</a:t>
            </a:r>
          </a:p>
          <a:p>
            <a:pPr>
              <a:spcBef>
                <a:spcPts val="1200"/>
              </a:spcBef>
              <a:buNone/>
              <a:tabLst>
                <a:tab pos="1160463" algn="l"/>
              </a:tabLst>
            </a:pPr>
            <a:r>
              <a:rPr lang="fr-CA" dirty="0">
                <a:cs typeface="Arial"/>
              </a:rPr>
              <a:t>1816</a:t>
            </a:r>
            <a:r>
              <a:rPr lang="fr-CA" dirty="0"/>
              <a:t> : retour </a:t>
            </a:r>
            <a:r>
              <a:rPr lang="fr-CA" i="1" dirty="0"/>
              <a:t>de jure </a:t>
            </a:r>
            <a:r>
              <a:rPr lang="fr-CA" dirty="0"/>
              <a:t>au système</a:t>
            </a:r>
          </a:p>
          <a:p>
            <a:pPr>
              <a:spcBef>
                <a:spcPts val="1200"/>
              </a:spcBef>
              <a:buNone/>
              <a:tabLst>
                <a:tab pos="1160463" algn="l"/>
              </a:tabLst>
            </a:pPr>
            <a:r>
              <a:rPr lang="fr-CA" dirty="0">
                <a:cs typeface="Arial"/>
              </a:rPr>
              <a:t>1821 : retour effectif</a:t>
            </a:r>
          </a:p>
          <a:p>
            <a:pPr>
              <a:spcBef>
                <a:spcPts val="1200"/>
              </a:spcBef>
              <a:buNone/>
              <a:tabLst>
                <a:tab pos="1160463" algn="l"/>
              </a:tabLst>
            </a:pPr>
            <a:r>
              <a:rPr lang="fr-CA" dirty="0">
                <a:cs typeface="Arial"/>
              </a:rPr>
              <a:t>1880 : système généralisé à travers le monde</a:t>
            </a:r>
          </a:p>
          <a:p>
            <a:pPr>
              <a:spcBef>
                <a:spcPts val="1200"/>
              </a:spcBef>
              <a:buNone/>
              <a:tabLst>
                <a:tab pos="1160463" algn="l"/>
              </a:tabLst>
            </a:pPr>
            <a:r>
              <a:rPr lang="fr-CA" dirty="0">
                <a:cs typeface="Arial"/>
              </a:rPr>
              <a:t>1914 : suspendu sauf aux É.-U.</a:t>
            </a:r>
          </a:p>
          <a:p>
            <a:pPr>
              <a:spcBef>
                <a:spcPts val="1200"/>
              </a:spcBef>
              <a:buNone/>
              <a:tabLst>
                <a:tab pos="1160463" algn="l"/>
              </a:tabLst>
            </a:pPr>
            <a:r>
              <a:rPr lang="fr-CA" dirty="0">
                <a:cs typeface="Arial"/>
              </a:rPr>
              <a:t>1925 : retour en Angleterre</a:t>
            </a:r>
          </a:p>
          <a:p>
            <a:pPr>
              <a:spcBef>
                <a:spcPts val="1200"/>
              </a:spcBef>
              <a:buNone/>
              <a:tabLst>
                <a:tab pos="1160463" algn="l"/>
              </a:tabLst>
            </a:pPr>
            <a:r>
              <a:rPr lang="fr-CA" dirty="0">
                <a:cs typeface="Arial"/>
              </a:rPr>
              <a:t>1931 : écroulement en Angleterre, puis ailleurs</a:t>
            </a:r>
          </a:p>
          <a:p>
            <a:pPr>
              <a:spcBef>
                <a:spcPts val="1200"/>
              </a:spcBef>
              <a:buNone/>
              <a:tabLst>
                <a:tab pos="1160463" algn="l"/>
              </a:tabLst>
            </a:pPr>
            <a:r>
              <a:rPr lang="fr-CA" dirty="0">
                <a:cs typeface="Arial"/>
              </a:rPr>
              <a:t>1944 : </a:t>
            </a:r>
            <a:r>
              <a:rPr lang="fr-CA" dirty="0" err="1">
                <a:cs typeface="Arial"/>
              </a:rPr>
              <a:t>Bretton</a:t>
            </a:r>
            <a:r>
              <a:rPr lang="fr-CA" dirty="0">
                <a:cs typeface="Arial"/>
              </a:rPr>
              <a:t> </a:t>
            </a:r>
            <a:r>
              <a:rPr lang="fr-CA" dirty="0" err="1">
                <a:cs typeface="Arial"/>
              </a:rPr>
              <a:t>Woods</a:t>
            </a:r>
            <a:r>
              <a:rPr lang="fr-CA" dirty="0">
                <a:cs typeface="Arial"/>
              </a:rPr>
              <a:t> (effectif en 1947)</a:t>
            </a:r>
          </a:p>
          <a:p>
            <a:pPr>
              <a:spcBef>
                <a:spcPts val="1200"/>
              </a:spcBef>
              <a:buNone/>
              <a:tabLst>
                <a:tab pos="1160463" algn="l"/>
              </a:tabLst>
            </a:pPr>
            <a:r>
              <a:rPr lang="fr-CA" dirty="0">
                <a:cs typeface="Arial"/>
              </a:rPr>
              <a:t>1971 : écroulement de </a:t>
            </a:r>
            <a:r>
              <a:rPr lang="fr-CA" dirty="0" err="1">
                <a:cs typeface="Arial"/>
              </a:rPr>
              <a:t>Bretton</a:t>
            </a:r>
            <a:r>
              <a:rPr lang="fr-CA" dirty="0">
                <a:cs typeface="Arial"/>
              </a:rPr>
              <a:t> </a:t>
            </a:r>
            <a:r>
              <a:rPr lang="fr-CA" dirty="0" err="1">
                <a:cs typeface="Arial"/>
              </a:rPr>
              <a:t>Woods</a:t>
            </a:r>
            <a:endParaRPr lang="fr-CA" dirty="0">
              <a:cs typeface="Arial"/>
            </a:endParaRP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56</a:t>
            </a:fld>
            <a:endParaRPr lang="fr-CA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282154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Après </a:t>
            </a:r>
            <a:r>
              <a:rPr lang="fr-CA" sz="3600" b="1" dirty="0" err="1">
                <a:solidFill>
                  <a:srgbClr val="FFC000"/>
                </a:solidFill>
              </a:rPr>
              <a:t>Bretton</a:t>
            </a:r>
            <a:r>
              <a:rPr lang="fr-CA" sz="3600" b="1" dirty="0">
                <a:solidFill>
                  <a:srgbClr val="FFC000"/>
                </a:solidFill>
              </a:rPr>
              <a:t> </a:t>
            </a:r>
            <a:r>
              <a:rPr lang="fr-CA" sz="3600" b="1" dirty="0" err="1">
                <a:solidFill>
                  <a:srgbClr val="FFC000"/>
                </a:solidFill>
              </a:rPr>
              <a:t>Woods</a:t>
            </a:r>
            <a:r>
              <a:rPr lang="fr-CA" sz="3600" b="1" dirty="0">
                <a:solidFill>
                  <a:srgbClr val="FFC000"/>
                </a:solidFill>
              </a:rPr>
              <a:t> : le système de monnaie de réserve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686800" cy="4425355"/>
          </a:xfrm>
        </p:spPr>
        <p:txBody>
          <a:bodyPr/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Les BC sont libres d’instaurer le régime de change qu’elles désirent et détiennent des réserves libellées en monnaies internationales afin d’intervenir sur le marché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Le $US est demeuré la principale monnaie de réserve, mais le yen et l’euro jouent aussi ce rôle (bientôt le yuan?)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57</a:t>
            </a:fld>
            <a:endParaRPr lang="fr-CA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Les régimes de change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99592" y="1600200"/>
            <a:ext cx="7128792" cy="4525963"/>
          </a:xfrm>
        </p:spPr>
        <p:txBody>
          <a:bodyPr>
            <a:normAutofit fontScale="92500" lnSpcReduction="20000"/>
          </a:bodyPr>
          <a:lstStyle/>
          <a:p>
            <a:r>
              <a:rPr lang="fr-CA" dirty="0"/>
              <a:t>Taux de change flexible</a:t>
            </a:r>
          </a:p>
          <a:p>
            <a:pPr lvl="1"/>
            <a:r>
              <a:rPr lang="fr-CA" dirty="0"/>
              <a:t>Flexible pur</a:t>
            </a:r>
          </a:p>
          <a:p>
            <a:pPr lvl="1"/>
            <a:r>
              <a:rPr lang="en-CA" dirty="0"/>
              <a:t>Flexible </a:t>
            </a:r>
            <a:r>
              <a:rPr lang="en-CA" dirty="0" err="1"/>
              <a:t>supervisé</a:t>
            </a:r>
            <a:endParaRPr lang="en-CA" dirty="0"/>
          </a:p>
          <a:p>
            <a:endParaRPr lang="fr-CA" dirty="0"/>
          </a:p>
          <a:p>
            <a:r>
              <a:rPr lang="fr-CA" dirty="0"/>
              <a:t>Taux de change fixe</a:t>
            </a:r>
          </a:p>
          <a:p>
            <a:pPr lvl="1"/>
            <a:r>
              <a:rPr lang="en-CA" dirty="0"/>
              <a:t>À </a:t>
            </a:r>
            <a:r>
              <a:rPr lang="en-CA" dirty="0" err="1"/>
              <a:t>parité</a:t>
            </a:r>
            <a:r>
              <a:rPr lang="en-CA" dirty="0"/>
              <a:t> mobile</a:t>
            </a:r>
          </a:p>
          <a:p>
            <a:pPr lvl="1"/>
            <a:r>
              <a:rPr lang="en-CA" dirty="0"/>
              <a:t>À </a:t>
            </a:r>
            <a:r>
              <a:rPr lang="en-CA" dirty="0" err="1"/>
              <a:t>bandes</a:t>
            </a:r>
            <a:r>
              <a:rPr lang="en-CA" dirty="0"/>
              <a:t> larges</a:t>
            </a:r>
          </a:p>
          <a:p>
            <a:pPr lvl="1"/>
            <a:r>
              <a:rPr lang="en-CA" dirty="0"/>
              <a:t>À </a:t>
            </a:r>
            <a:r>
              <a:rPr lang="en-CA" dirty="0" err="1"/>
              <a:t>bandes</a:t>
            </a:r>
            <a:r>
              <a:rPr lang="en-CA" dirty="0"/>
              <a:t> </a:t>
            </a:r>
            <a:r>
              <a:rPr lang="en-CA" dirty="0" err="1"/>
              <a:t>étroites</a:t>
            </a:r>
            <a:r>
              <a:rPr lang="en-CA" dirty="0"/>
              <a:t> (</a:t>
            </a:r>
            <a:r>
              <a:rPr lang="en-CA" dirty="0" err="1"/>
              <a:t>ce</a:t>
            </a:r>
            <a:r>
              <a:rPr lang="en-CA" dirty="0"/>
              <a:t> que </a:t>
            </a:r>
            <a:r>
              <a:rPr lang="en-CA" dirty="0" err="1"/>
              <a:t>l’on</a:t>
            </a:r>
            <a:r>
              <a:rPr lang="en-CA" dirty="0"/>
              <a:t> </a:t>
            </a:r>
            <a:r>
              <a:rPr lang="en-CA" dirty="0" err="1"/>
              <a:t>entend</a:t>
            </a:r>
            <a:r>
              <a:rPr lang="en-CA" dirty="0"/>
              <a:t> ci-bas par «change fixe»)</a:t>
            </a:r>
          </a:p>
          <a:p>
            <a:pPr lvl="1"/>
            <a:r>
              <a:rPr lang="en-CA" dirty="0"/>
              <a:t>Par </a:t>
            </a:r>
            <a:r>
              <a:rPr lang="en-CA" dirty="0" err="1"/>
              <a:t>caisses</a:t>
            </a:r>
            <a:r>
              <a:rPr lang="en-CA" dirty="0"/>
              <a:t> </a:t>
            </a:r>
            <a:r>
              <a:rPr lang="en-CA" dirty="0" err="1"/>
              <a:t>d’émission</a:t>
            </a:r>
            <a:r>
              <a:rPr lang="en-CA" dirty="0"/>
              <a:t> / </a:t>
            </a:r>
            <a:r>
              <a:rPr lang="en-CA" dirty="0" err="1"/>
              <a:t>convertibilité</a:t>
            </a:r>
            <a:endParaRPr lang="en-CA" dirty="0"/>
          </a:p>
          <a:p>
            <a:pPr lvl="1"/>
            <a:r>
              <a:rPr lang="en-CA" dirty="0" err="1"/>
              <a:t>Dollarisation</a:t>
            </a:r>
            <a:endParaRPr lang="en-CA" dirty="0"/>
          </a:p>
          <a:p>
            <a:pPr lvl="1"/>
            <a:r>
              <a:rPr lang="en-CA" dirty="0"/>
              <a:t>Union </a:t>
            </a:r>
            <a:r>
              <a:rPr lang="en-CA" dirty="0" err="1"/>
              <a:t>monétaire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58</a:t>
            </a:fld>
            <a:endParaRPr lang="fr-CA"/>
          </a:p>
        </p:txBody>
      </p:sp>
      <p:sp>
        <p:nvSpPr>
          <p:cNvPr id="5" name="Flèche vers le bas 4"/>
          <p:cNvSpPr/>
          <p:nvPr/>
        </p:nvSpPr>
        <p:spPr>
          <a:xfrm>
            <a:off x="323528" y="1628800"/>
            <a:ext cx="648072" cy="40324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3504364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Les régimes de change fixes à bandes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59</a:t>
            </a:fld>
            <a:endParaRPr lang="fr-CA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5763374" y="4859868"/>
            <a:ext cx="208823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 flipH="1" flipV="1">
            <a:off x="5763374" y="2763252"/>
            <a:ext cx="8384" cy="20966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7707590" y="4859868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t</a:t>
            </a:r>
          </a:p>
        </p:txBody>
      </p:sp>
      <p:cxnSp>
        <p:nvCxnSpPr>
          <p:cNvPr id="9" name="Connecteur droit 8"/>
          <p:cNvCxnSpPr/>
          <p:nvPr/>
        </p:nvCxnSpPr>
        <p:spPr>
          <a:xfrm flipH="1">
            <a:off x="5796138" y="3807330"/>
            <a:ext cx="2016016" cy="423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5309404" y="262762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E</a:t>
            </a:r>
            <a:endParaRPr lang="fr-CA" baseline="30000" dirty="0"/>
          </a:p>
        </p:txBody>
      </p:sp>
      <p:sp>
        <p:nvSpPr>
          <p:cNvPr id="14" name="ZoneTexte 13"/>
          <p:cNvSpPr txBox="1"/>
          <p:nvPr/>
        </p:nvSpPr>
        <p:spPr>
          <a:xfrm>
            <a:off x="5292080" y="362644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 err="1"/>
              <a:t>E</a:t>
            </a:r>
            <a:r>
              <a:rPr lang="fr-CA" baseline="30000" dirty="0" err="1"/>
              <a:t>c</a:t>
            </a:r>
            <a:endParaRPr lang="fr-CA" baseline="30000" dirty="0"/>
          </a:p>
        </p:txBody>
      </p:sp>
      <p:cxnSp>
        <p:nvCxnSpPr>
          <p:cNvPr id="15" name="Connecteur droit 14"/>
          <p:cNvCxnSpPr/>
          <p:nvPr/>
        </p:nvCxnSpPr>
        <p:spPr>
          <a:xfrm flipH="1" flipV="1">
            <a:off x="5781096" y="3491716"/>
            <a:ext cx="2031058" cy="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>
            <a:off x="5796136" y="4139788"/>
            <a:ext cx="2016018" cy="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5004048" y="3275692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+2,5%</a:t>
            </a:r>
            <a:endParaRPr lang="fr-CA" dirty="0"/>
          </a:p>
        </p:txBody>
      </p:sp>
      <p:sp>
        <p:nvSpPr>
          <p:cNvPr id="18" name="ZoneTexte 17"/>
          <p:cNvSpPr txBox="1"/>
          <p:nvPr/>
        </p:nvSpPr>
        <p:spPr>
          <a:xfrm>
            <a:off x="5080749" y="398648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-2,5%</a:t>
            </a:r>
            <a:endParaRPr lang="fr-CA" dirty="0"/>
          </a:p>
        </p:txBody>
      </p:sp>
      <p:sp>
        <p:nvSpPr>
          <p:cNvPr id="20" name="Forme libre 19"/>
          <p:cNvSpPr/>
          <p:nvPr/>
        </p:nvSpPr>
        <p:spPr>
          <a:xfrm>
            <a:off x="5796136" y="3497572"/>
            <a:ext cx="2016018" cy="657050"/>
          </a:xfrm>
          <a:custGeom>
            <a:avLst/>
            <a:gdLst>
              <a:gd name="connsiteX0" fmla="*/ 0 w 1608992"/>
              <a:gd name="connsiteY0" fmla="*/ 426192 h 657050"/>
              <a:gd name="connsiteX1" fmla="*/ 369276 w 1608992"/>
              <a:gd name="connsiteY1" fmla="*/ 4161 h 657050"/>
              <a:gd name="connsiteX2" fmla="*/ 870438 w 1608992"/>
              <a:gd name="connsiteY2" fmla="*/ 654792 h 657050"/>
              <a:gd name="connsiteX3" fmla="*/ 1160584 w 1608992"/>
              <a:gd name="connsiteY3" fmla="*/ 223969 h 657050"/>
              <a:gd name="connsiteX4" fmla="*/ 1529861 w 1608992"/>
              <a:gd name="connsiteY4" fmla="*/ 373438 h 657050"/>
              <a:gd name="connsiteX5" fmla="*/ 1608992 w 1608992"/>
              <a:gd name="connsiteY5" fmla="*/ 373438 h 65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8992" h="657050">
                <a:moveTo>
                  <a:pt x="0" y="426192"/>
                </a:moveTo>
                <a:cubicBezTo>
                  <a:pt x="112101" y="196126"/>
                  <a:pt x="224203" y="-33939"/>
                  <a:pt x="369276" y="4161"/>
                </a:cubicBezTo>
                <a:cubicBezTo>
                  <a:pt x="514349" y="42261"/>
                  <a:pt x="738553" y="618157"/>
                  <a:pt x="870438" y="654792"/>
                </a:cubicBezTo>
                <a:cubicBezTo>
                  <a:pt x="1002323" y="691427"/>
                  <a:pt x="1050680" y="270861"/>
                  <a:pt x="1160584" y="223969"/>
                </a:cubicBezTo>
                <a:cubicBezTo>
                  <a:pt x="1270488" y="177077"/>
                  <a:pt x="1455126" y="348526"/>
                  <a:pt x="1529861" y="373438"/>
                </a:cubicBezTo>
                <a:cubicBezTo>
                  <a:pt x="1604596" y="398349"/>
                  <a:pt x="1606794" y="385893"/>
                  <a:pt x="1608992" y="373438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34" name="ZoneTexte 33"/>
          <p:cNvSpPr txBox="1"/>
          <p:nvPr/>
        </p:nvSpPr>
        <p:spPr>
          <a:xfrm>
            <a:off x="6156176" y="305966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↓R.O.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6533733" y="4130496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↑R.O.</a:t>
            </a:r>
          </a:p>
        </p:txBody>
      </p:sp>
      <p:sp>
        <p:nvSpPr>
          <p:cNvPr id="36" name="Espace réservé du contenu 2"/>
          <p:cNvSpPr txBox="1">
            <a:spLocks/>
          </p:cNvSpPr>
          <p:nvPr/>
        </p:nvSpPr>
        <p:spPr>
          <a:xfrm>
            <a:off x="474028" y="1628800"/>
            <a:ext cx="4606721" cy="468052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1800" dirty="0"/>
              <a:t>Établissement de marges de fluctuations fixes autour d’un taux cible </a:t>
            </a:r>
            <a:r>
              <a:rPr lang="fr-CA" sz="1800" dirty="0" err="1"/>
              <a:t>p.r</a:t>
            </a:r>
            <a:r>
              <a:rPr lang="fr-CA" sz="1800" dirty="0"/>
              <a:t>. à une devise d’attache (généralement la monnaie internationale, le $US, parfois la monnaie d’un partenaire commerciale important)</a:t>
            </a:r>
          </a:p>
          <a:p>
            <a:endParaRPr lang="fr-CA" sz="1800" dirty="0"/>
          </a:p>
          <a:p>
            <a:r>
              <a:rPr lang="fr-CA" sz="1800" dirty="0"/>
              <a:t>Ex. historique : étalon change-or des Accords de </a:t>
            </a:r>
            <a:r>
              <a:rPr lang="fr-CA" sz="1800" dirty="0" err="1"/>
              <a:t>Bretton</a:t>
            </a:r>
            <a:r>
              <a:rPr lang="fr-CA" sz="1800" dirty="0"/>
              <a:t> Woods, Chine (1995 – 2005), zone franc</a:t>
            </a:r>
          </a:p>
          <a:p>
            <a:endParaRPr lang="fr-CA" sz="1800" dirty="0"/>
          </a:p>
          <a:p>
            <a:r>
              <a:rPr lang="en-CA" sz="1800" dirty="0" err="1"/>
              <a:t>Spéculateurs</a:t>
            </a:r>
            <a:r>
              <a:rPr lang="en-CA" sz="1800" dirty="0"/>
              <a:t> :</a:t>
            </a:r>
          </a:p>
          <a:p>
            <a:pPr lvl="1"/>
            <a:r>
              <a:rPr lang="en-CA" sz="1400" dirty="0" err="1"/>
              <a:t>Participent</a:t>
            </a:r>
            <a:r>
              <a:rPr lang="en-CA" sz="1400" dirty="0"/>
              <a:t> à la stabilisation du </a:t>
            </a:r>
            <a:r>
              <a:rPr lang="en-CA" sz="1400" dirty="0" err="1"/>
              <a:t>cours</a:t>
            </a:r>
            <a:r>
              <a:rPr lang="en-CA" sz="1400" dirty="0"/>
              <a:t> </a:t>
            </a:r>
            <a:r>
              <a:rPr lang="en-CA" sz="1400" dirty="0" err="1"/>
              <a:t>lorsque</a:t>
            </a:r>
            <a:r>
              <a:rPr lang="en-CA" sz="1400" dirty="0"/>
              <a:t> la </a:t>
            </a:r>
            <a:r>
              <a:rPr lang="en-CA" sz="1400" dirty="0" err="1"/>
              <a:t>cible</a:t>
            </a:r>
            <a:r>
              <a:rPr lang="en-CA" sz="1400" dirty="0"/>
              <a:t> </a:t>
            </a:r>
            <a:r>
              <a:rPr lang="en-CA" sz="1400" dirty="0" err="1"/>
              <a:t>crédible</a:t>
            </a:r>
            <a:endParaRPr lang="en-CA" sz="1400" dirty="0"/>
          </a:p>
          <a:p>
            <a:pPr lvl="1"/>
            <a:r>
              <a:rPr lang="en-CA" sz="1400" dirty="0" err="1"/>
              <a:t>Participent</a:t>
            </a:r>
            <a:r>
              <a:rPr lang="en-CA" sz="1400" dirty="0"/>
              <a:t> à </a:t>
            </a:r>
            <a:r>
              <a:rPr lang="en-CA" sz="1400" dirty="0" err="1"/>
              <a:t>l’éclatement</a:t>
            </a:r>
            <a:r>
              <a:rPr lang="en-CA" sz="1400" dirty="0"/>
              <a:t> des crises de change </a:t>
            </a:r>
            <a:r>
              <a:rPr lang="en-CA" sz="1400" dirty="0" err="1"/>
              <a:t>lorsque</a:t>
            </a:r>
            <a:r>
              <a:rPr lang="en-CA" sz="1400" dirty="0"/>
              <a:t> la </a:t>
            </a:r>
            <a:r>
              <a:rPr lang="en-CA" sz="1400" dirty="0" err="1"/>
              <a:t>cible</a:t>
            </a:r>
            <a:r>
              <a:rPr lang="en-CA" sz="1400" dirty="0"/>
              <a:t> </a:t>
            </a:r>
            <a:r>
              <a:rPr lang="en-CA" sz="1400" dirty="0" err="1"/>
              <a:t>est</a:t>
            </a:r>
            <a:r>
              <a:rPr lang="en-CA" sz="1400" dirty="0"/>
              <a:t> </a:t>
            </a:r>
            <a:r>
              <a:rPr lang="en-CA" sz="1400" dirty="0" err="1"/>
              <a:t>jugée</a:t>
            </a:r>
            <a:r>
              <a:rPr lang="en-CA" sz="1400" dirty="0"/>
              <a:t> </a:t>
            </a:r>
            <a:r>
              <a:rPr lang="en-CA" sz="1400" dirty="0" err="1"/>
              <a:t>problématique</a:t>
            </a:r>
            <a:r>
              <a:rPr lang="en-CA" sz="1400" dirty="0"/>
              <a:t> (</a:t>
            </a:r>
            <a:r>
              <a:rPr lang="en-CA" sz="1400" dirty="0" err="1"/>
              <a:t>déséquilibre</a:t>
            </a:r>
            <a:r>
              <a:rPr lang="en-CA" sz="1400" dirty="0"/>
              <a:t> macro., R.O. </a:t>
            </a:r>
            <a:r>
              <a:rPr lang="en-CA" sz="1400" dirty="0" err="1"/>
              <a:t>insuffisantes</a:t>
            </a:r>
            <a:r>
              <a:rPr lang="en-CA" sz="1400" dirty="0"/>
              <a:t>)</a:t>
            </a:r>
            <a:endParaRPr lang="fr-CA" sz="1400" dirty="0"/>
          </a:p>
          <a:p>
            <a:endParaRPr lang="fr-CA" sz="1800" dirty="0"/>
          </a:p>
        </p:txBody>
      </p:sp>
      <p:sp>
        <p:nvSpPr>
          <p:cNvPr id="19" name="ZoneTexte 18"/>
          <p:cNvSpPr txBox="1"/>
          <p:nvPr/>
        </p:nvSpPr>
        <p:spPr>
          <a:xfrm>
            <a:off x="5436096" y="1630541"/>
            <a:ext cx="2997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À bande large : </a:t>
            </a:r>
            <a:r>
              <a:rPr lang="fr-CA" dirty="0">
                <a:sym typeface="Symbol"/>
              </a:rPr>
              <a:t></a:t>
            </a:r>
            <a:r>
              <a:rPr lang="fr-CA" dirty="0"/>
              <a:t> +/- 2,5%</a:t>
            </a:r>
          </a:p>
          <a:p>
            <a:r>
              <a:rPr lang="fr-CA" dirty="0"/>
              <a:t>À bande étroite : </a:t>
            </a:r>
            <a:r>
              <a:rPr lang="fr-CA" dirty="0">
                <a:sym typeface="Symbol"/>
              </a:rPr>
              <a:t> +/- 2,5%</a:t>
            </a:r>
            <a:endParaRPr lang="fr-CA" dirty="0"/>
          </a:p>
        </p:txBody>
      </p:sp>
      <p:sp>
        <p:nvSpPr>
          <p:cNvPr id="3" name="Ellipse 2"/>
          <p:cNvSpPr/>
          <p:nvPr/>
        </p:nvSpPr>
        <p:spPr>
          <a:xfrm>
            <a:off x="6177524" y="3440312"/>
            <a:ext cx="72008" cy="678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sp>
        <p:nvSpPr>
          <p:cNvPr id="21" name="Ellipse 20"/>
          <p:cNvSpPr/>
          <p:nvPr/>
        </p:nvSpPr>
        <p:spPr>
          <a:xfrm>
            <a:off x="6885014" y="4124910"/>
            <a:ext cx="72008" cy="678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21610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contexte d’après-guerre (3)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686800" cy="4853136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initiatives commerciales :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La signature du GATT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Les négociations européennes</a:t>
            </a:r>
          </a:p>
          <a:p>
            <a:pPr lvl="1">
              <a:buClr>
                <a:srgbClr val="00B0F0"/>
              </a:buClr>
              <a:buNone/>
            </a:pPr>
            <a:r>
              <a:rPr lang="fr-CA" dirty="0"/>
              <a:t>	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accords de </a:t>
            </a:r>
            <a:r>
              <a:rPr lang="fr-CA" dirty="0" err="1"/>
              <a:t>Bretton</a:t>
            </a:r>
            <a:r>
              <a:rPr lang="fr-CA" dirty="0"/>
              <a:t> </a:t>
            </a:r>
            <a:r>
              <a:rPr lang="fr-CA" dirty="0" err="1"/>
              <a:t>Woods</a:t>
            </a:r>
            <a:r>
              <a:rPr lang="fr-CA" dirty="0"/>
              <a:t> fournissent une assise financière pour soutenir l’essor du commerce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Le SMI de l’étalon change-or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La création du FMI</a:t>
            </a:r>
          </a:p>
          <a:p>
            <a:pPr lvl="1">
              <a:buClr>
                <a:schemeClr val="bg2">
                  <a:lumMod val="60000"/>
                  <a:lumOff val="40000"/>
                </a:schemeClr>
              </a:buClr>
              <a:buSzPct val="120000"/>
              <a:buFont typeface="Arial" panose="020B0604020202020204" pitchFamily="34" charset="0"/>
              <a:buChar char="•"/>
            </a:pPr>
            <a:r>
              <a:rPr lang="fr-CA" dirty="0"/>
              <a:t>La création de la BM</a:t>
            </a:r>
          </a:p>
          <a:p>
            <a:pPr>
              <a:buClr>
                <a:srgbClr val="FFC000"/>
              </a:buClr>
              <a:buNone/>
            </a:pPr>
            <a:endParaRPr lang="fr-CA" dirty="0"/>
          </a:p>
          <a:p>
            <a:pPr lvl="1"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</a:t>
            </a:fld>
            <a:endParaRPr lang="fr-CA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Les régimes de change basés sur la convertibilité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556792"/>
            <a:ext cx="7848872" cy="5026570"/>
          </a:xfrm>
        </p:spPr>
        <p:txBody>
          <a:bodyPr>
            <a:noAutofit/>
          </a:bodyPr>
          <a:lstStyle/>
          <a:p>
            <a:pPr marL="285750" indent="-285750"/>
            <a:r>
              <a:rPr lang="fr-CA" sz="2200" dirty="0"/>
              <a:t>Engagement ferme de la BC a convertir toute unité de monnaie nationale en monnaie d’attache au taux officiel</a:t>
            </a:r>
          </a:p>
          <a:p>
            <a:pPr marL="285750" indent="-285750"/>
            <a:endParaRPr lang="fr-CA" sz="2200" dirty="0"/>
          </a:p>
          <a:p>
            <a:pPr marL="285750" indent="-285750"/>
            <a:r>
              <a:rPr lang="fr-CA" sz="2200" dirty="0"/>
              <a:t>L’actif de la BC est principalement constitué d’actifs libellés en monnaie d’attache (exclusivement dans un régime par caisse d’émission), ce qui assoit la crédibilité du régime</a:t>
            </a:r>
          </a:p>
          <a:p>
            <a:pPr marL="285750" indent="-285750"/>
            <a:endParaRPr lang="fr-CA" sz="2200" dirty="0"/>
          </a:p>
          <a:p>
            <a:pPr marL="285750" indent="-285750"/>
            <a:r>
              <a:rPr lang="fr-CA" sz="2200" dirty="0"/>
              <a:t>L’EE y est représenté par celui de la BB qui doit s’ajuster automatiquement : </a:t>
            </a:r>
            <a:r>
              <a:rPr lang="fr-CA" sz="2200" dirty="0" err="1"/>
              <a:t>p.e</a:t>
            </a:r>
            <a:r>
              <a:rPr lang="fr-CA" sz="2200" dirty="0"/>
              <a:t>. BB</a:t>
            </a:r>
            <a:r>
              <a:rPr lang="fr-CA" sz="2200" dirty="0">
                <a:sym typeface="Symbol" panose="05050102010706020507" pitchFamily="18" charset="2"/>
              </a:rPr>
              <a:t>0  CRO0  R.O.  M</a:t>
            </a:r>
            <a:r>
              <a:rPr lang="fr-CA" sz="2200" baseline="30000" dirty="0">
                <a:sym typeface="Symbol" panose="05050102010706020507" pitchFamily="18" charset="2"/>
              </a:rPr>
              <a:t>s</a:t>
            </a:r>
            <a:r>
              <a:rPr lang="fr-CA" sz="2200" dirty="0">
                <a:sym typeface="Symbol" panose="05050102010706020507" pitchFamily="18" charset="2"/>
              </a:rPr>
              <a:t> P</a:t>
            </a:r>
            <a:r>
              <a:rPr lang="fr-CA" sz="2200" dirty="0"/>
              <a:t> </a:t>
            </a:r>
            <a:r>
              <a:rPr lang="fr-CA" sz="2200" dirty="0">
                <a:sym typeface="Symbol" panose="05050102010706020507" pitchFamily="18" charset="2"/>
              </a:rPr>
              <a:t>X, M XN CC BB </a:t>
            </a:r>
            <a:r>
              <a:rPr lang="fr-CA" sz="2200" dirty="0"/>
              <a:t>et vice versa </a:t>
            </a:r>
          </a:p>
          <a:p>
            <a:pPr marL="285750" indent="-285750"/>
            <a:endParaRPr lang="fr-CA" sz="2200" dirty="0"/>
          </a:p>
          <a:p>
            <a:pPr marL="285750" indent="-285750"/>
            <a:r>
              <a:rPr lang="fr-CA" sz="2200" dirty="0"/>
              <a:t>Ex. historique : Étalon-or, Argentine (1991-2002)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60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9158343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Les régimes de change à parité mobile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EDD0-8D55-41D3-98BD-FCB027E9758A}" type="slidenum">
              <a:rPr lang="fr-CA" smtClean="0"/>
              <a:pPr/>
              <a:t>61</a:t>
            </a:fld>
            <a:endParaRPr lang="fr-CA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S’apparentent au régime de change fixe à bande, mais avec une cible mobile</a:t>
            </a:r>
          </a:p>
          <a:p>
            <a:endParaRPr lang="fr-CA" dirty="0"/>
          </a:p>
          <a:p>
            <a:r>
              <a:rPr lang="fr-CA" dirty="0"/>
              <a:t>Permet des modifications importantes de la valeur de la devise à LT tout en évitant des variations importantes à CT</a:t>
            </a:r>
          </a:p>
          <a:p>
            <a:endParaRPr lang="fr-CA" dirty="0"/>
          </a:p>
          <a:p>
            <a:r>
              <a:rPr lang="fr-CA" dirty="0"/>
              <a:t>Ex. : Chine (2005-008)</a:t>
            </a:r>
          </a:p>
        </p:txBody>
      </p:sp>
    </p:spTree>
    <p:extLst>
      <p:ext uri="{BB962C8B-B14F-4D97-AF65-F5344CB8AC3E}">
        <p14:creationId xmlns:p14="http://schemas.microsoft.com/office/powerpoint/2010/main" val="207065931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916832"/>
            <a:ext cx="8352928" cy="3384376"/>
          </a:xfrm>
        </p:spPr>
        <p:txBody>
          <a:bodyPr>
            <a:noAutofit/>
          </a:bodyPr>
          <a:lstStyle/>
          <a:p>
            <a:pPr marL="1028700" indent="-1028700" algn="ctr">
              <a:buFont typeface="+mj-lt"/>
              <a:buAutoNum type="romanUcPeriod" startAt="5"/>
            </a:pPr>
            <a:r>
              <a:rPr lang="fr-C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«miracle asiatique»</a:t>
            </a:r>
            <a:br>
              <a:rPr lang="fr-CA" dirty="0"/>
            </a:br>
            <a:endParaRPr lang="fr-CA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62</a:t>
            </a:fld>
            <a:endParaRPr lang="fr-CA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«miracle asiatique»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Dans la 2e moitié du XXe, plusieurs économies d’Asie </a:t>
            </a:r>
            <a:r>
              <a:rPr lang="fr-CA"/>
              <a:t>de l’Est </a:t>
            </a:r>
            <a:r>
              <a:rPr lang="fr-CA" dirty="0"/>
              <a:t>ont connu des épisodes de «rattrapage» fulgurants</a:t>
            </a:r>
          </a:p>
          <a:p>
            <a:pPr lvl="1"/>
            <a:r>
              <a:rPr lang="fr-CA" dirty="0"/>
              <a:t>Le Japon (1950-1980)</a:t>
            </a:r>
          </a:p>
          <a:p>
            <a:pPr lvl="1"/>
            <a:r>
              <a:rPr lang="fr-CA" dirty="0"/>
              <a:t>Les «dragons» (1960-1990)</a:t>
            </a:r>
          </a:p>
          <a:p>
            <a:pPr lvl="1"/>
            <a:r>
              <a:rPr lang="fr-CA" dirty="0"/>
              <a:t>La chine et les «tigres» (1990-)</a:t>
            </a:r>
          </a:p>
          <a:p>
            <a:endParaRPr lang="fr-CA" dirty="0"/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fr-CA" dirty="0"/>
              <a:t>Il existe certaines similarités dans les stratégies de </a:t>
            </a:r>
            <a:r>
              <a:rPr lang="fr-CA" dirty="0" err="1"/>
              <a:t>dév</a:t>
            </a:r>
            <a:r>
              <a:rPr lang="fr-CA" dirty="0"/>
              <a:t>. de ces pays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63</a:t>
            </a:fld>
            <a:endParaRPr lang="fr-CA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Un État central fort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L’État peut assurer un certain contrôle des naissances et de la santé publique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Il peut assurer la souveraineté du droit et la stabilité politique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/>
              <a:t>Il peut </a:t>
            </a:r>
            <a:r>
              <a:rPr lang="fr-CA" dirty="0"/>
              <a:t>finalement s’assurer de développer les infrastructures physiques et financières nécessaires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64</a:t>
            </a:fld>
            <a:endParaRPr lang="fr-CA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7467600" cy="4608512"/>
          </a:xfrm>
        </p:spPr>
        <p:txBody>
          <a:bodyPr>
            <a:normAutofit lnSpcReduction="10000"/>
          </a:bodyPr>
          <a:lstStyle/>
          <a:p>
            <a:r>
              <a:rPr lang="fr-CA" dirty="0"/>
              <a:t>Une politique monétaire prudente</a:t>
            </a:r>
          </a:p>
          <a:p>
            <a:pPr lvl="1"/>
            <a:r>
              <a:rPr lang="fr-CA" dirty="0"/>
              <a:t>Régimes de change fixe progressivement assouplis</a:t>
            </a:r>
          </a:p>
          <a:p>
            <a:pPr lvl="1"/>
            <a:r>
              <a:rPr lang="fr-CA" dirty="0"/>
              <a:t>Bon contrôle de l’inflation</a:t>
            </a:r>
          </a:p>
          <a:p>
            <a:pPr lvl="1"/>
            <a:r>
              <a:rPr lang="fr-CA" dirty="0"/>
              <a:t>Recours modérés au contrôle des capitaux</a:t>
            </a:r>
          </a:p>
          <a:p>
            <a:endParaRPr lang="fr-CA" dirty="0"/>
          </a:p>
          <a:p>
            <a:r>
              <a:rPr lang="fr-CA" dirty="0"/>
              <a:t>Une politique budgétaire prudente</a:t>
            </a:r>
          </a:p>
          <a:p>
            <a:pPr lvl="1"/>
            <a:r>
              <a:rPr lang="fr-CA" dirty="0"/>
              <a:t>Pas de déficit trop important</a:t>
            </a:r>
          </a:p>
          <a:p>
            <a:pPr lvl="1"/>
            <a:r>
              <a:rPr lang="fr-CA" dirty="0"/>
              <a:t>Pas de problème d’endettement public</a:t>
            </a:r>
          </a:p>
          <a:p>
            <a:pPr lvl="1"/>
            <a:r>
              <a:rPr lang="fr-CA" dirty="0"/>
              <a:t>Une avancé lente de l’État providence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65</a:t>
            </a:fld>
            <a:endParaRPr lang="fr-CA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09600" y="4270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z="3600" b="1" dirty="0">
                <a:solidFill>
                  <a:srgbClr val="FFC000"/>
                </a:solidFill>
              </a:rPr>
              <a:t>Une saine gestion macroéconomique</a:t>
            </a:r>
          </a:p>
        </p:txBody>
      </p:sp>
    </p:spTree>
    <p:extLst>
      <p:ext uri="{BB962C8B-B14F-4D97-AF65-F5344CB8AC3E}">
        <p14:creationId xmlns:p14="http://schemas.microsoft.com/office/powerpoint/2010/main" val="233195234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recours initial à l’IDE et aux 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Au départ, ces économies ont de faibles coûts de </a:t>
            </a:r>
            <a:r>
              <a:rPr lang="fr-CA" dirty="0" err="1"/>
              <a:t>prod</a:t>
            </a:r>
            <a:r>
              <a:rPr lang="fr-CA" dirty="0"/>
              <a:t>.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Il leur est donc possible d’attirer le capital étranger et d’exporter des biens à faible valeur </a:t>
            </a:r>
            <a:r>
              <a:rPr lang="fr-CA" dirty="0" err="1"/>
              <a:t>tech</a:t>
            </a:r>
            <a:r>
              <a:rPr lang="fr-CA" dirty="0"/>
              <a:t>.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surplus commerciaux peuvent ensuite être investis pour acheter de la </a:t>
            </a:r>
            <a:r>
              <a:rPr lang="fr-CA" dirty="0" err="1"/>
              <a:t>tech</a:t>
            </a:r>
            <a:r>
              <a:rPr lang="fr-CA" dirty="0"/>
              <a:t>. (substitution des exportations)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66</a:t>
            </a:fld>
            <a:endParaRPr lang="fr-CA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Une épargne abondante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525963"/>
          </a:xfrm>
        </p:spPr>
        <p:txBody>
          <a:bodyPr/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Une épargne privée abondante permet…</a:t>
            </a:r>
          </a:p>
          <a:p>
            <a:pPr lvl="1"/>
            <a:endParaRPr lang="fr-CA" dirty="0"/>
          </a:p>
          <a:p>
            <a:pPr lvl="1"/>
            <a:r>
              <a:rPr lang="fr-CA" dirty="0"/>
              <a:t>Une accumulation rapide de capital</a:t>
            </a:r>
          </a:p>
          <a:p>
            <a:pPr lvl="1"/>
            <a:endParaRPr lang="fr-CA" dirty="0"/>
          </a:p>
          <a:p>
            <a:pPr lvl="1"/>
            <a:r>
              <a:rPr lang="fr-CA" dirty="0"/>
              <a:t>Un investissement important en capital humain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67</a:t>
            </a:fld>
            <a:endParaRPr lang="fr-C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916832"/>
            <a:ext cx="8064896" cy="3384376"/>
          </a:xfrm>
        </p:spPr>
        <p:txBody>
          <a:bodyPr>
            <a:noAutofit/>
          </a:bodyPr>
          <a:lstStyle/>
          <a:p>
            <a:pPr marL="1028700" indent="-1028700" algn="ctr">
              <a:spcBef>
                <a:spcPts val="1200"/>
              </a:spcBef>
              <a:buFont typeface="+mj-lt"/>
              <a:buAutoNum type="romanUcPeriod" startAt="2"/>
              <a:tabLst>
                <a:tab pos="1249363" algn="l"/>
              </a:tabLst>
            </a:pPr>
            <a:r>
              <a:rPr lang="fr-CA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négociations multilatérales : du GATT à l’OMC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7</a:t>
            </a:fld>
            <a:endParaRPr lang="fr-C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 GATT (1947)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Premier accord multilatéral régissant le commerce international, né sur les cendres de l’OIC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Principes fondateurs</a:t>
            </a:r>
          </a:p>
          <a:p>
            <a:pPr lvl="1"/>
            <a:r>
              <a:rPr lang="fr-CA" dirty="0"/>
              <a:t>La profitabilité du commerce international</a:t>
            </a:r>
          </a:p>
          <a:p>
            <a:pPr lvl="1"/>
            <a:r>
              <a:rPr lang="fr-CA" dirty="0"/>
              <a:t>L’égalité entre tous les adhérents (petits et grands!)</a:t>
            </a:r>
          </a:p>
          <a:p>
            <a:pPr lvl="1"/>
            <a:r>
              <a:rPr lang="fr-CA" dirty="0"/>
              <a:t>L’élimination des barrières tarifaires et non tarifaires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8</a:t>
            </a:fld>
            <a:endParaRPr lang="fr-C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/>
          </a:bodyPr>
          <a:lstStyle/>
          <a:p>
            <a:r>
              <a:rPr lang="fr-CA" sz="3600" b="1" dirty="0">
                <a:solidFill>
                  <a:srgbClr val="FFC000"/>
                </a:solidFill>
              </a:rPr>
              <a:t>Les principales clauses du GATT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637112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principales clauses du GATT :</a:t>
            </a:r>
          </a:p>
          <a:p>
            <a:pPr lvl="1"/>
            <a:r>
              <a:rPr lang="fr-CA" dirty="0"/>
              <a:t>La clause NPF</a:t>
            </a:r>
          </a:p>
          <a:p>
            <a:pPr lvl="1"/>
            <a:r>
              <a:rPr lang="fr-CA" dirty="0"/>
              <a:t>La clause de réciprocité</a:t>
            </a:r>
          </a:p>
          <a:p>
            <a:pPr lvl="1"/>
            <a:r>
              <a:rPr lang="fr-CA" dirty="0"/>
              <a:t>La clause du traitement national</a:t>
            </a:r>
          </a:p>
          <a:p>
            <a:pPr lvl="1"/>
            <a:r>
              <a:rPr lang="fr-CA" dirty="0"/>
              <a:t>La clause de transparence</a:t>
            </a:r>
          </a:p>
          <a:p>
            <a:pPr lvl="1"/>
            <a:r>
              <a:rPr lang="en-CA" dirty="0"/>
              <a:t>Les clauses de </a:t>
            </a:r>
            <a:r>
              <a:rPr lang="en-CA" dirty="0" err="1"/>
              <a:t>sauvegarde</a:t>
            </a:r>
            <a:r>
              <a:rPr lang="en-CA" dirty="0"/>
              <a:t> et </a:t>
            </a:r>
            <a:r>
              <a:rPr lang="en-CA" dirty="0" err="1"/>
              <a:t>d’exceptions</a:t>
            </a:r>
            <a:endParaRPr lang="fr-CA" dirty="0"/>
          </a:p>
          <a:p>
            <a:pPr>
              <a:buClr>
                <a:srgbClr val="FFC000"/>
              </a:buClr>
              <a:buNone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Les n(n-1)/2 négociations bilatérales doivent mener au respect des clauses négociées multilatéralement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r>
              <a:rPr lang="fr-CA" dirty="0"/>
              <a:t>Certaines clauses ont des effets croisés amplifiant les gains, menant à une baisse d’environ 30% à l’entrée en vigueur du traité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§"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9</a:t>
            </a:fld>
            <a:endParaRPr lang="fr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1" id="{7FA3B40B-E7CB-4E2B-86FB-F29101374C1F}" vid="{DDF6DC43-1114-4474-9C7D-B0FC25F0DDAE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3262</TotalTime>
  <Words>3652</Words>
  <Application>Microsoft Office PowerPoint</Application>
  <PresentationFormat>Affichage à l'écran (4:3)</PresentationFormat>
  <Paragraphs>566</Paragraphs>
  <Slides>67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67</vt:i4>
      </vt:variant>
    </vt:vector>
  </HeadingPairs>
  <TitlesOfParts>
    <vt:vector size="74" baseType="lpstr">
      <vt:lpstr>Arial</vt:lpstr>
      <vt:lpstr>Calibri</vt:lpstr>
      <vt:lpstr>Franklin Gothic Book</vt:lpstr>
      <vt:lpstr>Symbol</vt:lpstr>
      <vt:lpstr>Wingdings</vt:lpstr>
      <vt:lpstr>Wingdings 2</vt:lpstr>
      <vt:lpstr>Thème1</vt:lpstr>
      <vt:lpstr>Le Libre-échange ET SES Institutions depuis 1945</vt:lpstr>
      <vt:lpstr>Plan</vt:lpstr>
      <vt:lpstr>Le libre-échange et ses institutions depuis 1945 </vt:lpstr>
      <vt:lpstr>Le contexte d’après-guerre (1)</vt:lpstr>
      <vt:lpstr>Le contexte d’après-guerre (2)</vt:lpstr>
      <vt:lpstr>Le contexte d’après-guerre (3)</vt:lpstr>
      <vt:lpstr>Les négociations multilatérales : du GATT à l’OMC</vt:lpstr>
      <vt:lpstr>Le GATT (1947)</vt:lpstr>
      <vt:lpstr>Les principales clauses du GATT</vt:lpstr>
      <vt:lpstr>La clause NPF</vt:lpstr>
      <vt:lpstr>La clause de réciprocité</vt:lpstr>
      <vt:lpstr>Les clauses du traitement national et de transparence</vt:lpstr>
      <vt:lpstr>Les clauses de sauvegarde et d’exceptions</vt:lpstr>
      <vt:lpstr>Les droits compensatoires</vt:lpstr>
      <vt:lpstr>La clause anti-dumping</vt:lpstr>
      <vt:lpstr>Les déficits commerciaux</vt:lpstr>
      <vt:lpstr>La clause de sauvegarde d’urgence</vt:lpstr>
      <vt:lpstr>Privilèges aux PVD</vt:lpstr>
      <vt:lpstr>Les accords dérogatoires sectoriels</vt:lpstr>
      <vt:lpstr>Petite histoire des négociations à l’intérieur du GATT</vt:lpstr>
      <vt:lpstr>Les années 50</vt:lpstr>
      <vt:lpstr>Le cycle Kennedy (1964-1967)</vt:lpstr>
      <vt:lpstr>Le cycle de Tokyo (1973-1979)</vt:lpstr>
      <vt:lpstr>Le cycle d’Uruguay (1986-1993)</vt:lpstr>
      <vt:lpstr>Les principaux cycles de négociation en résumé…</vt:lpstr>
      <vt:lpstr>L’OMC (1995)</vt:lpstr>
      <vt:lpstr>L’organe de règlement des différents</vt:lpstr>
      <vt:lpstr>Le cycle de Doha (2001-2014)</vt:lpstr>
      <vt:lpstr>Quelques entrées/exclusions remarquées</vt:lpstr>
      <vt:lpstr>Les traités régionaux</vt:lpstr>
      <vt:lpstr>Les traités régionaux et le commerce international</vt:lpstr>
      <vt:lpstr>Le détournement de commerce</vt:lpstr>
      <vt:lpstr>Les accords de libre-échange</vt:lpstr>
      <vt:lpstr>Les voies de contournement</vt:lpstr>
      <vt:lpstr>Les unions douanières</vt:lpstr>
      <vt:lpstr>Les marchés communs</vt:lpstr>
      <vt:lpstr>Les unions économiques</vt:lpstr>
      <vt:lpstr>L’État et l’intégration régionale</vt:lpstr>
      <vt:lpstr>La multiplication des accords régionaux sur le commerce</vt:lpstr>
      <vt:lpstr>Antinomie des traités internationaux et régionaux</vt:lpstr>
      <vt:lpstr>Antinomie des traités internationaux et régionaux</vt:lpstr>
      <vt:lpstr>Les accords de Bretton Woods</vt:lpstr>
      <vt:lpstr>Les accords de Bretton Woods (1944)</vt:lpstr>
      <vt:lpstr>Les différents SMI</vt:lpstr>
      <vt:lpstr>Monnaie internationale</vt:lpstr>
      <vt:lpstr>L’étalon change-or</vt:lpstr>
      <vt:lpstr>Avantages du pays émetteur de la monnaie internationale</vt:lpstr>
      <vt:lpstr>Les fonctions du FMI</vt:lpstr>
      <vt:lpstr>Les fonctions de la BM</vt:lpstr>
      <vt:lpstr>Les «cancers» de Bretton Woods</vt:lpstr>
      <vt:lpstr>Le laxisme monétaire de la FED</vt:lpstr>
      <vt:lpstr>Déficits jumeaux aux É.-U.</vt:lpstr>
      <vt:lpstr>Les dévaluations compétitives</vt:lpstr>
      <vt:lpstr>Le dilemme de Triffin</vt:lpstr>
      <vt:lpstr>Écroulement de Bretton Woods</vt:lpstr>
      <vt:lpstr>Étalon-or : chronologie</vt:lpstr>
      <vt:lpstr>Après Bretton Woods : le système de monnaie de réserve</vt:lpstr>
      <vt:lpstr>Les régimes de change</vt:lpstr>
      <vt:lpstr>Les régimes de change fixes à bandes</vt:lpstr>
      <vt:lpstr>Les régimes de change basés sur la convertibilité</vt:lpstr>
      <vt:lpstr>Les régimes de change à parité mobile</vt:lpstr>
      <vt:lpstr>Le «miracle asiatique» </vt:lpstr>
      <vt:lpstr>Le «miracle asiatique»</vt:lpstr>
      <vt:lpstr>Un État central fort</vt:lpstr>
      <vt:lpstr>Présentation PowerPoint</vt:lpstr>
      <vt:lpstr>Le recours initial à l’IDE et aux X</vt:lpstr>
      <vt:lpstr>Une épargne abondante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libre échange</dc:title>
  <dc:creator>HP Authorized Customer</dc:creator>
  <cp:lastModifiedBy>Charest, Yan-Olivier</cp:lastModifiedBy>
  <cp:revision>443</cp:revision>
  <dcterms:created xsi:type="dcterms:W3CDTF">2011-08-30T14:17:19Z</dcterms:created>
  <dcterms:modified xsi:type="dcterms:W3CDTF">2025-04-22T11:47:59Z</dcterms:modified>
</cp:coreProperties>
</file>