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handoutMasterIdLst>
    <p:handoutMasterId r:id="rId68"/>
  </p:handoutMasterIdLst>
  <p:sldIdLst>
    <p:sldId id="256" r:id="rId2"/>
    <p:sldId id="295" r:id="rId3"/>
    <p:sldId id="556" r:id="rId4"/>
    <p:sldId id="296" r:id="rId5"/>
    <p:sldId id="503" r:id="rId6"/>
    <p:sldId id="504" r:id="rId7"/>
    <p:sldId id="505" r:id="rId8"/>
    <p:sldId id="506" r:id="rId9"/>
    <p:sldId id="507" r:id="rId10"/>
    <p:sldId id="508" r:id="rId11"/>
    <p:sldId id="509" r:id="rId12"/>
    <p:sldId id="510" r:id="rId13"/>
    <p:sldId id="560" r:id="rId14"/>
    <p:sldId id="534" r:id="rId15"/>
    <p:sldId id="511" r:id="rId16"/>
    <p:sldId id="553" r:id="rId17"/>
    <p:sldId id="554" r:id="rId18"/>
    <p:sldId id="555" r:id="rId19"/>
    <p:sldId id="535" r:id="rId20"/>
    <p:sldId id="494" r:id="rId21"/>
    <p:sldId id="495" r:id="rId22"/>
    <p:sldId id="496" r:id="rId23"/>
    <p:sldId id="541" r:id="rId24"/>
    <p:sldId id="549" r:id="rId25"/>
    <p:sldId id="536" r:id="rId26"/>
    <p:sldId id="493" r:id="rId27"/>
    <p:sldId id="522" r:id="rId28"/>
    <p:sldId id="483" r:id="rId29"/>
    <p:sldId id="557" r:id="rId30"/>
    <p:sldId id="558" r:id="rId31"/>
    <p:sldId id="538" r:id="rId32"/>
    <p:sldId id="540" r:id="rId33"/>
    <p:sldId id="578" r:id="rId34"/>
    <p:sldId id="579" r:id="rId35"/>
    <p:sldId id="585" r:id="rId36"/>
    <p:sldId id="580" r:id="rId37"/>
    <p:sldId id="581" r:id="rId38"/>
    <p:sldId id="561" r:id="rId39"/>
    <p:sldId id="568" r:id="rId40"/>
    <p:sldId id="559" r:id="rId41"/>
    <p:sldId id="563" r:id="rId42"/>
    <p:sldId id="564" r:id="rId43"/>
    <p:sldId id="565" r:id="rId44"/>
    <p:sldId id="566" r:id="rId45"/>
    <p:sldId id="567" r:id="rId46"/>
    <p:sldId id="571" r:id="rId47"/>
    <p:sldId id="569" r:id="rId48"/>
    <p:sldId id="572" r:id="rId49"/>
    <p:sldId id="533" r:id="rId50"/>
    <p:sldId id="530" r:id="rId51"/>
    <p:sldId id="531" r:id="rId52"/>
    <p:sldId id="532" r:id="rId53"/>
    <p:sldId id="470" r:id="rId54"/>
    <p:sldId id="523" r:id="rId55"/>
    <p:sldId id="524" r:id="rId56"/>
    <p:sldId id="525" r:id="rId57"/>
    <p:sldId id="583" r:id="rId58"/>
    <p:sldId id="526" r:id="rId59"/>
    <p:sldId id="527" r:id="rId60"/>
    <p:sldId id="586" r:id="rId61"/>
    <p:sldId id="587" r:id="rId62"/>
    <p:sldId id="573" r:id="rId63"/>
    <p:sldId id="577" r:id="rId64"/>
    <p:sldId id="582" r:id="rId65"/>
    <p:sldId id="575" r:id="rId66"/>
  </p:sldIdLst>
  <p:sldSz cx="9144000" cy="6858000" type="screen4x3"/>
  <p:notesSz cx="68580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6" autoAdjust="0"/>
    <p:restoredTop sz="94675" autoAdjust="0"/>
  </p:normalViewPr>
  <p:slideViewPr>
    <p:cSldViewPr>
      <p:cViewPr varScale="1">
        <p:scale>
          <a:sx n="78" d="100"/>
          <a:sy n="78" d="100"/>
        </p:scale>
        <p:origin x="14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4C58A0C0-742C-4D39-8898-D689846B2932}" type="datetimeFigureOut">
              <a:rPr lang="fr-FR" smtClean="0"/>
              <a:pPr/>
              <a:t>08/11/2021</a:t>
            </a:fld>
            <a:endParaRPr lang="fr-CA"/>
          </a:p>
        </p:txBody>
      </p:sp>
      <p:sp>
        <p:nvSpPr>
          <p:cNvPr id="4" name="Espace réservé du pied de page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fr-CA"/>
          </a:p>
        </p:txBody>
      </p:sp>
      <p:sp>
        <p:nvSpPr>
          <p:cNvPr id="5" name="Espace réservé du numéro de diapositive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2E5261B-DD3E-4A1A-8E69-D729799DFFE4}" type="slidenum">
              <a:rPr lang="fr-CA" smtClean="0"/>
              <a:pPr/>
              <a:t>‹N°›</a:t>
            </a:fld>
            <a:endParaRPr lang="fr-CA"/>
          </a:p>
        </p:txBody>
      </p:sp>
    </p:spTree>
    <p:extLst>
      <p:ext uri="{BB962C8B-B14F-4D97-AF65-F5344CB8AC3E}">
        <p14:creationId xmlns:p14="http://schemas.microsoft.com/office/powerpoint/2010/main" val="3433264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77B095F-8EF2-454C-9BBF-25BC206FBD8B}" type="datetimeFigureOut">
              <a:rPr lang="fr-FR" smtClean="0"/>
              <a:pPr/>
              <a:t>08/11/2021</a:t>
            </a:fld>
            <a:endParaRPr lang="fr-CA"/>
          </a:p>
        </p:txBody>
      </p:sp>
      <p:sp>
        <p:nvSpPr>
          <p:cNvPr id="4" name="Espace réservé de l'image des diapositives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6BBB679F-06A3-4901-826F-74C91C824DE1}" type="slidenum">
              <a:rPr lang="fr-CA" smtClean="0"/>
              <a:pPr/>
              <a:t>‹N°›</a:t>
            </a:fld>
            <a:endParaRPr lang="fr-CA"/>
          </a:p>
        </p:txBody>
      </p:sp>
    </p:spTree>
    <p:extLst>
      <p:ext uri="{BB962C8B-B14F-4D97-AF65-F5344CB8AC3E}">
        <p14:creationId xmlns:p14="http://schemas.microsoft.com/office/powerpoint/2010/main" val="2865725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6BBB679F-06A3-4901-826F-74C91C824DE1}" type="slidenum">
              <a:rPr lang="fr-CA" smtClean="0"/>
              <a:pPr/>
              <a:t>33</a:t>
            </a:fld>
            <a:endParaRPr lang="fr-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83C9577B-D7A1-4416-8FDA-06886D890C68}" type="datetime1">
              <a:rPr lang="fr-FR" smtClean="0"/>
              <a:pPr/>
              <a:t>08/11/2021</a:t>
            </a:fld>
            <a:endParaRPr lang="fr-CA"/>
          </a:p>
        </p:txBody>
      </p:sp>
      <p:sp>
        <p:nvSpPr>
          <p:cNvPr id="19" name="Espace réservé du pied de page 18"/>
          <p:cNvSpPr>
            <a:spLocks noGrp="1"/>
          </p:cNvSpPr>
          <p:nvPr>
            <p:ph type="ftr" sz="quarter" idx="11"/>
          </p:nvPr>
        </p:nvSpPr>
        <p:spPr/>
        <p:txBody>
          <a:bodyPr/>
          <a:lstStyle/>
          <a:p>
            <a:endParaRPr lang="fr-CA"/>
          </a:p>
        </p:txBody>
      </p:sp>
      <p:sp>
        <p:nvSpPr>
          <p:cNvPr id="27" name="Espace réservé du numéro de diapositive 26"/>
          <p:cNvSpPr>
            <a:spLocks noGrp="1"/>
          </p:cNvSpPr>
          <p:nvPr>
            <p:ph type="sldNum" sz="quarter" idx="12"/>
          </p:nvPr>
        </p:nvSpPr>
        <p:spPr/>
        <p:txBody>
          <a:bodyPr/>
          <a:lstStyle/>
          <a:p>
            <a:fld id="{B75AE95C-6B33-44A6-91C8-9898F0E2AB93}" type="slidenum">
              <a:rPr lang="fr-CA" smtClean="0"/>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E3E58738-F36D-4F20-8EAF-F0EF749C3BA7}" type="datetime1">
              <a:rPr lang="fr-FR" smtClean="0"/>
              <a:pPr/>
              <a:t>08/11/2021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F46AF81-957B-45D3-ABCA-8125E915232F}" type="datetime1">
              <a:rPr lang="fr-FR" smtClean="0"/>
              <a:pPr/>
              <a:t>08/11/2021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A6DE6ED-90BE-4663-B5F2-EE825D2B49FA}" type="datetime1">
              <a:rPr lang="fr-FR" smtClean="0"/>
              <a:pPr/>
              <a:t>08/11/2021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F2610F84-4DF9-4601-B52E-7CC18CC00C19}" type="datetime1">
              <a:rPr lang="fr-FR" smtClean="0"/>
              <a:pPr/>
              <a:t>08/11/2021</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75AE95C-6B33-44A6-91C8-9898F0E2AB93}" type="slidenum">
              <a:rPr lang="fr-CA" smtClean="0"/>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EB1D9521-51D7-4A35-A688-BB4ABFF02AC1}" type="datetime1">
              <a:rPr lang="fr-FR" smtClean="0"/>
              <a:pPr/>
              <a:t>08/11/2021</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22D05EFE-EC64-4786-83DF-C1462AD74C14}" type="datetime1">
              <a:rPr lang="fr-FR" smtClean="0"/>
              <a:pPr/>
              <a:t>08/11/2021</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a:t>Cliquez pour modifier le style du titre</a:t>
            </a:r>
            <a:endParaRPr kumimoji="0" lang="en-US"/>
          </a:p>
        </p:txBody>
      </p:sp>
      <p:sp>
        <p:nvSpPr>
          <p:cNvPr id="7" name="Espace réservé de la date 6"/>
          <p:cNvSpPr>
            <a:spLocks noGrp="1"/>
          </p:cNvSpPr>
          <p:nvPr>
            <p:ph type="dt" sz="half" idx="10"/>
          </p:nvPr>
        </p:nvSpPr>
        <p:spPr/>
        <p:txBody>
          <a:bodyPr/>
          <a:lstStyle/>
          <a:p>
            <a:fld id="{EEF731D3-BE8D-42EF-86C6-701506284814}" type="datetime1">
              <a:rPr lang="fr-FR" smtClean="0"/>
              <a:pPr/>
              <a:t>08/11/2021</a:t>
            </a:fld>
            <a:endParaRPr lang="fr-CA"/>
          </a:p>
        </p:txBody>
      </p:sp>
      <p:sp>
        <p:nvSpPr>
          <p:cNvPr id="8" name="Espace réservé du numéro de diapositive 7"/>
          <p:cNvSpPr>
            <a:spLocks noGrp="1"/>
          </p:cNvSpPr>
          <p:nvPr>
            <p:ph type="sldNum" sz="quarter" idx="11"/>
          </p:nvPr>
        </p:nvSpPr>
        <p:spPr/>
        <p:txBody>
          <a:bodyPr/>
          <a:lstStyle/>
          <a:p>
            <a:fld id="{B75AE95C-6B33-44A6-91C8-9898F0E2AB93}" type="slidenum">
              <a:rPr lang="fr-CA" smtClean="0"/>
              <a:pPr/>
              <a:t>‹N°›</a:t>
            </a:fld>
            <a:endParaRPr lang="fr-CA"/>
          </a:p>
        </p:txBody>
      </p:sp>
      <p:sp>
        <p:nvSpPr>
          <p:cNvPr id="9" name="Espace réservé du pied de page 8"/>
          <p:cNvSpPr>
            <a:spLocks noGrp="1"/>
          </p:cNvSpPr>
          <p:nvPr>
            <p:ph type="ftr" sz="quarter" idx="12"/>
          </p:nvPr>
        </p:nvSpPr>
        <p:spPr/>
        <p:txBody>
          <a:bodyPr/>
          <a:lstStyle/>
          <a:p>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BA24857-28A5-4C64-A53F-4BE3F5C42284}" type="datetime1">
              <a:rPr lang="fr-FR" smtClean="0"/>
              <a:pPr/>
              <a:t>08/11/2021</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CDECFA59-CADD-4A98-9A2D-912122E6D58D}" type="datetime1">
              <a:rPr lang="fr-FR" smtClean="0"/>
              <a:pPr/>
              <a:t>08/11/2021</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a:xfrm>
            <a:off x="8156448" y="6422064"/>
            <a:ext cx="762000" cy="365125"/>
          </a:xfrm>
        </p:spPr>
        <p:txBody>
          <a:bodyPr/>
          <a:lstStyle/>
          <a:p>
            <a:fld id="{B75AE95C-6B33-44A6-91C8-9898F0E2AB93}" type="slidenum">
              <a:rPr lang="fr-CA" smtClean="0"/>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dirty="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B539748B-BDA9-418A-B5E2-2CA184565A66}" type="datetime1">
              <a:rPr lang="fr-FR" smtClean="0"/>
              <a:pPr/>
              <a:t>08/11/2021</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75AE95C-6B33-44A6-91C8-9898F0E2AB93}" type="slidenum">
              <a:rPr lang="fr-CA" smtClean="0"/>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3B4EF27-8CDE-42DA-A137-19CF168A5700}" type="datetime1">
              <a:rPr lang="fr-FR" smtClean="0"/>
              <a:pPr/>
              <a:t>08/11/2021</a:t>
            </a:fld>
            <a:endParaRPr lang="fr-CA"/>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CA"/>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75AE95C-6B33-44A6-91C8-9898F0E2AB93}" type="slidenum">
              <a:rPr lang="fr-CA" smtClean="0"/>
              <a:pPr/>
              <a:t>‹N°›</a:t>
            </a:fld>
            <a:endParaRPr lang="fr-C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CA" dirty="0">
                <a:solidFill>
                  <a:srgbClr val="FFC000"/>
                </a:solidFill>
              </a:rPr>
              <a:t>LA politique commerciale et le bien-être</a:t>
            </a:r>
          </a:p>
        </p:txBody>
      </p:sp>
      <p:sp>
        <p:nvSpPr>
          <p:cNvPr id="3" name="Sous-titre 2"/>
          <p:cNvSpPr>
            <a:spLocks noGrp="1"/>
          </p:cNvSpPr>
          <p:nvPr>
            <p:ph type="subTitle" idx="1"/>
          </p:nvPr>
        </p:nvSpPr>
        <p:spPr/>
        <p:txBody>
          <a:bodyPr/>
          <a:lstStyle/>
          <a:p>
            <a:r>
              <a:rPr lang="fr-CA" dirty="0"/>
              <a:t>ECO3550 </a:t>
            </a:r>
            <a:r>
              <a:rPr lang="fr-CA"/>
              <a:t>Thème 5</a:t>
            </a:r>
            <a:endParaRPr lang="fr-CA" dirty="0"/>
          </a:p>
        </p:txBody>
      </p:sp>
      <p:sp>
        <p:nvSpPr>
          <p:cNvPr id="4" name="Espace réservé du numéro de diapositive 3"/>
          <p:cNvSpPr>
            <a:spLocks noGrp="1"/>
          </p:cNvSpPr>
          <p:nvPr>
            <p:ph type="sldNum" sz="quarter" idx="12"/>
          </p:nvPr>
        </p:nvSpPr>
        <p:spPr/>
        <p:txBody>
          <a:bodyPr/>
          <a:lstStyle/>
          <a:p>
            <a:fld id="{B75AE95C-6B33-44A6-91C8-9898F0E2AB93}" type="slidenum">
              <a:rPr lang="fr-CA" smtClean="0"/>
              <a:pPr/>
              <a:t>1</a:t>
            </a:fld>
            <a:endParaRPr lang="fr-C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a:solidFill>
                  <a:srgbClr val="FFC000"/>
                </a:solidFill>
              </a:rPr>
              <a:t>L’efficience des marchés</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5" name="Text Box 16"/>
          <p:cNvSpPr txBox="1">
            <a:spLocks noChangeArrowheads="1"/>
          </p:cNvSpPr>
          <p:nvPr/>
        </p:nvSpPr>
        <p:spPr bwMode="auto">
          <a:xfrm>
            <a:off x="2195736" y="4901098"/>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8" name="Text Box 37"/>
          <p:cNvSpPr txBox="1">
            <a:spLocks noChangeArrowheads="1"/>
          </p:cNvSpPr>
          <p:nvPr/>
        </p:nvSpPr>
        <p:spPr bwMode="auto">
          <a:xfrm>
            <a:off x="3131840" y="1484784"/>
            <a:ext cx="6012160" cy="923330"/>
          </a:xfrm>
          <a:prstGeom prst="rect">
            <a:avLst/>
          </a:prstGeom>
          <a:noFill/>
          <a:ln w="9525">
            <a:noFill/>
            <a:miter lim="800000"/>
            <a:headEnd/>
            <a:tailEnd/>
          </a:ln>
          <a:effectLst/>
        </p:spPr>
        <p:txBody>
          <a:bodyPr wrap="square">
            <a:spAutoFit/>
          </a:bodyPr>
          <a:lstStyle/>
          <a:p>
            <a:r>
              <a:rPr lang="fr-FR" dirty="0"/>
              <a:t>À l’équilibre de marché, toutes les unités pour lesquelles la disposition à payer est plus grande que le coût de production sont produites, et pas plus.</a:t>
            </a:r>
          </a:p>
        </p:txBody>
      </p:sp>
      <p:sp>
        <p:nvSpPr>
          <p:cNvPr id="30" name="Text Box 37"/>
          <p:cNvSpPr txBox="1">
            <a:spLocks noChangeArrowheads="1"/>
          </p:cNvSpPr>
          <p:nvPr/>
        </p:nvSpPr>
        <p:spPr bwMode="auto">
          <a:xfrm>
            <a:off x="4662772" y="3127320"/>
            <a:ext cx="4534658" cy="646331"/>
          </a:xfrm>
          <a:prstGeom prst="rect">
            <a:avLst/>
          </a:prstGeom>
          <a:noFill/>
          <a:ln w="9525">
            <a:noFill/>
            <a:miter lim="800000"/>
            <a:headEnd/>
            <a:tailEnd/>
          </a:ln>
          <a:effectLst/>
        </p:spPr>
        <p:txBody>
          <a:bodyPr wrap="square">
            <a:spAutoFit/>
          </a:bodyPr>
          <a:lstStyle/>
          <a:p>
            <a:r>
              <a:rPr lang="fr-FR" dirty="0"/>
              <a:t>C’est en ce sens qu’un marché concurrentiel est dit efficient.</a:t>
            </a:r>
          </a:p>
        </p:txBody>
      </p:sp>
      <p:cxnSp>
        <p:nvCxnSpPr>
          <p:cNvPr id="32" name="Connecteur droit avec flèche 31"/>
          <p:cNvCxnSpPr/>
          <p:nvPr/>
        </p:nvCxnSpPr>
        <p:spPr>
          <a:xfrm flipV="1">
            <a:off x="2843808" y="2708920"/>
            <a:ext cx="0" cy="2736304"/>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flipV="1">
            <a:off x="3158034" y="4502833"/>
            <a:ext cx="0" cy="942391"/>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2771800" y="3068960"/>
            <a:ext cx="1224136" cy="646331"/>
          </a:xfrm>
          <a:prstGeom prst="rect">
            <a:avLst/>
          </a:prstGeom>
          <a:noFill/>
        </p:spPr>
        <p:txBody>
          <a:bodyPr wrap="square" rtlCol="0">
            <a:spAutoFit/>
          </a:bodyPr>
          <a:lstStyle/>
          <a:p>
            <a:r>
              <a:rPr lang="fr-CA" dirty="0"/>
              <a:t>volonté de payer</a:t>
            </a:r>
          </a:p>
        </p:txBody>
      </p:sp>
      <p:sp>
        <p:nvSpPr>
          <p:cNvPr id="37" name="ZoneTexte 36"/>
          <p:cNvSpPr txBox="1"/>
          <p:nvPr/>
        </p:nvSpPr>
        <p:spPr>
          <a:xfrm>
            <a:off x="3167844" y="4582869"/>
            <a:ext cx="1620180" cy="646331"/>
          </a:xfrm>
          <a:prstGeom prst="rect">
            <a:avLst/>
          </a:prstGeom>
          <a:noFill/>
        </p:spPr>
        <p:txBody>
          <a:bodyPr wrap="square" rtlCol="0">
            <a:spAutoFit/>
          </a:bodyPr>
          <a:lstStyle/>
          <a:p>
            <a:r>
              <a:rPr lang="fr-CA" dirty="0"/>
              <a:t>coût marginal de production</a:t>
            </a:r>
          </a:p>
        </p:txBody>
      </p:sp>
      <p:sp>
        <p:nvSpPr>
          <p:cNvPr id="26" name="Espace réservé du numéro de diapositive 25"/>
          <p:cNvSpPr>
            <a:spLocks noGrp="1"/>
          </p:cNvSpPr>
          <p:nvPr>
            <p:ph type="sldNum" sz="quarter" idx="12"/>
          </p:nvPr>
        </p:nvSpPr>
        <p:spPr/>
        <p:txBody>
          <a:bodyPr/>
          <a:lstStyle/>
          <a:p>
            <a:fld id="{B75AE95C-6B33-44A6-91C8-9898F0E2AB93}" type="slidenum">
              <a:rPr lang="fr-CA" smtClean="0"/>
              <a:pPr/>
              <a:t>10</a:t>
            </a:fld>
            <a:endParaRPr lang="fr-CA"/>
          </a:p>
        </p:txBody>
      </p:sp>
      <p:cxnSp>
        <p:nvCxnSpPr>
          <p:cNvPr id="31" name="Connecteur droit 30"/>
          <p:cNvCxnSpPr/>
          <p:nvPr/>
        </p:nvCxnSpPr>
        <p:spPr>
          <a:xfrm flipV="1">
            <a:off x="2564874" y="2534126"/>
            <a:ext cx="2044468" cy="247905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4" name="AutoShape 13"/>
          <p:cNvSpPr>
            <a:spLocks noChangeAspect="1" noChangeArrowheads="1"/>
          </p:cNvSpPr>
          <p:nvPr/>
        </p:nvSpPr>
        <p:spPr bwMode="auto">
          <a:xfrm>
            <a:off x="3779912" y="3407598"/>
            <a:ext cx="144463" cy="144463"/>
          </a:xfrm>
          <a:prstGeom prst="flowChartConnector">
            <a:avLst/>
          </a:prstGeom>
          <a:solidFill>
            <a:srgbClr val="FFFF00"/>
          </a:solidFill>
          <a:ln w="9525">
            <a:noFill/>
            <a:round/>
            <a:headEnd/>
            <a:tailEnd/>
          </a:ln>
          <a:effectLst/>
        </p:spPr>
        <p:txBody>
          <a:bodyPr wrap="none" anchor="ctr"/>
          <a:lstStyle/>
          <a:p>
            <a:endParaRPr lang="fr-CA"/>
          </a:p>
        </p:txBody>
      </p:sp>
    </p:spTree>
    <p:extLst>
      <p:ext uri="{BB962C8B-B14F-4D97-AF65-F5344CB8AC3E}">
        <p14:creationId xmlns:p14="http://schemas.microsoft.com/office/powerpoint/2010/main" val="3901947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420888"/>
            <a:ext cx="8640960" cy="1872208"/>
          </a:xfrm>
        </p:spPr>
        <p:txBody>
          <a:bodyPr>
            <a:noAutofit/>
          </a:bodyPr>
          <a:lstStyle/>
          <a:p>
            <a:pPr marL="1028700" indent="-1028700" algn="ctr">
              <a:buFont typeface="+mj-lt"/>
              <a:buAutoNum type="romanUcPeriod" startAt="2"/>
            </a:pPr>
            <a:r>
              <a:rPr lang="fr-CA" b="1" dirty="0">
                <a:solidFill>
                  <a:srgbClr val="FFCC00"/>
                </a:solidFill>
                <a:effectLst>
                  <a:outerShdw blurRad="38100" dist="38100" dir="2700000" algn="tl">
                    <a:srgbClr val="000000">
                      <a:alpha val="43137"/>
                    </a:srgbClr>
                  </a:outerShdw>
                </a:effectLst>
                <a:latin typeface="Franklin Gothic Book" pitchFamily="34" charset="0"/>
              </a:rPr>
              <a:t>Les gains de l’échange</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11</a:t>
            </a:fld>
            <a:endParaRPr lang="fr-CA"/>
          </a:p>
        </p:txBody>
      </p:sp>
    </p:spTree>
    <p:extLst>
      <p:ext uri="{BB962C8B-B14F-4D97-AF65-F5344CB8AC3E}">
        <p14:creationId xmlns:p14="http://schemas.microsoft.com/office/powerpoint/2010/main" val="2355351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274638"/>
            <a:ext cx="8435280" cy="1143000"/>
          </a:xfrm>
        </p:spPr>
        <p:txBody>
          <a:bodyPr>
            <a:normAutofit/>
          </a:bodyPr>
          <a:lstStyle/>
          <a:p>
            <a:r>
              <a:rPr lang="fr-CA" sz="3200" b="1" dirty="0">
                <a:solidFill>
                  <a:srgbClr val="FFCC00"/>
                </a:solidFill>
              </a:rPr>
              <a:t>Le modèle O/D en économie ouverte</a:t>
            </a:r>
          </a:p>
        </p:txBody>
      </p:sp>
      <p:sp>
        <p:nvSpPr>
          <p:cNvPr id="56323" name="Rectangle 3"/>
          <p:cNvSpPr>
            <a:spLocks noGrp="1" noChangeArrowheads="1"/>
          </p:cNvSpPr>
          <p:nvPr>
            <p:ph type="body" idx="1"/>
          </p:nvPr>
        </p:nvSpPr>
        <p:spPr>
          <a:xfrm>
            <a:off x="468312" y="1412776"/>
            <a:ext cx="8675687" cy="5040412"/>
          </a:xfrm>
        </p:spPr>
        <p:txBody>
          <a:bodyPr/>
          <a:lstStyle/>
          <a:p>
            <a:pPr>
              <a:buClr>
                <a:srgbClr val="FFCC00"/>
              </a:buClr>
              <a:buFont typeface="Wingdings" pitchFamily="2" charset="2"/>
              <a:buChar char="§"/>
            </a:pPr>
            <a:r>
              <a:rPr lang="fr-CA" sz="3000" dirty="0"/>
              <a:t>Il faut distinguer le prix local (P) et le prix international (P*)</a:t>
            </a:r>
          </a:p>
          <a:p>
            <a:pPr lvl="1">
              <a:buClr>
                <a:srgbClr val="FFCC00"/>
              </a:buClr>
              <a:buFont typeface="Calibri" pitchFamily="34" charset="0"/>
              <a:buChar char="—"/>
            </a:pPr>
            <a:r>
              <a:rPr lang="fr-CA" sz="2600" dirty="0"/>
              <a:t>Si P &gt; P*, le pays est un importateur</a:t>
            </a:r>
          </a:p>
          <a:p>
            <a:pPr lvl="1">
              <a:buClr>
                <a:srgbClr val="FFCC00"/>
              </a:buClr>
              <a:buFont typeface="Calibri" pitchFamily="34" charset="0"/>
              <a:buChar char="—"/>
            </a:pPr>
            <a:r>
              <a:rPr lang="fr-CA" sz="2600" dirty="0"/>
              <a:t>Si P &lt; P*, le pays est un exportateur</a:t>
            </a:r>
          </a:p>
          <a:p>
            <a:pPr>
              <a:buClr>
                <a:srgbClr val="FFCC00"/>
              </a:buClr>
              <a:buNone/>
            </a:pPr>
            <a:endParaRPr lang="fr-CA" sz="3000" dirty="0"/>
          </a:p>
          <a:p>
            <a:pPr>
              <a:buClr>
                <a:srgbClr val="FFCC00"/>
              </a:buClr>
              <a:buFont typeface="Wingdings" pitchFamily="2" charset="2"/>
              <a:buChar char="§"/>
            </a:pPr>
            <a:r>
              <a:rPr lang="fr-CA" sz="3000" dirty="0"/>
              <a:t>Il faut aussi distinguer les «petits» et les «grands» pays</a:t>
            </a:r>
          </a:p>
          <a:p>
            <a:pPr lvl="1">
              <a:buClr>
                <a:srgbClr val="FFCC00"/>
              </a:buClr>
              <a:buFont typeface="Calibri" pitchFamily="34" charset="0"/>
              <a:buChar char="—"/>
            </a:pPr>
            <a:r>
              <a:rPr lang="fr-CA" sz="2600" dirty="0"/>
              <a:t>Les X ou les M d’un petit pays n’influencent pas P*</a:t>
            </a:r>
          </a:p>
          <a:p>
            <a:pPr lvl="1">
              <a:buClr>
                <a:srgbClr val="FFCC00"/>
              </a:buClr>
              <a:buFont typeface="Calibri" pitchFamily="34" charset="0"/>
              <a:buChar char="—"/>
            </a:pPr>
            <a:r>
              <a:rPr lang="fr-CA" sz="2600" dirty="0"/>
              <a:t>Les X ou les M d’un grand pays influencent P*</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12</a:t>
            </a:fld>
            <a:endParaRPr lang="fr-CA"/>
          </a:p>
        </p:txBody>
      </p:sp>
    </p:spTree>
    <p:extLst>
      <p:ext uri="{BB962C8B-B14F-4D97-AF65-F5344CB8AC3E}">
        <p14:creationId xmlns:p14="http://schemas.microsoft.com/office/powerpoint/2010/main" val="2901717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468313" y="1484784"/>
            <a:ext cx="8064127" cy="5184576"/>
          </a:xfrm>
        </p:spPr>
        <p:txBody>
          <a:bodyPr/>
          <a:lstStyle/>
          <a:p>
            <a:pPr>
              <a:buClr>
                <a:srgbClr val="FFCC00"/>
              </a:buClr>
              <a:buFont typeface="Wingdings" pitchFamily="2" charset="2"/>
              <a:buChar char="§"/>
            </a:pPr>
            <a:r>
              <a:rPr lang="fr-CA" sz="3000" dirty="0"/>
              <a:t>Comme nous l’avons vu dans les thèmes 2 et 3 , il y a un gain à l’échange en termes d’accroissement des possibilités de cons.</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Ce gain peut être quantifié pour le commerce d’un bien en calculant le surplus total avant et après l’échange.</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Le gain de l’échange = </a:t>
            </a:r>
            <a:r>
              <a:rPr lang="fr-CA" sz="3000" dirty="0" err="1"/>
              <a:t>ST</a:t>
            </a:r>
            <a:r>
              <a:rPr lang="fr-CA" sz="3000" baseline="30000" dirty="0" err="1"/>
              <a:t>éc</a:t>
            </a:r>
            <a:r>
              <a:rPr lang="fr-CA" sz="3000" dirty="0"/>
              <a:t> – </a:t>
            </a:r>
            <a:r>
              <a:rPr lang="fr-CA" sz="3000" dirty="0" err="1"/>
              <a:t>ST</a:t>
            </a:r>
            <a:r>
              <a:rPr lang="fr-CA" sz="3000" baseline="30000" dirty="0" err="1"/>
              <a:t>au</a:t>
            </a:r>
            <a:r>
              <a:rPr lang="fr-CA" sz="3000" dirty="0"/>
              <a:t>.</a:t>
            </a:r>
          </a:p>
        </p:txBody>
      </p:sp>
      <p:sp>
        <p:nvSpPr>
          <p:cNvPr id="6" name="Titre 5"/>
          <p:cNvSpPr>
            <a:spLocks noGrp="1"/>
          </p:cNvSpPr>
          <p:nvPr>
            <p:ph type="title"/>
          </p:nvPr>
        </p:nvSpPr>
        <p:spPr/>
        <p:txBody>
          <a:bodyPr>
            <a:normAutofit/>
          </a:bodyPr>
          <a:lstStyle/>
          <a:p>
            <a:pPr algn="l"/>
            <a:r>
              <a:rPr lang="fr-CA" sz="3200" b="1" dirty="0">
                <a:solidFill>
                  <a:srgbClr val="FFCC00"/>
                </a:solidFill>
                <a:latin typeface="Franklin Gothic Book" pitchFamily="34" charset="0"/>
              </a:rPr>
              <a:t>Échange et bien-être</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13</a:t>
            </a:fld>
            <a:endParaRPr lang="fr-C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420888"/>
            <a:ext cx="8640960" cy="1872208"/>
          </a:xfrm>
        </p:spPr>
        <p:txBody>
          <a:bodyPr>
            <a:noAutofit/>
          </a:bodyPr>
          <a:lstStyle/>
          <a:p>
            <a:pPr marL="1028700" indent="-1028700" algn="ctr">
              <a:buFont typeface="+mj-lt"/>
              <a:buAutoNum type="romanUcPeriod" startAt="2"/>
            </a:pPr>
            <a:r>
              <a:rPr lang="fr-CA" b="1" dirty="0">
                <a:solidFill>
                  <a:srgbClr val="FFCC00"/>
                </a:solidFill>
                <a:effectLst>
                  <a:outerShdw blurRad="38100" dist="38100" dir="2700000" algn="tl">
                    <a:srgbClr val="000000">
                      <a:alpha val="43137"/>
                    </a:srgbClr>
                  </a:outerShdw>
                </a:effectLst>
                <a:latin typeface="Franklin Gothic Book" pitchFamily="34" charset="0"/>
              </a:rPr>
              <a:t>Les gains de l’échange</a:t>
            </a:r>
            <a:br>
              <a:rPr lang="fr-CA" b="1" dirty="0">
                <a:solidFill>
                  <a:srgbClr val="FFCC00"/>
                </a:solidFill>
                <a:effectLst>
                  <a:outerShdw blurRad="38100" dist="38100" dir="2700000" algn="tl">
                    <a:srgbClr val="000000">
                      <a:alpha val="43137"/>
                    </a:srgbClr>
                  </a:outerShdw>
                </a:effectLst>
                <a:latin typeface="Franklin Gothic Book" pitchFamily="34" charset="0"/>
              </a:rPr>
            </a:br>
            <a:r>
              <a:rPr lang="fr-CA" b="1" dirty="0">
                <a:solidFill>
                  <a:srgbClr val="FFCC00"/>
                </a:solidFill>
                <a:effectLst>
                  <a:outerShdw blurRad="38100" dist="38100" dir="2700000" algn="tl">
                    <a:srgbClr val="000000">
                      <a:alpha val="43137"/>
                    </a:srgbClr>
                  </a:outerShdw>
                </a:effectLst>
                <a:latin typeface="Franklin Gothic Book" pitchFamily="34" charset="0"/>
              </a:rPr>
              <a:t>a) Le cas des petits pays</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14</a:t>
            </a:fld>
            <a:endParaRPr lang="fr-CA"/>
          </a:p>
        </p:txBody>
      </p:sp>
    </p:spTree>
    <p:extLst>
      <p:ext uri="{BB962C8B-B14F-4D97-AF65-F5344CB8AC3E}">
        <p14:creationId xmlns:p14="http://schemas.microsoft.com/office/powerpoint/2010/main" val="376884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Un petit pays exportateur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283968" y="2921100"/>
            <a:ext cx="0" cy="2524123"/>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067944"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195736"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211960" y="2852489"/>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Text Box 10"/>
          <p:cNvSpPr txBox="1">
            <a:spLocks noChangeArrowheads="1"/>
          </p:cNvSpPr>
          <p:nvPr/>
        </p:nvSpPr>
        <p:spPr bwMode="auto">
          <a:xfrm>
            <a:off x="4723859" y="2265795"/>
            <a:ext cx="1826141"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2 + Q/2</a:t>
            </a:r>
          </a:p>
        </p:txBody>
      </p:sp>
      <p:sp>
        <p:nvSpPr>
          <p:cNvPr id="26" name="AutoShape 18"/>
          <p:cNvSpPr>
            <a:spLocks/>
          </p:cNvSpPr>
          <p:nvPr/>
        </p:nvSpPr>
        <p:spPr bwMode="auto">
          <a:xfrm rot="5400000">
            <a:off x="3470849" y="2075821"/>
            <a:ext cx="504056" cy="1194189"/>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563888" y="2060848"/>
            <a:ext cx="648072" cy="369332"/>
          </a:xfrm>
          <a:prstGeom prst="rect">
            <a:avLst/>
          </a:prstGeom>
          <a:noFill/>
          <a:ln w="9525">
            <a:noFill/>
            <a:miter lim="800000"/>
            <a:headEnd/>
            <a:tailEnd/>
          </a:ln>
          <a:effectLst/>
        </p:spPr>
        <p:txBody>
          <a:bodyPr wrap="square">
            <a:spAutoFit/>
          </a:bodyPr>
          <a:lstStyle/>
          <a:p>
            <a:pPr>
              <a:spcBef>
                <a:spcPct val="50000"/>
              </a:spcBef>
            </a:pPr>
            <a:r>
              <a:rPr lang="fr-FR" dirty="0"/>
              <a:t>X</a:t>
            </a:r>
          </a:p>
        </p:txBody>
      </p:sp>
      <p:sp>
        <p:nvSpPr>
          <p:cNvPr id="30" name="AutoShape 13"/>
          <p:cNvSpPr>
            <a:spLocks noChangeAspect="1" noChangeArrowheads="1"/>
          </p:cNvSpPr>
          <p:nvPr/>
        </p:nvSpPr>
        <p:spPr bwMode="auto">
          <a:xfrm>
            <a:off x="3732538" y="3388706"/>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053552" y="2852489"/>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2699628"/>
            <a:ext cx="312906" cy="369332"/>
          </a:xfrm>
          <a:prstGeom prst="rect">
            <a:avLst/>
          </a:prstGeom>
          <a:noFill/>
          <a:ln w="9525">
            <a:noFill/>
            <a:miter lim="800000"/>
            <a:headEnd/>
            <a:tailEnd/>
          </a:ln>
          <a:effectLst/>
        </p:spPr>
        <p:txBody>
          <a:bodyPr wrap="none">
            <a:spAutoFit/>
          </a:bodyPr>
          <a:lstStyle/>
          <a:p>
            <a:r>
              <a:rPr lang="fr-FR" dirty="0"/>
              <a:t>8</a:t>
            </a:r>
          </a:p>
        </p:txBody>
      </p:sp>
      <p:sp>
        <p:nvSpPr>
          <p:cNvPr id="34" name="Text Box 10"/>
          <p:cNvSpPr txBox="1">
            <a:spLocks noChangeArrowheads="1"/>
          </p:cNvSpPr>
          <p:nvPr/>
        </p:nvSpPr>
        <p:spPr bwMode="auto">
          <a:xfrm>
            <a:off x="5977749" y="1004535"/>
            <a:ext cx="2614818" cy="1200329"/>
          </a:xfrm>
          <a:prstGeom prst="rect">
            <a:avLst/>
          </a:prstGeom>
          <a:noFill/>
          <a:ln w="9525">
            <a:noFill/>
            <a:miter lim="800000"/>
            <a:headEnd/>
            <a:tailEnd/>
          </a:ln>
        </p:spPr>
        <p:txBody>
          <a:bodyPr wrap="none">
            <a:spAutoFit/>
          </a:bodyPr>
          <a:lstStyle/>
          <a:p>
            <a:pPr algn="ctr"/>
            <a:r>
              <a:rPr lang="fr-FR" dirty="0"/>
              <a:t>Si P* = 8, on a :</a:t>
            </a:r>
          </a:p>
          <a:p>
            <a:pPr algn="ctr"/>
            <a:r>
              <a:rPr lang="fr-FR" dirty="0"/>
              <a:t>X = </a:t>
            </a:r>
            <a:r>
              <a:rPr lang="fr-FR" dirty="0" err="1"/>
              <a:t>Qo</a:t>
            </a:r>
            <a:r>
              <a:rPr lang="fr-FR" dirty="0"/>
              <a:t>(P=8) – </a:t>
            </a:r>
            <a:r>
              <a:rPr lang="fr-FR" dirty="0" err="1"/>
              <a:t>Qd</a:t>
            </a:r>
            <a:r>
              <a:rPr lang="fr-FR" dirty="0"/>
              <a:t>(P=8)</a:t>
            </a:r>
          </a:p>
          <a:p>
            <a:pPr algn="ctr"/>
            <a:r>
              <a:rPr lang="fr-FR" dirty="0"/>
              <a:t>= (2*8 – 4) – (20 – 2*8)</a:t>
            </a:r>
          </a:p>
          <a:p>
            <a:pPr algn="ctr"/>
            <a:r>
              <a:rPr lang="fr-FR" dirty="0"/>
              <a:t>= 8</a:t>
            </a:r>
          </a:p>
        </p:txBody>
      </p:sp>
      <p:sp>
        <p:nvSpPr>
          <p:cNvPr id="35" name="Line 21"/>
          <p:cNvSpPr>
            <a:spLocks noChangeShapeType="1"/>
          </p:cNvSpPr>
          <p:nvPr/>
        </p:nvSpPr>
        <p:spPr bwMode="auto">
          <a:xfrm flipH="1">
            <a:off x="3125783" y="2881815"/>
            <a:ext cx="0" cy="2563409"/>
          </a:xfrm>
          <a:prstGeom prst="line">
            <a:avLst/>
          </a:prstGeom>
          <a:noFill/>
          <a:ln w="9525">
            <a:solidFill>
              <a:schemeClr val="tx1"/>
            </a:solidFill>
            <a:prstDash val="dash"/>
            <a:round/>
            <a:headEnd/>
            <a:tailEnd/>
          </a:ln>
          <a:effectLst/>
        </p:spPr>
        <p:txBody>
          <a:bodyPr wrap="none" anchor="ctr"/>
          <a:lstStyle/>
          <a:p>
            <a:endParaRPr lang="fr-CA"/>
          </a:p>
        </p:txBody>
      </p:sp>
      <p:sp>
        <p:nvSpPr>
          <p:cNvPr id="36" name="Line 21"/>
          <p:cNvSpPr>
            <a:spLocks noChangeShapeType="1"/>
          </p:cNvSpPr>
          <p:nvPr/>
        </p:nvSpPr>
        <p:spPr bwMode="auto">
          <a:xfrm flipH="1">
            <a:off x="3804769" y="3510300"/>
            <a:ext cx="0" cy="1934924"/>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2924944"/>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648316" y="5435932"/>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15</a:t>
            </a:fld>
            <a:endParaRPr lang="fr-CA"/>
          </a:p>
        </p:txBody>
      </p:sp>
      <p:sp>
        <p:nvSpPr>
          <p:cNvPr id="41" name="Line 20"/>
          <p:cNvSpPr>
            <a:spLocks noChangeShapeType="1"/>
          </p:cNvSpPr>
          <p:nvPr/>
        </p:nvSpPr>
        <p:spPr bwMode="auto">
          <a:xfrm>
            <a:off x="2564874" y="3460937"/>
            <a:ext cx="1167664" cy="0"/>
          </a:xfrm>
          <a:prstGeom prst="line">
            <a:avLst/>
          </a:prstGeom>
          <a:noFill/>
          <a:ln w="9525">
            <a:solidFill>
              <a:schemeClr val="tx1"/>
            </a:solidFill>
            <a:prstDash val="dash"/>
            <a:round/>
            <a:headEnd/>
            <a:tailEnd/>
          </a:ln>
          <a:effectLst/>
        </p:spPr>
        <p:txBody>
          <a:bodyPr wrap="none" anchor="ctr"/>
          <a:lstStyle/>
          <a:p>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2987824"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2708920"/>
            <a:ext cx="428322" cy="369332"/>
          </a:xfrm>
          <a:prstGeom prst="rect">
            <a:avLst/>
          </a:prstGeom>
          <a:noFill/>
        </p:spPr>
        <p:txBody>
          <a:bodyPr wrap="none" rtlCol="0">
            <a:spAutoFit/>
          </a:bodyPr>
          <a:lstStyle/>
          <a:p>
            <a:r>
              <a:rPr lang="fr-CA" dirty="0"/>
              <a:t>P*</a:t>
            </a:r>
          </a:p>
        </p:txBody>
      </p:sp>
    </p:spTree>
    <p:extLst>
      <p:ext uri="{BB962C8B-B14F-4D97-AF65-F5344CB8AC3E}">
        <p14:creationId xmlns:p14="http://schemas.microsoft.com/office/powerpoint/2010/main" val="1960913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3100898"/>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Gains de l’échange pour un petit pays exportateur</a:t>
            </a:r>
          </a:p>
        </p:txBody>
      </p:sp>
      <p:sp>
        <p:nvSpPr>
          <p:cNvPr id="4" name="Line 2"/>
          <p:cNvSpPr>
            <a:spLocks noChangeShapeType="1"/>
          </p:cNvSpPr>
          <p:nvPr/>
        </p:nvSpPr>
        <p:spPr bwMode="auto">
          <a:xfrm>
            <a:off x="2557114" y="6011996"/>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2339588"/>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6084004"/>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2195572"/>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6084004"/>
            <a:ext cx="504056" cy="369332"/>
          </a:xfrm>
          <a:prstGeom prst="rect">
            <a:avLst/>
          </a:prstGeom>
          <a:noFill/>
          <a:ln w="9525">
            <a:noFill/>
            <a:miter lim="800000"/>
            <a:headEnd/>
            <a:tailEnd/>
          </a:ln>
        </p:spPr>
        <p:txBody>
          <a:bodyPr wrap="square">
            <a:spAutoFit/>
          </a:bodyPr>
          <a:lstStyle/>
          <a:p>
            <a:r>
              <a:rPr lang="fr-FR" dirty="0"/>
              <a:t>20</a:t>
            </a:r>
          </a:p>
        </p:txBody>
      </p:sp>
      <p:sp>
        <p:nvSpPr>
          <p:cNvPr id="18" name="Text Box 18"/>
          <p:cNvSpPr txBox="1">
            <a:spLocks noChangeArrowheads="1"/>
          </p:cNvSpPr>
          <p:nvPr/>
        </p:nvSpPr>
        <p:spPr bwMode="auto">
          <a:xfrm>
            <a:off x="2123728" y="2731566"/>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4" name="Text Box 30"/>
          <p:cNvSpPr txBox="1">
            <a:spLocks noChangeArrowheads="1"/>
          </p:cNvSpPr>
          <p:nvPr/>
        </p:nvSpPr>
        <p:spPr bwMode="auto">
          <a:xfrm>
            <a:off x="4067944" y="6011996"/>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195736" y="5282624"/>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915652"/>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211960" y="341926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AutoShape 18"/>
          <p:cNvSpPr>
            <a:spLocks/>
          </p:cNvSpPr>
          <p:nvPr/>
        </p:nvSpPr>
        <p:spPr bwMode="auto">
          <a:xfrm rot="5400000">
            <a:off x="3470849" y="2642593"/>
            <a:ext cx="504056" cy="1194189"/>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2981544" y="2564904"/>
            <a:ext cx="1518448" cy="369332"/>
          </a:xfrm>
          <a:prstGeom prst="rect">
            <a:avLst/>
          </a:prstGeom>
          <a:noFill/>
          <a:ln w="9525">
            <a:noFill/>
            <a:miter lim="800000"/>
            <a:headEnd/>
            <a:tailEnd/>
          </a:ln>
          <a:effectLst/>
        </p:spPr>
        <p:txBody>
          <a:bodyPr wrap="square">
            <a:spAutoFit/>
          </a:bodyPr>
          <a:lstStyle/>
          <a:p>
            <a:pPr algn="ctr">
              <a:spcBef>
                <a:spcPct val="50000"/>
              </a:spcBef>
            </a:pPr>
            <a:r>
              <a:rPr lang="fr-FR" dirty="0"/>
              <a:t>X</a:t>
            </a:r>
          </a:p>
        </p:txBody>
      </p:sp>
      <p:sp>
        <p:nvSpPr>
          <p:cNvPr id="30" name="AutoShape 13"/>
          <p:cNvSpPr>
            <a:spLocks noChangeAspect="1" noChangeArrowheads="1"/>
          </p:cNvSpPr>
          <p:nvPr/>
        </p:nvSpPr>
        <p:spPr bwMode="auto">
          <a:xfrm>
            <a:off x="3732538" y="3955478"/>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053552" y="341926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266400"/>
            <a:ext cx="312906" cy="369332"/>
          </a:xfrm>
          <a:prstGeom prst="rect">
            <a:avLst/>
          </a:prstGeom>
          <a:noFill/>
          <a:ln w="9525">
            <a:noFill/>
            <a:miter lim="800000"/>
            <a:headEnd/>
            <a:tailEnd/>
          </a:ln>
          <a:effectLst/>
        </p:spPr>
        <p:txBody>
          <a:bodyPr wrap="none">
            <a:spAutoFit/>
          </a:bodyPr>
          <a:lstStyle/>
          <a:p>
            <a:r>
              <a:rPr lang="fr-FR" dirty="0"/>
              <a:t>8</a:t>
            </a:r>
          </a:p>
        </p:txBody>
      </p:sp>
      <p:sp>
        <p:nvSpPr>
          <p:cNvPr id="36" name="Line 21"/>
          <p:cNvSpPr>
            <a:spLocks noChangeShapeType="1"/>
          </p:cNvSpPr>
          <p:nvPr/>
        </p:nvSpPr>
        <p:spPr bwMode="auto">
          <a:xfrm flipH="1">
            <a:off x="3804769" y="4077072"/>
            <a:ext cx="0" cy="1934924"/>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3491716"/>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648316" y="6002704"/>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16</a:t>
            </a:fld>
            <a:endParaRPr lang="fr-CA"/>
          </a:p>
        </p:txBody>
      </p:sp>
      <p:sp>
        <p:nvSpPr>
          <p:cNvPr id="41" name="Line 20"/>
          <p:cNvSpPr>
            <a:spLocks noChangeShapeType="1"/>
          </p:cNvSpPr>
          <p:nvPr/>
        </p:nvSpPr>
        <p:spPr bwMode="auto">
          <a:xfrm>
            <a:off x="2564874" y="4027709"/>
            <a:ext cx="1167664" cy="0"/>
          </a:xfrm>
          <a:prstGeom prst="line">
            <a:avLst/>
          </a:prstGeom>
          <a:noFill/>
          <a:ln w="9525">
            <a:solidFill>
              <a:schemeClr val="tx1"/>
            </a:solidFill>
            <a:prstDash val="dash"/>
            <a:round/>
            <a:headEnd/>
            <a:tailEnd/>
          </a:ln>
          <a:effectLst/>
        </p:spPr>
        <p:txBody>
          <a:bodyPr wrap="none" anchor="ctr"/>
          <a:lstStyle/>
          <a:p>
            <a:endParaRPr lang="fr-CA"/>
          </a:p>
        </p:txBody>
      </p:sp>
      <p:sp>
        <p:nvSpPr>
          <p:cNvPr id="4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2987824" y="6011996"/>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444208" y="3275692"/>
            <a:ext cx="428322" cy="369332"/>
          </a:xfrm>
          <a:prstGeom prst="rect">
            <a:avLst/>
          </a:prstGeom>
          <a:noFill/>
        </p:spPr>
        <p:txBody>
          <a:bodyPr wrap="none" rtlCol="0">
            <a:spAutoFit/>
          </a:bodyPr>
          <a:lstStyle/>
          <a:p>
            <a:r>
              <a:rPr lang="fr-CA" dirty="0"/>
              <a:t>P*</a:t>
            </a:r>
          </a:p>
        </p:txBody>
      </p:sp>
      <p:graphicFrame>
        <p:nvGraphicFramePr>
          <p:cNvPr id="45" name="Tableau 44"/>
          <p:cNvGraphicFramePr>
            <a:graphicFrameLocks noGrp="1"/>
          </p:cNvGraphicFramePr>
          <p:nvPr>
            <p:extLst>
              <p:ext uri="{D42A27DB-BD31-4B8C-83A1-F6EECF244321}">
                <p14:modId xmlns:p14="http://schemas.microsoft.com/office/powerpoint/2010/main" val="1425179156"/>
              </p:ext>
            </p:extLst>
          </p:nvPr>
        </p:nvGraphicFramePr>
        <p:xfrm>
          <a:off x="4427984" y="1196752"/>
          <a:ext cx="4032448" cy="1341120"/>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234026">
                <a:tc>
                  <a:txBody>
                    <a:bodyPr/>
                    <a:lstStyle/>
                    <a:p>
                      <a:pPr algn="ctr"/>
                      <a:endParaRPr lang="fr-CA" sz="1600" dirty="0"/>
                    </a:p>
                  </a:txBody>
                  <a:tcPr anchor="ctr"/>
                </a:tc>
                <a:tc>
                  <a:txBody>
                    <a:bodyPr/>
                    <a:lstStyle/>
                    <a:p>
                      <a:pPr algn="ctr"/>
                      <a:r>
                        <a:rPr lang="fr-CA" sz="1600" dirty="0" err="1"/>
                        <a:t>Q</a:t>
                      </a:r>
                      <a:r>
                        <a:rPr lang="fr-CA" sz="1600" baseline="30000" dirty="0" err="1"/>
                        <a:t>aut</a:t>
                      </a:r>
                      <a:endParaRPr lang="fr-CA" sz="1600" baseline="300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fr-CA" sz="1600" dirty="0"/>
                        <a:t>ab</a:t>
                      </a:r>
                    </a:p>
                  </a:txBody>
                  <a:tcPr anchor="ctr"/>
                </a:tc>
                <a:tc>
                  <a:txBody>
                    <a:bodyPr/>
                    <a:lstStyle/>
                    <a:p>
                      <a:pPr algn="ctr"/>
                      <a:r>
                        <a:rPr lang="fr-CA" sz="1600" dirty="0"/>
                        <a:t>a</a:t>
                      </a:r>
                    </a:p>
                  </a:txBody>
                  <a:tcPr anchor="ctr"/>
                </a:tc>
                <a:tc>
                  <a:txBody>
                    <a:bodyPr/>
                    <a:lstStyle/>
                    <a:p>
                      <a:pPr algn="ctr"/>
                      <a:r>
                        <a:rPr lang="fr-CA" sz="1600" dirty="0"/>
                        <a:t>-b</a:t>
                      </a:r>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en-CA" sz="1600" dirty="0"/>
                        <a:t>c</a:t>
                      </a:r>
                      <a:endParaRPr lang="fr-CA" sz="1600" dirty="0"/>
                    </a:p>
                  </a:txBody>
                  <a:tcPr anchor="ctr"/>
                </a:tc>
                <a:tc>
                  <a:txBody>
                    <a:bodyPr/>
                    <a:lstStyle/>
                    <a:p>
                      <a:pPr algn="ctr"/>
                      <a:r>
                        <a:rPr lang="fr-CA" sz="1600" dirty="0" err="1"/>
                        <a:t>bcd</a:t>
                      </a:r>
                      <a:endParaRPr lang="fr-CA" sz="1600" dirty="0"/>
                    </a:p>
                  </a:txBody>
                  <a:tcPr anchor="ctr"/>
                </a:tc>
                <a:tc>
                  <a:txBody>
                    <a:bodyPr/>
                    <a:lstStyle/>
                    <a:p>
                      <a:pPr algn="ctr"/>
                      <a:r>
                        <a:rPr lang="fr-CA" sz="1600" dirty="0"/>
                        <a:t>+bd</a:t>
                      </a:r>
                    </a:p>
                  </a:txBody>
                  <a:tcPr anchor="ctr"/>
                </a:tc>
                <a:extLst>
                  <a:ext uri="{0D108BD9-81ED-4DB2-BD59-A6C34878D82A}">
                    <a16:rowId xmlns:a16="http://schemas.microsoft.com/office/drawing/2014/main" val="10002"/>
                  </a:ext>
                </a:extLst>
              </a:tr>
              <a:tr h="234026">
                <a:tc>
                  <a:txBody>
                    <a:bodyPr/>
                    <a:lstStyle/>
                    <a:p>
                      <a:pPr algn="ctr"/>
                      <a:r>
                        <a:rPr lang="fr-CA" sz="1600" dirty="0"/>
                        <a:t>ST</a:t>
                      </a:r>
                    </a:p>
                  </a:txBody>
                  <a:tcPr anchor="ctr"/>
                </a:tc>
                <a:tc>
                  <a:txBody>
                    <a:bodyPr/>
                    <a:lstStyle/>
                    <a:p>
                      <a:pPr algn="ctr"/>
                      <a:r>
                        <a:rPr lang="fr-CA" sz="1600" dirty="0"/>
                        <a:t>abc</a:t>
                      </a:r>
                    </a:p>
                  </a:txBody>
                  <a:tcPr anchor="ctr"/>
                </a:tc>
                <a:tc>
                  <a:txBody>
                    <a:bodyPr/>
                    <a:lstStyle/>
                    <a:p>
                      <a:pPr algn="ctr"/>
                      <a:r>
                        <a:rPr lang="fr-CA" sz="1600" dirty="0" err="1"/>
                        <a:t>abcd</a:t>
                      </a:r>
                      <a:endParaRPr lang="fr-CA" sz="1600" dirty="0"/>
                    </a:p>
                  </a:txBody>
                  <a:tcPr anchor="ctr"/>
                </a:tc>
                <a:tc>
                  <a:txBody>
                    <a:bodyPr/>
                    <a:lstStyle/>
                    <a:p>
                      <a:pPr algn="ctr"/>
                      <a:r>
                        <a:rPr lang="en-CA" sz="1600" dirty="0"/>
                        <a:t>+d</a:t>
                      </a:r>
                      <a:endParaRPr lang="fr-CA" sz="1600" dirty="0"/>
                    </a:p>
                  </a:txBody>
                  <a:tcPr anchor="ctr"/>
                </a:tc>
                <a:extLst>
                  <a:ext uri="{0D108BD9-81ED-4DB2-BD59-A6C34878D82A}">
                    <a16:rowId xmlns:a16="http://schemas.microsoft.com/office/drawing/2014/main" val="10003"/>
                  </a:ext>
                </a:extLst>
              </a:tr>
            </a:tbl>
          </a:graphicData>
        </a:graphic>
      </p:graphicFrame>
      <p:sp>
        <p:nvSpPr>
          <p:cNvPr id="46" name="ZoneTexte 45"/>
          <p:cNvSpPr txBox="1"/>
          <p:nvPr/>
        </p:nvSpPr>
        <p:spPr>
          <a:xfrm>
            <a:off x="2555776" y="3059668"/>
            <a:ext cx="312906" cy="369332"/>
          </a:xfrm>
          <a:prstGeom prst="rect">
            <a:avLst/>
          </a:prstGeom>
          <a:noFill/>
        </p:spPr>
        <p:txBody>
          <a:bodyPr wrap="none" rtlCol="0">
            <a:spAutoFit/>
          </a:bodyPr>
          <a:lstStyle/>
          <a:p>
            <a:r>
              <a:rPr lang="fr-CA" dirty="0"/>
              <a:t>a</a:t>
            </a:r>
          </a:p>
        </p:txBody>
      </p:sp>
      <p:sp>
        <p:nvSpPr>
          <p:cNvPr id="47" name="ZoneTexte 46"/>
          <p:cNvSpPr txBox="1"/>
          <p:nvPr/>
        </p:nvSpPr>
        <p:spPr>
          <a:xfrm>
            <a:off x="2771800" y="3554432"/>
            <a:ext cx="312906" cy="369332"/>
          </a:xfrm>
          <a:prstGeom prst="rect">
            <a:avLst/>
          </a:prstGeom>
          <a:noFill/>
        </p:spPr>
        <p:txBody>
          <a:bodyPr wrap="none" rtlCol="0">
            <a:spAutoFit/>
          </a:bodyPr>
          <a:lstStyle/>
          <a:p>
            <a:r>
              <a:rPr lang="fr-CA" dirty="0"/>
              <a:t>b</a:t>
            </a:r>
          </a:p>
        </p:txBody>
      </p:sp>
      <p:sp>
        <p:nvSpPr>
          <p:cNvPr id="48" name="ZoneTexte 47"/>
          <p:cNvSpPr txBox="1"/>
          <p:nvPr/>
        </p:nvSpPr>
        <p:spPr>
          <a:xfrm>
            <a:off x="3635896" y="3491716"/>
            <a:ext cx="312906" cy="369332"/>
          </a:xfrm>
          <a:prstGeom prst="rect">
            <a:avLst/>
          </a:prstGeom>
          <a:noFill/>
        </p:spPr>
        <p:txBody>
          <a:bodyPr wrap="none" rtlCol="0">
            <a:spAutoFit/>
          </a:bodyPr>
          <a:lstStyle/>
          <a:p>
            <a:r>
              <a:rPr lang="fr-CA" dirty="0"/>
              <a:t>d</a:t>
            </a:r>
          </a:p>
        </p:txBody>
      </p:sp>
      <p:sp>
        <p:nvSpPr>
          <p:cNvPr id="49" name="ZoneTexte 48"/>
          <p:cNvSpPr txBox="1"/>
          <p:nvPr/>
        </p:nvSpPr>
        <p:spPr>
          <a:xfrm>
            <a:off x="2771800" y="4355812"/>
            <a:ext cx="300082" cy="369332"/>
          </a:xfrm>
          <a:prstGeom prst="rect">
            <a:avLst/>
          </a:prstGeom>
          <a:noFill/>
        </p:spPr>
        <p:txBody>
          <a:bodyPr wrap="none" rtlCol="0">
            <a:spAutoFit/>
          </a:bodyPr>
          <a:lstStyle/>
          <a:p>
            <a:r>
              <a:rPr lang="fr-CA" dirty="0"/>
              <a:t>c</a:t>
            </a:r>
          </a:p>
        </p:txBody>
      </p:sp>
    </p:spTree>
    <p:extLst>
      <p:ext uri="{BB962C8B-B14F-4D97-AF65-F5344CB8AC3E}">
        <p14:creationId xmlns:p14="http://schemas.microsoft.com/office/powerpoint/2010/main" val="1960913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Text Box 10"/>
          <p:cNvSpPr txBox="1">
            <a:spLocks noChangeArrowheads="1"/>
          </p:cNvSpPr>
          <p:nvPr/>
        </p:nvSpPr>
        <p:spPr bwMode="auto">
          <a:xfrm>
            <a:off x="4723859" y="2265795"/>
            <a:ext cx="1826141"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2 + Q/2</a:t>
            </a:r>
          </a:p>
        </p:txBody>
      </p:sp>
      <p:sp>
        <p:nvSpPr>
          <p:cNvPr id="26" name="AutoShape 18"/>
          <p:cNvSpPr>
            <a:spLocks/>
          </p:cNvSpPr>
          <p:nvPr/>
        </p:nvSpPr>
        <p:spPr bwMode="auto">
          <a:xfrm rot="16200000">
            <a:off x="3650869" y="3732006"/>
            <a:ext cx="504056" cy="1194189"/>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131840" y="4571836"/>
            <a:ext cx="1518448" cy="369332"/>
          </a:xfrm>
          <a:prstGeom prst="rect">
            <a:avLst/>
          </a:prstGeom>
          <a:noFill/>
          <a:ln w="9525">
            <a:noFill/>
            <a:miter lim="800000"/>
            <a:headEnd/>
            <a:tailEnd/>
          </a:ln>
          <a:effectLst/>
        </p:spPr>
        <p:txBody>
          <a:bodyPr wrap="square">
            <a:spAutoFit/>
          </a:bodyPr>
          <a:lstStyle/>
          <a:p>
            <a:pPr algn="ctr">
              <a:spcBef>
                <a:spcPct val="50000"/>
              </a:spcBef>
            </a:pPr>
            <a:r>
              <a:rPr lang="fr-FR" dirty="0"/>
              <a:t>M</a:t>
            </a:r>
          </a:p>
        </p:txBody>
      </p:sp>
      <p:sp>
        <p:nvSpPr>
          <p:cNvPr id="30" name="AutoShape 13"/>
          <p:cNvSpPr>
            <a:spLocks noChangeAspect="1" noChangeArrowheads="1"/>
          </p:cNvSpPr>
          <p:nvPr/>
        </p:nvSpPr>
        <p:spPr bwMode="auto">
          <a:xfrm>
            <a:off x="3732538" y="3388706"/>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4" name="Text Box 10"/>
          <p:cNvSpPr txBox="1">
            <a:spLocks noChangeArrowheads="1"/>
          </p:cNvSpPr>
          <p:nvPr/>
        </p:nvSpPr>
        <p:spPr bwMode="auto">
          <a:xfrm>
            <a:off x="5984163" y="1004535"/>
            <a:ext cx="2601994" cy="1200329"/>
          </a:xfrm>
          <a:prstGeom prst="rect">
            <a:avLst/>
          </a:prstGeom>
          <a:noFill/>
          <a:ln w="9525">
            <a:noFill/>
            <a:miter lim="800000"/>
            <a:headEnd/>
            <a:tailEnd/>
          </a:ln>
        </p:spPr>
        <p:txBody>
          <a:bodyPr wrap="none">
            <a:spAutoFit/>
          </a:bodyPr>
          <a:lstStyle/>
          <a:p>
            <a:pPr algn="ctr"/>
            <a:r>
              <a:rPr lang="fr-FR" dirty="0"/>
              <a:t>Si P* = 4, on a :</a:t>
            </a:r>
          </a:p>
          <a:p>
            <a:pPr algn="ctr"/>
            <a:r>
              <a:rPr lang="fr-FR" dirty="0"/>
              <a:t>M= </a:t>
            </a:r>
            <a:r>
              <a:rPr lang="fr-FR" dirty="0" err="1"/>
              <a:t>Qd</a:t>
            </a:r>
            <a:r>
              <a:rPr lang="fr-FR" dirty="0"/>
              <a:t>(P=4) – </a:t>
            </a:r>
            <a:r>
              <a:rPr lang="fr-FR" dirty="0" err="1"/>
              <a:t>Qo</a:t>
            </a:r>
            <a:r>
              <a:rPr lang="fr-FR" dirty="0"/>
              <a:t>(P=4)</a:t>
            </a:r>
          </a:p>
          <a:p>
            <a:pPr algn="ctr"/>
            <a:r>
              <a:rPr lang="fr-FR" dirty="0"/>
              <a:t>= (20 – 2*4) – (2*4 – 4) </a:t>
            </a:r>
          </a:p>
          <a:p>
            <a:pPr algn="ctr"/>
            <a:r>
              <a:rPr lang="fr-FR" dirty="0"/>
              <a:t>= 8</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683030" y="5435932"/>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17</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Tree>
    <p:extLst>
      <p:ext uri="{BB962C8B-B14F-4D97-AF65-F5344CB8AC3E}">
        <p14:creationId xmlns:p14="http://schemas.microsoft.com/office/powerpoint/2010/main" val="1960913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Gains de l’échange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AutoShape 18"/>
          <p:cNvSpPr>
            <a:spLocks/>
          </p:cNvSpPr>
          <p:nvPr/>
        </p:nvSpPr>
        <p:spPr bwMode="auto">
          <a:xfrm rot="16200000">
            <a:off x="3650869" y="3732006"/>
            <a:ext cx="504056" cy="1194189"/>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707904" y="4509120"/>
            <a:ext cx="582344" cy="369332"/>
          </a:xfrm>
          <a:prstGeom prst="rect">
            <a:avLst/>
          </a:prstGeom>
          <a:noFill/>
          <a:ln w="9525">
            <a:noFill/>
            <a:miter lim="800000"/>
            <a:headEnd/>
            <a:tailEnd/>
          </a:ln>
          <a:effectLst/>
        </p:spPr>
        <p:txBody>
          <a:bodyPr wrap="square">
            <a:spAutoFit/>
          </a:bodyPr>
          <a:lstStyle/>
          <a:p>
            <a:pPr>
              <a:spcBef>
                <a:spcPct val="50000"/>
              </a:spcBef>
            </a:pPr>
            <a:r>
              <a:rPr lang="fr-FR" dirty="0"/>
              <a:t>M</a:t>
            </a:r>
          </a:p>
        </p:txBody>
      </p:sp>
      <p:sp>
        <p:nvSpPr>
          <p:cNvPr id="30" name="AutoShape 13"/>
          <p:cNvSpPr>
            <a:spLocks noChangeAspect="1" noChangeArrowheads="1"/>
          </p:cNvSpPr>
          <p:nvPr/>
        </p:nvSpPr>
        <p:spPr bwMode="auto">
          <a:xfrm>
            <a:off x="3732538" y="3388706"/>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683030" y="5435932"/>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18</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graphicFrame>
        <p:nvGraphicFramePr>
          <p:cNvPr id="36" name="Tableau 35"/>
          <p:cNvGraphicFramePr>
            <a:graphicFrameLocks noGrp="1"/>
          </p:cNvGraphicFramePr>
          <p:nvPr>
            <p:extLst>
              <p:ext uri="{D42A27DB-BD31-4B8C-83A1-F6EECF244321}">
                <p14:modId xmlns:p14="http://schemas.microsoft.com/office/powerpoint/2010/main" val="621099991"/>
              </p:ext>
            </p:extLst>
          </p:nvPr>
        </p:nvGraphicFramePr>
        <p:xfrm>
          <a:off x="4788024" y="1534835"/>
          <a:ext cx="4032448" cy="1390109"/>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384269">
                <a:tc>
                  <a:txBody>
                    <a:bodyPr/>
                    <a:lstStyle/>
                    <a:p>
                      <a:pPr algn="ctr"/>
                      <a:endParaRPr lang="fr-CA" sz="1600" dirty="0"/>
                    </a:p>
                  </a:txBody>
                  <a:tcPr anchor="ctr"/>
                </a:tc>
                <a:tc>
                  <a:txBody>
                    <a:bodyPr/>
                    <a:lstStyle/>
                    <a:p>
                      <a:pPr algn="ctr"/>
                      <a:r>
                        <a:rPr lang="fr-CA" sz="1600" dirty="0" err="1"/>
                        <a:t>Q</a:t>
                      </a:r>
                      <a:r>
                        <a:rPr lang="fr-CA" sz="1600" baseline="30000" dirty="0" err="1"/>
                        <a:t>aut</a:t>
                      </a:r>
                      <a:endParaRPr lang="fr-CA" sz="1600" baseline="300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en-CA" sz="1600" dirty="0"/>
                        <a:t>a</a:t>
                      </a:r>
                      <a:endParaRPr lang="fr-CA" sz="1600" dirty="0"/>
                    </a:p>
                  </a:txBody>
                  <a:tcPr anchor="ctr"/>
                </a:tc>
                <a:tc>
                  <a:txBody>
                    <a:bodyPr/>
                    <a:lstStyle/>
                    <a:p>
                      <a:pPr algn="ctr"/>
                      <a:r>
                        <a:rPr lang="fr-CA" sz="1600" dirty="0" err="1"/>
                        <a:t>abd</a:t>
                      </a:r>
                      <a:endParaRPr lang="fr-CA" sz="1600" dirty="0"/>
                    </a:p>
                  </a:txBody>
                  <a:tcPr anchor="ctr"/>
                </a:tc>
                <a:tc>
                  <a:txBody>
                    <a:bodyPr/>
                    <a:lstStyle/>
                    <a:p>
                      <a:pPr algn="ctr"/>
                      <a:r>
                        <a:rPr lang="en-CA" sz="1600" dirty="0"/>
                        <a:t>+</a:t>
                      </a:r>
                      <a:r>
                        <a:rPr lang="en-CA" sz="1600" dirty="0" err="1"/>
                        <a:t>bd</a:t>
                      </a:r>
                      <a:endParaRPr lang="fr-CA" sz="1600" dirty="0"/>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en-CA" sz="1600" dirty="0" err="1"/>
                        <a:t>bc</a:t>
                      </a:r>
                      <a:endParaRPr lang="fr-CA" sz="1600" dirty="0"/>
                    </a:p>
                  </a:txBody>
                  <a:tcPr anchor="ctr"/>
                </a:tc>
                <a:tc>
                  <a:txBody>
                    <a:bodyPr/>
                    <a:lstStyle/>
                    <a:p>
                      <a:pPr algn="ctr"/>
                      <a:r>
                        <a:rPr lang="fr-CA" sz="1600" dirty="0"/>
                        <a:t>c</a:t>
                      </a:r>
                    </a:p>
                  </a:txBody>
                  <a:tcPr anchor="ctr"/>
                </a:tc>
                <a:tc>
                  <a:txBody>
                    <a:bodyPr/>
                    <a:lstStyle/>
                    <a:p>
                      <a:pPr algn="ctr"/>
                      <a:r>
                        <a:rPr lang="en-CA" sz="1600" dirty="0"/>
                        <a:t>-b</a:t>
                      </a:r>
                      <a:endParaRPr lang="fr-CA" sz="1600" dirty="0"/>
                    </a:p>
                  </a:txBody>
                  <a:tcPr anchor="ctr"/>
                </a:tc>
                <a:extLst>
                  <a:ext uri="{0D108BD9-81ED-4DB2-BD59-A6C34878D82A}">
                    <a16:rowId xmlns:a16="http://schemas.microsoft.com/office/drawing/2014/main" val="10002"/>
                  </a:ext>
                </a:extLst>
              </a:tr>
              <a:tr h="234026">
                <a:tc>
                  <a:txBody>
                    <a:bodyPr/>
                    <a:lstStyle/>
                    <a:p>
                      <a:pPr algn="ctr"/>
                      <a:r>
                        <a:rPr lang="fr-CA" sz="1600" dirty="0"/>
                        <a:t>ST</a:t>
                      </a:r>
                    </a:p>
                  </a:txBody>
                  <a:tcPr anchor="ctr"/>
                </a:tc>
                <a:tc>
                  <a:txBody>
                    <a:bodyPr/>
                    <a:lstStyle/>
                    <a:p>
                      <a:pPr algn="ctr"/>
                      <a:r>
                        <a:rPr lang="fr-CA" sz="1600" dirty="0"/>
                        <a:t>abc</a:t>
                      </a:r>
                    </a:p>
                  </a:txBody>
                  <a:tcPr anchor="ctr"/>
                </a:tc>
                <a:tc>
                  <a:txBody>
                    <a:bodyPr/>
                    <a:lstStyle/>
                    <a:p>
                      <a:pPr algn="ctr"/>
                      <a:r>
                        <a:rPr lang="fr-CA" sz="1600" dirty="0" err="1"/>
                        <a:t>abcd</a:t>
                      </a:r>
                      <a:endParaRPr lang="fr-CA" sz="1600" dirty="0"/>
                    </a:p>
                  </a:txBody>
                  <a:tcPr anchor="ctr"/>
                </a:tc>
                <a:tc>
                  <a:txBody>
                    <a:bodyPr/>
                    <a:lstStyle/>
                    <a:p>
                      <a:pPr algn="ctr"/>
                      <a:r>
                        <a:rPr lang="en-CA" sz="1600" dirty="0"/>
                        <a:t>+d</a:t>
                      </a:r>
                      <a:endParaRPr lang="fr-CA" sz="1600" dirty="0"/>
                    </a:p>
                  </a:txBody>
                  <a:tcPr anchor="ctr"/>
                </a:tc>
                <a:extLst>
                  <a:ext uri="{0D108BD9-81ED-4DB2-BD59-A6C34878D82A}">
                    <a16:rowId xmlns:a16="http://schemas.microsoft.com/office/drawing/2014/main" val="10003"/>
                  </a:ext>
                </a:extLst>
              </a:tr>
            </a:tbl>
          </a:graphicData>
        </a:graphic>
      </p:graphicFrame>
      <p:sp>
        <p:nvSpPr>
          <p:cNvPr id="41" name="ZoneTexte 40"/>
          <p:cNvSpPr txBox="1"/>
          <p:nvPr/>
        </p:nvSpPr>
        <p:spPr>
          <a:xfrm>
            <a:off x="2699792" y="2852936"/>
            <a:ext cx="312906" cy="369332"/>
          </a:xfrm>
          <a:prstGeom prst="rect">
            <a:avLst/>
          </a:prstGeom>
          <a:noFill/>
        </p:spPr>
        <p:txBody>
          <a:bodyPr wrap="none" rtlCol="0">
            <a:spAutoFit/>
          </a:bodyPr>
          <a:lstStyle/>
          <a:p>
            <a:r>
              <a:rPr lang="fr-CA" dirty="0"/>
              <a:t>a</a:t>
            </a:r>
          </a:p>
        </p:txBody>
      </p:sp>
      <p:sp>
        <p:nvSpPr>
          <p:cNvPr id="45" name="ZoneTexte 44"/>
          <p:cNvSpPr txBox="1"/>
          <p:nvPr/>
        </p:nvSpPr>
        <p:spPr>
          <a:xfrm>
            <a:off x="2771800" y="3563724"/>
            <a:ext cx="312906" cy="369332"/>
          </a:xfrm>
          <a:prstGeom prst="rect">
            <a:avLst/>
          </a:prstGeom>
          <a:noFill/>
        </p:spPr>
        <p:txBody>
          <a:bodyPr wrap="none" rtlCol="0">
            <a:spAutoFit/>
          </a:bodyPr>
          <a:lstStyle/>
          <a:p>
            <a:r>
              <a:rPr lang="fr-CA" dirty="0"/>
              <a:t>b</a:t>
            </a:r>
          </a:p>
        </p:txBody>
      </p:sp>
      <p:sp>
        <p:nvSpPr>
          <p:cNvPr id="46" name="ZoneTexte 45"/>
          <p:cNvSpPr txBox="1"/>
          <p:nvPr/>
        </p:nvSpPr>
        <p:spPr>
          <a:xfrm>
            <a:off x="2615734" y="4149080"/>
            <a:ext cx="300082" cy="369332"/>
          </a:xfrm>
          <a:prstGeom prst="rect">
            <a:avLst/>
          </a:prstGeom>
          <a:noFill/>
        </p:spPr>
        <p:txBody>
          <a:bodyPr wrap="none" rtlCol="0">
            <a:spAutoFit/>
          </a:bodyPr>
          <a:lstStyle/>
          <a:p>
            <a:r>
              <a:rPr lang="fr-CA" dirty="0"/>
              <a:t>c</a:t>
            </a:r>
          </a:p>
        </p:txBody>
      </p:sp>
      <p:sp>
        <p:nvSpPr>
          <p:cNvPr id="47" name="ZoneTexte 46"/>
          <p:cNvSpPr txBox="1"/>
          <p:nvPr/>
        </p:nvSpPr>
        <p:spPr>
          <a:xfrm>
            <a:off x="3635896" y="3635732"/>
            <a:ext cx="312906" cy="369332"/>
          </a:xfrm>
          <a:prstGeom prst="rect">
            <a:avLst/>
          </a:prstGeom>
          <a:noFill/>
        </p:spPr>
        <p:txBody>
          <a:bodyPr wrap="none" rtlCol="0">
            <a:spAutoFit/>
          </a:bodyPr>
          <a:lstStyle/>
          <a:p>
            <a:r>
              <a:rPr lang="fr-CA" dirty="0"/>
              <a:t>d</a:t>
            </a:r>
          </a:p>
        </p:txBody>
      </p:sp>
      <p:sp>
        <p:nvSpPr>
          <p:cNvPr id="48" name="Line 20"/>
          <p:cNvSpPr>
            <a:spLocks noChangeShapeType="1"/>
          </p:cNvSpPr>
          <p:nvPr/>
        </p:nvSpPr>
        <p:spPr bwMode="auto">
          <a:xfrm>
            <a:off x="2555776" y="3429000"/>
            <a:ext cx="1224136" cy="0"/>
          </a:xfrm>
          <a:prstGeom prst="line">
            <a:avLst/>
          </a:prstGeom>
          <a:noFill/>
          <a:ln w="9525">
            <a:solidFill>
              <a:schemeClr val="tx1"/>
            </a:solidFill>
            <a:prstDash val="dash"/>
            <a:round/>
            <a:headEnd/>
            <a:tailEnd/>
          </a:ln>
          <a:effectLst/>
        </p:spPr>
        <p:txBody>
          <a:bodyPr wrap="none" anchor="ctr"/>
          <a:lstStyle/>
          <a:p>
            <a:endParaRPr lang="fr-CA"/>
          </a:p>
        </p:txBody>
      </p:sp>
    </p:spTree>
    <p:extLst>
      <p:ext uri="{BB962C8B-B14F-4D97-AF65-F5344CB8AC3E}">
        <p14:creationId xmlns:p14="http://schemas.microsoft.com/office/powerpoint/2010/main" val="1960913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420888"/>
            <a:ext cx="8640960" cy="1872208"/>
          </a:xfrm>
        </p:spPr>
        <p:txBody>
          <a:bodyPr>
            <a:noAutofit/>
          </a:bodyPr>
          <a:lstStyle/>
          <a:p>
            <a:pPr marL="1028700" indent="-1028700" algn="ctr">
              <a:buFont typeface="+mj-lt"/>
              <a:buAutoNum type="romanUcPeriod" startAt="2"/>
            </a:pPr>
            <a:r>
              <a:rPr lang="fr-CA" b="1" dirty="0">
                <a:solidFill>
                  <a:srgbClr val="FFCC00"/>
                </a:solidFill>
                <a:effectLst>
                  <a:outerShdw blurRad="38100" dist="38100" dir="2700000" algn="tl">
                    <a:srgbClr val="000000">
                      <a:alpha val="43137"/>
                    </a:srgbClr>
                  </a:outerShdw>
                </a:effectLst>
                <a:latin typeface="Franklin Gothic Book" pitchFamily="34" charset="0"/>
              </a:rPr>
              <a:t>Les gains de l’échange</a:t>
            </a:r>
            <a:br>
              <a:rPr lang="fr-CA" b="1" dirty="0">
                <a:solidFill>
                  <a:srgbClr val="FFCC00"/>
                </a:solidFill>
                <a:effectLst>
                  <a:outerShdw blurRad="38100" dist="38100" dir="2700000" algn="tl">
                    <a:srgbClr val="000000">
                      <a:alpha val="43137"/>
                    </a:srgbClr>
                  </a:outerShdw>
                </a:effectLst>
                <a:latin typeface="Franklin Gothic Book" pitchFamily="34" charset="0"/>
              </a:rPr>
            </a:br>
            <a:r>
              <a:rPr lang="fr-CA" b="1" dirty="0">
                <a:solidFill>
                  <a:srgbClr val="FFCC00"/>
                </a:solidFill>
                <a:effectLst>
                  <a:outerShdw blurRad="38100" dist="38100" dir="2700000" algn="tl">
                    <a:srgbClr val="000000">
                      <a:alpha val="43137"/>
                    </a:srgbClr>
                  </a:outerShdw>
                </a:effectLst>
                <a:latin typeface="Franklin Gothic Book" pitchFamily="34" charset="0"/>
              </a:rPr>
              <a:t>b) Le cas des grands pays</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19</a:t>
            </a:fld>
            <a:endParaRPr lang="fr-CA"/>
          </a:p>
        </p:txBody>
      </p:sp>
    </p:spTree>
    <p:extLst>
      <p:ext uri="{BB962C8B-B14F-4D97-AF65-F5344CB8AC3E}">
        <p14:creationId xmlns:p14="http://schemas.microsoft.com/office/powerpoint/2010/main" val="3877506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a:solidFill>
                  <a:srgbClr val="FFC000"/>
                </a:solidFill>
              </a:rPr>
              <a:t>PLAN</a:t>
            </a:r>
          </a:p>
        </p:txBody>
      </p:sp>
      <p:sp>
        <p:nvSpPr>
          <p:cNvPr id="3" name="Espace réservé du contenu 2"/>
          <p:cNvSpPr>
            <a:spLocks noGrp="1"/>
          </p:cNvSpPr>
          <p:nvPr>
            <p:ph idx="1"/>
          </p:nvPr>
        </p:nvSpPr>
        <p:spPr>
          <a:xfrm>
            <a:off x="457200" y="1412776"/>
            <a:ext cx="8229600" cy="4525963"/>
          </a:xfrm>
        </p:spPr>
        <p:txBody>
          <a:bodyPr>
            <a:normAutofit/>
          </a:bodyPr>
          <a:lstStyle/>
          <a:p>
            <a:pPr marL="571500" indent="-571500">
              <a:buFont typeface="+mj-lt"/>
              <a:buAutoNum type="romanUcPeriod"/>
            </a:pPr>
            <a:r>
              <a:rPr lang="fr-CA" sz="3200" b="1" dirty="0">
                <a:solidFill>
                  <a:srgbClr val="FFCC00"/>
                </a:solidFill>
                <a:effectLst>
                  <a:outerShdw blurRad="38100" dist="38100" dir="2700000" algn="tl">
                    <a:srgbClr val="000000">
                      <a:alpha val="43137"/>
                    </a:srgbClr>
                  </a:outerShdw>
                </a:effectLst>
                <a:latin typeface="Franklin Gothic Book" pitchFamily="34" charset="0"/>
              </a:rPr>
              <a:t>L’analyse du bien-être : rappel</a:t>
            </a:r>
          </a:p>
          <a:p>
            <a:pPr marL="571500" indent="-571500">
              <a:buFont typeface="+mj-lt"/>
              <a:buAutoNum type="romanUcPeriod"/>
            </a:pPr>
            <a:r>
              <a:rPr lang="fr-CA" sz="3200" b="1" dirty="0">
                <a:solidFill>
                  <a:srgbClr val="FFCC00"/>
                </a:solidFill>
                <a:effectLst>
                  <a:outerShdw blurRad="38100" dist="38100" dir="2700000" algn="tl">
                    <a:srgbClr val="000000">
                      <a:alpha val="43137"/>
                    </a:srgbClr>
                  </a:outerShdw>
                </a:effectLst>
                <a:latin typeface="Franklin Gothic Book" pitchFamily="34" charset="0"/>
              </a:rPr>
              <a:t>Les gains de l’échange</a:t>
            </a:r>
          </a:p>
          <a:p>
            <a:pPr marL="571500" indent="-571500">
              <a:buFont typeface="+mj-lt"/>
              <a:buAutoNum type="romanUcPeriod"/>
            </a:pPr>
            <a:r>
              <a:rPr lang="fr-CA" sz="3200" b="1" dirty="0">
                <a:solidFill>
                  <a:srgbClr val="FFCC00"/>
                </a:solidFill>
                <a:effectLst>
                  <a:outerShdw blurRad="38100" dist="38100" dir="2700000" algn="tl">
                    <a:srgbClr val="000000">
                      <a:alpha val="43137"/>
                    </a:srgbClr>
                  </a:outerShdw>
                </a:effectLst>
                <a:latin typeface="Franklin Gothic Book" pitchFamily="34" charset="0"/>
              </a:rPr>
              <a:t>Les mesures protectionnistes et le bien-être</a:t>
            </a:r>
          </a:p>
          <a:p>
            <a:pPr marL="571500" indent="-571500">
              <a:buFont typeface="+mj-lt"/>
              <a:buAutoNum type="romanUcPeriod"/>
            </a:pPr>
            <a:r>
              <a:rPr lang="fr-CA" sz="3200" b="1" dirty="0">
                <a:solidFill>
                  <a:srgbClr val="FFCC00"/>
                </a:solidFill>
                <a:effectLst>
                  <a:outerShdw blurRad="38100" dist="38100" dir="2700000" algn="tl">
                    <a:srgbClr val="000000">
                      <a:alpha val="43137"/>
                    </a:srgbClr>
                  </a:outerShdw>
                </a:effectLst>
                <a:latin typeface="Franklin Gothic Book" pitchFamily="34" charset="0"/>
              </a:rPr>
              <a:t>La politique de la politique commerciale</a:t>
            </a:r>
          </a:p>
          <a:p>
            <a:pPr marL="571500" indent="-571500">
              <a:buFont typeface="+mj-lt"/>
              <a:buAutoNum type="romanUcPeriod"/>
            </a:pPr>
            <a:r>
              <a:rPr lang="en-CA" sz="3200" b="1" dirty="0">
                <a:solidFill>
                  <a:srgbClr val="FFCC00"/>
                </a:solidFill>
                <a:effectLst>
                  <a:outerShdw blurRad="38100" dist="38100" dir="2700000" algn="tl">
                    <a:srgbClr val="000000">
                      <a:alpha val="43137"/>
                    </a:srgbClr>
                  </a:outerShdw>
                </a:effectLst>
                <a:latin typeface="Franklin Gothic Book" pitchFamily="34" charset="0"/>
              </a:rPr>
              <a:t>Annexes (à </a:t>
            </a:r>
            <a:r>
              <a:rPr lang="en-CA" sz="3200" b="1" dirty="0" err="1">
                <a:solidFill>
                  <a:srgbClr val="FFCC00"/>
                </a:solidFill>
                <a:effectLst>
                  <a:outerShdw blurRad="38100" dist="38100" dir="2700000" algn="tl">
                    <a:srgbClr val="000000">
                      <a:alpha val="43137"/>
                    </a:srgbClr>
                  </a:outerShdw>
                </a:effectLst>
                <a:latin typeface="Franklin Gothic Book" pitchFamily="34" charset="0"/>
              </a:rPr>
              <a:t>venir</a:t>
            </a:r>
            <a:r>
              <a:rPr lang="en-CA" sz="3200" b="1" dirty="0">
                <a:solidFill>
                  <a:srgbClr val="FFCC00"/>
                </a:solidFill>
                <a:effectLst>
                  <a:outerShdw blurRad="38100" dist="38100" dir="2700000" algn="tl">
                    <a:srgbClr val="000000">
                      <a:alpha val="43137"/>
                    </a:srgbClr>
                  </a:outerShdw>
                </a:effectLst>
                <a:latin typeface="Franklin Gothic Book" pitchFamily="34" charset="0"/>
              </a:rPr>
              <a:t>)</a:t>
            </a:r>
            <a:endParaRPr lang="fr-CA" sz="3200" b="1" dirty="0">
              <a:solidFill>
                <a:srgbClr val="FFCC00"/>
              </a:solidFill>
              <a:effectLst>
                <a:outerShdw blurRad="38100" dist="38100" dir="2700000" algn="tl">
                  <a:srgbClr val="000000">
                    <a:alpha val="43137"/>
                  </a:srgbClr>
                </a:outerShdw>
              </a:effectLst>
              <a:latin typeface="Franklin Gothic Book" pitchFamily="34" charset="0"/>
            </a:endParaRPr>
          </a:p>
        </p:txBody>
      </p:sp>
      <p:sp>
        <p:nvSpPr>
          <p:cNvPr id="4" name="Espace réservé du numéro de diapositive 3"/>
          <p:cNvSpPr>
            <a:spLocks noGrp="1"/>
          </p:cNvSpPr>
          <p:nvPr>
            <p:ph type="sldNum" sz="quarter" idx="12"/>
          </p:nvPr>
        </p:nvSpPr>
        <p:spPr/>
        <p:txBody>
          <a:bodyPr/>
          <a:lstStyle/>
          <a:p>
            <a:fld id="{555B84E7-B44B-450A-BBF1-EB1E92E27D5A}" type="slidenum">
              <a:rPr lang="fr-CA" smtClean="0"/>
              <a:pPr/>
              <a:t>2</a:t>
            </a:fld>
            <a:endParaRPr lang="fr-C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a:bodyPr>
          <a:lstStyle/>
          <a:p>
            <a:r>
              <a:rPr lang="fr-CA" sz="3200" b="1" dirty="0">
                <a:solidFill>
                  <a:srgbClr val="FFC000"/>
                </a:solidFill>
              </a:rPr>
              <a:t>La demande locale d’importations</a:t>
            </a:r>
          </a:p>
        </p:txBody>
      </p:sp>
      <p:sp>
        <p:nvSpPr>
          <p:cNvPr id="4" name="Line 2"/>
          <p:cNvSpPr>
            <a:spLocks noChangeShapeType="1"/>
          </p:cNvSpPr>
          <p:nvPr/>
        </p:nvSpPr>
        <p:spPr bwMode="auto">
          <a:xfrm>
            <a:off x="1331641" y="586798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1331640" y="3163614"/>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1547664" y="2708920"/>
            <a:ext cx="2213106" cy="369332"/>
          </a:xfrm>
          <a:prstGeom prst="rect">
            <a:avLst/>
          </a:prstGeom>
          <a:noFill/>
          <a:ln w="9525">
            <a:noFill/>
            <a:miter lim="800000"/>
            <a:headEnd/>
            <a:tailEnd/>
          </a:ln>
        </p:spPr>
        <p:txBody>
          <a:bodyPr wrap="none">
            <a:spAutoFit/>
          </a:bodyPr>
          <a:lstStyle/>
          <a:p>
            <a:r>
              <a:rPr lang="fr-FR" b="1" dirty="0">
                <a:latin typeface="Times"/>
              </a:rPr>
              <a:t>Marché importateur</a:t>
            </a:r>
            <a:endParaRPr lang="fr-FR" baseline="30000" dirty="0">
              <a:latin typeface="Times"/>
            </a:endParaRPr>
          </a:p>
        </p:txBody>
      </p:sp>
      <p:sp>
        <p:nvSpPr>
          <p:cNvPr id="10" name="Text Box 10"/>
          <p:cNvSpPr txBox="1">
            <a:spLocks noChangeArrowheads="1"/>
          </p:cNvSpPr>
          <p:nvPr/>
        </p:nvSpPr>
        <p:spPr bwMode="auto">
          <a:xfrm>
            <a:off x="3916305" y="5867980"/>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755576" y="2915652"/>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5339185" y="5899918"/>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5339184" y="3163614"/>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7948753" y="5867980"/>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27" name="Text Box 12"/>
          <p:cNvSpPr txBox="1">
            <a:spLocks noChangeArrowheads="1"/>
          </p:cNvSpPr>
          <p:nvPr/>
        </p:nvSpPr>
        <p:spPr bwMode="auto">
          <a:xfrm>
            <a:off x="4716016" y="2915652"/>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20</a:t>
            </a:fld>
            <a:endParaRPr lang="fr-CA"/>
          </a:p>
        </p:txBody>
      </p:sp>
      <p:sp>
        <p:nvSpPr>
          <p:cNvPr id="61" name="Text Box 6"/>
          <p:cNvSpPr txBox="1">
            <a:spLocks noChangeArrowheads="1"/>
          </p:cNvSpPr>
          <p:nvPr/>
        </p:nvSpPr>
        <p:spPr bwMode="auto">
          <a:xfrm>
            <a:off x="5580112" y="2699628"/>
            <a:ext cx="2653290" cy="369332"/>
          </a:xfrm>
          <a:prstGeom prst="rect">
            <a:avLst/>
          </a:prstGeom>
          <a:noFill/>
          <a:ln w="9525">
            <a:noFill/>
            <a:miter lim="800000"/>
            <a:headEnd/>
            <a:tailEnd/>
          </a:ln>
        </p:spPr>
        <p:txBody>
          <a:bodyPr wrap="none">
            <a:spAutoFit/>
          </a:bodyPr>
          <a:lstStyle/>
          <a:p>
            <a:r>
              <a:rPr lang="fr-FR" b="1" dirty="0">
                <a:latin typeface="Times"/>
              </a:rPr>
              <a:t>Demande d’importations</a:t>
            </a:r>
            <a:endParaRPr lang="fr-FR" baseline="30000" dirty="0">
              <a:latin typeface="Times"/>
            </a:endParaRPr>
          </a:p>
        </p:txBody>
      </p:sp>
      <p:cxnSp>
        <p:nvCxnSpPr>
          <p:cNvPr id="62" name="Connecteur droit 61"/>
          <p:cNvCxnSpPr/>
          <p:nvPr/>
        </p:nvCxnSpPr>
        <p:spPr>
          <a:xfrm flipV="1">
            <a:off x="1331640" y="3491716"/>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3" name="Connecteur droit 62"/>
          <p:cNvCxnSpPr/>
          <p:nvPr/>
        </p:nvCxnSpPr>
        <p:spPr>
          <a:xfrm>
            <a:off x="1331640" y="3419708"/>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1" name="Text Box 16"/>
          <p:cNvSpPr txBox="1">
            <a:spLocks noChangeArrowheads="1"/>
          </p:cNvSpPr>
          <p:nvPr/>
        </p:nvSpPr>
        <p:spPr bwMode="auto">
          <a:xfrm>
            <a:off x="7308304" y="5939988"/>
            <a:ext cx="504056" cy="369332"/>
          </a:xfrm>
          <a:prstGeom prst="rect">
            <a:avLst/>
          </a:prstGeom>
          <a:noFill/>
          <a:ln w="9525">
            <a:noFill/>
            <a:miter lim="800000"/>
            <a:headEnd/>
            <a:tailEnd/>
          </a:ln>
        </p:spPr>
        <p:txBody>
          <a:bodyPr wrap="square">
            <a:spAutoFit/>
          </a:bodyPr>
          <a:lstStyle/>
          <a:p>
            <a:r>
              <a:rPr lang="fr-FR" dirty="0"/>
              <a:t>20</a:t>
            </a:r>
          </a:p>
        </p:txBody>
      </p:sp>
      <p:cxnSp>
        <p:nvCxnSpPr>
          <p:cNvPr id="82" name="Connecteur droit 81"/>
          <p:cNvCxnSpPr/>
          <p:nvPr/>
        </p:nvCxnSpPr>
        <p:spPr>
          <a:xfrm>
            <a:off x="1331640" y="4355812"/>
            <a:ext cx="4032448" cy="813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0" name="Text Box 27"/>
          <p:cNvSpPr txBox="1">
            <a:spLocks noChangeArrowheads="1"/>
          </p:cNvSpPr>
          <p:nvPr/>
        </p:nvSpPr>
        <p:spPr bwMode="auto">
          <a:xfrm>
            <a:off x="899592" y="3275692"/>
            <a:ext cx="441146" cy="369332"/>
          </a:xfrm>
          <a:prstGeom prst="rect">
            <a:avLst/>
          </a:prstGeom>
          <a:noFill/>
          <a:ln w="9525">
            <a:noFill/>
            <a:miter lim="800000"/>
            <a:headEnd/>
            <a:tailEnd/>
          </a:ln>
          <a:effectLst/>
        </p:spPr>
        <p:txBody>
          <a:bodyPr wrap="none">
            <a:spAutoFit/>
          </a:bodyPr>
          <a:lstStyle/>
          <a:p>
            <a:r>
              <a:rPr lang="fr-FR" dirty="0"/>
              <a:t>10</a:t>
            </a:r>
          </a:p>
        </p:txBody>
      </p:sp>
      <p:sp>
        <p:nvSpPr>
          <p:cNvPr id="109" name="Line 21"/>
          <p:cNvSpPr>
            <a:spLocks noChangeShapeType="1"/>
          </p:cNvSpPr>
          <p:nvPr/>
        </p:nvSpPr>
        <p:spPr bwMode="auto">
          <a:xfrm flipH="1">
            <a:off x="3419872" y="5507940"/>
            <a:ext cx="0" cy="360040"/>
          </a:xfrm>
          <a:prstGeom prst="line">
            <a:avLst/>
          </a:prstGeom>
          <a:noFill/>
          <a:ln w="9525">
            <a:solidFill>
              <a:schemeClr val="tx1"/>
            </a:solidFill>
            <a:prstDash val="dash"/>
            <a:round/>
            <a:headEnd/>
            <a:tailEnd/>
          </a:ln>
          <a:effectLst/>
        </p:spPr>
        <p:txBody>
          <a:bodyPr wrap="none" anchor="ctr"/>
          <a:lstStyle/>
          <a:p>
            <a:endParaRPr lang="fr-CA"/>
          </a:p>
        </p:txBody>
      </p:sp>
      <p:cxnSp>
        <p:nvCxnSpPr>
          <p:cNvPr id="110" name="Connecteur droit 109"/>
          <p:cNvCxnSpPr>
            <a:stCxn id="114" idx="3"/>
            <a:endCxn id="97" idx="6"/>
          </p:cNvCxnSpPr>
          <p:nvPr/>
        </p:nvCxnSpPr>
        <p:spPr>
          <a:xfrm>
            <a:off x="1356514" y="5476582"/>
            <a:ext cx="5823031" cy="3113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1043608" y="5291916"/>
            <a:ext cx="312906" cy="369332"/>
          </a:xfrm>
          <a:prstGeom prst="rect">
            <a:avLst/>
          </a:prstGeom>
          <a:noFill/>
          <a:ln w="9525">
            <a:noFill/>
            <a:miter lim="800000"/>
            <a:headEnd/>
            <a:tailEnd/>
          </a:ln>
          <a:effectLst/>
        </p:spPr>
        <p:txBody>
          <a:bodyPr wrap="none">
            <a:spAutoFit/>
          </a:bodyPr>
          <a:lstStyle/>
          <a:p>
            <a:r>
              <a:rPr lang="fr-FR" dirty="0"/>
              <a:t>2</a:t>
            </a:r>
          </a:p>
        </p:txBody>
      </p:sp>
      <p:sp>
        <p:nvSpPr>
          <p:cNvPr id="115" name="Line 21"/>
          <p:cNvSpPr>
            <a:spLocks noChangeShapeType="1"/>
          </p:cNvSpPr>
          <p:nvPr/>
        </p:nvSpPr>
        <p:spPr bwMode="auto">
          <a:xfrm flipH="1">
            <a:off x="2267744" y="4355812"/>
            <a:ext cx="0" cy="1512168"/>
          </a:xfrm>
          <a:prstGeom prst="line">
            <a:avLst/>
          </a:prstGeom>
          <a:noFill/>
          <a:ln w="9525">
            <a:solidFill>
              <a:schemeClr val="tx1"/>
            </a:solidFill>
            <a:prstDash val="dash"/>
            <a:round/>
            <a:headEnd/>
            <a:tailEnd/>
          </a:ln>
          <a:effectLst/>
        </p:spPr>
        <p:txBody>
          <a:bodyPr wrap="none" anchor="ctr"/>
          <a:lstStyle/>
          <a:p>
            <a:endParaRPr lang="fr-CA"/>
          </a:p>
        </p:txBody>
      </p:sp>
      <p:cxnSp>
        <p:nvCxnSpPr>
          <p:cNvPr id="41" name="Connecteur droit 40"/>
          <p:cNvCxnSpPr/>
          <p:nvPr/>
        </p:nvCxnSpPr>
        <p:spPr>
          <a:xfrm>
            <a:off x="5364088" y="4355812"/>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4" name="AutoShape 13"/>
          <p:cNvSpPr>
            <a:spLocks noChangeAspect="1" noChangeArrowheads="1"/>
          </p:cNvSpPr>
          <p:nvPr/>
        </p:nvSpPr>
        <p:spPr bwMode="auto">
          <a:xfrm>
            <a:off x="1259632" y="5435485"/>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45" name="AutoShape 13"/>
          <p:cNvSpPr>
            <a:spLocks noChangeAspect="1" noChangeArrowheads="1"/>
          </p:cNvSpPr>
          <p:nvPr/>
        </p:nvSpPr>
        <p:spPr bwMode="auto">
          <a:xfrm>
            <a:off x="3347864" y="543548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6" name="Text Box 16"/>
          <p:cNvSpPr txBox="1">
            <a:spLocks noChangeArrowheads="1"/>
          </p:cNvSpPr>
          <p:nvPr/>
        </p:nvSpPr>
        <p:spPr bwMode="auto">
          <a:xfrm>
            <a:off x="2123728" y="5867980"/>
            <a:ext cx="300082" cy="369332"/>
          </a:xfrm>
          <a:prstGeom prst="rect">
            <a:avLst/>
          </a:prstGeom>
          <a:noFill/>
          <a:ln w="9525">
            <a:noFill/>
            <a:miter lim="800000"/>
            <a:headEnd/>
            <a:tailEnd/>
          </a:ln>
        </p:spPr>
        <p:txBody>
          <a:bodyPr wrap="none">
            <a:spAutoFit/>
          </a:bodyPr>
          <a:lstStyle/>
          <a:p>
            <a:r>
              <a:rPr lang="fr-FR" dirty="0">
                <a:latin typeface="Times"/>
              </a:rPr>
              <a:t>8</a:t>
            </a:r>
            <a:endParaRPr lang="fr-FR" baseline="-25000" dirty="0">
              <a:latin typeface="Times"/>
            </a:endParaRPr>
          </a:p>
        </p:txBody>
      </p:sp>
      <p:sp>
        <p:nvSpPr>
          <p:cNvPr id="67" name="Text Box 16"/>
          <p:cNvSpPr txBox="1">
            <a:spLocks noChangeArrowheads="1"/>
          </p:cNvSpPr>
          <p:nvPr/>
        </p:nvSpPr>
        <p:spPr bwMode="auto">
          <a:xfrm>
            <a:off x="3203848" y="5867980"/>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51" name="Line 21"/>
          <p:cNvSpPr>
            <a:spLocks noChangeShapeType="1"/>
          </p:cNvSpPr>
          <p:nvPr/>
        </p:nvSpPr>
        <p:spPr bwMode="auto">
          <a:xfrm flipH="1">
            <a:off x="7092280" y="5507940"/>
            <a:ext cx="0" cy="360040"/>
          </a:xfrm>
          <a:prstGeom prst="line">
            <a:avLst/>
          </a:prstGeom>
          <a:noFill/>
          <a:ln w="9525">
            <a:solidFill>
              <a:schemeClr val="tx1"/>
            </a:solidFill>
            <a:prstDash val="dash"/>
            <a:round/>
            <a:headEnd/>
            <a:tailEnd/>
          </a:ln>
          <a:effectLst/>
        </p:spPr>
        <p:txBody>
          <a:bodyPr wrap="none" anchor="ctr"/>
          <a:lstStyle/>
          <a:p>
            <a:endParaRPr lang="fr-CA"/>
          </a:p>
        </p:txBody>
      </p:sp>
      <p:sp>
        <p:nvSpPr>
          <p:cNvPr id="52" name="Text Box 16"/>
          <p:cNvSpPr txBox="1">
            <a:spLocks noChangeArrowheads="1"/>
          </p:cNvSpPr>
          <p:nvPr/>
        </p:nvSpPr>
        <p:spPr bwMode="auto">
          <a:xfrm>
            <a:off x="6876256" y="5930696"/>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69" name="AutoShape 13"/>
          <p:cNvSpPr>
            <a:spLocks noChangeAspect="1" noChangeArrowheads="1"/>
          </p:cNvSpPr>
          <p:nvPr/>
        </p:nvSpPr>
        <p:spPr bwMode="auto">
          <a:xfrm>
            <a:off x="5291633" y="428380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0" name="AutoShape 13"/>
          <p:cNvSpPr>
            <a:spLocks noChangeAspect="1" noChangeArrowheads="1"/>
          </p:cNvSpPr>
          <p:nvPr/>
        </p:nvSpPr>
        <p:spPr bwMode="auto">
          <a:xfrm>
            <a:off x="2195736" y="428380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1" name="Text Box 27"/>
          <p:cNvSpPr txBox="1">
            <a:spLocks noChangeArrowheads="1"/>
          </p:cNvSpPr>
          <p:nvPr/>
        </p:nvSpPr>
        <p:spPr bwMode="auto">
          <a:xfrm>
            <a:off x="1043608" y="4202504"/>
            <a:ext cx="312906" cy="369332"/>
          </a:xfrm>
          <a:prstGeom prst="rect">
            <a:avLst/>
          </a:prstGeom>
          <a:noFill/>
          <a:ln w="9525">
            <a:noFill/>
            <a:miter lim="800000"/>
            <a:headEnd/>
            <a:tailEnd/>
          </a:ln>
          <a:effectLst/>
        </p:spPr>
        <p:txBody>
          <a:bodyPr wrap="none">
            <a:spAutoFit/>
          </a:bodyPr>
          <a:lstStyle/>
          <a:p>
            <a:r>
              <a:rPr lang="fr-FR" dirty="0"/>
              <a:t>6</a:t>
            </a:r>
          </a:p>
        </p:txBody>
      </p:sp>
      <p:sp>
        <p:nvSpPr>
          <p:cNvPr id="74" name="Text Box 10"/>
          <p:cNvSpPr txBox="1">
            <a:spLocks noChangeArrowheads="1"/>
          </p:cNvSpPr>
          <p:nvPr/>
        </p:nvSpPr>
        <p:spPr bwMode="auto">
          <a:xfrm>
            <a:off x="395536" y="1268760"/>
            <a:ext cx="3203121" cy="584775"/>
          </a:xfrm>
          <a:prstGeom prst="rect">
            <a:avLst/>
          </a:prstGeom>
          <a:noFill/>
          <a:ln w="9525">
            <a:noFill/>
            <a:miter lim="800000"/>
            <a:headEnd/>
            <a:tailEnd/>
          </a:ln>
        </p:spPr>
        <p:txBody>
          <a:bodyPr wrap="none">
            <a:spAutoFit/>
          </a:bodyPr>
          <a:lstStyle/>
          <a:p>
            <a:r>
              <a:rPr lang="fr-FR" sz="1600" dirty="0" err="1"/>
              <a:t>Fct</a:t>
            </a:r>
            <a:r>
              <a:rPr lang="fr-FR" sz="1600" dirty="0"/>
              <a:t> d’O : </a:t>
            </a:r>
            <a:r>
              <a:rPr lang="fr-FR" sz="1600" dirty="0" err="1"/>
              <a:t>Qo</a:t>
            </a:r>
            <a:r>
              <a:rPr lang="fr-FR" sz="1600" dirty="0"/>
              <a:t>(P) = 2P – 4 </a:t>
            </a:r>
          </a:p>
          <a:p>
            <a:r>
              <a:rPr lang="fr-FR" sz="1600" dirty="0" err="1"/>
              <a:t>Fct</a:t>
            </a:r>
            <a:r>
              <a:rPr lang="fr-FR" sz="1600" dirty="0"/>
              <a:t> d’O inverse : P(</a:t>
            </a:r>
            <a:r>
              <a:rPr lang="fr-FR" sz="1600" dirty="0" err="1"/>
              <a:t>Qo</a:t>
            </a:r>
            <a:r>
              <a:rPr lang="fr-FR" sz="1600" dirty="0"/>
              <a:t>) = 2 + Q/2</a:t>
            </a:r>
          </a:p>
        </p:txBody>
      </p:sp>
      <p:sp>
        <p:nvSpPr>
          <p:cNvPr id="75" name="Text Box 10"/>
          <p:cNvSpPr txBox="1">
            <a:spLocks noChangeArrowheads="1"/>
          </p:cNvSpPr>
          <p:nvPr/>
        </p:nvSpPr>
        <p:spPr bwMode="auto">
          <a:xfrm>
            <a:off x="395536" y="1916832"/>
            <a:ext cx="3478325" cy="584775"/>
          </a:xfrm>
          <a:prstGeom prst="rect">
            <a:avLst/>
          </a:prstGeom>
          <a:noFill/>
          <a:ln w="9525">
            <a:noFill/>
            <a:miter lim="800000"/>
            <a:headEnd/>
            <a:tailEnd/>
          </a:ln>
        </p:spPr>
        <p:txBody>
          <a:bodyPr wrap="none">
            <a:spAutoFit/>
          </a:bodyPr>
          <a:lstStyle/>
          <a:p>
            <a:r>
              <a:rPr lang="fr-FR" sz="1600" dirty="0" err="1"/>
              <a:t>Fct</a:t>
            </a:r>
            <a:r>
              <a:rPr lang="fr-FR" sz="1600" dirty="0"/>
              <a:t> de D : </a:t>
            </a:r>
            <a:r>
              <a:rPr lang="fr-FR" sz="1600" dirty="0" err="1"/>
              <a:t>Qd</a:t>
            </a:r>
            <a:r>
              <a:rPr lang="fr-FR" sz="1600" dirty="0"/>
              <a:t> (P) = 20 – 2P</a:t>
            </a:r>
          </a:p>
          <a:p>
            <a:r>
              <a:rPr lang="fr-FR" sz="1600" dirty="0" err="1"/>
              <a:t>Fct</a:t>
            </a:r>
            <a:r>
              <a:rPr lang="fr-FR" sz="1600" dirty="0"/>
              <a:t> de D inverse : P (</a:t>
            </a:r>
            <a:r>
              <a:rPr lang="fr-FR" sz="1600" dirty="0" err="1"/>
              <a:t>Qd</a:t>
            </a:r>
            <a:r>
              <a:rPr lang="fr-FR" sz="1600" dirty="0"/>
              <a:t>) = 10 – Q/2</a:t>
            </a:r>
          </a:p>
        </p:txBody>
      </p:sp>
      <p:sp>
        <p:nvSpPr>
          <p:cNvPr id="76" name="Text Box 12"/>
          <p:cNvSpPr txBox="1">
            <a:spLocks noChangeArrowheads="1"/>
          </p:cNvSpPr>
          <p:nvPr/>
        </p:nvSpPr>
        <p:spPr bwMode="auto">
          <a:xfrm>
            <a:off x="7308304" y="5301208"/>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sp>
        <p:nvSpPr>
          <p:cNvPr id="77" name="Text Box 12"/>
          <p:cNvSpPr txBox="1">
            <a:spLocks noChangeArrowheads="1"/>
          </p:cNvSpPr>
          <p:nvPr/>
        </p:nvSpPr>
        <p:spPr bwMode="auto">
          <a:xfrm>
            <a:off x="2987824" y="3275692"/>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1533756" y="3347700"/>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91" name="Text Box 16"/>
          <p:cNvSpPr txBox="1">
            <a:spLocks noChangeArrowheads="1"/>
          </p:cNvSpPr>
          <p:nvPr/>
        </p:nvSpPr>
        <p:spPr bwMode="auto">
          <a:xfrm>
            <a:off x="3580438" y="5867980"/>
            <a:ext cx="415498" cy="369332"/>
          </a:xfrm>
          <a:prstGeom prst="rect">
            <a:avLst/>
          </a:prstGeom>
          <a:noFill/>
          <a:ln w="9525">
            <a:noFill/>
            <a:miter lim="800000"/>
            <a:headEnd/>
            <a:tailEnd/>
          </a:ln>
        </p:spPr>
        <p:txBody>
          <a:bodyPr wrap="none">
            <a:spAutoFit/>
          </a:bodyPr>
          <a:lstStyle/>
          <a:p>
            <a:r>
              <a:rPr lang="fr-FR" dirty="0">
                <a:latin typeface="Times"/>
              </a:rPr>
              <a:t>20</a:t>
            </a:r>
            <a:endParaRPr lang="fr-FR" baseline="-25000" dirty="0">
              <a:latin typeface="Times"/>
            </a:endParaRPr>
          </a:p>
        </p:txBody>
      </p:sp>
      <p:cxnSp>
        <p:nvCxnSpPr>
          <p:cNvPr id="94" name="Connecteur droit 93"/>
          <p:cNvCxnSpPr/>
          <p:nvPr/>
        </p:nvCxnSpPr>
        <p:spPr>
          <a:xfrm>
            <a:off x="7084005" y="5507940"/>
            <a:ext cx="368315" cy="3693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7" name="AutoShape 13"/>
          <p:cNvSpPr>
            <a:spLocks noChangeAspect="1" noChangeArrowheads="1"/>
          </p:cNvSpPr>
          <p:nvPr/>
        </p:nvSpPr>
        <p:spPr bwMode="auto">
          <a:xfrm>
            <a:off x="7035082" y="5435485"/>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46" name="Text Box 10"/>
          <p:cNvSpPr txBox="1">
            <a:spLocks noChangeArrowheads="1"/>
          </p:cNvSpPr>
          <p:nvPr/>
        </p:nvSpPr>
        <p:spPr bwMode="auto">
          <a:xfrm>
            <a:off x="4860032" y="1268760"/>
            <a:ext cx="4176464" cy="1077218"/>
          </a:xfrm>
          <a:prstGeom prst="rect">
            <a:avLst/>
          </a:prstGeom>
          <a:noFill/>
          <a:ln w="9525">
            <a:noFill/>
            <a:miter lim="800000"/>
            <a:headEnd/>
            <a:tailEnd/>
          </a:ln>
        </p:spPr>
        <p:txBody>
          <a:bodyPr wrap="square">
            <a:spAutoFit/>
          </a:bodyPr>
          <a:lstStyle/>
          <a:p>
            <a:pPr>
              <a:tabLst>
                <a:tab pos="1524000" algn="l"/>
              </a:tabLst>
            </a:pPr>
            <a:r>
              <a:rPr lang="fr-FR" sz="1600" dirty="0" err="1"/>
              <a:t>Fct</a:t>
            </a:r>
            <a:r>
              <a:rPr lang="fr-FR" sz="1600" dirty="0"/>
              <a:t> de D</a:t>
            </a:r>
            <a:r>
              <a:rPr lang="fr-FR" sz="1600" baseline="30000" dirty="0"/>
              <a:t>M</a:t>
            </a:r>
            <a:r>
              <a:rPr lang="fr-FR" sz="1600" dirty="0"/>
              <a:t> : </a:t>
            </a:r>
            <a:r>
              <a:rPr lang="fr-FR" sz="1600" dirty="0" err="1"/>
              <a:t>Qd</a:t>
            </a:r>
            <a:r>
              <a:rPr lang="fr-FR" sz="1600" baseline="30000" dirty="0" err="1"/>
              <a:t>M</a:t>
            </a:r>
            <a:r>
              <a:rPr lang="fr-FR" sz="1600" dirty="0"/>
              <a:t> 	= </a:t>
            </a:r>
            <a:r>
              <a:rPr lang="fr-FR" sz="1600" dirty="0" err="1"/>
              <a:t>Qd</a:t>
            </a:r>
            <a:r>
              <a:rPr lang="fr-FR" sz="1600" dirty="0"/>
              <a:t>(P) – </a:t>
            </a:r>
            <a:r>
              <a:rPr lang="fr-FR" sz="1600" dirty="0" err="1"/>
              <a:t>Qo</a:t>
            </a:r>
            <a:r>
              <a:rPr lang="fr-FR" sz="1600" dirty="0"/>
              <a:t>(P)</a:t>
            </a:r>
          </a:p>
          <a:p>
            <a:pPr>
              <a:tabLst>
                <a:tab pos="1524000" algn="l"/>
              </a:tabLst>
            </a:pPr>
            <a:r>
              <a:rPr lang="fr-FR" sz="1600" dirty="0"/>
              <a:t>	= (20 – 2P) – (2P – 4)</a:t>
            </a:r>
          </a:p>
          <a:p>
            <a:pPr>
              <a:tabLst>
                <a:tab pos="1524000" algn="l"/>
              </a:tabLst>
            </a:pPr>
            <a:r>
              <a:rPr lang="fr-FR" sz="1600" dirty="0"/>
              <a:t>	= 24 – 4P , Q</a:t>
            </a:r>
            <a:r>
              <a:rPr lang="fr-FR" sz="1600" dirty="0">
                <a:sym typeface="Symbol"/>
              </a:rPr>
              <a:t></a:t>
            </a:r>
            <a:r>
              <a:rPr lang="fr-FR" sz="1600" dirty="0"/>
              <a:t>[0,16]</a:t>
            </a:r>
          </a:p>
          <a:p>
            <a:r>
              <a:rPr lang="fr-FR" sz="1600" dirty="0" err="1"/>
              <a:t>Fct</a:t>
            </a:r>
            <a:r>
              <a:rPr lang="fr-FR" sz="1600" dirty="0"/>
              <a:t> de D</a:t>
            </a:r>
            <a:r>
              <a:rPr lang="fr-FR" sz="1600" baseline="30000" dirty="0"/>
              <a:t>M</a:t>
            </a:r>
            <a:r>
              <a:rPr lang="fr-FR" sz="1600" dirty="0"/>
              <a:t> inverse : P(</a:t>
            </a:r>
            <a:r>
              <a:rPr lang="fr-FR" sz="1600" dirty="0" err="1"/>
              <a:t>Qd</a:t>
            </a:r>
            <a:r>
              <a:rPr lang="fr-FR" sz="1600" baseline="30000" dirty="0" err="1"/>
              <a:t>M</a:t>
            </a:r>
            <a:r>
              <a:rPr lang="fr-FR" sz="1600" dirty="0"/>
              <a:t>) = 6 – Q/4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a:bodyPr>
          <a:lstStyle/>
          <a:p>
            <a:r>
              <a:rPr lang="fr-CA" sz="3200" b="1" dirty="0">
                <a:solidFill>
                  <a:srgbClr val="FFC000"/>
                </a:solidFill>
              </a:rPr>
              <a:t>L’offre étrangère d’exportations</a:t>
            </a:r>
          </a:p>
        </p:txBody>
      </p:sp>
      <p:sp>
        <p:nvSpPr>
          <p:cNvPr id="4" name="Line 2"/>
          <p:cNvSpPr>
            <a:spLocks noChangeShapeType="1"/>
          </p:cNvSpPr>
          <p:nvPr/>
        </p:nvSpPr>
        <p:spPr bwMode="auto">
          <a:xfrm>
            <a:off x="1331641" y="587727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1331640" y="317290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1475656" y="2708920"/>
            <a:ext cx="2174634" cy="369332"/>
          </a:xfrm>
          <a:prstGeom prst="rect">
            <a:avLst/>
          </a:prstGeom>
          <a:noFill/>
          <a:ln w="9525">
            <a:noFill/>
            <a:miter lim="800000"/>
            <a:headEnd/>
            <a:tailEnd/>
          </a:ln>
        </p:spPr>
        <p:txBody>
          <a:bodyPr wrap="none">
            <a:spAutoFit/>
          </a:bodyPr>
          <a:lstStyle/>
          <a:p>
            <a:r>
              <a:rPr lang="fr-FR" b="1" dirty="0">
                <a:latin typeface="Times"/>
              </a:rPr>
              <a:t>Marché exportateur</a:t>
            </a:r>
            <a:endParaRPr lang="fr-FR" baseline="30000" dirty="0">
              <a:latin typeface="Times"/>
            </a:endParaRPr>
          </a:p>
        </p:txBody>
      </p:sp>
      <p:sp>
        <p:nvSpPr>
          <p:cNvPr id="10" name="Text Box 10"/>
          <p:cNvSpPr txBox="1">
            <a:spLocks noChangeArrowheads="1"/>
          </p:cNvSpPr>
          <p:nvPr/>
        </p:nvSpPr>
        <p:spPr bwMode="auto">
          <a:xfrm>
            <a:off x="3916305" y="5877272"/>
            <a:ext cx="556563" cy="369332"/>
          </a:xfrm>
          <a:prstGeom prst="rect">
            <a:avLst/>
          </a:prstGeom>
          <a:noFill/>
          <a:ln w="9525">
            <a:noFill/>
            <a:miter lim="800000"/>
            <a:headEnd/>
            <a:tailEnd/>
          </a:ln>
        </p:spPr>
        <p:txBody>
          <a:bodyPr wrap="none">
            <a:spAutoFit/>
          </a:bodyPr>
          <a:lstStyle/>
          <a:p>
            <a:r>
              <a:rPr lang="fr-FR" dirty="0" err="1"/>
              <a:t>Qté</a:t>
            </a:r>
            <a:endParaRPr lang="fr-FR" baseline="-25000" dirty="0"/>
          </a:p>
        </p:txBody>
      </p:sp>
      <p:sp>
        <p:nvSpPr>
          <p:cNvPr id="12" name="Text Box 12"/>
          <p:cNvSpPr txBox="1">
            <a:spLocks noChangeArrowheads="1"/>
          </p:cNvSpPr>
          <p:nvPr/>
        </p:nvSpPr>
        <p:spPr bwMode="auto">
          <a:xfrm>
            <a:off x="755576" y="292494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5339185" y="590921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5339184" y="317290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7948753" y="5877272"/>
            <a:ext cx="556563" cy="369332"/>
          </a:xfrm>
          <a:prstGeom prst="rect">
            <a:avLst/>
          </a:prstGeom>
          <a:noFill/>
          <a:ln w="9525">
            <a:noFill/>
            <a:miter lim="800000"/>
            <a:headEnd/>
            <a:tailEnd/>
          </a:ln>
        </p:spPr>
        <p:txBody>
          <a:bodyPr wrap="none">
            <a:spAutoFit/>
          </a:bodyPr>
          <a:lstStyle/>
          <a:p>
            <a:r>
              <a:rPr lang="fr-FR" dirty="0" err="1"/>
              <a:t>Qté</a:t>
            </a:r>
            <a:endParaRPr lang="fr-FR" baseline="-25000" dirty="0"/>
          </a:p>
        </p:txBody>
      </p:sp>
      <p:sp>
        <p:nvSpPr>
          <p:cNvPr id="27" name="Text Box 12"/>
          <p:cNvSpPr txBox="1">
            <a:spLocks noChangeArrowheads="1"/>
          </p:cNvSpPr>
          <p:nvPr/>
        </p:nvSpPr>
        <p:spPr bwMode="auto">
          <a:xfrm>
            <a:off x="4716016" y="292494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21</a:t>
            </a:fld>
            <a:endParaRPr lang="fr-CA"/>
          </a:p>
        </p:txBody>
      </p:sp>
      <p:sp>
        <p:nvSpPr>
          <p:cNvPr id="61" name="Text Box 6"/>
          <p:cNvSpPr txBox="1">
            <a:spLocks noChangeArrowheads="1"/>
          </p:cNvSpPr>
          <p:nvPr/>
        </p:nvSpPr>
        <p:spPr bwMode="auto">
          <a:xfrm>
            <a:off x="5580112" y="2708920"/>
            <a:ext cx="2213106" cy="369332"/>
          </a:xfrm>
          <a:prstGeom prst="rect">
            <a:avLst/>
          </a:prstGeom>
          <a:noFill/>
          <a:ln w="9525">
            <a:noFill/>
            <a:miter lim="800000"/>
            <a:headEnd/>
            <a:tailEnd/>
          </a:ln>
        </p:spPr>
        <p:txBody>
          <a:bodyPr wrap="none">
            <a:spAutoFit/>
          </a:bodyPr>
          <a:lstStyle/>
          <a:p>
            <a:r>
              <a:rPr lang="fr-FR" b="1" dirty="0">
                <a:latin typeface="Times"/>
              </a:rPr>
              <a:t>Offre d’exportations</a:t>
            </a:r>
            <a:endParaRPr lang="fr-FR" baseline="30000" dirty="0">
              <a:latin typeface="Times"/>
            </a:endParaRPr>
          </a:p>
        </p:txBody>
      </p:sp>
      <p:cxnSp>
        <p:nvCxnSpPr>
          <p:cNvPr id="62" name="Connecteur droit 61"/>
          <p:cNvCxnSpPr/>
          <p:nvPr/>
        </p:nvCxnSpPr>
        <p:spPr>
          <a:xfrm flipV="1">
            <a:off x="1763688" y="3109610"/>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3" name="Connecteur droit 62"/>
          <p:cNvCxnSpPr>
            <a:endCxn id="66" idx="0"/>
          </p:cNvCxnSpPr>
          <p:nvPr/>
        </p:nvCxnSpPr>
        <p:spPr>
          <a:xfrm>
            <a:off x="1331640" y="3429000"/>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a:off x="1331640" y="5077052"/>
            <a:ext cx="4032448" cy="813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0" name="Text Box 27"/>
          <p:cNvSpPr txBox="1">
            <a:spLocks noChangeArrowheads="1"/>
          </p:cNvSpPr>
          <p:nvPr/>
        </p:nvSpPr>
        <p:spPr bwMode="auto">
          <a:xfrm>
            <a:off x="899592" y="3275692"/>
            <a:ext cx="441146" cy="369332"/>
          </a:xfrm>
          <a:prstGeom prst="rect">
            <a:avLst/>
          </a:prstGeom>
          <a:noFill/>
          <a:ln w="9525">
            <a:noFill/>
            <a:miter lim="800000"/>
            <a:headEnd/>
            <a:tailEnd/>
          </a:ln>
          <a:effectLst/>
        </p:spPr>
        <p:txBody>
          <a:bodyPr wrap="none">
            <a:spAutoFit/>
          </a:bodyPr>
          <a:lstStyle/>
          <a:p>
            <a:r>
              <a:rPr lang="fr-FR" dirty="0"/>
              <a:t>12</a:t>
            </a:r>
          </a:p>
        </p:txBody>
      </p:sp>
      <p:sp>
        <p:nvSpPr>
          <p:cNvPr id="109" name="Line 21"/>
          <p:cNvSpPr>
            <a:spLocks noChangeShapeType="1"/>
          </p:cNvSpPr>
          <p:nvPr/>
        </p:nvSpPr>
        <p:spPr bwMode="auto">
          <a:xfrm flipH="1">
            <a:off x="3203848" y="3861048"/>
            <a:ext cx="0" cy="2016224"/>
          </a:xfrm>
          <a:prstGeom prst="line">
            <a:avLst/>
          </a:prstGeom>
          <a:noFill/>
          <a:ln w="9525">
            <a:solidFill>
              <a:schemeClr val="tx1"/>
            </a:solidFill>
            <a:prstDash val="dash"/>
            <a:round/>
            <a:headEnd/>
            <a:tailEnd/>
          </a:ln>
          <a:effectLst/>
        </p:spPr>
        <p:txBody>
          <a:bodyPr wrap="none" anchor="ctr"/>
          <a:lstStyle/>
          <a:p>
            <a:endParaRPr lang="fr-CA"/>
          </a:p>
        </p:txBody>
      </p:sp>
      <p:cxnSp>
        <p:nvCxnSpPr>
          <p:cNvPr id="110" name="Connecteur droit 109"/>
          <p:cNvCxnSpPr/>
          <p:nvPr/>
        </p:nvCxnSpPr>
        <p:spPr>
          <a:xfrm>
            <a:off x="1356514" y="3861048"/>
            <a:ext cx="5303718" cy="3113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899592" y="3645024"/>
            <a:ext cx="441146" cy="369332"/>
          </a:xfrm>
          <a:prstGeom prst="rect">
            <a:avLst/>
          </a:prstGeom>
          <a:noFill/>
          <a:ln w="9525">
            <a:noFill/>
            <a:miter lim="800000"/>
            <a:headEnd/>
            <a:tailEnd/>
          </a:ln>
          <a:effectLst/>
        </p:spPr>
        <p:txBody>
          <a:bodyPr wrap="none">
            <a:spAutoFit/>
          </a:bodyPr>
          <a:lstStyle/>
          <a:p>
            <a:r>
              <a:rPr lang="fr-FR" dirty="0"/>
              <a:t>10</a:t>
            </a:r>
          </a:p>
        </p:txBody>
      </p:sp>
      <p:sp>
        <p:nvSpPr>
          <p:cNvPr id="115" name="Line 21"/>
          <p:cNvSpPr>
            <a:spLocks noChangeShapeType="1"/>
          </p:cNvSpPr>
          <p:nvPr/>
        </p:nvSpPr>
        <p:spPr bwMode="auto">
          <a:xfrm flipH="1">
            <a:off x="1547664" y="3861048"/>
            <a:ext cx="0" cy="1944216"/>
          </a:xfrm>
          <a:prstGeom prst="line">
            <a:avLst/>
          </a:prstGeom>
          <a:noFill/>
          <a:ln w="9525">
            <a:solidFill>
              <a:schemeClr val="tx1"/>
            </a:solidFill>
            <a:prstDash val="dash"/>
            <a:round/>
            <a:headEnd/>
            <a:tailEnd/>
          </a:ln>
          <a:effectLst/>
        </p:spPr>
        <p:txBody>
          <a:bodyPr wrap="none" anchor="ctr"/>
          <a:lstStyle/>
          <a:p>
            <a:endParaRPr lang="fr-CA"/>
          </a:p>
        </p:txBody>
      </p:sp>
      <p:cxnSp>
        <p:nvCxnSpPr>
          <p:cNvPr id="41" name="Connecteur droit 40"/>
          <p:cNvCxnSpPr/>
          <p:nvPr/>
        </p:nvCxnSpPr>
        <p:spPr>
          <a:xfrm flipV="1">
            <a:off x="5364088" y="3485440"/>
            <a:ext cx="1872208" cy="15997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4" name="AutoShape 13"/>
          <p:cNvSpPr>
            <a:spLocks noChangeAspect="1" noChangeArrowheads="1"/>
          </p:cNvSpPr>
          <p:nvPr/>
        </p:nvSpPr>
        <p:spPr bwMode="auto">
          <a:xfrm>
            <a:off x="2267744" y="5012729"/>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45" name="AutoShape 13"/>
          <p:cNvSpPr>
            <a:spLocks noChangeAspect="1" noChangeArrowheads="1"/>
          </p:cNvSpPr>
          <p:nvPr/>
        </p:nvSpPr>
        <p:spPr bwMode="auto">
          <a:xfrm>
            <a:off x="3131393" y="378904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6" name="Text Box 16"/>
          <p:cNvSpPr txBox="1">
            <a:spLocks noChangeArrowheads="1"/>
          </p:cNvSpPr>
          <p:nvPr/>
        </p:nvSpPr>
        <p:spPr bwMode="auto">
          <a:xfrm>
            <a:off x="2627784" y="5867980"/>
            <a:ext cx="441146" cy="369332"/>
          </a:xfrm>
          <a:prstGeom prst="rect">
            <a:avLst/>
          </a:prstGeom>
          <a:noFill/>
          <a:ln w="9525">
            <a:noFill/>
            <a:miter lim="800000"/>
            <a:headEnd/>
            <a:tailEnd/>
          </a:ln>
        </p:spPr>
        <p:txBody>
          <a:bodyPr wrap="none">
            <a:spAutoFit/>
          </a:bodyPr>
          <a:lstStyle/>
          <a:p>
            <a:r>
              <a:rPr lang="fr-FR" dirty="0"/>
              <a:t>12</a:t>
            </a:r>
            <a:endParaRPr lang="fr-FR" baseline="-25000" dirty="0"/>
          </a:p>
        </p:txBody>
      </p:sp>
      <p:sp>
        <p:nvSpPr>
          <p:cNvPr id="67" name="Text Box 16"/>
          <p:cNvSpPr txBox="1">
            <a:spLocks noChangeArrowheads="1"/>
          </p:cNvSpPr>
          <p:nvPr/>
        </p:nvSpPr>
        <p:spPr bwMode="auto">
          <a:xfrm>
            <a:off x="2170862" y="5877272"/>
            <a:ext cx="312906" cy="369332"/>
          </a:xfrm>
          <a:prstGeom prst="rect">
            <a:avLst/>
          </a:prstGeom>
          <a:noFill/>
          <a:ln w="9525">
            <a:noFill/>
            <a:miter lim="800000"/>
            <a:headEnd/>
            <a:tailEnd/>
          </a:ln>
        </p:spPr>
        <p:txBody>
          <a:bodyPr wrap="none">
            <a:spAutoFit/>
          </a:bodyPr>
          <a:lstStyle/>
          <a:p>
            <a:r>
              <a:rPr lang="fr-FR" dirty="0"/>
              <a:t>8</a:t>
            </a:r>
            <a:endParaRPr lang="fr-FR" baseline="-25000" dirty="0"/>
          </a:p>
        </p:txBody>
      </p:sp>
      <p:sp>
        <p:nvSpPr>
          <p:cNvPr id="51" name="Line 21"/>
          <p:cNvSpPr>
            <a:spLocks noChangeShapeType="1"/>
          </p:cNvSpPr>
          <p:nvPr/>
        </p:nvSpPr>
        <p:spPr bwMode="auto">
          <a:xfrm>
            <a:off x="6804248" y="3861048"/>
            <a:ext cx="0" cy="2016224"/>
          </a:xfrm>
          <a:prstGeom prst="line">
            <a:avLst/>
          </a:prstGeom>
          <a:noFill/>
          <a:ln w="9525">
            <a:solidFill>
              <a:schemeClr val="tx1"/>
            </a:solidFill>
            <a:prstDash val="dash"/>
            <a:round/>
            <a:headEnd/>
            <a:tailEnd/>
          </a:ln>
          <a:effectLst/>
        </p:spPr>
        <p:txBody>
          <a:bodyPr wrap="none" anchor="ctr"/>
          <a:lstStyle/>
          <a:p>
            <a:endParaRPr lang="fr-CA"/>
          </a:p>
        </p:txBody>
      </p:sp>
      <p:sp>
        <p:nvSpPr>
          <p:cNvPr id="52" name="Text Box 16"/>
          <p:cNvSpPr txBox="1">
            <a:spLocks noChangeArrowheads="1"/>
          </p:cNvSpPr>
          <p:nvPr/>
        </p:nvSpPr>
        <p:spPr bwMode="auto">
          <a:xfrm>
            <a:off x="6588224" y="5939988"/>
            <a:ext cx="441146" cy="369332"/>
          </a:xfrm>
          <a:prstGeom prst="rect">
            <a:avLst/>
          </a:prstGeom>
          <a:noFill/>
          <a:ln w="9525">
            <a:noFill/>
            <a:miter lim="800000"/>
            <a:headEnd/>
            <a:tailEnd/>
          </a:ln>
        </p:spPr>
        <p:txBody>
          <a:bodyPr wrap="none">
            <a:spAutoFit/>
          </a:bodyPr>
          <a:lstStyle/>
          <a:p>
            <a:r>
              <a:rPr lang="fr-FR" dirty="0"/>
              <a:t>12</a:t>
            </a:r>
            <a:endParaRPr lang="fr-FR" baseline="-25000" dirty="0"/>
          </a:p>
        </p:txBody>
      </p:sp>
      <p:sp>
        <p:nvSpPr>
          <p:cNvPr id="65" name="AutoShape 13"/>
          <p:cNvSpPr>
            <a:spLocks noChangeAspect="1" noChangeArrowheads="1"/>
          </p:cNvSpPr>
          <p:nvPr/>
        </p:nvSpPr>
        <p:spPr bwMode="auto">
          <a:xfrm>
            <a:off x="6731793" y="378904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9" name="AutoShape 13"/>
          <p:cNvSpPr>
            <a:spLocks noChangeAspect="1" noChangeArrowheads="1"/>
          </p:cNvSpPr>
          <p:nvPr/>
        </p:nvSpPr>
        <p:spPr bwMode="auto">
          <a:xfrm>
            <a:off x="5292080" y="5012729"/>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0" name="AutoShape 13"/>
          <p:cNvSpPr>
            <a:spLocks noChangeAspect="1" noChangeArrowheads="1"/>
          </p:cNvSpPr>
          <p:nvPr/>
        </p:nvSpPr>
        <p:spPr bwMode="auto">
          <a:xfrm>
            <a:off x="1547664" y="378904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1" name="Text Box 27"/>
          <p:cNvSpPr txBox="1">
            <a:spLocks noChangeArrowheads="1"/>
          </p:cNvSpPr>
          <p:nvPr/>
        </p:nvSpPr>
        <p:spPr bwMode="auto">
          <a:xfrm>
            <a:off x="1043608" y="4869160"/>
            <a:ext cx="312906" cy="369332"/>
          </a:xfrm>
          <a:prstGeom prst="rect">
            <a:avLst/>
          </a:prstGeom>
          <a:noFill/>
          <a:ln w="9525">
            <a:noFill/>
            <a:miter lim="800000"/>
            <a:headEnd/>
            <a:tailEnd/>
          </a:ln>
          <a:effectLst/>
        </p:spPr>
        <p:txBody>
          <a:bodyPr wrap="none">
            <a:spAutoFit/>
          </a:bodyPr>
          <a:lstStyle/>
          <a:p>
            <a:r>
              <a:rPr lang="fr-FR" dirty="0"/>
              <a:t>4</a:t>
            </a:r>
          </a:p>
        </p:txBody>
      </p:sp>
      <p:sp>
        <p:nvSpPr>
          <p:cNvPr id="34" name="Text Box 16"/>
          <p:cNvSpPr txBox="1">
            <a:spLocks noChangeArrowheads="1"/>
          </p:cNvSpPr>
          <p:nvPr/>
        </p:nvSpPr>
        <p:spPr bwMode="auto">
          <a:xfrm>
            <a:off x="2987824" y="5877272"/>
            <a:ext cx="504056" cy="369332"/>
          </a:xfrm>
          <a:prstGeom prst="rect">
            <a:avLst/>
          </a:prstGeom>
          <a:noFill/>
          <a:ln w="9525">
            <a:noFill/>
            <a:miter lim="800000"/>
            <a:headEnd/>
            <a:tailEnd/>
          </a:ln>
        </p:spPr>
        <p:txBody>
          <a:bodyPr wrap="square">
            <a:spAutoFit/>
          </a:bodyPr>
          <a:lstStyle/>
          <a:p>
            <a:r>
              <a:rPr lang="fr-FR" dirty="0"/>
              <a:t>14</a:t>
            </a:r>
          </a:p>
        </p:txBody>
      </p:sp>
      <p:sp>
        <p:nvSpPr>
          <p:cNvPr id="40" name="Line 21"/>
          <p:cNvSpPr>
            <a:spLocks noChangeShapeType="1"/>
          </p:cNvSpPr>
          <p:nvPr/>
        </p:nvSpPr>
        <p:spPr bwMode="auto">
          <a:xfrm flipH="1">
            <a:off x="2339752" y="5085184"/>
            <a:ext cx="0" cy="792088"/>
          </a:xfrm>
          <a:prstGeom prst="line">
            <a:avLst/>
          </a:prstGeom>
          <a:noFill/>
          <a:ln w="9525">
            <a:solidFill>
              <a:schemeClr val="tx1"/>
            </a:solidFill>
            <a:prstDash val="dash"/>
            <a:round/>
            <a:headEnd/>
            <a:tailEnd/>
          </a:ln>
          <a:effectLst/>
        </p:spPr>
        <p:txBody>
          <a:bodyPr wrap="none" anchor="ctr"/>
          <a:lstStyle/>
          <a:p>
            <a:endParaRPr lang="fr-CA"/>
          </a:p>
        </p:txBody>
      </p:sp>
      <p:sp>
        <p:nvSpPr>
          <p:cNvPr id="42" name="Text Box 16"/>
          <p:cNvSpPr txBox="1">
            <a:spLocks noChangeArrowheads="1"/>
          </p:cNvSpPr>
          <p:nvPr/>
        </p:nvSpPr>
        <p:spPr bwMode="auto">
          <a:xfrm>
            <a:off x="1619672" y="5877272"/>
            <a:ext cx="312906" cy="369332"/>
          </a:xfrm>
          <a:prstGeom prst="rect">
            <a:avLst/>
          </a:prstGeom>
          <a:noFill/>
          <a:ln w="9525">
            <a:noFill/>
            <a:miter lim="800000"/>
            <a:headEnd/>
            <a:tailEnd/>
          </a:ln>
        </p:spPr>
        <p:txBody>
          <a:bodyPr wrap="none">
            <a:spAutoFit/>
          </a:bodyPr>
          <a:lstStyle/>
          <a:p>
            <a:r>
              <a:rPr lang="fr-FR" dirty="0"/>
              <a:t>4</a:t>
            </a:r>
            <a:endParaRPr lang="fr-FR" baseline="-25000" dirty="0"/>
          </a:p>
        </p:txBody>
      </p:sp>
      <p:sp>
        <p:nvSpPr>
          <p:cNvPr id="43" name="Text Box 12"/>
          <p:cNvSpPr txBox="1">
            <a:spLocks noChangeArrowheads="1"/>
          </p:cNvSpPr>
          <p:nvPr/>
        </p:nvSpPr>
        <p:spPr bwMode="auto">
          <a:xfrm>
            <a:off x="7322869" y="3356992"/>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46" name="Text Box 12"/>
          <p:cNvSpPr txBox="1">
            <a:spLocks noChangeArrowheads="1"/>
          </p:cNvSpPr>
          <p:nvPr/>
        </p:nvSpPr>
        <p:spPr bwMode="auto">
          <a:xfrm>
            <a:off x="3347864" y="3491716"/>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47" name="Text Box 12"/>
          <p:cNvSpPr txBox="1">
            <a:spLocks noChangeArrowheads="1"/>
          </p:cNvSpPr>
          <p:nvPr/>
        </p:nvSpPr>
        <p:spPr bwMode="auto">
          <a:xfrm>
            <a:off x="2699792" y="5445224"/>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8" name="Text Box 10"/>
          <p:cNvSpPr txBox="1">
            <a:spLocks noChangeArrowheads="1"/>
          </p:cNvSpPr>
          <p:nvPr/>
        </p:nvSpPr>
        <p:spPr bwMode="auto">
          <a:xfrm>
            <a:off x="395536" y="1268760"/>
            <a:ext cx="3163045" cy="584775"/>
          </a:xfrm>
          <a:prstGeom prst="rect">
            <a:avLst/>
          </a:prstGeom>
          <a:noFill/>
          <a:ln w="9525">
            <a:noFill/>
            <a:miter lim="800000"/>
            <a:headEnd/>
            <a:tailEnd/>
          </a:ln>
        </p:spPr>
        <p:txBody>
          <a:bodyPr wrap="none">
            <a:spAutoFit/>
          </a:bodyPr>
          <a:lstStyle/>
          <a:p>
            <a:r>
              <a:rPr lang="fr-FR" sz="1600" dirty="0" err="1"/>
              <a:t>Fct</a:t>
            </a:r>
            <a:r>
              <a:rPr lang="fr-FR" sz="1600" dirty="0"/>
              <a:t> d’O* : </a:t>
            </a:r>
            <a:r>
              <a:rPr lang="fr-FR" sz="1600" dirty="0" err="1"/>
              <a:t>Qo</a:t>
            </a:r>
            <a:r>
              <a:rPr lang="fr-FR" sz="1600" dirty="0"/>
              <a:t>(P) = P + 4 </a:t>
            </a:r>
          </a:p>
          <a:p>
            <a:r>
              <a:rPr lang="fr-FR" sz="1600" dirty="0" err="1"/>
              <a:t>Fct</a:t>
            </a:r>
            <a:r>
              <a:rPr lang="fr-FR" sz="1600" dirty="0"/>
              <a:t> d’O* inverse : P(</a:t>
            </a:r>
            <a:r>
              <a:rPr lang="fr-FR" sz="1600" dirty="0" err="1"/>
              <a:t>Qo</a:t>
            </a:r>
            <a:r>
              <a:rPr lang="fr-FR" sz="1600" dirty="0"/>
              <a:t>) = Q – 4 </a:t>
            </a:r>
          </a:p>
        </p:txBody>
      </p:sp>
      <p:sp>
        <p:nvSpPr>
          <p:cNvPr id="59" name="Text Box 10"/>
          <p:cNvSpPr txBox="1">
            <a:spLocks noChangeArrowheads="1"/>
          </p:cNvSpPr>
          <p:nvPr/>
        </p:nvSpPr>
        <p:spPr bwMode="auto">
          <a:xfrm>
            <a:off x="392959" y="1916832"/>
            <a:ext cx="3386953" cy="584775"/>
          </a:xfrm>
          <a:prstGeom prst="rect">
            <a:avLst/>
          </a:prstGeom>
          <a:noFill/>
          <a:ln w="9525">
            <a:noFill/>
            <a:miter lim="800000"/>
            <a:headEnd/>
            <a:tailEnd/>
          </a:ln>
        </p:spPr>
        <p:txBody>
          <a:bodyPr wrap="none">
            <a:spAutoFit/>
          </a:bodyPr>
          <a:lstStyle/>
          <a:p>
            <a:r>
              <a:rPr lang="fr-FR" sz="1600" dirty="0" err="1"/>
              <a:t>Fct</a:t>
            </a:r>
            <a:r>
              <a:rPr lang="fr-FR" sz="1600" dirty="0"/>
              <a:t> de D* : </a:t>
            </a:r>
            <a:r>
              <a:rPr lang="fr-FR" sz="1600" dirty="0" err="1"/>
              <a:t>Qd</a:t>
            </a:r>
            <a:r>
              <a:rPr lang="fr-FR" sz="1600" dirty="0"/>
              <a:t> (P) = 12 – P</a:t>
            </a:r>
          </a:p>
          <a:p>
            <a:r>
              <a:rPr lang="fr-FR" sz="1600" dirty="0" err="1"/>
              <a:t>Fct</a:t>
            </a:r>
            <a:r>
              <a:rPr lang="fr-FR" sz="1600" dirty="0"/>
              <a:t> de D* inverse : P (</a:t>
            </a:r>
            <a:r>
              <a:rPr lang="fr-FR" sz="1600" dirty="0" err="1"/>
              <a:t>Qd</a:t>
            </a:r>
            <a:r>
              <a:rPr lang="fr-FR" sz="1600" dirty="0"/>
              <a:t>) = 12 – Q</a:t>
            </a:r>
          </a:p>
        </p:txBody>
      </p:sp>
      <p:sp>
        <p:nvSpPr>
          <p:cNvPr id="74" name="Text Box 16"/>
          <p:cNvSpPr txBox="1">
            <a:spLocks noChangeArrowheads="1"/>
          </p:cNvSpPr>
          <p:nvPr/>
        </p:nvSpPr>
        <p:spPr bwMode="auto">
          <a:xfrm>
            <a:off x="1403648" y="5877272"/>
            <a:ext cx="360040" cy="369332"/>
          </a:xfrm>
          <a:prstGeom prst="rect">
            <a:avLst/>
          </a:prstGeom>
          <a:noFill/>
          <a:ln w="9525">
            <a:noFill/>
            <a:miter lim="800000"/>
            <a:headEnd/>
            <a:tailEnd/>
          </a:ln>
        </p:spPr>
        <p:txBody>
          <a:bodyPr wrap="square">
            <a:spAutoFit/>
          </a:bodyPr>
          <a:lstStyle/>
          <a:p>
            <a:r>
              <a:rPr lang="fr-FR" dirty="0"/>
              <a:t>2</a:t>
            </a:r>
          </a:p>
        </p:txBody>
      </p:sp>
      <p:cxnSp>
        <p:nvCxnSpPr>
          <p:cNvPr id="48" name="Connecteur droit 47"/>
          <p:cNvCxnSpPr/>
          <p:nvPr/>
        </p:nvCxnSpPr>
        <p:spPr>
          <a:xfrm>
            <a:off x="1331640" y="3469873"/>
            <a:ext cx="5904656" cy="3113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flipH="1">
            <a:off x="7224610" y="3212976"/>
            <a:ext cx="155702" cy="29137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3" name="AutoShape 13"/>
          <p:cNvSpPr>
            <a:spLocks noChangeAspect="1" noChangeArrowheads="1"/>
          </p:cNvSpPr>
          <p:nvPr/>
        </p:nvSpPr>
        <p:spPr bwMode="auto">
          <a:xfrm>
            <a:off x="7163841" y="3428553"/>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54" name="Line 21"/>
          <p:cNvSpPr>
            <a:spLocks noChangeShapeType="1"/>
          </p:cNvSpPr>
          <p:nvPr/>
        </p:nvSpPr>
        <p:spPr bwMode="auto">
          <a:xfrm flipH="1">
            <a:off x="3419872" y="3501008"/>
            <a:ext cx="0" cy="2408202"/>
          </a:xfrm>
          <a:prstGeom prst="line">
            <a:avLst/>
          </a:prstGeom>
          <a:noFill/>
          <a:ln w="9525">
            <a:solidFill>
              <a:schemeClr val="tx1"/>
            </a:solidFill>
            <a:prstDash val="dash"/>
            <a:round/>
            <a:headEnd/>
            <a:tailEnd/>
          </a:ln>
          <a:effectLst/>
        </p:spPr>
        <p:txBody>
          <a:bodyPr wrap="none" anchor="ctr"/>
          <a:lstStyle/>
          <a:p>
            <a:endParaRPr lang="fr-CA"/>
          </a:p>
        </p:txBody>
      </p:sp>
      <p:sp>
        <p:nvSpPr>
          <p:cNvPr id="55" name="AutoShape 13"/>
          <p:cNvSpPr>
            <a:spLocks noChangeAspect="1" noChangeArrowheads="1"/>
          </p:cNvSpPr>
          <p:nvPr/>
        </p:nvSpPr>
        <p:spPr bwMode="auto">
          <a:xfrm>
            <a:off x="3347864" y="342900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56" name="Text Box 16"/>
          <p:cNvSpPr txBox="1">
            <a:spLocks noChangeArrowheads="1"/>
          </p:cNvSpPr>
          <p:nvPr/>
        </p:nvSpPr>
        <p:spPr bwMode="auto">
          <a:xfrm>
            <a:off x="3275856" y="5877272"/>
            <a:ext cx="504056" cy="369332"/>
          </a:xfrm>
          <a:prstGeom prst="rect">
            <a:avLst/>
          </a:prstGeom>
          <a:noFill/>
          <a:ln w="9525">
            <a:noFill/>
            <a:miter lim="800000"/>
            <a:headEnd/>
            <a:tailEnd/>
          </a:ln>
        </p:spPr>
        <p:txBody>
          <a:bodyPr wrap="square">
            <a:spAutoFit/>
          </a:bodyPr>
          <a:lstStyle/>
          <a:p>
            <a:r>
              <a:rPr lang="fr-FR" dirty="0"/>
              <a:t>16</a:t>
            </a:r>
          </a:p>
        </p:txBody>
      </p:sp>
      <p:sp>
        <p:nvSpPr>
          <p:cNvPr id="57" name="Line 21"/>
          <p:cNvSpPr>
            <a:spLocks noChangeShapeType="1"/>
          </p:cNvSpPr>
          <p:nvPr/>
        </p:nvSpPr>
        <p:spPr bwMode="auto">
          <a:xfrm>
            <a:off x="7236296" y="3501008"/>
            <a:ext cx="0" cy="2408202"/>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7020272" y="5939988"/>
            <a:ext cx="441146" cy="369332"/>
          </a:xfrm>
          <a:prstGeom prst="rect">
            <a:avLst/>
          </a:prstGeom>
          <a:noFill/>
          <a:ln w="9525">
            <a:noFill/>
            <a:miter lim="800000"/>
            <a:headEnd/>
            <a:tailEnd/>
          </a:ln>
        </p:spPr>
        <p:txBody>
          <a:bodyPr wrap="none">
            <a:spAutoFit/>
          </a:bodyPr>
          <a:lstStyle/>
          <a:p>
            <a:r>
              <a:rPr lang="fr-FR" dirty="0"/>
              <a:t>16</a:t>
            </a:r>
            <a:endParaRPr lang="fr-FR" baseline="-25000" dirty="0"/>
          </a:p>
        </p:txBody>
      </p:sp>
      <p:sp>
        <p:nvSpPr>
          <p:cNvPr id="78" name="Text Box 10"/>
          <p:cNvSpPr txBox="1">
            <a:spLocks noChangeArrowheads="1"/>
          </p:cNvSpPr>
          <p:nvPr/>
        </p:nvSpPr>
        <p:spPr bwMode="auto">
          <a:xfrm>
            <a:off x="4860032" y="1268760"/>
            <a:ext cx="4176464" cy="1077218"/>
          </a:xfrm>
          <a:prstGeom prst="rect">
            <a:avLst/>
          </a:prstGeom>
          <a:noFill/>
          <a:ln w="9525">
            <a:noFill/>
            <a:miter lim="800000"/>
            <a:headEnd/>
            <a:tailEnd/>
          </a:ln>
        </p:spPr>
        <p:txBody>
          <a:bodyPr wrap="square">
            <a:spAutoFit/>
          </a:bodyPr>
          <a:lstStyle/>
          <a:p>
            <a:pPr>
              <a:tabLst>
                <a:tab pos="1524000" algn="l"/>
              </a:tabLst>
            </a:pPr>
            <a:r>
              <a:rPr lang="fr-FR" sz="1600" dirty="0" err="1"/>
              <a:t>Fct</a:t>
            </a:r>
            <a:r>
              <a:rPr lang="fr-FR" sz="1600" dirty="0"/>
              <a:t> de O</a:t>
            </a:r>
            <a:r>
              <a:rPr lang="fr-FR" sz="1600" baseline="30000" dirty="0"/>
              <a:t>X</a:t>
            </a:r>
            <a:r>
              <a:rPr lang="fr-FR" sz="1600" dirty="0"/>
              <a:t> : </a:t>
            </a:r>
            <a:r>
              <a:rPr lang="fr-FR" sz="1600" dirty="0" err="1"/>
              <a:t>Qo</a:t>
            </a:r>
            <a:r>
              <a:rPr lang="fr-FR" sz="1600" baseline="30000" dirty="0" err="1"/>
              <a:t>X</a:t>
            </a:r>
            <a:r>
              <a:rPr lang="fr-FR" sz="1600" dirty="0"/>
              <a:t> 	= </a:t>
            </a:r>
            <a:r>
              <a:rPr lang="fr-FR" sz="1600" dirty="0" err="1"/>
              <a:t>Qo</a:t>
            </a:r>
            <a:r>
              <a:rPr lang="fr-FR" sz="1600" dirty="0"/>
              <a:t>(P) – </a:t>
            </a:r>
            <a:r>
              <a:rPr lang="fr-FR" sz="1600" dirty="0" err="1"/>
              <a:t>Qd</a:t>
            </a:r>
            <a:r>
              <a:rPr lang="fr-FR" sz="1600" dirty="0"/>
              <a:t>(P)</a:t>
            </a:r>
          </a:p>
          <a:p>
            <a:pPr>
              <a:tabLst>
                <a:tab pos="1524000" algn="l"/>
              </a:tabLst>
            </a:pPr>
            <a:r>
              <a:rPr lang="fr-FR" sz="1600" dirty="0"/>
              <a:t>	= (P + 4) – (12 – P)</a:t>
            </a:r>
          </a:p>
          <a:p>
            <a:pPr>
              <a:tabLst>
                <a:tab pos="1524000" algn="l"/>
              </a:tabLst>
            </a:pPr>
            <a:r>
              <a:rPr lang="fr-FR" sz="1600" dirty="0"/>
              <a:t>	= 2P – 8 Q</a:t>
            </a:r>
            <a:r>
              <a:rPr lang="fr-FR" sz="1600" dirty="0">
                <a:sym typeface="Symbol"/>
              </a:rPr>
              <a:t></a:t>
            </a:r>
            <a:r>
              <a:rPr lang="fr-FR" sz="1600" dirty="0"/>
              <a:t>[0,16]</a:t>
            </a:r>
          </a:p>
          <a:p>
            <a:r>
              <a:rPr lang="fr-FR" sz="1600" dirty="0" err="1"/>
              <a:t>Fct</a:t>
            </a:r>
            <a:r>
              <a:rPr lang="fr-FR" sz="1600" dirty="0"/>
              <a:t> de O</a:t>
            </a:r>
            <a:r>
              <a:rPr lang="fr-FR" sz="1600" baseline="30000" dirty="0"/>
              <a:t>X</a:t>
            </a:r>
            <a:r>
              <a:rPr lang="fr-FR" sz="1600" dirty="0"/>
              <a:t> inverse : P(</a:t>
            </a:r>
            <a:r>
              <a:rPr lang="fr-FR" sz="1600" dirty="0" err="1"/>
              <a:t>Qo</a:t>
            </a:r>
            <a:r>
              <a:rPr lang="fr-FR" sz="1600" baseline="30000" dirty="0" err="1"/>
              <a:t>X</a:t>
            </a:r>
            <a:r>
              <a:rPr lang="fr-FR" sz="1600" dirty="0"/>
              <a:t>) = 4 + Q/2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a:solidFill>
                  <a:srgbClr val="FFC000"/>
                </a:solidFill>
              </a:rPr>
              <a:t>L’équilibre du marché commun (1)</a:t>
            </a:r>
            <a:endParaRPr lang="fr-CA" sz="3200" dirty="0"/>
          </a:p>
        </p:txBody>
      </p:sp>
      <p:sp>
        <p:nvSpPr>
          <p:cNvPr id="4" name="Espace réservé du numéro de diapositive 3"/>
          <p:cNvSpPr>
            <a:spLocks noGrp="1"/>
          </p:cNvSpPr>
          <p:nvPr>
            <p:ph type="sldNum" sz="quarter" idx="12"/>
          </p:nvPr>
        </p:nvSpPr>
        <p:spPr/>
        <p:txBody>
          <a:bodyPr/>
          <a:lstStyle/>
          <a:p>
            <a:fld id="{B75AE95C-6B33-44A6-91C8-9898F0E2AB93}" type="slidenum">
              <a:rPr lang="fr-CA" smtClean="0"/>
              <a:pPr/>
              <a:t>22</a:t>
            </a:fld>
            <a:endParaRPr lang="fr-CA"/>
          </a:p>
        </p:txBody>
      </p:sp>
      <p:sp>
        <p:nvSpPr>
          <p:cNvPr id="5"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6"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7" name="Text Box 10"/>
          <p:cNvSpPr txBox="1">
            <a:spLocks noChangeArrowheads="1"/>
          </p:cNvSpPr>
          <p:nvPr/>
        </p:nvSpPr>
        <p:spPr bwMode="auto">
          <a:xfrm>
            <a:off x="6679733"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8"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580112" y="5435932"/>
            <a:ext cx="504056" cy="369332"/>
          </a:xfrm>
          <a:prstGeom prst="rect">
            <a:avLst/>
          </a:prstGeom>
          <a:noFill/>
          <a:ln w="9525">
            <a:noFill/>
            <a:miter lim="800000"/>
            <a:headEnd/>
            <a:tailEnd/>
          </a:ln>
        </p:spPr>
        <p:txBody>
          <a:bodyPr wrap="square">
            <a:spAutoFit/>
          </a:bodyPr>
          <a:lstStyle/>
          <a:p>
            <a:r>
              <a:rPr lang="fr-FR" dirty="0"/>
              <a:t>20</a:t>
            </a:r>
          </a:p>
        </p:txBody>
      </p:sp>
      <p:sp>
        <p:nvSpPr>
          <p:cNvPr id="10" name="Text Box 18"/>
          <p:cNvSpPr txBox="1">
            <a:spLocks noChangeArrowheads="1"/>
          </p:cNvSpPr>
          <p:nvPr/>
        </p:nvSpPr>
        <p:spPr bwMode="auto">
          <a:xfrm>
            <a:off x="2123728" y="1916832"/>
            <a:ext cx="504056" cy="369332"/>
          </a:xfrm>
          <a:prstGeom prst="rect">
            <a:avLst/>
          </a:prstGeom>
          <a:noFill/>
          <a:ln w="9525">
            <a:noFill/>
            <a:miter lim="800000"/>
            <a:headEnd/>
            <a:tailEnd/>
          </a:ln>
        </p:spPr>
        <p:txBody>
          <a:bodyPr wrap="square">
            <a:spAutoFit/>
          </a:bodyPr>
          <a:lstStyle/>
          <a:p>
            <a:r>
              <a:rPr lang="fr-FR" dirty="0"/>
              <a:t>12</a:t>
            </a:r>
            <a:endParaRPr lang="fr-FR" baseline="-25000" dirty="0"/>
          </a:p>
        </p:txBody>
      </p:sp>
      <p:sp>
        <p:nvSpPr>
          <p:cNvPr id="11" name="Line 20"/>
          <p:cNvSpPr>
            <a:spLocks noChangeShapeType="1"/>
          </p:cNvSpPr>
          <p:nvPr/>
        </p:nvSpPr>
        <p:spPr bwMode="auto">
          <a:xfrm>
            <a:off x="2627784" y="3789040"/>
            <a:ext cx="720080" cy="0"/>
          </a:xfrm>
          <a:prstGeom prst="line">
            <a:avLst/>
          </a:prstGeom>
          <a:noFill/>
          <a:ln w="9525">
            <a:solidFill>
              <a:schemeClr val="tx1"/>
            </a:solidFill>
            <a:prstDash val="dash"/>
            <a:round/>
            <a:headEnd/>
            <a:tailEnd/>
          </a:ln>
          <a:effectLst/>
        </p:spPr>
        <p:txBody>
          <a:bodyPr wrap="none" anchor="ctr"/>
          <a:lstStyle/>
          <a:p>
            <a:endParaRPr lang="fr-CA"/>
          </a:p>
        </p:txBody>
      </p:sp>
      <p:sp>
        <p:nvSpPr>
          <p:cNvPr id="12" name="Line 21"/>
          <p:cNvSpPr>
            <a:spLocks noChangeShapeType="1"/>
          </p:cNvSpPr>
          <p:nvPr/>
        </p:nvSpPr>
        <p:spPr bwMode="auto">
          <a:xfrm flipH="1">
            <a:off x="3419872"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13" name="Text Box 27"/>
          <p:cNvSpPr txBox="1">
            <a:spLocks noChangeArrowheads="1"/>
          </p:cNvSpPr>
          <p:nvPr/>
        </p:nvSpPr>
        <p:spPr bwMode="auto">
          <a:xfrm>
            <a:off x="2242870" y="4283804"/>
            <a:ext cx="312906" cy="369332"/>
          </a:xfrm>
          <a:prstGeom prst="rect">
            <a:avLst/>
          </a:prstGeom>
          <a:noFill/>
          <a:ln w="9525">
            <a:noFill/>
            <a:miter lim="800000"/>
            <a:headEnd/>
            <a:tailEnd/>
          </a:ln>
          <a:effectLst/>
        </p:spPr>
        <p:txBody>
          <a:bodyPr wrap="none">
            <a:spAutoFit/>
          </a:bodyPr>
          <a:lstStyle/>
          <a:p>
            <a:r>
              <a:rPr lang="fr-FR" dirty="0"/>
              <a:t>4</a:t>
            </a:r>
          </a:p>
        </p:txBody>
      </p:sp>
      <p:sp>
        <p:nvSpPr>
          <p:cNvPr id="14" name="Text Box 30"/>
          <p:cNvSpPr txBox="1">
            <a:spLocks noChangeArrowheads="1"/>
          </p:cNvSpPr>
          <p:nvPr/>
        </p:nvSpPr>
        <p:spPr bwMode="auto">
          <a:xfrm>
            <a:off x="3098569" y="5445224"/>
            <a:ext cx="633507" cy="923330"/>
          </a:xfrm>
          <a:prstGeom prst="rect">
            <a:avLst/>
          </a:prstGeom>
          <a:noFill/>
          <a:ln w="9525">
            <a:noFill/>
            <a:miter lim="800000"/>
            <a:headEnd/>
            <a:tailEnd/>
          </a:ln>
          <a:effectLst/>
        </p:spPr>
        <p:txBody>
          <a:bodyPr wrap="none">
            <a:spAutoFit/>
          </a:bodyPr>
          <a:lstStyle/>
          <a:p>
            <a:pPr algn="ctr"/>
            <a:r>
              <a:rPr lang="fr-FR" dirty="0"/>
              <a:t>8/3</a:t>
            </a:r>
          </a:p>
          <a:p>
            <a:pPr algn="ctr"/>
            <a:r>
              <a:rPr lang="fr-FR" dirty="0"/>
              <a:t>=</a:t>
            </a:r>
          </a:p>
          <a:p>
            <a:pPr algn="ctr"/>
            <a:r>
              <a:rPr lang="fr-FR" dirty="0"/>
              <a:t>2,66</a:t>
            </a:r>
          </a:p>
        </p:txBody>
      </p:sp>
      <p:cxnSp>
        <p:nvCxnSpPr>
          <p:cNvPr id="16" name="Connecteur droit 15"/>
          <p:cNvCxnSpPr>
            <a:stCxn id="13" idx="3"/>
          </p:cNvCxnSpPr>
          <p:nvPr/>
        </p:nvCxnSpPr>
        <p:spPr>
          <a:xfrm flipV="1">
            <a:off x="2555776" y="2101498"/>
            <a:ext cx="2736304" cy="23669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a:off x="5292080" y="5013176"/>
            <a:ext cx="432048" cy="43204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2555776" y="3212976"/>
            <a:ext cx="2736304" cy="180020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Text Box 27"/>
          <p:cNvSpPr txBox="1">
            <a:spLocks noChangeArrowheads="1"/>
          </p:cNvSpPr>
          <p:nvPr/>
        </p:nvSpPr>
        <p:spPr bwMode="auto">
          <a:xfrm>
            <a:off x="2195736" y="2996952"/>
            <a:ext cx="312906" cy="369332"/>
          </a:xfrm>
          <a:prstGeom prst="rect">
            <a:avLst/>
          </a:prstGeom>
          <a:noFill/>
          <a:ln w="9525">
            <a:noFill/>
            <a:miter lim="800000"/>
            <a:headEnd/>
            <a:tailEnd/>
          </a:ln>
          <a:effectLst/>
        </p:spPr>
        <p:txBody>
          <a:bodyPr wrap="none">
            <a:spAutoFit/>
          </a:bodyPr>
          <a:lstStyle/>
          <a:p>
            <a:r>
              <a:rPr lang="fr-FR" dirty="0"/>
              <a:t>6</a:t>
            </a:r>
          </a:p>
        </p:txBody>
      </p:sp>
      <p:sp>
        <p:nvSpPr>
          <p:cNvPr id="30" name="Text Box 27"/>
          <p:cNvSpPr txBox="1">
            <a:spLocks noChangeArrowheads="1"/>
          </p:cNvSpPr>
          <p:nvPr/>
        </p:nvSpPr>
        <p:spPr bwMode="auto">
          <a:xfrm>
            <a:off x="2123728" y="2339588"/>
            <a:ext cx="441146" cy="369332"/>
          </a:xfrm>
          <a:prstGeom prst="rect">
            <a:avLst/>
          </a:prstGeom>
          <a:noFill/>
          <a:ln w="9525">
            <a:noFill/>
            <a:miter lim="800000"/>
            <a:headEnd/>
            <a:tailEnd/>
          </a:ln>
          <a:effectLst/>
        </p:spPr>
        <p:txBody>
          <a:bodyPr wrap="none">
            <a:spAutoFit/>
          </a:bodyPr>
          <a:lstStyle/>
          <a:p>
            <a:r>
              <a:rPr lang="fr-FR" dirty="0"/>
              <a:t>10</a:t>
            </a:r>
          </a:p>
        </p:txBody>
      </p:sp>
      <p:sp>
        <p:nvSpPr>
          <p:cNvPr id="38" name="Text Box 27"/>
          <p:cNvSpPr txBox="1">
            <a:spLocks noChangeArrowheads="1"/>
          </p:cNvSpPr>
          <p:nvPr/>
        </p:nvSpPr>
        <p:spPr bwMode="auto">
          <a:xfrm>
            <a:off x="1187624" y="3573016"/>
            <a:ext cx="1345240" cy="369332"/>
          </a:xfrm>
          <a:prstGeom prst="rect">
            <a:avLst/>
          </a:prstGeom>
          <a:noFill/>
          <a:ln w="9525">
            <a:noFill/>
            <a:miter lim="800000"/>
            <a:headEnd/>
            <a:tailEnd/>
          </a:ln>
          <a:effectLst/>
        </p:spPr>
        <p:txBody>
          <a:bodyPr wrap="none">
            <a:spAutoFit/>
          </a:bodyPr>
          <a:lstStyle/>
          <a:p>
            <a:r>
              <a:rPr lang="fr-FR" dirty="0"/>
              <a:t>16/3 = 5,33</a:t>
            </a:r>
          </a:p>
        </p:txBody>
      </p:sp>
      <p:cxnSp>
        <p:nvCxnSpPr>
          <p:cNvPr id="25" name="Connecteur droit 24"/>
          <p:cNvCxnSpPr/>
          <p:nvPr/>
        </p:nvCxnSpPr>
        <p:spPr>
          <a:xfrm flipV="1">
            <a:off x="5292080" y="1700808"/>
            <a:ext cx="288032" cy="393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Text Box 30"/>
          <p:cNvSpPr txBox="1">
            <a:spLocks noChangeArrowheads="1"/>
          </p:cNvSpPr>
          <p:nvPr/>
        </p:nvSpPr>
        <p:spPr bwMode="auto">
          <a:xfrm>
            <a:off x="5076056" y="5435932"/>
            <a:ext cx="441147" cy="369332"/>
          </a:xfrm>
          <a:prstGeom prst="rect">
            <a:avLst/>
          </a:prstGeom>
          <a:noFill/>
          <a:ln w="9525">
            <a:noFill/>
            <a:miter lim="800000"/>
            <a:headEnd/>
            <a:tailEnd/>
          </a:ln>
          <a:effectLst/>
        </p:spPr>
        <p:txBody>
          <a:bodyPr wrap="none">
            <a:spAutoFit/>
          </a:bodyPr>
          <a:lstStyle/>
          <a:p>
            <a:pPr algn="ctr"/>
            <a:r>
              <a:rPr lang="fr-FR" dirty="0"/>
              <a:t>16</a:t>
            </a:r>
          </a:p>
        </p:txBody>
      </p:sp>
      <p:sp>
        <p:nvSpPr>
          <p:cNvPr id="36" name="AutoShape 13"/>
          <p:cNvSpPr>
            <a:spLocks noChangeAspect="1" noChangeArrowheads="1"/>
          </p:cNvSpPr>
          <p:nvPr/>
        </p:nvSpPr>
        <p:spPr bwMode="auto">
          <a:xfrm>
            <a:off x="3347864" y="371703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Rectangle 32"/>
          <p:cNvSpPr/>
          <p:nvPr/>
        </p:nvSpPr>
        <p:spPr>
          <a:xfrm>
            <a:off x="4011419" y="3068960"/>
            <a:ext cx="1928733" cy="369332"/>
          </a:xfrm>
          <a:prstGeom prst="rect">
            <a:avLst/>
          </a:prstGeom>
        </p:spPr>
        <p:txBody>
          <a:bodyPr wrap="none">
            <a:spAutoFit/>
          </a:bodyPr>
          <a:lstStyle/>
          <a:p>
            <a:r>
              <a:rPr lang="fr-FR" dirty="0"/>
              <a:t>P(</a:t>
            </a:r>
            <a:r>
              <a:rPr lang="fr-FR" dirty="0" err="1"/>
              <a:t>Qo</a:t>
            </a:r>
            <a:r>
              <a:rPr lang="fr-FR" baseline="30000" dirty="0" err="1"/>
              <a:t>X</a:t>
            </a:r>
            <a:r>
              <a:rPr lang="fr-FR" dirty="0"/>
              <a:t>) = 4 + Q/2</a:t>
            </a:r>
          </a:p>
        </p:txBody>
      </p:sp>
      <p:sp>
        <p:nvSpPr>
          <p:cNvPr id="37" name="Rectangle 36"/>
          <p:cNvSpPr/>
          <p:nvPr/>
        </p:nvSpPr>
        <p:spPr>
          <a:xfrm>
            <a:off x="3995936" y="3928410"/>
            <a:ext cx="1947969" cy="369332"/>
          </a:xfrm>
          <a:prstGeom prst="rect">
            <a:avLst/>
          </a:prstGeom>
        </p:spPr>
        <p:txBody>
          <a:bodyPr wrap="none">
            <a:spAutoFit/>
          </a:bodyPr>
          <a:lstStyle/>
          <a:p>
            <a:r>
              <a:rPr lang="fr-FR" dirty="0"/>
              <a:t>P(</a:t>
            </a:r>
            <a:r>
              <a:rPr lang="fr-FR" dirty="0" err="1"/>
              <a:t>Qd</a:t>
            </a:r>
            <a:r>
              <a:rPr lang="fr-FR" baseline="30000" dirty="0" err="1"/>
              <a:t>M</a:t>
            </a:r>
            <a:r>
              <a:rPr lang="fr-FR" dirty="0"/>
              <a:t>) = 6 – Q/4</a:t>
            </a:r>
          </a:p>
        </p:txBody>
      </p:sp>
      <p:sp>
        <p:nvSpPr>
          <p:cNvPr id="39" name="Rectangle 38"/>
          <p:cNvSpPr/>
          <p:nvPr/>
        </p:nvSpPr>
        <p:spPr>
          <a:xfrm>
            <a:off x="6262311" y="2093948"/>
            <a:ext cx="2409634" cy="1200329"/>
          </a:xfrm>
          <a:prstGeom prst="rect">
            <a:avLst/>
          </a:prstGeom>
        </p:spPr>
        <p:txBody>
          <a:bodyPr wrap="none">
            <a:spAutoFit/>
          </a:bodyPr>
          <a:lstStyle/>
          <a:p>
            <a:r>
              <a:rPr lang="fr-FR" dirty="0"/>
              <a:t>P(</a:t>
            </a:r>
            <a:r>
              <a:rPr lang="fr-FR" dirty="0" err="1"/>
              <a:t>Qd</a:t>
            </a:r>
            <a:r>
              <a:rPr lang="fr-FR" baseline="30000" dirty="0" err="1"/>
              <a:t>M</a:t>
            </a:r>
            <a:r>
              <a:rPr lang="fr-FR" dirty="0"/>
              <a:t>) = P(</a:t>
            </a:r>
            <a:r>
              <a:rPr lang="fr-FR" dirty="0" err="1"/>
              <a:t>Qo</a:t>
            </a:r>
            <a:r>
              <a:rPr lang="fr-FR" baseline="30000" dirty="0" err="1"/>
              <a:t>X</a:t>
            </a:r>
            <a:r>
              <a:rPr lang="fr-FR" dirty="0"/>
              <a:t>)</a:t>
            </a:r>
          </a:p>
          <a:p>
            <a:r>
              <a:rPr lang="fr-FR" dirty="0"/>
              <a:t>6 – Q/4 = 4 + Q/2</a:t>
            </a:r>
          </a:p>
          <a:p>
            <a:r>
              <a:rPr lang="fr-FR" dirty="0"/>
              <a:t>3Q/4 = 2</a:t>
            </a:r>
          </a:p>
          <a:p>
            <a:r>
              <a:rPr lang="fr-FR" dirty="0" err="1"/>
              <a:t>Q</a:t>
            </a:r>
            <a:r>
              <a:rPr lang="fr-FR" baseline="30000" dirty="0" err="1"/>
              <a:t>eq</a:t>
            </a:r>
            <a:r>
              <a:rPr lang="fr-FR" dirty="0"/>
              <a:t> = 8/3 ; </a:t>
            </a:r>
            <a:r>
              <a:rPr lang="fr-FR" dirty="0" err="1"/>
              <a:t>P</a:t>
            </a:r>
            <a:r>
              <a:rPr lang="fr-FR" baseline="30000" dirty="0" err="1"/>
              <a:t>eq</a:t>
            </a:r>
            <a:r>
              <a:rPr lang="fr-FR" dirty="0"/>
              <a:t> = 16/3 </a:t>
            </a:r>
          </a:p>
        </p:txBody>
      </p:sp>
      <p:sp>
        <p:nvSpPr>
          <p:cNvPr id="40" name="ZoneTexte 39"/>
          <p:cNvSpPr txBox="1"/>
          <p:nvPr/>
        </p:nvSpPr>
        <p:spPr>
          <a:xfrm>
            <a:off x="6264188" y="3789040"/>
            <a:ext cx="2700300" cy="1200329"/>
          </a:xfrm>
          <a:prstGeom prst="rect">
            <a:avLst/>
          </a:prstGeom>
          <a:noFill/>
        </p:spPr>
        <p:txBody>
          <a:bodyPr wrap="square" rtlCol="0">
            <a:spAutoFit/>
          </a:bodyPr>
          <a:lstStyle/>
          <a:p>
            <a:r>
              <a:rPr lang="en-CA" dirty="0" err="1"/>
              <a:t>Q</a:t>
            </a:r>
            <a:r>
              <a:rPr lang="en-CA" baseline="30000" dirty="0" err="1"/>
              <a:t>eq</a:t>
            </a:r>
            <a:r>
              <a:rPr lang="en-CA" dirty="0"/>
              <a:t> correspond </a:t>
            </a:r>
            <a:r>
              <a:rPr lang="en-CA" dirty="0" err="1"/>
              <a:t>ici</a:t>
            </a:r>
            <a:r>
              <a:rPr lang="en-CA" dirty="0"/>
              <a:t> aux </a:t>
            </a:r>
            <a:r>
              <a:rPr lang="en-CA" dirty="0" err="1"/>
              <a:t>quantités</a:t>
            </a:r>
            <a:r>
              <a:rPr lang="en-CA" dirty="0"/>
              <a:t> </a:t>
            </a:r>
            <a:r>
              <a:rPr lang="en-CA" dirty="0" err="1"/>
              <a:t>échangées</a:t>
            </a:r>
            <a:r>
              <a:rPr lang="en-CA" dirty="0"/>
              <a:t>, </a:t>
            </a:r>
            <a:r>
              <a:rPr lang="en-CA" dirty="0" err="1"/>
              <a:t>soit</a:t>
            </a:r>
            <a:r>
              <a:rPr lang="en-CA" dirty="0"/>
              <a:t> les M locales </a:t>
            </a:r>
            <a:r>
              <a:rPr lang="en-CA" dirty="0" err="1"/>
              <a:t>ou</a:t>
            </a:r>
            <a:r>
              <a:rPr lang="en-CA" dirty="0"/>
              <a:t> les X </a:t>
            </a:r>
            <a:r>
              <a:rPr lang="en-CA" dirty="0" err="1"/>
              <a:t>étrangères</a:t>
            </a:r>
            <a:r>
              <a:rPr lang="en-CA" dirty="0"/>
              <a:t>.</a:t>
            </a:r>
            <a:endParaRPr lang="fr-CA" dirty="0"/>
          </a:p>
        </p:txBody>
      </p:sp>
      <p:sp>
        <p:nvSpPr>
          <p:cNvPr id="28" name="Text Box 12"/>
          <p:cNvSpPr txBox="1">
            <a:spLocks noChangeArrowheads="1"/>
          </p:cNvSpPr>
          <p:nvPr/>
        </p:nvSpPr>
        <p:spPr bwMode="auto">
          <a:xfrm>
            <a:off x="5332661" y="4617132"/>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sp>
        <p:nvSpPr>
          <p:cNvPr id="29" name="Text Box 12"/>
          <p:cNvSpPr txBox="1">
            <a:spLocks noChangeArrowheads="1"/>
          </p:cNvSpPr>
          <p:nvPr/>
        </p:nvSpPr>
        <p:spPr bwMode="auto">
          <a:xfrm>
            <a:off x="5481919" y="1916832"/>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1143000"/>
          </a:xfrm>
        </p:spPr>
        <p:txBody>
          <a:bodyPr>
            <a:normAutofit/>
          </a:bodyPr>
          <a:lstStyle/>
          <a:p>
            <a:r>
              <a:rPr lang="fr-CA" sz="3200" b="1" dirty="0">
                <a:solidFill>
                  <a:srgbClr val="FFC000"/>
                </a:solidFill>
              </a:rPr>
              <a:t>L’équilibre du marché commun (2)</a:t>
            </a:r>
          </a:p>
        </p:txBody>
      </p:sp>
      <p:sp>
        <p:nvSpPr>
          <p:cNvPr id="4" name="Line 2"/>
          <p:cNvSpPr>
            <a:spLocks noChangeShapeType="1"/>
          </p:cNvSpPr>
          <p:nvPr/>
        </p:nvSpPr>
        <p:spPr bwMode="auto">
          <a:xfrm>
            <a:off x="533141" y="522920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33140" y="249289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1086463" y="2051556"/>
            <a:ext cx="1469313" cy="369332"/>
          </a:xfrm>
          <a:prstGeom prst="rect">
            <a:avLst/>
          </a:prstGeom>
          <a:noFill/>
          <a:ln w="9525">
            <a:noFill/>
            <a:miter lim="800000"/>
            <a:headEnd/>
            <a:tailEnd/>
          </a:ln>
        </p:spPr>
        <p:txBody>
          <a:bodyPr wrap="none">
            <a:spAutoFit/>
          </a:bodyPr>
          <a:lstStyle/>
          <a:p>
            <a:r>
              <a:rPr lang="fr-FR" b="1" dirty="0">
                <a:latin typeface="Times"/>
              </a:rPr>
              <a:t>Marché local</a:t>
            </a:r>
            <a:endParaRPr lang="fr-FR" baseline="30000" dirty="0">
              <a:latin typeface="Times"/>
            </a:endParaRPr>
          </a:p>
        </p:txBody>
      </p:sp>
      <p:sp>
        <p:nvSpPr>
          <p:cNvPr id="10" name="Text Box 10"/>
          <p:cNvSpPr txBox="1">
            <a:spLocks noChangeArrowheads="1"/>
          </p:cNvSpPr>
          <p:nvPr/>
        </p:nvSpPr>
        <p:spPr bwMode="auto">
          <a:xfrm>
            <a:off x="2771800" y="5229200"/>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42924" y="2276872"/>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430311" y="5261138"/>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430310" y="2524834"/>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693874" y="5229200"/>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27" name="Text Box 12"/>
          <p:cNvSpPr txBox="1">
            <a:spLocks noChangeArrowheads="1"/>
          </p:cNvSpPr>
          <p:nvPr/>
        </p:nvSpPr>
        <p:spPr bwMode="auto">
          <a:xfrm>
            <a:off x="5807142" y="2276872"/>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23</a:t>
            </a:fld>
            <a:endParaRPr lang="fr-CA"/>
          </a:p>
        </p:txBody>
      </p:sp>
      <p:sp>
        <p:nvSpPr>
          <p:cNvPr id="61" name="Text Box 6"/>
          <p:cNvSpPr txBox="1">
            <a:spLocks noChangeArrowheads="1"/>
          </p:cNvSpPr>
          <p:nvPr/>
        </p:nvSpPr>
        <p:spPr bwMode="auto">
          <a:xfrm>
            <a:off x="6876256" y="2060848"/>
            <a:ext cx="1854034" cy="369332"/>
          </a:xfrm>
          <a:prstGeom prst="rect">
            <a:avLst/>
          </a:prstGeom>
          <a:noFill/>
          <a:ln w="9525">
            <a:noFill/>
            <a:miter lim="800000"/>
            <a:headEnd/>
            <a:tailEnd/>
          </a:ln>
        </p:spPr>
        <p:txBody>
          <a:bodyPr wrap="none">
            <a:spAutoFit/>
          </a:bodyPr>
          <a:lstStyle/>
          <a:p>
            <a:r>
              <a:rPr lang="fr-FR" b="1" dirty="0">
                <a:latin typeface="Times"/>
              </a:rPr>
              <a:t>Marché étranger</a:t>
            </a:r>
            <a:endParaRPr lang="fr-FR" baseline="30000" dirty="0">
              <a:latin typeface="Times"/>
            </a:endParaRPr>
          </a:p>
        </p:txBody>
      </p:sp>
      <p:cxnSp>
        <p:nvCxnSpPr>
          <p:cNvPr id="82" name="Connecteur droit 81"/>
          <p:cNvCxnSpPr>
            <a:endCxn id="79" idx="6"/>
          </p:cNvCxnSpPr>
          <p:nvPr/>
        </p:nvCxnSpPr>
        <p:spPr>
          <a:xfrm flipV="1">
            <a:off x="539552" y="3717256"/>
            <a:ext cx="1008112" cy="320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a:endCxn id="63" idx="0"/>
          </p:cNvCxnSpPr>
          <p:nvPr/>
        </p:nvCxnSpPr>
        <p:spPr>
          <a:xfrm flipV="1">
            <a:off x="539552" y="4000418"/>
            <a:ext cx="7222907" cy="1751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36512" y="3851756"/>
            <a:ext cx="633507" cy="369332"/>
          </a:xfrm>
          <a:prstGeom prst="rect">
            <a:avLst/>
          </a:prstGeom>
          <a:noFill/>
          <a:ln w="9525">
            <a:noFill/>
            <a:miter lim="800000"/>
            <a:headEnd/>
            <a:tailEnd/>
          </a:ln>
          <a:effectLst/>
        </p:spPr>
        <p:txBody>
          <a:bodyPr wrap="none">
            <a:spAutoFit/>
          </a:bodyPr>
          <a:lstStyle/>
          <a:p>
            <a:r>
              <a:rPr lang="fr-FR" dirty="0"/>
              <a:t>5,33</a:t>
            </a:r>
          </a:p>
        </p:txBody>
      </p:sp>
      <p:sp>
        <p:nvSpPr>
          <p:cNvPr id="115" name="Line 21"/>
          <p:cNvSpPr>
            <a:spLocks noChangeShapeType="1"/>
          </p:cNvSpPr>
          <p:nvPr/>
        </p:nvSpPr>
        <p:spPr bwMode="auto">
          <a:xfrm flipH="1">
            <a:off x="1475432" y="3733066"/>
            <a:ext cx="0" cy="1486842"/>
          </a:xfrm>
          <a:prstGeom prst="line">
            <a:avLst/>
          </a:prstGeom>
          <a:noFill/>
          <a:ln w="9525">
            <a:solidFill>
              <a:schemeClr val="tx1"/>
            </a:solidFill>
            <a:prstDash val="dash"/>
            <a:round/>
            <a:headEnd/>
            <a:tailEnd/>
          </a:ln>
          <a:effectLst/>
        </p:spPr>
        <p:txBody>
          <a:bodyPr wrap="none" anchor="ctr"/>
          <a:lstStyle/>
          <a:p>
            <a:endParaRPr lang="fr-CA"/>
          </a:p>
        </p:txBody>
      </p:sp>
      <p:sp>
        <p:nvSpPr>
          <p:cNvPr id="66" name="Text Box 16"/>
          <p:cNvSpPr txBox="1">
            <a:spLocks noChangeArrowheads="1"/>
          </p:cNvSpPr>
          <p:nvPr/>
        </p:nvSpPr>
        <p:spPr bwMode="auto">
          <a:xfrm>
            <a:off x="1319590" y="5229200"/>
            <a:ext cx="300082" cy="369332"/>
          </a:xfrm>
          <a:prstGeom prst="rect">
            <a:avLst/>
          </a:prstGeom>
          <a:noFill/>
          <a:ln w="9525">
            <a:noFill/>
            <a:miter lim="800000"/>
            <a:headEnd/>
            <a:tailEnd/>
          </a:ln>
        </p:spPr>
        <p:txBody>
          <a:bodyPr wrap="none">
            <a:spAutoFit/>
          </a:bodyPr>
          <a:lstStyle/>
          <a:p>
            <a:r>
              <a:rPr lang="fr-FR" dirty="0">
                <a:latin typeface="Times"/>
              </a:rPr>
              <a:t>8</a:t>
            </a:r>
            <a:endParaRPr lang="fr-FR" baseline="-25000" dirty="0">
              <a:latin typeface="Times"/>
            </a:endParaRPr>
          </a:p>
        </p:txBody>
      </p:sp>
      <p:sp>
        <p:nvSpPr>
          <p:cNvPr id="51" name="Line 21"/>
          <p:cNvSpPr>
            <a:spLocks noChangeShapeType="1"/>
          </p:cNvSpPr>
          <p:nvPr/>
        </p:nvSpPr>
        <p:spPr bwMode="auto">
          <a:xfrm flipH="1">
            <a:off x="7451052" y="4473004"/>
            <a:ext cx="0" cy="756196"/>
          </a:xfrm>
          <a:prstGeom prst="line">
            <a:avLst/>
          </a:prstGeom>
          <a:noFill/>
          <a:ln w="9525">
            <a:solidFill>
              <a:schemeClr val="tx1"/>
            </a:solidFill>
            <a:prstDash val="dash"/>
            <a:round/>
            <a:headEnd/>
            <a:tailEnd/>
          </a:ln>
          <a:effectLst/>
        </p:spPr>
        <p:txBody>
          <a:bodyPr wrap="none" anchor="ctr"/>
          <a:lstStyle/>
          <a:p>
            <a:endParaRPr lang="fr-CA"/>
          </a:p>
        </p:txBody>
      </p:sp>
      <p:sp>
        <p:nvSpPr>
          <p:cNvPr id="52" name="Text Box 16"/>
          <p:cNvSpPr txBox="1">
            <a:spLocks noChangeArrowheads="1"/>
          </p:cNvSpPr>
          <p:nvPr/>
        </p:nvSpPr>
        <p:spPr bwMode="auto">
          <a:xfrm>
            <a:off x="7308304" y="5229200"/>
            <a:ext cx="300082" cy="369332"/>
          </a:xfrm>
          <a:prstGeom prst="rect">
            <a:avLst/>
          </a:prstGeom>
          <a:noFill/>
          <a:ln w="9525">
            <a:noFill/>
            <a:miter lim="800000"/>
            <a:headEnd/>
            <a:tailEnd/>
          </a:ln>
        </p:spPr>
        <p:txBody>
          <a:bodyPr wrap="none">
            <a:spAutoFit/>
          </a:bodyPr>
          <a:lstStyle/>
          <a:p>
            <a:r>
              <a:rPr lang="fr-FR" dirty="0">
                <a:latin typeface="Times"/>
              </a:rPr>
              <a:t>8</a:t>
            </a:r>
            <a:endParaRPr lang="fr-FR" baseline="-25000" dirty="0">
              <a:latin typeface="Times"/>
            </a:endParaRPr>
          </a:p>
        </p:txBody>
      </p:sp>
      <p:sp>
        <p:nvSpPr>
          <p:cNvPr id="71" name="Text Box 27"/>
          <p:cNvSpPr txBox="1">
            <a:spLocks noChangeArrowheads="1"/>
          </p:cNvSpPr>
          <p:nvPr/>
        </p:nvSpPr>
        <p:spPr bwMode="auto">
          <a:xfrm>
            <a:off x="6131302" y="4221088"/>
            <a:ext cx="312906" cy="369332"/>
          </a:xfrm>
          <a:prstGeom prst="rect">
            <a:avLst/>
          </a:prstGeom>
          <a:noFill/>
          <a:ln w="9525">
            <a:noFill/>
            <a:miter lim="800000"/>
            <a:headEnd/>
            <a:tailEnd/>
          </a:ln>
          <a:effectLst/>
        </p:spPr>
        <p:txBody>
          <a:bodyPr wrap="none">
            <a:spAutoFit/>
          </a:bodyPr>
          <a:lstStyle/>
          <a:p>
            <a:r>
              <a:rPr lang="fr-FR" dirty="0"/>
              <a:t>4</a:t>
            </a:r>
          </a:p>
        </p:txBody>
      </p:sp>
      <p:sp>
        <p:nvSpPr>
          <p:cNvPr id="77" name="Text Box 12"/>
          <p:cNvSpPr txBox="1">
            <a:spLocks noChangeArrowheads="1"/>
          </p:cNvSpPr>
          <p:nvPr/>
        </p:nvSpPr>
        <p:spPr bwMode="auto">
          <a:xfrm>
            <a:off x="2123728" y="2780928"/>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813676" y="2780928"/>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91881" y="522920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91880" y="249289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923928" y="2060848"/>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730540" y="523849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915816" y="228616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4" name="Text Box 27"/>
          <p:cNvSpPr txBox="1">
            <a:spLocks noChangeArrowheads="1"/>
          </p:cNvSpPr>
          <p:nvPr/>
        </p:nvSpPr>
        <p:spPr bwMode="auto">
          <a:xfrm>
            <a:off x="226646" y="3532589"/>
            <a:ext cx="312906" cy="369332"/>
          </a:xfrm>
          <a:prstGeom prst="rect">
            <a:avLst/>
          </a:prstGeom>
          <a:noFill/>
          <a:ln w="9525">
            <a:noFill/>
            <a:miter lim="800000"/>
            <a:headEnd/>
            <a:tailEnd/>
          </a:ln>
          <a:effectLst/>
        </p:spPr>
        <p:txBody>
          <a:bodyPr wrap="none">
            <a:spAutoFit/>
          </a:bodyPr>
          <a:lstStyle/>
          <a:p>
            <a:r>
              <a:rPr lang="fr-FR" dirty="0"/>
              <a:t>6</a:t>
            </a:r>
          </a:p>
        </p:txBody>
      </p:sp>
      <p:sp>
        <p:nvSpPr>
          <p:cNvPr id="55" name="Line 21"/>
          <p:cNvSpPr>
            <a:spLocks noChangeShapeType="1"/>
          </p:cNvSpPr>
          <p:nvPr/>
        </p:nvSpPr>
        <p:spPr bwMode="auto">
          <a:xfrm flipH="1">
            <a:off x="3948610" y="4086140"/>
            <a:ext cx="0" cy="1133768"/>
          </a:xfrm>
          <a:prstGeom prst="line">
            <a:avLst/>
          </a:prstGeom>
          <a:noFill/>
          <a:ln w="9525">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3779912" y="5219908"/>
            <a:ext cx="479618" cy="369332"/>
          </a:xfrm>
          <a:prstGeom prst="rect">
            <a:avLst/>
          </a:prstGeom>
          <a:noFill/>
          <a:ln w="9525">
            <a:noFill/>
            <a:miter lim="800000"/>
            <a:headEnd/>
            <a:tailEnd/>
          </a:ln>
        </p:spPr>
        <p:txBody>
          <a:bodyPr wrap="none">
            <a:spAutoFit/>
          </a:bodyPr>
          <a:lstStyle/>
          <a:p>
            <a:r>
              <a:rPr lang="fr-FR" dirty="0">
                <a:latin typeface="Times"/>
              </a:rPr>
              <a:t>8/3</a:t>
            </a:r>
            <a:endParaRPr lang="fr-FR" baseline="-25000" dirty="0">
              <a:latin typeface="Times"/>
            </a:endParaRPr>
          </a:p>
        </p:txBody>
      </p:sp>
      <p:sp>
        <p:nvSpPr>
          <p:cNvPr id="59" name="Text Box 16"/>
          <p:cNvSpPr txBox="1">
            <a:spLocks noChangeArrowheads="1"/>
          </p:cNvSpPr>
          <p:nvPr/>
        </p:nvSpPr>
        <p:spPr bwMode="auto">
          <a:xfrm>
            <a:off x="5004048" y="5219908"/>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2" name="Text Box 12"/>
          <p:cNvSpPr txBox="1">
            <a:spLocks noChangeArrowheads="1"/>
          </p:cNvSpPr>
          <p:nvPr/>
        </p:nvSpPr>
        <p:spPr bwMode="auto">
          <a:xfrm>
            <a:off x="5292080" y="2780928"/>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73" name="Text Box 12"/>
          <p:cNvSpPr txBox="1">
            <a:spLocks noChangeArrowheads="1"/>
          </p:cNvSpPr>
          <p:nvPr/>
        </p:nvSpPr>
        <p:spPr bwMode="auto">
          <a:xfrm>
            <a:off x="5604201" y="4850576"/>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39552" y="2852936"/>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39552" y="2780928"/>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9" name="AutoShape 13"/>
          <p:cNvSpPr>
            <a:spLocks noChangeAspect="1" noChangeArrowheads="1"/>
          </p:cNvSpPr>
          <p:nvPr/>
        </p:nvSpPr>
        <p:spPr bwMode="auto">
          <a:xfrm>
            <a:off x="1403201" y="3645024"/>
            <a:ext cx="144463" cy="144463"/>
          </a:xfrm>
          <a:prstGeom prst="flowChartConnector">
            <a:avLst/>
          </a:prstGeom>
          <a:solidFill>
            <a:srgbClr val="FFFF00"/>
          </a:solidFill>
          <a:ln w="9525">
            <a:noFill/>
            <a:round/>
            <a:headEnd/>
            <a:tailEnd/>
          </a:ln>
          <a:effectLst/>
        </p:spPr>
        <p:txBody>
          <a:bodyPr wrap="none" anchor="ctr"/>
          <a:lstStyle/>
          <a:p>
            <a:endParaRPr lang="fr-CA"/>
          </a:p>
        </p:txBody>
      </p:sp>
      <p:cxnSp>
        <p:nvCxnSpPr>
          <p:cNvPr id="83" name="Connecteur droit 82"/>
          <p:cNvCxnSpPr/>
          <p:nvPr/>
        </p:nvCxnSpPr>
        <p:spPr>
          <a:xfrm flipV="1">
            <a:off x="6876256" y="2461538"/>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44208" y="2780928"/>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5" name="AutoShape 13"/>
          <p:cNvSpPr>
            <a:spLocks noChangeAspect="1" noChangeArrowheads="1"/>
          </p:cNvSpPr>
          <p:nvPr/>
        </p:nvSpPr>
        <p:spPr bwMode="auto">
          <a:xfrm>
            <a:off x="7378821" y="4342011"/>
            <a:ext cx="144463" cy="144463"/>
          </a:xfrm>
          <a:prstGeom prst="flowChartConnector">
            <a:avLst/>
          </a:prstGeom>
          <a:solidFill>
            <a:srgbClr val="FFFF00"/>
          </a:solidFill>
          <a:ln w="9525">
            <a:noFill/>
            <a:round/>
            <a:headEnd/>
            <a:tailEnd/>
          </a:ln>
          <a:effectLst/>
        </p:spPr>
        <p:txBody>
          <a:bodyPr wrap="none" anchor="ctr"/>
          <a:lstStyle/>
          <a:p>
            <a:endParaRPr lang="fr-CA"/>
          </a:p>
        </p:txBody>
      </p:sp>
      <p:cxnSp>
        <p:nvCxnSpPr>
          <p:cNvPr id="87" name="Connecteur droit 86"/>
          <p:cNvCxnSpPr/>
          <p:nvPr/>
        </p:nvCxnSpPr>
        <p:spPr>
          <a:xfrm flipV="1">
            <a:off x="6444208" y="4425944"/>
            <a:ext cx="999810" cy="1116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91880" y="3717032"/>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220072" y="4869160"/>
            <a:ext cx="216024" cy="2880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91880" y="2996952"/>
            <a:ext cx="1728192" cy="143322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a:off x="5220072" y="2708920"/>
            <a:ext cx="155703" cy="2880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3875394" y="393486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00" name="Text Box 12"/>
          <p:cNvSpPr txBox="1">
            <a:spLocks noChangeArrowheads="1"/>
          </p:cNvSpPr>
          <p:nvPr/>
        </p:nvSpPr>
        <p:spPr bwMode="auto">
          <a:xfrm>
            <a:off x="7942468" y="2771636"/>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32416" y="2771636"/>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1187624" y="4036422"/>
            <a:ext cx="0" cy="1192778"/>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1780232" y="4000418"/>
            <a:ext cx="0" cy="1238074"/>
          </a:xfrm>
          <a:prstGeom prst="line">
            <a:avLst/>
          </a:prstGeom>
          <a:noFill/>
          <a:ln w="9525">
            <a:solidFill>
              <a:schemeClr val="tx1"/>
            </a:solidFill>
            <a:prstDash val="dash"/>
            <a:round/>
            <a:headEnd/>
            <a:tailEnd/>
          </a:ln>
          <a:effectLst/>
        </p:spPr>
        <p:txBody>
          <a:bodyPr wrap="none" anchor="ctr"/>
          <a:lstStyle/>
          <a:p>
            <a:endParaRPr lang="fr-CA"/>
          </a:p>
        </p:txBody>
      </p:sp>
      <p:sp>
        <p:nvSpPr>
          <p:cNvPr id="62" name="Line 21"/>
          <p:cNvSpPr>
            <a:spLocks noChangeShapeType="1"/>
          </p:cNvSpPr>
          <p:nvPr/>
        </p:nvSpPr>
        <p:spPr bwMode="auto">
          <a:xfrm flipH="1">
            <a:off x="7195446" y="4009173"/>
            <a:ext cx="7120" cy="1220028"/>
          </a:xfrm>
          <a:prstGeom prst="line">
            <a:avLst/>
          </a:prstGeom>
          <a:noFill/>
          <a:ln w="9525">
            <a:solidFill>
              <a:schemeClr val="tx1"/>
            </a:solidFill>
            <a:prstDash val="dash"/>
            <a:round/>
            <a:headEnd/>
            <a:tailEnd/>
          </a:ln>
          <a:effectLst/>
        </p:spPr>
        <p:txBody>
          <a:bodyPr wrap="none" anchor="ctr"/>
          <a:lstStyle/>
          <a:p>
            <a:endParaRPr lang="fr-CA"/>
          </a:p>
        </p:txBody>
      </p:sp>
      <p:sp>
        <p:nvSpPr>
          <p:cNvPr id="63" name="Line 21"/>
          <p:cNvSpPr>
            <a:spLocks noChangeShapeType="1"/>
          </p:cNvSpPr>
          <p:nvPr/>
        </p:nvSpPr>
        <p:spPr bwMode="auto">
          <a:xfrm flipH="1">
            <a:off x="7762459" y="4000418"/>
            <a:ext cx="0" cy="1238074"/>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827584" y="5229200"/>
            <a:ext cx="588623" cy="369332"/>
          </a:xfrm>
          <a:prstGeom prst="rect">
            <a:avLst/>
          </a:prstGeom>
          <a:noFill/>
          <a:ln w="9525">
            <a:noFill/>
            <a:miter lim="800000"/>
            <a:headEnd/>
            <a:tailEnd/>
          </a:ln>
        </p:spPr>
        <p:txBody>
          <a:bodyPr wrap="none">
            <a:spAutoFit/>
          </a:bodyPr>
          <a:lstStyle/>
          <a:p>
            <a:r>
              <a:rPr lang="fr-FR" dirty="0">
                <a:latin typeface="Times"/>
              </a:rPr>
              <a:t>6,66</a:t>
            </a:r>
            <a:endParaRPr lang="fr-FR" baseline="-25000" dirty="0">
              <a:latin typeface="Times"/>
            </a:endParaRPr>
          </a:p>
        </p:txBody>
      </p:sp>
      <p:sp>
        <p:nvSpPr>
          <p:cNvPr id="65" name="Text Box 16"/>
          <p:cNvSpPr txBox="1">
            <a:spLocks noChangeArrowheads="1"/>
          </p:cNvSpPr>
          <p:nvPr/>
        </p:nvSpPr>
        <p:spPr bwMode="auto">
          <a:xfrm>
            <a:off x="1547664" y="5229200"/>
            <a:ext cx="588623" cy="369332"/>
          </a:xfrm>
          <a:prstGeom prst="rect">
            <a:avLst/>
          </a:prstGeom>
          <a:noFill/>
          <a:ln w="9525">
            <a:noFill/>
            <a:miter lim="800000"/>
            <a:headEnd/>
            <a:tailEnd/>
          </a:ln>
        </p:spPr>
        <p:txBody>
          <a:bodyPr wrap="none">
            <a:spAutoFit/>
          </a:bodyPr>
          <a:lstStyle/>
          <a:p>
            <a:r>
              <a:rPr lang="fr-FR" dirty="0">
                <a:latin typeface="Times"/>
              </a:rPr>
              <a:t>9,33</a:t>
            </a:r>
            <a:endParaRPr lang="fr-FR" baseline="-25000" dirty="0">
              <a:latin typeface="Times"/>
            </a:endParaRPr>
          </a:p>
        </p:txBody>
      </p:sp>
      <p:sp>
        <p:nvSpPr>
          <p:cNvPr id="3" name="Accolade ouvrante 2"/>
          <p:cNvSpPr/>
          <p:nvPr/>
        </p:nvSpPr>
        <p:spPr>
          <a:xfrm rot="16200000">
            <a:off x="1331528" y="5445112"/>
            <a:ext cx="287808" cy="57651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6" name="ZoneTexte 5"/>
          <p:cNvSpPr txBox="1"/>
          <p:nvPr/>
        </p:nvSpPr>
        <p:spPr>
          <a:xfrm>
            <a:off x="971600" y="5805264"/>
            <a:ext cx="1152880" cy="369332"/>
          </a:xfrm>
          <a:prstGeom prst="rect">
            <a:avLst/>
          </a:prstGeom>
          <a:noFill/>
        </p:spPr>
        <p:txBody>
          <a:bodyPr wrap="none" rtlCol="0">
            <a:spAutoFit/>
          </a:bodyPr>
          <a:lstStyle/>
          <a:p>
            <a:r>
              <a:rPr lang="en-CA" dirty="0"/>
              <a:t>M = 2,66 </a:t>
            </a:r>
            <a:endParaRPr lang="fr-CA" dirty="0"/>
          </a:p>
        </p:txBody>
      </p:sp>
      <p:sp>
        <p:nvSpPr>
          <p:cNvPr id="69" name="ZoneTexte 68"/>
          <p:cNvSpPr txBox="1"/>
          <p:nvPr/>
        </p:nvSpPr>
        <p:spPr>
          <a:xfrm>
            <a:off x="6875504" y="5795972"/>
            <a:ext cx="1152880" cy="369332"/>
          </a:xfrm>
          <a:prstGeom prst="rect">
            <a:avLst/>
          </a:prstGeom>
          <a:noFill/>
        </p:spPr>
        <p:txBody>
          <a:bodyPr wrap="none" rtlCol="0">
            <a:spAutoFit/>
          </a:bodyPr>
          <a:lstStyle/>
          <a:p>
            <a:r>
              <a:rPr lang="en-CA" dirty="0"/>
              <a:t>X = 2,66 </a:t>
            </a:r>
            <a:endParaRPr lang="fr-CA" dirty="0"/>
          </a:p>
        </p:txBody>
      </p:sp>
      <p:sp>
        <p:nvSpPr>
          <p:cNvPr id="70" name="Text Box 16"/>
          <p:cNvSpPr txBox="1">
            <a:spLocks noChangeArrowheads="1"/>
          </p:cNvSpPr>
          <p:nvPr/>
        </p:nvSpPr>
        <p:spPr bwMode="auto">
          <a:xfrm>
            <a:off x="6804248" y="5229200"/>
            <a:ext cx="588623" cy="369332"/>
          </a:xfrm>
          <a:prstGeom prst="rect">
            <a:avLst/>
          </a:prstGeom>
          <a:noFill/>
          <a:ln w="9525">
            <a:noFill/>
            <a:miter lim="800000"/>
            <a:headEnd/>
            <a:tailEnd/>
          </a:ln>
        </p:spPr>
        <p:txBody>
          <a:bodyPr wrap="none">
            <a:spAutoFit/>
          </a:bodyPr>
          <a:lstStyle/>
          <a:p>
            <a:r>
              <a:rPr lang="fr-FR" dirty="0">
                <a:latin typeface="Times"/>
              </a:rPr>
              <a:t>6,66</a:t>
            </a:r>
            <a:endParaRPr lang="fr-FR" baseline="-25000" dirty="0">
              <a:latin typeface="Times"/>
            </a:endParaRPr>
          </a:p>
        </p:txBody>
      </p:sp>
      <p:sp>
        <p:nvSpPr>
          <p:cNvPr id="80" name="Text Box 16"/>
          <p:cNvSpPr txBox="1">
            <a:spLocks noChangeArrowheads="1"/>
          </p:cNvSpPr>
          <p:nvPr/>
        </p:nvSpPr>
        <p:spPr bwMode="auto">
          <a:xfrm>
            <a:off x="7596336" y="5229200"/>
            <a:ext cx="588623" cy="369332"/>
          </a:xfrm>
          <a:prstGeom prst="rect">
            <a:avLst/>
          </a:prstGeom>
          <a:noFill/>
          <a:ln w="9525">
            <a:noFill/>
            <a:miter lim="800000"/>
            <a:headEnd/>
            <a:tailEnd/>
          </a:ln>
        </p:spPr>
        <p:txBody>
          <a:bodyPr wrap="none">
            <a:spAutoFit/>
          </a:bodyPr>
          <a:lstStyle/>
          <a:p>
            <a:r>
              <a:rPr lang="fr-FR" dirty="0">
                <a:latin typeface="Times"/>
              </a:rPr>
              <a:t>9,33</a:t>
            </a:r>
            <a:endParaRPr lang="fr-FR" baseline="-25000" dirty="0">
              <a:latin typeface="Times"/>
            </a:endParaRPr>
          </a:p>
        </p:txBody>
      </p:sp>
      <p:sp>
        <p:nvSpPr>
          <p:cNvPr id="81" name="Accolade ouvrante 80"/>
          <p:cNvSpPr/>
          <p:nvPr/>
        </p:nvSpPr>
        <p:spPr>
          <a:xfrm rot="16200000">
            <a:off x="7308640" y="5373104"/>
            <a:ext cx="287808" cy="57651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89" name="AutoShape 13"/>
          <p:cNvSpPr>
            <a:spLocks noChangeAspect="1" noChangeArrowheads="1"/>
          </p:cNvSpPr>
          <p:nvPr/>
        </p:nvSpPr>
        <p:spPr bwMode="auto">
          <a:xfrm>
            <a:off x="7163841" y="3933056"/>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1" name="AutoShape 13"/>
          <p:cNvSpPr>
            <a:spLocks noChangeAspect="1" noChangeArrowheads="1"/>
          </p:cNvSpPr>
          <p:nvPr/>
        </p:nvSpPr>
        <p:spPr bwMode="auto">
          <a:xfrm>
            <a:off x="7683621" y="3932609"/>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2" name="AutoShape 13"/>
          <p:cNvSpPr>
            <a:spLocks noChangeAspect="1" noChangeArrowheads="1"/>
          </p:cNvSpPr>
          <p:nvPr/>
        </p:nvSpPr>
        <p:spPr bwMode="auto">
          <a:xfrm>
            <a:off x="1128450" y="396419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1720826" y="3934862"/>
            <a:ext cx="144463" cy="144463"/>
          </a:xfrm>
          <a:prstGeom prst="flowChartConnector">
            <a:avLst/>
          </a:prstGeom>
          <a:solidFill>
            <a:srgbClr val="FFFF00"/>
          </a:solidFill>
          <a:ln w="9525">
            <a:noFill/>
            <a:round/>
            <a:headEnd/>
            <a:tailEnd/>
          </a:ln>
          <a:effectLst/>
        </p:spPr>
        <p:txBody>
          <a:bodyPr wrap="none" anchor="ctr"/>
          <a:lstStyle/>
          <a:p>
            <a:endParaRPr lang="fr-CA"/>
          </a:p>
        </p:txBody>
      </p:sp>
    </p:spTree>
    <p:extLst>
      <p:ext uri="{BB962C8B-B14F-4D97-AF65-F5344CB8AC3E}">
        <p14:creationId xmlns:p14="http://schemas.microsoft.com/office/powerpoint/2010/main" val="1276033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752"/>
            <a:ext cx="8686800" cy="1143000"/>
          </a:xfrm>
        </p:spPr>
        <p:txBody>
          <a:bodyPr>
            <a:normAutofit/>
          </a:bodyPr>
          <a:lstStyle/>
          <a:p>
            <a:r>
              <a:rPr lang="fr-CA" sz="3200" b="1" dirty="0">
                <a:solidFill>
                  <a:srgbClr val="FFC000"/>
                </a:solidFill>
              </a:rPr>
              <a:t>Échange et bien-être sur le marché commun</a:t>
            </a:r>
          </a:p>
        </p:txBody>
      </p:sp>
      <p:sp>
        <p:nvSpPr>
          <p:cNvPr id="4" name="Line 2"/>
          <p:cNvSpPr>
            <a:spLocks noChangeShapeType="1"/>
          </p:cNvSpPr>
          <p:nvPr/>
        </p:nvSpPr>
        <p:spPr bwMode="auto">
          <a:xfrm>
            <a:off x="533141" y="57782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33140" y="30419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924466" y="2704534"/>
            <a:ext cx="1469313" cy="369332"/>
          </a:xfrm>
          <a:prstGeom prst="rect">
            <a:avLst/>
          </a:prstGeom>
          <a:noFill/>
          <a:ln w="9525">
            <a:noFill/>
            <a:miter lim="800000"/>
            <a:headEnd/>
            <a:tailEnd/>
          </a:ln>
        </p:spPr>
        <p:txBody>
          <a:bodyPr wrap="none">
            <a:spAutoFit/>
          </a:bodyPr>
          <a:lstStyle/>
          <a:p>
            <a:r>
              <a:rPr lang="fr-FR" b="1" dirty="0">
                <a:latin typeface="Times"/>
              </a:rPr>
              <a:t>Marché local</a:t>
            </a:r>
            <a:endParaRPr lang="fr-FR" baseline="30000" dirty="0">
              <a:latin typeface="Times"/>
            </a:endParaRPr>
          </a:p>
        </p:txBody>
      </p:sp>
      <p:sp>
        <p:nvSpPr>
          <p:cNvPr id="10" name="Text Box 10"/>
          <p:cNvSpPr txBox="1">
            <a:spLocks noChangeArrowheads="1"/>
          </p:cNvSpPr>
          <p:nvPr/>
        </p:nvSpPr>
        <p:spPr bwMode="auto">
          <a:xfrm>
            <a:off x="2771800" y="57782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42924" y="28259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430311" y="581017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430310" y="307386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693874" y="57782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27" name="Text Box 12"/>
          <p:cNvSpPr txBox="1">
            <a:spLocks noChangeArrowheads="1"/>
          </p:cNvSpPr>
          <p:nvPr/>
        </p:nvSpPr>
        <p:spPr bwMode="auto">
          <a:xfrm>
            <a:off x="5807142" y="28259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24</a:t>
            </a:fld>
            <a:endParaRPr lang="fr-CA"/>
          </a:p>
        </p:txBody>
      </p:sp>
      <p:sp>
        <p:nvSpPr>
          <p:cNvPr id="61" name="Text Box 6"/>
          <p:cNvSpPr txBox="1">
            <a:spLocks noChangeArrowheads="1"/>
          </p:cNvSpPr>
          <p:nvPr/>
        </p:nvSpPr>
        <p:spPr bwMode="auto">
          <a:xfrm>
            <a:off x="6876256" y="2609880"/>
            <a:ext cx="1854034" cy="369332"/>
          </a:xfrm>
          <a:prstGeom prst="rect">
            <a:avLst/>
          </a:prstGeom>
          <a:noFill/>
          <a:ln w="9525">
            <a:noFill/>
            <a:miter lim="800000"/>
            <a:headEnd/>
            <a:tailEnd/>
          </a:ln>
        </p:spPr>
        <p:txBody>
          <a:bodyPr wrap="none">
            <a:spAutoFit/>
          </a:bodyPr>
          <a:lstStyle/>
          <a:p>
            <a:r>
              <a:rPr lang="fr-FR" b="1" dirty="0">
                <a:latin typeface="Times"/>
              </a:rPr>
              <a:t>Marché étranger</a:t>
            </a:r>
            <a:endParaRPr lang="fr-FR" baseline="30000" dirty="0">
              <a:latin typeface="Times"/>
            </a:endParaRPr>
          </a:p>
        </p:txBody>
      </p:sp>
      <p:cxnSp>
        <p:nvCxnSpPr>
          <p:cNvPr id="82" name="Connecteur droit 81"/>
          <p:cNvCxnSpPr/>
          <p:nvPr/>
        </p:nvCxnSpPr>
        <p:spPr>
          <a:xfrm>
            <a:off x="539552" y="4269496"/>
            <a:ext cx="87665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p:nvPr/>
        </p:nvCxnSpPr>
        <p:spPr>
          <a:xfrm flipV="1">
            <a:off x="539552" y="4549450"/>
            <a:ext cx="7222907" cy="1751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36512" y="4400788"/>
            <a:ext cx="633507" cy="369332"/>
          </a:xfrm>
          <a:prstGeom prst="rect">
            <a:avLst/>
          </a:prstGeom>
          <a:noFill/>
          <a:ln w="9525">
            <a:noFill/>
            <a:miter lim="800000"/>
            <a:headEnd/>
            <a:tailEnd/>
          </a:ln>
          <a:effectLst/>
        </p:spPr>
        <p:txBody>
          <a:bodyPr wrap="none">
            <a:spAutoFit/>
          </a:bodyPr>
          <a:lstStyle/>
          <a:p>
            <a:r>
              <a:rPr lang="fr-FR" dirty="0"/>
              <a:t>5,33</a:t>
            </a:r>
          </a:p>
        </p:txBody>
      </p:sp>
      <p:sp>
        <p:nvSpPr>
          <p:cNvPr id="66" name="Text Box 16"/>
          <p:cNvSpPr txBox="1">
            <a:spLocks noChangeArrowheads="1"/>
          </p:cNvSpPr>
          <p:nvPr/>
        </p:nvSpPr>
        <p:spPr bwMode="auto">
          <a:xfrm>
            <a:off x="1319590" y="5778232"/>
            <a:ext cx="300082" cy="369332"/>
          </a:xfrm>
          <a:prstGeom prst="rect">
            <a:avLst/>
          </a:prstGeom>
          <a:noFill/>
          <a:ln w="9525">
            <a:noFill/>
            <a:miter lim="800000"/>
            <a:headEnd/>
            <a:tailEnd/>
          </a:ln>
        </p:spPr>
        <p:txBody>
          <a:bodyPr wrap="none">
            <a:spAutoFit/>
          </a:bodyPr>
          <a:lstStyle/>
          <a:p>
            <a:r>
              <a:rPr lang="fr-FR" dirty="0">
                <a:latin typeface="Times"/>
              </a:rPr>
              <a:t>8</a:t>
            </a:r>
            <a:endParaRPr lang="fr-FR" baseline="-25000" dirty="0">
              <a:latin typeface="Times"/>
            </a:endParaRPr>
          </a:p>
        </p:txBody>
      </p:sp>
      <p:sp>
        <p:nvSpPr>
          <p:cNvPr id="52" name="Text Box 16"/>
          <p:cNvSpPr txBox="1">
            <a:spLocks noChangeArrowheads="1"/>
          </p:cNvSpPr>
          <p:nvPr/>
        </p:nvSpPr>
        <p:spPr bwMode="auto">
          <a:xfrm>
            <a:off x="7308304" y="5778232"/>
            <a:ext cx="300082" cy="369332"/>
          </a:xfrm>
          <a:prstGeom prst="rect">
            <a:avLst/>
          </a:prstGeom>
          <a:noFill/>
          <a:ln w="9525">
            <a:noFill/>
            <a:miter lim="800000"/>
            <a:headEnd/>
            <a:tailEnd/>
          </a:ln>
        </p:spPr>
        <p:txBody>
          <a:bodyPr wrap="none">
            <a:spAutoFit/>
          </a:bodyPr>
          <a:lstStyle/>
          <a:p>
            <a:r>
              <a:rPr lang="fr-FR" dirty="0">
                <a:latin typeface="Times"/>
              </a:rPr>
              <a:t>8</a:t>
            </a:r>
            <a:endParaRPr lang="fr-FR" baseline="-25000" dirty="0">
              <a:latin typeface="Times"/>
            </a:endParaRPr>
          </a:p>
        </p:txBody>
      </p:sp>
      <p:sp>
        <p:nvSpPr>
          <p:cNvPr id="71" name="Text Box 27"/>
          <p:cNvSpPr txBox="1">
            <a:spLocks noChangeArrowheads="1"/>
          </p:cNvSpPr>
          <p:nvPr/>
        </p:nvSpPr>
        <p:spPr bwMode="auto">
          <a:xfrm>
            <a:off x="6057265" y="4823767"/>
            <a:ext cx="312906" cy="369332"/>
          </a:xfrm>
          <a:prstGeom prst="rect">
            <a:avLst/>
          </a:prstGeom>
          <a:noFill/>
          <a:ln w="9525">
            <a:noFill/>
            <a:miter lim="800000"/>
            <a:headEnd/>
            <a:tailEnd/>
          </a:ln>
          <a:effectLst/>
        </p:spPr>
        <p:txBody>
          <a:bodyPr wrap="none">
            <a:spAutoFit/>
          </a:bodyPr>
          <a:lstStyle/>
          <a:p>
            <a:r>
              <a:rPr lang="fr-FR" dirty="0"/>
              <a:t>4</a:t>
            </a:r>
          </a:p>
        </p:txBody>
      </p:sp>
      <p:sp>
        <p:nvSpPr>
          <p:cNvPr id="77" name="Text Box 12"/>
          <p:cNvSpPr txBox="1">
            <a:spLocks noChangeArrowheads="1"/>
          </p:cNvSpPr>
          <p:nvPr/>
        </p:nvSpPr>
        <p:spPr bwMode="auto">
          <a:xfrm>
            <a:off x="2123728" y="3329960"/>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813676" y="3329960"/>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91881" y="57782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91880" y="30419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923928" y="2609880"/>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730540" y="5787524"/>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915816" y="2835196"/>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4" name="Text Box 27"/>
          <p:cNvSpPr txBox="1">
            <a:spLocks noChangeArrowheads="1"/>
          </p:cNvSpPr>
          <p:nvPr/>
        </p:nvSpPr>
        <p:spPr bwMode="auto">
          <a:xfrm>
            <a:off x="226646" y="4081621"/>
            <a:ext cx="312906" cy="369332"/>
          </a:xfrm>
          <a:prstGeom prst="rect">
            <a:avLst/>
          </a:prstGeom>
          <a:noFill/>
          <a:ln w="9525">
            <a:noFill/>
            <a:miter lim="800000"/>
            <a:headEnd/>
            <a:tailEnd/>
          </a:ln>
          <a:effectLst/>
        </p:spPr>
        <p:txBody>
          <a:bodyPr wrap="none">
            <a:spAutoFit/>
          </a:bodyPr>
          <a:lstStyle/>
          <a:p>
            <a:r>
              <a:rPr lang="fr-FR" dirty="0"/>
              <a:t>6</a:t>
            </a:r>
          </a:p>
        </p:txBody>
      </p:sp>
      <p:sp>
        <p:nvSpPr>
          <p:cNvPr id="55" name="Line 21"/>
          <p:cNvSpPr>
            <a:spLocks noChangeShapeType="1"/>
          </p:cNvSpPr>
          <p:nvPr/>
        </p:nvSpPr>
        <p:spPr bwMode="auto">
          <a:xfrm flipH="1">
            <a:off x="3948610" y="4635172"/>
            <a:ext cx="0" cy="1133768"/>
          </a:xfrm>
          <a:prstGeom prst="line">
            <a:avLst/>
          </a:prstGeom>
          <a:noFill/>
          <a:ln w="9525">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3779912" y="5768940"/>
            <a:ext cx="479618" cy="369332"/>
          </a:xfrm>
          <a:prstGeom prst="rect">
            <a:avLst/>
          </a:prstGeom>
          <a:noFill/>
          <a:ln w="9525">
            <a:noFill/>
            <a:miter lim="800000"/>
            <a:headEnd/>
            <a:tailEnd/>
          </a:ln>
        </p:spPr>
        <p:txBody>
          <a:bodyPr wrap="none">
            <a:spAutoFit/>
          </a:bodyPr>
          <a:lstStyle/>
          <a:p>
            <a:r>
              <a:rPr lang="fr-FR" dirty="0">
                <a:latin typeface="Times"/>
              </a:rPr>
              <a:t>8/3</a:t>
            </a:r>
            <a:endParaRPr lang="fr-FR" baseline="-25000" dirty="0">
              <a:latin typeface="Times"/>
            </a:endParaRPr>
          </a:p>
        </p:txBody>
      </p:sp>
      <p:sp>
        <p:nvSpPr>
          <p:cNvPr id="59" name="Text Box 16"/>
          <p:cNvSpPr txBox="1">
            <a:spLocks noChangeArrowheads="1"/>
          </p:cNvSpPr>
          <p:nvPr/>
        </p:nvSpPr>
        <p:spPr bwMode="auto">
          <a:xfrm>
            <a:off x="5004048" y="5787524"/>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2" name="Text Box 12"/>
          <p:cNvSpPr txBox="1">
            <a:spLocks noChangeArrowheads="1"/>
          </p:cNvSpPr>
          <p:nvPr/>
        </p:nvSpPr>
        <p:spPr bwMode="auto">
          <a:xfrm>
            <a:off x="5148064" y="3429000"/>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73" name="Text Box 12"/>
          <p:cNvSpPr txBox="1">
            <a:spLocks noChangeArrowheads="1"/>
          </p:cNvSpPr>
          <p:nvPr/>
        </p:nvSpPr>
        <p:spPr bwMode="auto">
          <a:xfrm>
            <a:off x="5604201" y="5399608"/>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39552" y="3401968"/>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39552" y="3329960"/>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9" name="AutoShape 13"/>
          <p:cNvSpPr>
            <a:spLocks noChangeAspect="1" noChangeArrowheads="1"/>
          </p:cNvSpPr>
          <p:nvPr/>
        </p:nvSpPr>
        <p:spPr bwMode="auto">
          <a:xfrm>
            <a:off x="1403201" y="4194056"/>
            <a:ext cx="144463" cy="144463"/>
          </a:xfrm>
          <a:prstGeom prst="flowChartConnector">
            <a:avLst/>
          </a:prstGeom>
          <a:solidFill>
            <a:srgbClr val="FFFF00"/>
          </a:solidFill>
          <a:ln w="9525">
            <a:noFill/>
            <a:round/>
            <a:headEnd/>
            <a:tailEnd/>
          </a:ln>
          <a:effectLst/>
        </p:spPr>
        <p:txBody>
          <a:bodyPr wrap="none" anchor="ctr"/>
          <a:lstStyle/>
          <a:p>
            <a:endParaRPr lang="fr-CA"/>
          </a:p>
        </p:txBody>
      </p:sp>
      <p:cxnSp>
        <p:nvCxnSpPr>
          <p:cNvPr id="83" name="Connecteur droit 82"/>
          <p:cNvCxnSpPr/>
          <p:nvPr/>
        </p:nvCxnSpPr>
        <p:spPr>
          <a:xfrm flipV="1">
            <a:off x="6876256" y="3010570"/>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44208" y="3329960"/>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5" name="AutoShape 13"/>
          <p:cNvSpPr>
            <a:spLocks noChangeAspect="1" noChangeArrowheads="1"/>
          </p:cNvSpPr>
          <p:nvPr/>
        </p:nvSpPr>
        <p:spPr bwMode="auto">
          <a:xfrm>
            <a:off x="7378821" y="4891043"/>
            <a:ext cx="144463" cy="144463"/>
          </a:xfrm>
          <a:prstGeom prst="flowChartConnector">
            <a:avLst/>
          </a:prstGeom>
          <a:solidFill>
            <a:srgbClr val="FFFF00"/>
          </a:solidFill>
          <a:ln w="9525">
            <a:noFill/>
            <a:round/>
            <a:headEnd/>
            <a:tailEnd/>
          </a:ln>
          <a:effectLst/>
        </p:spPr>
        <p:txBody>
          <a:bodyPr wrap="none" anchor="ctr"/>
          <a:lstStyle/>
          <a:p>
            <a:endParaRPr lang="fr-CA"/>
          </a:p>
        </p:txBody>
      </p:sp>
      <p:cxnSp>
        <p:nvCxnSpPr>
          <p:cNvPr id="87" name="Connecteur droit 86"/>
          <p:cNvCxnSpPr>
            <a:endCxn id="85" idx="5"/>
          </p:cNvCxnSpPr>
          <p:nvPr/>
        </p:nvCxnSpPr>
        <p:spPr>
          <a:xfrm flipV="1">
            <a:off x="6459941" y="5014350"/>
            <a:ext cx="1042187" cy="1116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91880" y="4266064"/>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211797" y="5418192"/>
            <a:ext cx="296307" cy="3870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91880" y="3501008"/>
            <a:ext cx="1656184" cy="147820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a:off x="5148064" y="3284984"/>
            <a:ext cx="155703" cy="26100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3875394" y="448389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00" name="Text Box 12"/>
          <p:cNvSpPr txBox="1">
            <a:spLocks noChangeArrowheads="1"/>
          </p:cNvSpPr>
          <p:nvPr/>
        </p:nvSpPr>
        <p:spPr bwMode="auto">
          <a:xfrm>
            <a:off x="7942468" y="3320668"/>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32416" y="3320668"/>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1187624" y="4585454"/>
            <a:ext cx="0" cy="1192778"/>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1780232" y="4549450"/>
            <a:ext cx="0" cy="1238074"/>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827584" y="5778232"/>
            <a:ext cx="588623" cy="369332"/>
          </a:xfrm>
          <a:prstGeom prst="rect">
            <a:avLst/>
          </a:prstGeom>
          <a:noFill/>
          <a:ln w="9525">
            <a:noFill/>
            <a:miter lim="800000"/>
            <a:headEnd/>
            <a:tailEnd/>
          </a:ln>
        </p:spPr>
        <p:txBody>
          <a:bodyPr wrap="none">
            <a:spAutoFit/>
          </a:bodyPr>
          <a:lstStyle/>
          <a:p>
            <a:r>
              <a:rPr lang="fr-FR" dirty="0">
                <a:latin typeface="Times"/>
              </a:rPr>
              <a:t>6,66</a:t>
            </a:r>
            <a:endParaRPr lang="fr-FR" baseline="-25000" dirty="0">
              <a:latin typeface="Times"/>
            </a:endParaRPr>
          </a:p>
        </p:txBody>
      </p:sp>
      <p:sp>
        <p:nvSpPr>
          <p:cNvPr id="65" name="Text Box 16"/>
          <p:cNvSpPr txBox="1">
            <a:spLocks noChangeArrowheads="1"/>
          </p:cNvSpPr>
          <p:nvPr/>
        </p:nvSpPr>
        <p:spPr bwMode="auto">
          <a:xfrm>
            <a:off x="1547664" y="5778232"/>
            <a:ext cx="588623" cy="369332"/>
          </a:xfrm>
          <a:prstGeom prst="rect">
            <a:avLst/>
          </a:prstGeom>
          <a:noFill/>
          <a:ln w="9525">
            <a:noFill/>
            <a:miter lim="800000"/>
            <a:headEnd/>
            <a:tailEnd/>
          </a:ln>
        </p:spPr>
        <p:txBody>
          <a:bodyPr wrap="none">
            <a:spAutoFit/>
          </a:bodyPr>
          <a:lstStyle/>
          <a:p>
            <a:r>
              <a:rPr lang="fr-FR" dirty="0">
                <a:latin typeface="Times"/>
              </a:rPr>
              <a:t>9,33</a:t>
            </a:r>
            <a:endParaRPr lang="fr-FR" baseline="-25000" dirty="0">
              <a:latin typeface="Times"/>
            </a:endParaRPr>
          </a:p>
        </p:txBody>
      </p:sp>
      <p:sp>
        <p:nvSpPr>
          <p:cNvPr id="3" name="Accolade ouvrante 2"/>
          <p:cNvSpPr/>
          <p:nvPr/>
        </p:nvSpPr>
        <p:spPr>
          <a:xfrm rot="16200000">
            <a:off x="1331528" y="5994144"/>
            <a:ext cx="287808" cy="57651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6" name="ZoneTexte 5"/>
          <p:cNvSpPr txBox="1"/>
          <p:nvPr/>
        </p:nvSpPr>
        <p:spPr>
          <a:xfrm>
            <a:off x="971600" y="6354296"/>
            <a:ext cx="1152880" cy="369332"/>
          </a:xfrm>
          <a:prstGeom prst="rect">
            <a:avLst/>
          </a:prstGeom>
          <a:noFill/>
        </p:spPr>
        <p:txBody>
          <a:bodyPr wrap="none" rtlCol="0">
            <a:spAutoFit/>
          </a:bodyPr>
          <a:lstStyle/>
          <a:p>
            <a:r>
              <a:rPr lang="en-CA" dirty="0"/>
              <a:t>M = 2,66 </a:t>
            </a:r>
            <a:endParaRPr lang="fr-CA" dirty="0"/>
          </a:p>
        </p:txBody>
      </p:sp>
      <p:sp>
        <p:nvSpPr>
          <p:cNvPr id="69" name="ZoneTexte 68"/>
          <p:cNvSpPr txBox="1"/>
          <p:nvPr/>
        </p:nvSpPr>
        <p:spPr>
          <a:xfrm>
            <a:off x="6875504" y="6345004"/>
            <a:ext cx="1152880" cy="369332"/>
          </a:xfrm>
          <a:prstGeom prst="rect">
            <a:avLst/>
          </a:prstGeom>
          <a:noFill/>
        </p:spPr>
        <p:txBody>
          <a:bodyPr wrap="none" rtlCol="0">
            <a:spAutoFit/>
          </a:bodyPr>
          <a:lstStyle/>
          <a:p>
            <a:r>
              <a:rPr lang="en-CA" dirty="0"/>
              <a:t>X = 2,66 </a:t>
            </a:r>
            <a:endParaRPr lang="fr-CA" dirty="0"/>
          </a:p>
        </p:txBody>
      </p:sp>
      <p:sp>
        <p:nvSpPr>
          <p:cNvPr id="70" name="Text Box 16"/>
          <p:cNvSpPr txBox="1">
            <a:spLocks noChangeArrowheads="1"/>
          </p:cNvSpPr>
          <p:nvPr/>
        </p:nvSpPr>
        <p:spPr bwMode="auto">
          <a:xfrm>
            <a:off x="6804248" y="5778232"/>
            <a:ext cx="588623" cy="369332"/>
          </a:xfrm>
          <a:prstGeom prst="rect">
            <a:avLst/>
          </a:prstGeom>
          <a:noFill/>
          <a:ln w="9525">
            <a:noFill/>
            <a:miter lim="800000"/>
            <a:headEnd/>
            <a:tailEnd/>
          </a:ln>
        </p:spPr>
        <p:txBody>
          <a:bodyPr wrap="none">
            <a:spAutoFit/>
          </a:bodyPr>
          <a:lstStyle/>
          <a:p>
            <a:r>
              <a:rPr lang="fr-FR" dirty="0">
                <a:latin typeface="Times"/>
              </a:rPr>
              <a:t>6,66</a:t>
            </a:r>
            <a:endParaRPr lang="fr-FR" baseline="-25000" dirty="0">
              <a:latin typeface="Times"/>
            </a:endParaRPr>
          </a:p>
        </p:txBody>
      </p:sp>
      <p:sp>
        <p:nvSpPr>
          <p:cNvPr id="80" name="Text Box 16"/>
          <p:cNvSpPr txBox="1">
            <a:spLocks noChangeArrowheads="1"/>
          </p:cNvSpPr>
          <p:nvPr/>
        </p:nvSpPr>
        <p:spPr bwMode="auto">
          <a:xfrm>
            <a:off x="7596336" y="5778232"/>
            <a:ext cx="588623" cy="369332"/>
          </a:xfrm>
          <a:prstGeom prst="rect">
            <a:avLst/>
          </a:prstGeom>
          <a:noFill/>
          <a:ln w="9525">
            <a:noFill/>
            <a:miter lim="800000"/>
            <a:headEnd/>
            <a:tailEnd/>
          </a:ln>
        </p:spPr>
        <p:txBody>
          <a:bodyPr wrap="none">
            <a:spAutoFit/>
          </a:bodyPr>
          <a:lstStyle/>
          <a:p>
            <a:r>
              <a:rPr lang="fr-FR" dirty="0">
                <a:latin typeface="Times"/>
              </a:rPr>
              <a:t>9,33</a:t>
            </a:r>
            <a:endParaRPr lang="fr-FR" baseline="-25000" dirty="0">
              <a:latin typeface="Times"/>
            </a:endParaRPr>
          </a:p>
        </p:txBody>
      </p:sp>
      <p:sp>
        <p:nvSpPr>
          <p:cNvPr id="81" name="Accolade ouvrante 80"/>
          <p:cNvSpPr/>
          <p:nvPr/>
        </p:nvSpPr>
        <p:spPr>
          <a:xfrm rot="16200000">
            <a:off x="7308640" y="5922136"/>
            <a:ext cx="287808" cy="57651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89" name="AutoShape 13"/>
          <p:cNvSpPr>
            <a:spLocks noChangeAspect="1" noChangeArrowheads="1"/>
          </p:cNvSpPr>
          <p:nvPr/>
        </p:nvSpPr>
        <p:spPr bwMode="auto">
          <a:xfrm>
            <a:off x="7163841" y="4482088"/>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1" name="AutoShape 13"/>
          <p:cNvSpPr>
            <a:spLocks noChangeAspect="1" noChangeArrowheads="1"/>
          </p:cNvSpPr>
          <p:nvPr/>
        </p:nvSpPr>
        <p:spPr bwMode="auto">
          <a:xfrm>
            <a:off x="7683621" y="448164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2" name="AutoShape 13"/>
          <p:cNvSpPr>
            <a:spLocks noChangeAspect="1" noChangeArrowheads="1"/>
          </p:cNvSpPr>
          <p:nvPr/>
        </p:nvSpPr>
        <p:spPr bwMode="auto">
          <a:xfrm>
            <a:off x="1128450" y="451322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1720826" y="448389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 name="ZoneTexte 6"/>
          <p:cNvSpPr txBox="1"/>
          <p:nvPr/>
        </p:nvSpPr>
        <p:spPr>
          <a:xfrm>
            <a:off x="611560" y="3712289"/>
            <a:ext cx="312906" cy="369332"/>
          </a:xfrm>
          <a:prstGeom prst="rect">
            <a:avLst/>
          </a:prstGeom>
          <a:noFill/>
        </p:spPr>
        <p:txBody>
          <a:bodyPr wrap="none" rtlCol="0">
            <a:spAutoFit/>
          </a:bodyPr>
          <a:lstStyle/>
          <a:p>
            <a:r>
              <a:rPr lang="en-CA" dirty="0"/>
              <a:t>a</a:t>
            </a:r>
            <a:endParaRPr lang="fr-CA" dirty="0"/>
          </a:p>
        </p:txBody>
      </p:sp>
      <p:sp>
        <p:nvSpPr>
          <p:cNvPr id="67" name="ZoneTexte 66"/>
          <p:cNvSpPr txBox="1"/>
          <p:nvPr/>
        </p:nvSpPr>
        <p:spPr>
          <a:xfrm>
            <a:off x="611560" y="4256772"/>
            <a:ext cx="312906" cy="369332"/>
          </a:xfrm>
          <a:prstGeom prst="rect">
            <a:avLst/>
          </a:prstGeom>
          <a:noFill/>
        </p:spPr>
        <p:txBody>
          <a:bodyPr wrap="none" rtlCol="0">
            <a:spAutoFit/>
          </a:bodyPr>
          <a:lstStyle/>
          <a:p>
            <a:r>
              <a:rPr lang="en-CA" dirty="0"/>
              <a:t>b</a:t>
            </a:r>
            <a:endParaRPr lang="fr-CA" dirty="0"/>
          </a:p>
        </p:txBody>
      </p:sp>
      <p:sp>
        <p:nvSpPr>
          <p:cNvPr id="88" name="ZoneTexte 87"/>
          <p:cNvSpPr txBox="1"/>
          <p:nvPr/>
        </p:nvSpPr>
        <p:spPr>
          <a:xfrm>
            <a:off x="3467006" y="4482088"/>
            <a:ext cx="312906" cy="369332"/>
          </a:xfrm>
          <a:prstGeom prst="rect">
            <a:avLst/>
          </a:prstGeom>
          <a:noFill/>
        </p:spPr>
        <p:txBody>
          <a:bodyPr wrap="none" rtlCol="0">
            <a:spAutoFit/>
          </a:bodyPr>
          <a:lstStyle/>
          <a:p>
            <a:r>
              <a:rPr lang="en-CA" dirty="0"/>
              <a:t>h</a:t>
            </a:r>
            <a:endParaRPr lang="fr-CA" dirty="0"/>
          </a:p>
        </p:txBody>
      </p:sp>
      <p:sp>
        <p:nvSpPr>
          <p:cNvPr id="90" name="ZoneTexte 89"/>
          <p:cNvSpPr txBox="1"/>
          <p:nvPr/>
        </p:nvSpPr>
        <p:spPr>
          <a:xfrm>
            <a:off x="3459118" y="4266064"/>
            <a:ext cx="312906" cy="369332"/>
          </a:xfrm>
          <a:prstGeom prst="rect">
            <a:avLst/>
          </a:prstGeom>
          <a:noFill/>
        </p:spPr>
        <p:txBody>
          <a:bodyPr wrap="none" rtlCol="0">
            <a:spAutoFit/>
          </a:bodyPr>
          <a:lstStyle/>
          <a:p>
            <a:r>
              <a:rPr lang="en-CA" dirty="0"/>
              <a:t>d</a:t>
            </a:r>
            <a:endParaRPr lang="fr-CA" dirty="0"/>
          </a:p>
        </p:txBody>
      </p:sp>
      <p:graphicFrame>
        <p:nvGraphicFramePr>
          <p:cNvPr id="102" name="Tableau 101"/>
          <p:cNvGraphicFramePr>
            <a:graphicFrameLocks noGrp="1"/>
          </p:cNvGraphicFramePr>
          <p:nvPr>
            <p:extLst>
              <p:ext uri="{D42A27DB-BD31-4B8C-83A1-F6EECF244321}">
                <p14:modId xmlns:p14="http://schemas.microsoft.com/office/powerpoint/2010/main" val="432187155"/>
              </p:ext>
            </p:extLst>
          </p:nvPr>
        </p:nvGraphicFramePr>
        <p:xfrm>
          <a:off x="6300192" y="1223784"/>
          <a:ext cx="2549960" cy="1341120"/>
        </p:xfrm>
        <a:graphic>
          <a:graphicData uri="http://schemas.openxmlformats.org/drawingml/2006/table">
            <a:tbl>
              <a:tblPr firstRow="1" bandRow="1">
                <a:tableStyleId>{5C22544A-7EE6-4342-B048-85BDC9FD1C3A}</a:tableStyleId>
              </a:tblPr>
              <a:tblGrid>
                <a:gridCol w="637490">
                  <a:extLst>
                    <a:ext uri="{9D8B030D-6E8A-4147-A177-3AD203B41FA5}">
                      <a16:colId xmlns:a16="http://schemas.microsoft.com/office/drawing/2014/main" val="20000"/>
                    </a:ext>
                  </a:extLst>
                </a:gridCol>
                <a:gridCol w="637490">
                  <a:extLst>
                    <a:ext uri="{9D8B030D-6E8A-4147-A177-3AD203B41FA5}">
                      <a16:colId xmlns:a16="http://schemas.microsoft.com/office/drawing/2014/main" val="20001"/>
                    </a:ext>
                  </a:extLst>
                </a:gridCol>
                <a:gridCol w="637490">
                  <a:extLst>
                    <a:ext uri="{9D8B030D-6E8A-4147-A177-3AD203B41FA5}">
                      <a16:colId xmlns:a16="http://schemas.microsoft.com/office/drawing/2014/main" val="20002"/>
                    </a:ext>
                  </a:extLst>
                </a:gridCol>
                <a:gridCol w="637490">
                  <a:extLst>
                    <a:ext uri="{9D8B030D-6E8A-4147-A177-3AD203B41FA5}">
                      <a16:colId xmlns:a16="http://schemas.microsoft.com/office/drawing/2014/main" val="20003"/>
                    </a:ext>
                  </a:extLst>
                </a:gridCol>
              </a:tblGrid>
              <a:tr h="322795">
                <a:tc>
                  <a:txBody>
                    <a:bodyPr/>
                    <a:lstStyle/>
                    <a:p>
                      <a:pPr algn="ctr"/>
                      <a:endParaRPr lang="fr-CA" sz="1600" dirty="0"/>
                    </a:p>
                  </a:txBody>
                  <a:tcPr anchor="ctr"/>
                </a:tc>
                <a:tc>
                  <a:txBody>
                    <a:bodyPr/>
                    <a:lstStyle/>
                    <a:p>
                      <a:pPr algn="ctr"/>
                      <a:r>
                        <a:rPr lang="fr-CA" sz="1600" dirty="0" err="1"/>
                        <a:t>Q</a:t>
                      </a:r>
                      <a:r>
                        <a:rPr lang="fr-CA" sz="1600" baseline="30000" dirty="0" err="1"/>
                        <a:t>aut</a:t>
                      </a:r>
                      <a:endParaRPr lang="fr-CA" sz="1600" baseline="300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322795">
                <a:tc>
                  <a:txBody>
                    <a:bodyPr/>
                    <a:lstStyle/>
                    <a:p>
                      <a:pPr algn="ctr"/>
                      <a:r>
                        <a:rPr lang="fr-CA" sz="1600" dirty="0"/>
                        <a:t>SC</a:t>
                      </a:r>
                    </a:p>
                  </a:txBody>
                  <a:tcPr anchor="ctr"/>
                </a:tc>
                <a:tc>
                  <a:txBody>
                    <a:bodyPr/>
                    <a:lstStyle/>
                    <a:p>
                      <a:pPr algn="ctr"/>
                      <a:r>
                        <a:rPr lang="fr-CA" sz="1600" dirty="0" err="1"/>
                        <a:t>ef</a:t>
                      </a:r>
                      <a:endParaRPr lang="fr-CA" sz="1600" dirty="0"/>
                    </a:p>
                  </a:txBody>
                  <a:tcPr anchor="ctr"/>
                </a:tc>
                <a:tc>
                  <a:txBody>
                    <a:bodyPr/>
                    <a:lstStyle/>
                    <a:p>
                      <a:pPr algn="ctr"/>
                      <a:r>
                        <a:rPr lang="fr-CA" sz="1600" dirty="0"/>
                        <a:t>e</a:t>
                      </a:r>
                    </a:p>
                  </a:txBody>
                  <a:tcPr anchor="ctr"/>
                </a:tc>
                <a:tc>
                  <a:txBody>
                    <a:bodyPr/>
                    <a:lstStyle/>
                    <a:p>
                      <a:pPr algn="ctr"/>
                      <a:r>
                        <a:rPr lang="fr-CA" sz="1600" dirty="0"/>
                        <a:t>-f</a:t>
                      </a:r>
                    </a:p>
                  </a:txBody>
                  <a:tcPr anchor="ctr"/>
                </a:tc>
                <a:extLst>
                  <a:ext uri="{0D108BD9-81ED-4DB2-BD59-A6C34878D82A}">
                    <a16:rowId xmlns:a16="http://schemas.microsoft.com/office/drawing/2014/main" val="10001"/>
                  </a:ext>
                </a:extLst>
              </a:tr>
              <a:tr h="322795">
                <a:tc>
                  <a:txBody>
                    <a:bodyPr/>
                    <a:lstStyle/>
                    <a:p>
                      <a:pPr algn="ctr"/>
                      <a:r>
                        <a:rPr lang="fr-CA" sz="1600" dirty="0"/>
                        <a:t>SP</a:t>
                      </a:r>
                    </a:p>
                  </a:txBody>
                  <a:tcPr anchor="ctr"/>
                </a:tc>
                <a:tc>
                  <a:txBody>
                    <a:bodyPr/>
                    <a:lstStyle/>
                    <a:p>
                      <a:pPr algn="ctr"/>
                      <a:r>
                        <a:rPr lang="en-CA" sz="1600" dirty="0"/>
                        <a:t>g</a:t>
                      </a:r>
                      <a:endParaRPr lang="fr-CA" sz="1600" dirty="0"/>
                    </a:p>
                  </a:txBody>
                  <a:tcPr anchor="ctr"/>
                </a:tc>
                <a:tc>
                  <a:txBody>
                    <a:bodyPr/>
                    <a:lstStyle/>
                    <a:p>
                      <a:pPr algn="ctr"/>
                      <a:r>
                        <a:rPr lang="fr-CA" sz="1600" dirty="0" err="1"/>
                        <a:t>fgh</a:t>
                      </a:r>
                      <a:endParaRPr lang="fr-CA" sz="1600" dirty="0"/>
                    </a:p>
                  </a:txBody>
                  <a:tcPr anchor="ctr"/>
                </a:tc>
                <a:tc>
                  <a:txBody>
                    <a:bodyPr/>
                    <a:lstStyle/>
                    <a:p>
                      <a:pPr algn="ctr"/>
                      <a:r>
                        <a:rPr lang="fr-CA" sz="1600" dirty="0"/>
                        <a:t>+</a:t>
                      </a:r>
                      <a:r>
                        <a:rPr lang="fr-CA" sz="1600" dirty="0" err="1"/>
                        <a:t>fh</a:t>
                      </a:r>
                      <a:endParaRPr lang="fr-CA" sz="1600" dirty="0"/>
                    </a:p>
                  </a:txBody>
                  <a:tcPr anchor="ctr"/>
                </a:tc>
                <a:extLst>
                  <a:ext uri="{0D108BD9-81ED-4DB2-BD59-A6C34878D82A}">
                    <a16:rowId xmlns:a16="http://schemas.microsoft.com/office/drawing/2014/main" val="10002"/>
                  </a:ext>
                </a:extLst>
              </a:tr>
              <a:tr h="322795">
                <a:tc>
                  <a:txBody>
                    <a:bodyPr/>
                    <a:lstStyle/>
                    <a:p>
                      <a:pPr algn="ctr"/>
                      <a:r>
                        <a:rPr lang="fr-CA" sz="1600" dirty="0"/>
                        <a:t>ST</a:t>
                      </a:r>
                    </a:p>
                  </a:txBody>
                  <a:tcPr anchor="ctr"/>
                </a:tc>
                <a:tc>
                  <a:txBody>
                    <a:bodyPr/>
                    <a:lstStyle/>
                    <a:p>
                      <a:pPr algn="ctr"/>
                      <a:r>
                        <a:rPr lang="fr-CA" sz="1600" dirty="0" err="1"/>
                        <a:t>efg</a:t>
                      </a:r>
                      <a:endParaRPr lang="fr-CA" sz="1600" dirty="0"/>
                    </a:p>
                  </a:txBody>
                  <a:tcPr anchor="ctr"/>
                </a:tc>
                <a:tc>
                  <a:txBody>
                    <a:bodyPr/>
                    <a:lstStyle/>
                    <a:p>
                      <a:pPr algn="ctr"/>
                      <a:r>
                        <a:rPr lang="fr-CA" sz="1600" dirty="0" err="1"/>
                        <a:t>efgh</a:t>
                      </a:r>
                      <a:endParaRPr lang="fr-CA" sz="1600" dirty="0"/>
                    </a:p>
                  </a:txBody>
                  <a:tcPr anchor="ctr"/>
                </a:tc>
                <a:tc>
                  <a:txBody>
                    <a:bodyPr/>
                    <a:lstStyle/>
                    <a:p>
                      <a:pPr algn="ctr"/>
                      <a:r>
                        <a:rPr lang="en-CA" sz="1600" dirty="0"/>
                        <a:t>+h</a:t>
                      </a:r>
                      <a:endParaRPr lang="fr-CA" sz="1600" dirty="0"/>
                    </a:p>
                  </a:txBody>
                  <a:tcPr anchor="ctr"/>
                </a:tc>
                <a:extLst>
                  <a:ext uri="{0D108BD9-81ED-4DB2-BD59-A6C34878D82A}">
                    <a16:rowId xmlns:a16="http://schemas.microsoft.com/office/drawing/2014/main" val="10003"/>
                  </a:ext>
                </a:extLst>
              </a:tr>
            </a:tbl>
          </a:graphicData>
        </a:graphic>
      </p:graphicFrame>
      <p:graphicFrame>
        <p:nvGraphicFramePr>
          <p:cNvPr id="103" name="Tableau 102"/>
          <p:cNvGraphicFramePr>
            <a:graphicFrameLocks noGrp="1"/>
          </p:cNvGraphicFramePr>
          <p:nvPr>
            <p:extLst>
              <p:ext uri="{D42A27DB-BD31-4B8C-83A1-F6EECF244321}">
                <p14:modId xmlns:p14="http://schemas.microsoft.com/office/powerpoint/2010/main" val="432037625"/>
              </p:ext>
            </p:extLst>
          </p:nvPr>
        </p:nvGraphicFramePr>
        <p:xfrm>
          <a:off x="323528" y="1268760"/>
          <a:ext cx="3021256" cy="1341120"/>
        </p:xfrm>
        <a:graphic>
          <a:graphicData uri="http://schemas.openxmlformats.org/drawingml/2006/table">
            <a:tbl>
              <a:tblPr firstRow="1" bandRow="1">
                <a:tableStyleId>{5C22544A-7EE6-4342-B048-85BDC9FD1C3A}</a:tableStyleId>
              </a:tblPr>
              <a:tblGrid>
                <a:gridCol w="755314">
                  <a:extLst>
                    <a:ext uri="{9D8B030D-6E8A-4147-A177-3AD203B41FA5}">
                      <a16:colId xmlns:a16="http://schemas.microsoft.com/office/drawing/2014/main" val="20000"/>
                    </a:ext>
                  </a:extLst>
                </a:gridCol>
                <a:gridCol w="755314">
                  <a:extLst>
                    <a:ext uri="{9D8B030D-6E8A-4147-A177-3AD203B41FA5}">
                      <a16:colId xmlns:a16="http://schemas.microsoft.com/office/drawing/2014/main" val="20001"/>
                    </a:ext>
                  </a:extLst>
                </a:gridCol>
                <a:gridCol w="755314">
                  <a:extLst>
                    <a:ext uri="{9D8B030D-6E8A-4147-A177-3AD203B41FA5}">
                      <a16:colId xmlns:a16="http://schemas.microsoft.com/office/drawing/2014/main" val="20002"/>
                    </a:ext>
                  </a:extLst>
                </a:gridCol>
                <a:gridCol w="755314">
                  <a:extLst>
                    <a:ext uri="{9D8B030D-6E8A-4147-A177-3AD203B41FA5}">
                      <a16:colId xmlns:a16="http://schemas.microsoft.com/office/drawing/2014/main" val="20003"/>
                    </a:ext>
                  </a:extLst>
                </a:gridCol>
              </a:tblGrid>
              <a:tr h="322795">
                <a:tc>
                  <a:txBody>
                    <a:bodyPr/>
                    <a:lstStyle/>
                    <a:p>
                      <a:pPr algn="ctr"/>
                      <a:endParaRPr lang="fr-CA" sz="1600" dirty="0"/>
                    </a:p>
                  </a:txBody>
                  <a:tcPr anchor="ctr"/>
                </a:tc>
                <a:tc>
                  <a:txBody>
                    <a:bodyPr/>
                    <a:lstStyle/>
                    <a:p>
                      <a:pPr algn="ctr"/>
                      <a:r>
                        <a:rPr lang="fr-CA" sz="1600" dirty="0" err="1"/>
                        <a:t>Q</a:t>
                      </a:r>
                      <a:r>
                        <a:rPr lang="fr-CA" sz="1600" baseline="30000" dirty="0" err="1"/>
                        <a:t>aut</a:t>
                      </a:r>
                      <a:endParaRPr lang="fr-CA" sz="1600" baseline="300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322795">
                <a:tc>
                  <a:txBody>
                    <a:bodyPr/>
                    <a:lstStyle/>
                    <a:p>
                      <a:pPr algn="ctr"/>
                      <a:r>
                        <a:rPr lang="fr-CA" sz="1600" dirty="0"/>
                        <a:t>SC</a:t>
                      </a:r>
                    </a:p>
                  </a:txBody>
                  <a:tcPr anchor="ctr"/>
                </a:tc>
                <a:tc>
                  <a:txBody>
                    <a:bodyPr/>
                    <a:lstStyle/>
                    <a:p>
                      <a:pPr algn="ctr"/>
                      <a:r>
                        <a:rPr lang="fr-CA" sz="1600" dirty="0"/>
                        <a:t>a</a:t>
                      </a:r>
                    </a:p>
                  </a:txBody>
                  <a:tcPr anchor="ctr"/>
                </a:tc>
                <a:tc>
                  <a:txBody>
                    <a:bodyPr/>
                    <a:lstStyle/>
                    <a:p>
                      <a:pPr algn="ctr"/>
                      <a:r>
                        <a:rPr lang="fr-CA" sz="1600" dirty="0" err="1"/>
                        <a:t>abd</a:t>
                      </a:r>
                      <a:endParaRPr lang="fr-CA" sz="1600" dirty="0"/>
                    </a:p>
                  </a:txBody>
                  <a:tcPr anchor="ctr"/>
                </a:tc>
                <a:tc>
                  <a:txBody>
                    <a:bodyPr/>
                    <a:lstStyle/>
                    <a:p>
                      <a:pPr algn="ctr"/>
                      <a:r>
                        <a:rPr lang="en-CA" sz="1600" dirty="0"/>
                        <a:t>+</a:t>
                      </a:r>
                      <a:r>
                        <a:rPr lang="en-CA" sz="1600" dirty="0" err="1"/>
                        <a:t>bd</a:t>
                      </a:r>
                      <a:endParaRPr lang="fr-CA" sz="1600" dirty="0"/>
                    </a:p>
                  </a:txBody>
                  <a:tcPr anchor="ctr"/>
                </a:tc>
                <a:extLst>
                  <a:ext uri="{0D108BD9-81ED-4DB2-BD59-A6C34878D82A}">
                    <a16:rowId xmlns:a16="http://schemas.microsoft.com/office/drawing/2014/main" val="10001"/>
                  </a:ext>
                </a:extLst>
              </a:tr>
              <a:tr h="322795">
                <a:tc>
                  <a:txBody>
                    <a:bodyPr/>
                    <a:lstStyle/>
                    <a:p>
                      <a:pPr algn="ctr"/>
                      <a:r>
                        <a:rPr lang="fr-CA" sz="1600" dirty="0"/>
                        <a:t>SP</a:t>
                      </a:r>
                    </a:p>
                  </a:txBody>
                  <a:tcPr anchor="ctr"/>
                </a:tc>
                <a:tc>
                  <a:txBody>
                    <a:bodyPr/>
                    <a:lstStyle/>
                    <a:p>
                      <a:pPr algn="ctr"/>
                      <a:r>
                        <a:rPr lang="en-CA" sz="1600" dirty="0" err="1"/>
                        <a:t>bc</a:t>
                      </a:r>
                      <a:endParaRPr lang="fr-CA" sz="1600" dirty="0"/>
                    </a:p>
                  </a:txBody>
                  <a:tcPr anchor="ctr"/>
                </a:tc>
                <a:tc>
                  <a:txBody>
                    <a:bodyPr/>
                    <a:lstStyle/>
                    <a:p>
                      <a:pPr algn="ctr"/>
                      <a:r>
                        <a:rPr lang="en-CA" sz="1600" dirty="0"/>
                        <a:t>c</a:t>
                      </a:r>
                      <a:endParaRPr lang="fr-CA" sz="1600" dirty="0"/>
                    </a:p>
                  </a:txBody>
                  <a:tcPr anchor="ctr"/>
                </a:tc>
                <a:tc>
                  <a:txBody>
                    <a:bodyPr/>
                    <a:lstStyle/>
                    <a:p>
                      <a:pPr algn="ctr"/>
                      <a:r>
                        <a:rPr lang="fr-CA" sz="1600" dirty="0"/>
                        <a:t>-b</a:t>
                      </a:r>
                    </a:p>
                  </a:txBody>
                  <a:tcPr anchor="ctr"/>
                </a:tc>
                <a:extLst>
                  <a:ext uri="{0D108BD9-81ED-4DB2-BD59-A6C34878D82A}">
                    <a16:rowId xmlns:a16="http://schemas.microsoft.com/office/drawing/2014/main" val="10002"/>
                  </a:ext>
                </a:extLst>
              </a:tr>
              <a:tr h="322795">
                <a:tc>
                  <a:txBody>
                    <a:bodyPr/>
                    <a:lstStyle/>
                    <a:p>
                      <a:pPr algn="ctr"/>
                      <a:r>
                        <a:rPr lang="fr-CA" sz="1600" dirty="0"/>
                        <a:t>ST</a:t>
                      </a:r>
                    </a:p>
                  </a:txBody>
                  <a:tcPr anchor="ctr"/>
                </a:tc>
                <a:tc>
                  <a:txBody>
                    <a:bodyPr/>
                    <a:lstStyle/>
                    <a:p>
                      <a:pPr algn="ctr"/>
                      <a:r>
                        <a:rPr lang="fr-CA" sz="1600" dirty="0"/>
                        <a:t>abc</a:t>
                      </a:r>
                    </a:p>
                  </a:txBody>
                  <a:tcPr anchor="ctr"/>
                </a:tc>
                <a:tc>
                  <a:txBody>
                    <a:bodyPr/>
                    <a:lstStyle/>
                    <a:p>
                      <a:pPr algn="ctr"/>
                      <a:r>
                        <a:rPr lang="fr-CA" sz="1600" dirty="0" err="1"/>
                        <a:t>abcd</a:t>
                      </a:r>
                      <a:endParaRPr lang="fr-CA" sz="1600" dirty="0"/>
                    </a:p>
                  </a:txBody>
                  <a:tcPr anchor="ctr"/>
                </a:tc>
                <a:tc>
                  <a:txBody>
                    <a:bodyPr/>
                    <a:lstStyle/>
                    <a:p>
                      <a:pPr algn="ctr"/>
                      <a:r>
                        <a:rPr lang="en-CA" sz="1600" dirty="0"/>
                        <a:t>+d</a:t>
                      </a:r>
                      <a:endParaRPr lang="fr-CA" sz="1600" dirty="0"/>
                    </a:p>
                  </a:txBody>
                  <a:tcPr anchor="ctr"/>
                </a:tc>
                <a:extLst>
                  <a:ext uri="{0D108BD9-81ED-4DB2-BD59-A6C34878D82A}">
                    <a16:rowId xmlns:a16="http://schemas.microsoft.com/office/drawing/2014/main" val="10003"/>
                  </a:ext>
                </a:extLst>
              </a:tr>
            </a:tbl>
          </a:graphicData>
        </a:graphic>
      </p:graphicFrame>
      <p:sp>
        <p:nvSpPr>
          <p:cNvPr id="105" name="ZoneTexte 104"/>
          <p:cNvSpPr txBox="1"/>
          <p:nvPr/>
        </p:nvSpPr>
        <p:spPr>
          <a:xfrm>
            <a:off x="1331640" y="4266064"/>
            <a:ext cx="312906" cy="369332"/>
          </a:xfrm>
          <a:prstGeom prst="rect">
            <a:avLst/>
          </a:prstGeom>
          <a:noFill/>
        </p:spPr>
        <p:txBody>
          <a:bodyPr wrap="none" rtlCol="0">
            <a:spAutoFit/>
          </a:bodyPr>
          <a:lstStyle/>
          <a:p>
            <a:r>
              <a:rPr lang="en-CA" dirty="0"/>
              <a:t>d</a:t>
            </a:r>
            <a:endParaRPr lang="fr-CA" dirty="0"/>
          </a:p>
        </p:txBody>
      </p:sp>
      <p:sp>
        <p:nvSpPr>
          <p:cNvPr id="109" name="ZoneTexte 108"/>
          <p:cNvSpPr txBox="1"/>
          <p:nvPr/>
        </p:nvSpPr>
        <p:spPr>
          <a:xfrm>
            <a:off x="6588224" y="4112756"/>
            <a:ext cx="312906" cy="369332"/>
          </a:xfrm>
          <a:prstGeom prst="rect">
            <a:avLst/>
          </a:prstGeom>
          <a:noFill/>
        </p:spPr>
        <p:txBody>
          <a:bodyPr wrap="none" rtlCol="0">
            <a:spAutoFit/>
          </a:bodyPr>
          <a:lstStyle/>
          <a:p>
            <a:r>
              <a:rPr lang="en-CA" dirty="0"/>
              <a:t>e</a:t>
            </a:r>
            <a:endParaRPr lang="fr-CA" dirty="0"/>
          </a:p>
        </p:txBody>
      </p:sp>
      <p:sp>
        <p:nvSpPr>
          <p:cNvPr id="111" name="ZoneTexte 110"/>
          <p:cNvSpPr txBox="1"/>
          <p:nvPr/>
        </p:nvSpPr>
        <p:spPr>
          <a:xfrm>
            <a:off x="6660232" y="4616812"/>
            <a:ext cx="248786" cy="369332"/>
          </a:xfrm>
          <a:prstGeom prst="rect">
            <a:avLst/>
          </a:prstGeom>
          <a:noFill/>
        </p:spPr>
        <p:txBody>
          <a:bodyPr wrap="none" rtlCol="0">
            <a:spAutoFit/>
          </a:bodyPr>
          <a:lstStyle/>
          <a:p>
            <a:r>
              <a:rPr lang="en-CA" dirty="0"/>
              <a:t>f</a:t>
            </a:r>
            <a:endParaRPr lang="fr-CA" dirty="0"/>
          </a:p>
        </p:txBody>
      </p:sp>
      <p:sp>
        <p:nvSpPr>
          <p:cNvPr id="112" name="ZoneTexte 111"/>
          <p:cNvSpPr txBox="1"/>
          <p:nvPr/>
        </p:nvSpPr>
        <p:spPr>
          <a:xfrm>
            <a:off x="6660232" y="5120868"/>
            <a:ext cx="312906" cy="369332"/>
          </a:xfrm>
          <a:prstGeom prst="rect">
            <a:avLst/>
          </a:prstGeom>
          <a:noFill/>
        </p:spPr>
        <p:txBody>
          <a:bodyPr wrap="none" rtlCol="0">
            <a:spAutoFit/>
          </a:bodyPr>
          <a:lstStyle/>
          <a:p>
            <a:r>
              <a:rPr lang="en-CA" dirty="0"/>
              <a:t>g</a:t>
            </a:r>
            <a:endParaRPr lang="fr-CA" dirty="0"/>
          </a:p>
        </p:txBody>
      </p:sp>
      <p:sp>
        <p:nvSpPr>
          <p:cNvPr id="120" name="ZoneTexte 119"/>
          <p:cNvSpPr txBox="1"/>
          <p:nvPr/>
        </p:nvSpPr>
        <p:spPr>
          <a:xfrm>
            <a:off x="611560" y="4659638"/>
            <a:ext cx="300082" cy="369332"/>
          </a:xfrm>
          <a:prstGeom prst="rect">
            <a:avLst/>
          </a:prstGeom>
          <a:noFill/>
        </p:spPr>
        <p:txBody>
          <a:bodyPr wrap="none" rtlCol="0">
            <a:spAutoFit/>
          </a:bodyPr>
          <a:lstStyle/>
          <a:p>
            <a:r>
              <a:rPr lang="en-CA" dirty="0"/>
              <a:t>c</a:t>
            </a:r>
            <a:endParaRPr lang="fr-CA" dirty="0"/>
          </a:p>
        </p:txBody>
      </p:sp>
      <p:sp>
        <p:nvSpPr>
          <p:cNvPr id="9" name="ZoneTexte 8"/>
          <p:cNvSpPr txBox="1"/>
          <p:nvPr/>
        </p:nvSpPr>
        <p:spPr>
          <a:xfrm>
            <a:off x="3779912" y="1628800"/>
            <a:ext cx="2012089" cy="369332"/>
          </a:xfrm>
          <a:prstGeom prst="rect">
            <a:avLst/>
          </a:prstGeom>
          <a:noFill/>
        </p:spPr>
        <p:txBody>
          <a:bodyPr wrap="none" rtlCol="0">
            <a:spAutoFit/>
          </a:bodyPr>
          <a:lstStyle/>
          <a:p>
            <a:r>
              <a:rPr lang="en-CA" dirty="0"/>
              <a:t>gain </a:t>
            </a:r>
            <a:r>
              <a:rPr lang="en-CA" dirty="0" err="1"/>
              <a:t>mondial</a:t>
            </a:r>
            <a:r>
              <a:rPr lang="en-CA" dirty="0"/>
              <a:t> = dh</a:t>
            </a:r>
          </a:p>
        </p:txBody>
      </p:sp>
      <p:sp>
        <p:nvSpPr>
          <p:cNvPr id="98" name="ZoneTexte 97"/>
          <p:cNvSpPr txBox="1"/>
          <p:nvPr/>
        </p:nvSpPr>
        <p:spPr>
          <a:xfrm>
            <a:off x="7308304" y="4482088"/>
            <a:ext cx="312906" cy="369332"/>
          </a:xfrm>
          <a:prstGeom prst="rect">
            <a:avLst/>
          </a:prstGeom>
          <a:noFill/>
        </p:spPr>
        <p:txBody>
          <a:bodyPr wrap="none" rtlCol="0">
            <a:spAutoFit/>
          </a:bodyPr>
          <a:lstStyle/>
          <a:p>
            <a:r>
              <a:rPr lang="en-CA" dirty="0"/>
              <a:t>h</a:t>
            </a:r>
            <a:endParaRPr lang="fr-CA" dirty="0"/>
          </a:p>
        </p:txBody>
      </p:sp>
    </p:spTree>
    <p:extLst>
      <p:ext uri="{BB962C8B-B14F-4D97-AF65-F5344CB8AC3E}">
        <p14:creationId xmlns:p14="http://schemas.microsoft.com/office/powerpoint/2010/main" val="758725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468313" y="1484784"/>
            <a:ext cx="8496175" cy="4896966"/>
          </a:xfrm>
        </p:spPr>
        <p:txBody>
          <a:bodyPr/>
          <a:lstStyle/>
          <a:p>
            <a:pPr>
              <a:buClr>
                <a:srgbClr val="FFCC00"/>
              </a:buClr>
              <a:buFont typeface="Wingdings" pitchFamily="2" charset="2"/>
              <a:buChar char="§"/>
            </a:pPr>
            <a:r>
              <a:rPr lang="fr-CA" sz="3000" dirty="0"/>
              <a:t>L’analyse précédente ne tient pas compte de d’autres gains dynamiques potentiels</a:t>
            </a:r>
            <a:endParaRPr lang="fr-CA" sz="2600" dirty="0"/>
          </a:p>
          <a:p>
            <a:pPr lvl="1">
              <a:buClr>
                <a:srgbClr val="FFCC00"/>
              </a:buClr>
              <a:buFont typeface="Wingdings" pitchFamily="2" charset="2"/>
              <a:buChar char="v"/>
            </a:pPr>
            <a:r>
              <a:rPr lang="fr-CA" sz="2600" dirty="0"/>
              <a:t>Entre autres ceux liés aux économies d’échelle (voir thème 4)</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Finalement, des gains, plus intangibles et difficiles à évaluer, découlent d’une plus grande interdépendance éco. des pays rendant les conflits plus coûteux et moins probables (voir thème 7)</a:t>
            </a:r>
          </a:p>
        </p:txBody>
      </p:sp>
      <p:sp>
        <p:nvSpPr>
          <p:cNvPr id="6" name="Titre 5"/>
          <p:cNvSpPr>
            <a:spLocks noGrp="1"/>
          </p:cNvSpPr>
          <p:nvPr>
            <p:ph type="title"/>
          </p:nvPr>
        </p:nvSpPr>
        <p:spPr/>
        <p:txBody>
          <a:bodyPr>
            <a:normAutofit/>
          </a:bodyPr>
          <a:lstStyle/>
          <a:p>
            <a:pPr algn="l"/>
            <a:r>
              <a:rPr lang="fr-CA" sz="3200" b="1" dirty="0">
                <a:solidFill>
                  <a:srgbClr val="FFCC00"/>
                </a:solidFill>
                <a:latin typeface="Franklin Gothic Book" pitchFamily="34" charset="0"/>
              </a:rPr>
              <a:t>Autres gains tirés de l’échange</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25</a:t>
            </a:fld>
            <a:endParaRPr lang="fr-CA"/>
          </a:p>
        </p:txBody>
      </p:sp>
    </p:spTree>
    <p:extLst>
      <p:ext uri="{BB962C8B-B14F-4D97-AF65-F5344CB8AC3E}">
        <p14:creationId xmlns:p14="http://schemas.microsoft.com/office/powerpoint/2010/main" val="2391441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420888"/>
            <a:ext cx="8640960" cy="1872208"/>
          </a:xfrm>
        </p:spPr>
        <p:txBody>
          <a:bodyPr>
            <a:noAutofit/>
          </a:bodyPr>
          <a:lstStyle/>
          <a:p>
            <a:pPr marL="1028700" indent="-1028700" algn="ctr">
              <a:buFont typeface="+mj-lt"/>
              <a:buAutoNum type="romanUcPeriod" startAt="3"/>
            </a:pPr>
            <a:r>
              <a:rPr lang="fr-CA" b="1" dirty="0">
                <a:solidFill>
                  <a:srgbClr val="FFCC00"/>
                </a:solidFill>
                <a:effectLst>
                  <a:outerShdw blurRad="38100" dist="38100" dir="2700000" algn="tl">
                    <a:srgbClr val="000000">
                      <a:alpha val="43137"/>
                    </a:srgbClr>
                  </a:outerShdw>
                </a:effectLst>
                <a:latin typeface="Franklin Gothic Book" pitchFamily="34" charset="0"/>
              </a:rPr>
              <a:t>Les mesures protectionnistes et le bien-être</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26</a:t>
            </a:fld>
            <a:endParaRPr lang="fr-CA"/>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68312" y="188913"/>
            <a:ext cx="8675687" cy="1295400"/>
          </a:xfrm>
        </p:spPr>
        <p:txBody>
          <a:bodyPr>
            <a:normAutofit/>
          </a:bodyPr>
          <a:lstStyle/>
          <a:p>
            <a:pPr algn="l"/>
            <a:r>
              <a:rPr lang="fr-CA" sz="3200" b="1" dirty="0">
                <a:solidFill>
                  <a:srgbClr val="FFCC00"/>
                </a:solidFill>
                <a:latin typeface="Franklin Gothic Book" pitchFamily="34" charset="0"/>
              </a:rPr>
              <a:t>Les mesures protectionnistes</a:t>
            </a:r>
          </a:p>
        </p:txBody>
      </p:sp>
      <p:sp>
        <p:nvSpPr>
          <p:cNvPr id="61443" name="Rectangle 3"/>
          <p:cNvSpPr>
            <a:spLocks noGrp="1" noChangeArrowheads="1"/>
          </p:cNvSpPr>
          <p:nvPr>
            <p:ph type="body" idx="1"/>
          </p:nvPr>
        </p:nvSpPr>
        <p:spPr>
          <a:xfrm>
            <a:off x="468313" y="1484784"/>
            <a:ext cx="8229600" cy="5112569"/>
          </a:xfrm>
        </p:spPr>
        <p:txBody>
          <a:bodyPr/>
          <a:lstStyle/>
          <a:p>
            <a:pPr>
              <a:buClr>
                <a:srgbClr val="FFCC00"/>
              </a:buClr>
              <a:buFont typeface="Wingdings" pitchFamily="2" charset="2"/>
              <a:buChar char="§"/>
            </a:pPr>
            <a:r>
              <a:rPr lang="fr-CA" sz="3000" dirty="0"/>
              <a:t>Les barrières tarifaires</a:t>
            </a:r>
          </a:p>
          <a:p>
            <a:pPr lvl="1">
              <a:buClr>
                <a:srgbClr val="FFCC00"/>
              </a:buClr>
              <a:buFont typeface="Wingdings" pitchFamily="2" charset="2"/>
              <a:buChar char="v"/>
            </a:pPr>
            <a:r>
              <a:rPr lang="fr-CA" sz="2600" dirty="0"/>
              <a:t>Tarifs forfaitaires</a:t>
            </a:r>
          </a:p>
          <a:p>
            <a:pPr lvl="1">
              <a:buClr>
                <a:srgbClr val="FFCC00"/>
              </a:buClr>
              <a:buFont typeface="Wingdings" pitchFamily="2" charset="2"/>
              <a:buChar char="v"/>
            </a:pPr>
            <a:r>
              <a:rPr lang="fr-CA" sz="2600" dirty="0"/>
              <a:t>Tarifs </a:t>
            </a:r>
            <a:r>
              <a:rPr lang="fr-CA" sz="2600" i="1" dirty="0"/>
              <a:t>ad valorem</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Les barrières non tarifaires</a:t>
            </a:r>
          </a:p>
          <a:p>
            <a:pPr lvl="1">
              <a:buClr>
                <a:srgbClr val="FFCC00"/>
              </a:buClr>
              <a:buFont typeface="Wingdings" pitchFamily="2" charset="2"/>
              <a:buChar char="v"/>
            </a:pPr>
            <a:r>
              <a:rPr lang="fr-CA" sz="2600" dirty="0"/>
              <a:t>Quotas</a:t>
            </a:r>
          </a:p>
          <a:p>
            <a:pPr lvl="1">
              <a:buClr>
                <a:srgbClr val="FFCC00"/>
              </a:buClr>
              <a:buFont typeface="Wingdings" pitchFamily="2" charset="2"/>
              <a:buChar char="v"/>
            </a:pPr>
            <a:r>
              <a:rPr lang="fr-CA" sz="2600" dirty="0"/>
              <a:t>Subventions aux exportations</a:t>
            </a:r>
          </a:p>
          <a:p>
            <a:pPr lvl="1">
              <a:buClr>
                <a:srgbClr val="FFCC00"/>
              </a:buClr>
              <a:buFont typeface="Wingdings" pitchFamily="2" charset="2"/>
              <a:buChar char="v"/>
            </a:pPr>
            <a:r>
              <a:rPr lang="fr-CA" sz="2600" dirty="0"/>
              <a:t>Subventions</a:t>
            </a:r>
          </a:p>
          <a:p>
            <a:pPr lvl="1">
              <a:buClr>
                <a:srgbClr val="FFCC00"/>
              </a:buClr>
              <a:buFont typeface="Wingdings" pitchFamily="2" charset="2"/>
              <a:buChar char="v"/>
            </a:pPr>
            <a:r>
              <a:rPr lang="fr-CA" sz="2600" dirty="0"/>
              <a:t>Les normes et les autres barrières légales</a:t>
            </a:r>
            <a:endParaRPr lang="fr-CA" sz="3000" dirty="0"/>
          </a:p>
          <a:p>
            <a:pPr>
              <a:buClr>
                <a:srgbClr val="FFCC00"/>
              </a:buClr>
              <a:buFont typeface="Wingdings" pitchFamily="2" charset="2"/>
              <a:buChar char="§"/>
            </a:pPr>
            <a:endParaRPr lang="fr-CA" sz="3000" dirty="0">
              <a:solidFill>
                <a:schemeClr val="bg1"/>
              </a:solidFill>
            </a:endParaRP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27</a:t>
            </a:fld>
            <a:endParaRPr lang="fr-CA"/>
          </a:p>
        </p:txBody>
      </p:sp>
    </p:spTree>
    <p:extLst>
      <p:ext uri="{BB962C8B-B14F-4D97-AF65-F5344CB8AC3E}">
        <p14:creationId xmlns:p14="http://schemas.microsoft.com/office/powerpoint/2010/main" val="45081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457200" y="1484784"/>
            <a:ext cx="8229600" cy="5039840"/>
          </a:xfrm>
        </p:spPr>
        <p:txBody>
          <a:bodyPr/>
          <a:lstStyle/>
          <a:p>
            <a:pPr>
              <a:buClr>
                <a:srgbClr val="FFCC00"/>
              </a:buClr>
              <a:buFont typeface="Wingdings" pitchFamily="2" charset="2"/>
              <a:buChar char="§"/>
            </a:pPr>
            <a:r>
              <a:rPr lang="fr-CA" sz="3000" dirty="0"/>
              <a:t>Taxes forfaitaires sur les produits importés visant à protéger les producteurs locaux.</a:t>
            </a:r>
          </a:p>
          <a:p>
            <a:pPr>
              <a:buClr>
                <a:srgbClr val="FFCC00"/>
              </a:buClr>
              <a:buFont typeface="Wingdings" pitchFamily="2" charset="2"/>
              <a:buChar char="§"/>
            </a:pPr>
            <a:endParaRPr lang="fr-CA" sz="3000" dirty="0"/>
          </a:p>
          <a:p>
            <a:pPr>
              <a:buClr>
                <a:srgbClr val="FFCC00"/>
              </a:buClr>
              <a:buFont typeface="Wingdings" pitchFamily="2" charset="2"/>
              <a:buChar char="§"/>
            </a:pPr>
            <a:r>
              <a:rPr lang="fr-CA" dirty="0"/>
              <a:t>Ils fons </a:t>
            </a:r>
            <a:r>
              <a:rPr lang="fr-CA" sz="3000" dirty="0"/>
              <a:t>augmenter </a:t>
            </a:r>
            <a:r>
              <a:rPr lang="fr-CA" dirty="0"/>
              <a:t>l’offre </a:t>
            </a:r>
            <a:r>
              <a:rPr lang="fr-CA" sz="3000" dirty="0"/>
              <a:t>internationale (P*), ce qui fait…</a:t>
            </a:r>
          </a:p>
          <a:p>
            <a:pPr lvl="1">
              <a:buClr>
                <a:srgbClr val="FFCC00"/>
              </a:buClr>
              <a:buFont typeface="Calibri" pitchFamily="34" charset="0"/>
              <a:buChar char="—"/>
            </a:pPr>
            <a:r>
              <a:rPr lang="fr-CA" sz="2600" dirty="0"/>
              <a:t>diminuer le SC</a:t>
            </a:r>
          </a:p>
          <a:p>
            <a:pPr lvl="1">
              <a:buClr>
                <a:srgbClr val="FFCC00"/>
              </a:buClr>
              <a:buFont typeface="Calibri" pitchFamily="34" charset="0"/>
              <a:buChar char="—"/>
            </a:pPr>
            <a:r>
              <a:rPr lang="fr-CA" sz="2600" dirty="0"/>
              <a:t>augmenter le SP</a:t>
            </a:r>
          </a:p>
          <a:p>
            <a:pPr lvl="1">
              <a:buClr>
                <a:srgbClr val="FFCC00"/>
              </a:buClr>
              <a:buFont typeface="Calibri" pitchFamily="34" charset="0"/>
              <a:buChar char="—"/>
            </a:pPr>
            <a:r>
              <a:rPr lang="fr-CA" sz="2600" dirty="0"/>
              <a:t>apparaître des revenus pour l’État (magie noire!)</a:t>
            </a:r>
          </a:p>
          <a:p>
            <a:pPr lvl="1">
              <a:buClr>
                <a:srgbClr val="FFCC00"/>
              </a:buClr>
              <a:buFont typeface="Calibri" pitchFamily="34" charset="0"/>
              <a:buChar char="—"/>
            </a:pPr>
            <a:r>
              <a:rPr lang="fr-CA" sz="2600" dirty="0"/>
              <a:t>diminuer le bien-être total du pays (ST)</a:t>
            </a:r>
          </a:p>
        </p:txBody>
      </p:sp>
      <p:sp>
        <p:nvSpPr>
          <p:cNvPr id="6" name="Titre 5"/>
          <p:cNvSpPr>
            <a:spLocks noGrp="1"/>
          </p:cNvSpPr>
          <p:nvPr>
            <p:ph type="title"/>
          </p:nvPr>
        </p:nvSpPr>
        <p:spPr/>
        <p:txBody>
          <a:bodyPr>
            <a:normAutofit/>
          </a:bodyPr>
          <a:lstStyle/>
          <a:p>
            <a:r>
              <a:rPr lang="fr-CA" sz="3200" b="1" dirty="0">
                <a:solidFill>
                  <a:srgbClr val="FFCC00"/>
                </a:solidFill>
              </a:rPr>
              <a:t>Les tarifs forfaitaires</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28</a:t>
            </a:fld>
            <a:endParaRPr lang="fr-CA"/>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Tarif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Text Box 10"/>
          <p:cNvSpPr txBox="1">
            <a:spLocks noChangeArrowheads="1"/>
          </p:cNvSpPr>
          <p:nvPr/>
        </p:nvSpPr>
        <p:spPr bwMode="auto">
          <a:xfrm>
            <a:off x="4572000" y="2411596"/>
            <a:ext cx="1826141"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2 + Q/2</a:t>
            </a:r>
          </a:p>
        </p:txBody>
      </p:sp>
      <p:sp>
        <p:nvSpPr>
          <p:cNvPr id="26" name="AutoShape 18"/>
          <p:cNvSpPr>
            <a:spLocks/>
          </p:cNvSpPr>
          <p:nvPr/>
        </p:nvSpPr>
        <p:spPr bwMode="auto">
          <a:xfrm rot="16200000">
            <a:off x="3722877" y="5604210"/>
            <a:ext cx="288032" cy="546123"/>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701624" y="6021288"/>
            <a:ext cx="582344" cy="369332"/>
          </a:xfrm>
          <a:prstGeom prst="rect">
            <a:avLst/>
          </a:prstGeom>
          <a:noFill/>
          <a:ln w="9525">
            <a:noFill/>
            <a:miter lim="800000"/>
            <a:headEnd/>
            <a:tailEnd/>
          </a:ln>
          <a:effectLst/>
        </p:spPr>
        <p:txBody>
          <a:bodyPr wrap="square">
            <a:spAutoFit/>
          </a:bodyPr>
          <a:lstStyle/>
          <a:p>
            <a:pPr>
              <a:spcBef>
                <a:spcPct val="50000"/>
              </a:spcBef>
            </a:pPr>
            <a:r>
              <a:rPr lang="fr-FR" dirty="0"/>
              <a:t>M</a:t>
            </a:r>
          </a:p>
        </p:txBody>
      </p:sp>
      <p:sp>
        <p:nvSpPr>
          <p:cNvPr id="30" name="AutoShape 13"/>
          <p:cNvSpPr>
            <a:spLocks noChangeAspect="1" noChangeArrowheads="1"/>
          </p:cNvSpPr>
          <p:nvPr/>
        </p:nvSpPr>
        <p:spPr bwMode="auto">
          <a:xfrm>
            <a:off x="3491880"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4" name="Text Box 10"/>
          <p:cNvSpPr txBox="1">
            <a:spLocks noChangeArrowheads="1"/>
          </p:cNvSpPr>
          <p:nvPr/>
        </p:nvSpPr>
        <p:spPr bwMode="auto">
          <a:xfrm>
            <a:off x="5932866" y="1292567"/>
            <a:ext cx="2704587" cy="1200329"/>
          </a:xfrm>
          <a:prstGeom prst="rect">
            <a:avLst/>
          </a:prstGeom>
          <a:noFill/>
          <a:ln w="9525">
            <a:noFill/>
            <a:miter lim="800000"/>
            <a:headEnd/>
            <a:tailEnd/>
          </a:ln>
        </p:spPr>
        <p:txBody>
          <a:bodyPr wrap="none">
            <a:spAutoFit/>
          </a:bodyPr>
          <a:lstStyle/>
          <a:p>
            <a:pPr algn="ctr"/>
            <a:r>
              <a:rPr lang="fr-FR" dirty="0"/>
              <a:t>Si P* = 4 et t = 1, on a :</a:t>
            </a:r>
          </a:p>
          <a:p>
            <a:pPr algn="ctr"/>
            <a:r>
              <a:rPr lang="fr-FR" dirty="0"/>
              <a:t>M = </a:t>
            </a:r>
            <a:r>
              <a:rPr lang="fr-FR" dirty="0" err="1"/>
              <a:t>Qd</a:t>
            </a:r>
            <a:r>
              <a:rPr lang="fr-FR" dirty="0"/>
              <a:t>(P=5) – </a:t>
            </a:r>
            <a:r>
              <a:rPr lang="fr-FR" dirty="0" err="1"/>
              <a:t>Qo</a:t>
            </a:r>
            <a:r>
              <a:rPr lang="fr-FR" dirty="0"/>
              <a:t>(P=5)</a:t>
            </a:r>
          </a:p>
          <a:p>
            <a:pPr algn="ctr"/>
            <a:r>
              <a:rPr lang="fr-FR" dirty="0"/>
              <a:t>= (20 – 2*5) – (2*5 – 4) </a:t>
            </a:r>
          </a:p>
          <a:p>
            <a:pPr algn="ctr"/>
            <a:r>
              <a:rPr lang="fr-FR" dirty="0"/>
              <a:t>= 4 </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419872" y="5435932"/>
            <a:ext cx="312906" cy="369332"/>
          </a:xfrm>
          <a:prstGeom prst="rect">
            <a:avLst/>
          </a:prstGeom>
          <a:noFill/>
          <a:ln w="9525">
            <a:noFill/>
            <a:miter lim="800000"/>
            <a:headEnd/>
            <a:tailEnd/>
          </a:ln>
          <a:effectLst/>
        </p:spPr>
        <p:txBody>
          <a:bodyPr wrap="none">
            <a:spAutoFit/>
          </a:bodyPr>
          <a:lstStyle/>
          <a:p>
            <a:pPr algn="ctr"/>
            <a:r>
              <a:rPr lang="fr-FR" dirty="0"/>
              <a:t>6</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29</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246596" y="3563724"/>
            <a:ext cx="312906" cy="369332"/>
          </a:xfrm>
          <a:prstGeom prst="rect">
            <a:avLst/>
          </a:prstGeom>
          <a:noFill/>
          <a:ln w="9525">
            <a:noFill/>
            <a:miter lim="800000"/>
            <a:headEnd/>
            <a:tailEnd/>
          </a:ln>
          <a:effectLst/>
        </p:spPr>
        <p:txBody>
          <a:bodyPr wrap="none">
            <a:spAutoFit/>
          </a:bodyPr>
          <a:lstStyle/>
          <a:p>
            <a:r>
              <a:rPr lang="fr-FR" dirty="0"/>
              <a:t>5</a:t>
            </a:r>
          </a:p>
        </p:txBody>
      </p:sp>
      <p:cxnSp>
        <p:nvCxnSpPr>
          <p:cNvPr id="41" name="Connecteur droit 40"/>
          <p:cNvCxnSpPr/>
          <p:nvPr/>
        </p:nvCxnSpPr>
        <p:spPr>
          <a:xfrm>
            <a:off x="2559502" y="3789039"/>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6519942" y="3510300"/>
            <a:ext cx="755335" cy="369332"/>
          </a:xfrm>
          <a:prstGeom prst="rect">
            <a:avLst/>
          </a:prstGeom>
          <a:noFill/>
        </p:spPr>
        <p:txBody>
          <a:bodyPr wrap="none" rtlCol="0">
            <a:spAutoFit/>
          </a:bodyPr>
          <a:lstStyle/>
          <a:p>
            <a:r>
              <a:rPr lang="fr-CA" dirty="0"/>
              <a:t>P* + t</a:t>
            </a:r>
          </a:p>
        </p:txBody>
      </p:sp>
      <p:sp>
        <p:nvSpPr>
          <p:cNvPr id="46" name="Line 21"/>
          <p:cNvSpPr>
            <a:spLocks noChangeShapeType="1"/>
          </p:cNvSpPr>
          <p:nvPr/>
        </p:nvSpPr>
        <p:spPr bwMode="auto">
          <a:xfrm flipH="1">
            <a:off x="4139952"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30"/>
          <p:cNvSpPr txBox="1">
            <a:spLocks noChangeArrowheads="1"/>
          </p:cNvSpPr>
          <p:nvPr/>
        </p:nvSpPr>
        <p:spPr bwMode="auto">
          <a:xfrm>
            <a:off x="3914829" y="5445224"/>
            <a:ext cx="441147" cy="369332"/>
          </a:xfrm>
          <a:prstGeom prst="rect">
            <a:avLst/>
          </a:prstGeom>
          <a:noFill/>
          <a:ln w="9525">
            <a:noFill/>
            <a:miter lim="800000"/>
            <a:headEnd/>
            <a:tailEnd/>
          </a:ln>
          <a:effectLst/>
        </p:spPr>
        <p:txBody>
          <a:bodyPr wrap="none">
            <a:spAutoFit/>
          </a:bodyPr>
          <a:lstStyle/>
          <a:p>
            <a:pPr algn="ctr"/>
            <a:r>
              <a:rPr lang="fr-FR" dirty="0"/>
              <a:t>10</a:t>
            </a:r>
          </a:p>
        </p:txBody>
      </p:sp>
      <p:sp>
        <p:nvSpPr>
          <p:cNvPr id="48" name="Line 21"/>
          <p:cNvSpPr>
            <a:spLocks noChangeShapeType="1"/>
          </p:cNvSpPr>
          <p:nvPr/>
        </p:nvSpPr>
        <p:spPr bwMode="auto">
          <a:xfrm flipH="1">
            <a:off x="3563888"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9" name="AutoShape 13"/>
          <p:cNvSpPr>
            <a:spLocks noChangeAspect="1" noChangeArrowheads="1"/>
          </p:cNvSpPr>
          <p:nvPr/>
        </p:nvSpPr>
        <p:spPr bwMode="auto">
          <a:xfrm>
            <a:off x="4067944"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Tree>
    <p:extLst>
      <p:ext uri="{BB962C8B-B14F-4D97-AF65-F5344CB8AC3E}">
        <p14:creationId xmlns:p14="http://schemas.microsoft.com/office/powerpoint/2010/main" val="1960913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CA" sz="3200" b="1" dirty="0">
                <a:solidFill>
                  <a:srgbClr val="FFCC00"/>
                </a:solidFill>
                <a:latin typeface="Franklin Gothic Book" pitchFamily="34" charset="0"/>
              </a:rPr>
              <a:t>Analyse en équilibre partiel</a:t>
            </a:r>
          </a:p>
        </p:txBody>
      </p:sp>
      <p:sp>
        <p:nvSpPr>
          <p:cNvPr id="3" name="Espace réservé du contenu 2"/>
          <p:cNvSpPr>
            <a:spLocks noGrp="1"/>
          </p:cNvSpPr>
          <p:nvPr>
            <p:ph idx="1"/>
          </p:nvPr>
        </p:nvSpPr>
        <p:spPr>
          <a:xfrm>
            <a:off x="457200" y="1600200"/>
            <a:ext cx="8147248" cy="4525963"/>
          </a:xfrm>
        </p:spPr>
        <p:txBody>
          <a:bodyPr/>
          <a:lstStyle/>
          <a:p>
            <a:pPr>
              <a:buClr>
                <a:srgbClr val="FFCC00"/>
              </a:buClr>
              <a:buFont typeface="Wingdings" pitchFamily="2" charset="2"/>
              <a:buChar char="§"/>
            </a:pPr>
            <a:r>
              <a:rPr lang="fr-CA" sz="3000" dirty="0"/>
              <a:t>Dans ce thème, nous quittons l’</a:t>
            </a:r>
            <a:r>
              <a:rPr lang="fr-CA" sz="3000" dirty="0" err="1"/>
              <a:t>éq</a:t>
            </a:r>
            <a:r>
              <a:rPr lang="fr-CA" sz="3000" dirty="0"/>
              <a:t>. </a:t>
            </a:r>
            <a:r>
              <a:rPr lang="fr-CA" sz="3000" dirty="0" err="1"/>
              <a:t>gén</a:t>
            </a:r>
            <a:r>
              <a:rPr lang="fr-CA" sz="3000" dirty="0"/>
              <a:t>. pour l’</a:t>
            </a:r>
            <a:r>
              <a:rPr lang="fr-CA" sz="3000" dirty="0" err="1"/>
              <a:t>éq</a:t>
            </a:r>
            <a:r>
              <a:rPr lang="fr-CA" sz="3000" dirty="0"/>
              <a:t>. partiel, c.-à-d. que nous nous intéressons au marché d’un seul bien indépendamment des autres</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«Exit» les prix et les quantités relatives! </a:t>
            </a:r>
          </a:p>
          <a:p>
            <a:endParaRPr lang="fr-CA" dirty="0"/>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3</a:t>
            </a:fld>
            <a:endParaRPr lang="fr-CA"/>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435280" cy="1143000"/>
          </a:xfrm>
        </p:spPr>
        <p:txBody>
          <a:bodyPr>
            <a:normAutofit/>
          </a:bodyPr>
          <a:lstStyle/>
          <a:p>
            <a:r>
              <a:rPr lang="fr-CA" sz="3200" b="1" dirty="0">
                <a:solidFill>
                  <a:srgbClr val="FFC000"/>
                </a:solidFill>
              </a:rPr>
              <a:t>Tarif forfaitaire et bien-être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AutoShape 18"/>
          <p:cNvSpPr>
            <a:spLocks/>
          </p:cNvSpPr>
          <p:nvPr/>
        </p:nvSpPr>
        <p:spPr bwMode="auto">
          <a:xfrm rot="16200000">
            <a:off x="3722877" y="5604210"/>
            <a:ext cx="288032" cy="546123"/>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707904" y="6021288"/>
            <a:ext cx="648072" cy="369332"/>
          </a:xfrm>
          <a:prstGeom prst="rect">
            <a:avLst/>
          </a:prstGeom>
          <a:noFill/>
          <a:ln w="9525">
            <a:noFill/>
            <a:miter lim="800000"/>
            <a:headEnd/>
            <a:tailEnd/>
          </a:ln>
          <a:effectLst/>
        </p:spPr>
        <p:txBody>
          <a:bodyPr wrap="square">
            <a:spAutoFit/>
          </a:bodyPr>
          <a:lstStyle/>
          <a:p>
            <a:pPr>
              <a:spcBef>
                <a:spcPct val="50000"/>
              </a:spcBef>
            </a:pPr>
            <a:r>
              <a:rPr lang="fr-FR" dirty="0"/>
              <a:t>M</a:t>
            </a:r>
          </a:p>
        </p:txBody>
      </p:sp>
      <p:sp>
        <p:nvSpPr>
          <p:cNvPr id="30" name="AutoShape 13"/>
          <p:cNvSpPr>
            <a:spLocks noChangeAspect="1" noChangeArrowheads="1"/>
          </p:cNvSpPr>
          <p:nvPr/>
        </p:nvSpPr>
        <p:spPr bwMode="auto">
          <a:xfrm>
            <a:off x="3491880"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419872" y="5435932"/>
            <a:ext cx="312906" cy="369332"/>
          </a:xfrm>
          <a:prstGeom prst="rect">
            <a:avLst/>
          </a:prstGeom>
          <a:noFill/>
          <a:ln w="9525">
            <a:noFill/>
            <a:miter lim="800000"/>
            <a:headEnd/>
            <a:tailEnd/>
          </a:ln>
          <a:effectLst/>
        </p:spPr>
        <p:txBody>
          <a:bodyPr wrap="none">
            <a:spAutoFit/>
          </a:bodyPr>
          <a:lstStyle/>
          <a:p>
            <a:pPr algn="ctr"/>
            <a:r>
              <a:rPr lang="fr-FR" dirty="0"/>
              <a:t>6</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30</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246596" y="3563724"/>
            <a:ext cx="312906" cy="369332"/>
          </a:xfrm>
          <a:prstGeom prst="rect">
            <a:avLst/>
          </a:prstGeom>
          <a:noFill/>
          <a:ln w="9525">
            <a:noFill/>
            <a:miter lim="800000"/>
            <a:headEnd/>
            <a:tailEnd/>
          </a:ln>
          <a:effectLst/>
        </p:spPr>
        <p:txBody>
          <a:bodyPr wrap="none">
            <a:spAutoFit/>
          </a:bodyPr>
          <a:lstStyle/>
          <a:p>
            <a:r>
              <a:rPr lang="fr-FR" dirty="0"/>
              <a:t>5</a:t>
            </a:r>
          </a:p>
        </p:txBody>
      </p:sp>
      <p:cxnSp>
        <p:nvCxnSpPr>
          <p:cNvPr id="41" name="Connecteur droit 40"/>
          <p:cNvCxnSpPr/>
          <p:nvPr/>
        </p:nvCxnSpPr>
        <p:spPr>
          <a:xfrm>
            <a:off x="2559502" y="3789039"/>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6519942" y="3510300"/>
            <a:ext cx="755335" cy="369332"/>
          </a:xfrm>
          <a:prstGeom prst="rect">
            <a:avLst/>
          </a:prstGeom>
          <a:noFill/>
        </p:spPr>
        <p:txBody>
          <a:bodyPr wrap="none" rtlCol="0">
            <a:spAutoFit/>
          </a:bodyPr>
          <a:lstStyle/>
          <a:p>
            <a:r>
              <a:rPr lang="fr-CA" dirty="0"/>
              <a:t>P* + t</a:t>
            </a:r>
          </a:p>
        </p:txBody>
      </p:sp>
      <p:sp>
        <p:nvSpPr>
          <p:cNvPr id="46" name="Line 21"/>
          <p:cNvSpPr>
            <a:spLocks noChangeShapeType="1"/>
          </p:cNvSpPr>
          <p:nvPr/>
        </p:nvSpPr>
        <p:spPr bwMode="auto">
          <a:xfrm flipH="1">
            <a:off x="4139952"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30"/>
          <p:cNvSpPr txBox="1">
            <a:spLocks noChangeArrowheads="1"/>
          </p:cNvSpPr>
          <p:nvPr/>
        </p:nvSpPr>
        <p:spPr bwMode="auto">
          <a:xfrm>
            <a:off x="3914829" y="5445224"/>
            <a:ext cx="441147" cy="369332"/>
          </a:xfrm>
          <a:prstGeom prst="rect">
            <a:avLst/>
          </a:prstGeom>
          <a:noFill/>
          <a:ln w="9525">
            <a:noFill/>
            <a:miter lim="800000"/>
            <a:headEnd/>
            <a:tailEnd/>
          </a:ln>
          <a:effectLst/>
        </p:spPr>
        <p:txBody>
          <a:bodyPr wrap="none">
            <a:spAutoFit/>
          </a:bodyPr>
          <a:lstStyle/>
          <a:p>
            <a:pPr algn="ctr"/>
            <a:r>
              <a:rPr lang="fr-FR" dirty="0"/>
              <a:t>10</a:t>
            </a:r>
          </a:p>
        </p:txBody>
      </p:sp>
      <p:sp>
        <p:nvSpPr>
          <p:cNvPr id="48" name="Line 21"/>
          <p:cNvSpPr>
            <a:spLocks noChangeShapeType="1"/>
          </p:cNvSpPr>
          <p:nvPr/>
        </p:nvSpPr>
        <p:spPr bwMode="auto">
          <a:xfrm flipH="1">
            <a:off x="3563888"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9" name="AutoShape 13"/>
          <p:cNvSpPr>
            <a:spLocks noChangeAspect="1" noChangeArrowheads="1"/>
          </p:cNvSpPr>
          <p:nvPr/>
        </p:nvSpPr>
        <p:spPr bwMode="auto">
          <a:xfrm>
            <a:off x="4067944"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50" name="ZoneTexte 49"/>
          <p:cNvSpPr txBox="1"/>
          <p:nvPr/>
        </p:nvSpPr>
        <p:spPr>
          <a:xfrm>
            <a:off x="2843808" y="3140968"/>
            <a:ext cx="312906" cy="369332"/>
          </a:xfrm>
          <a:prstGeom prst="rect">
            <a:avLst/>
          </a:prstGeom>
          <a:noFill/>
        </p:spPr>
        <p:txBody>
          <a:bodyPr wrap="none" rtlCol="0">
            <a:spAutoFit/>
          </a:bodyPr>
          <a:lstStyle/>
          <a:p>
            <a:r>
              <a:rPr lang="fr-CA" dirty="0"/>
              <a:t>a</a:t>
            </a:r>
          </a:p>
        </p:txBody>
      </p:sp>
      <p:sp>
        <p:nvSpPr>
          <p:cNvPr id="51" name="ZoneTexte 50"/>
          <p:cNvSpPr txBox="1"/>
          <p:nvPr/>
        </p:nvSpPr>
        <p:spPr>
          <a:xfrm>
            <a:off x="3635896" y="3501008"/>
            <a:ext cx="312906" cy="369332"/>
          </a:xfrm>
          <a:prstGeom prst="rect">
            <a:avLst/>
          </a:prstGeom>
          <a:noFill/>
        </p:spPr>
        <p:txBody>
          <a:bodyPr wrap="none" rtlCol="0">
            <a:spAutoFit/>
          </a:bodyPr>
          <a:lstStyle/>
          <a:p>
            <a:r>
              <a:rPr lang="fr-CA" dirty="0"/>
              <a:t>a</a:t>
            </a:r>
          </a:p>
        </p:txBody>
      </p:sp>
      <p:sp>
        <p:nvSpPr>
          <p:cNvPr id="52" name="ZoneTexte 51"/>
          <p:cNvSpPr txBox="1"/>
          <p:nvPr/>
        </p:nvSpPr>
        <p:spPr>
          <a:xfrm>
            <a:off x="2771800" y="3717032"/>
            <a:ext cx="312906" cy="369332"/>
          </a:xfrm>
          <a:prstGeom prst="rect">
            <a:avLst/>
          </a:prstGeom>
          <a:noFill/>
        </p:spPr>
        <p:txBody>
          <a:bodyPr wrap="none" rtlCol="0">
            <a:spAutoFit/>
          </a:bodyPr>
          <a:lstStyle/>
          <a:p>
            <a:r>
              <a:rPr lang="fr-CA" dirty="0"/>
              <a:t>b</a:t>
            </a:r>
          </a:p>
        </p:txBody>
      </p:sp>
      <p:sp>
        <p:nvSpPr>
          <p:cNvPr id="53" name="ZoneTexte 52"/>
          <p:cNvSpPr txBox="1"/>
          <p:nvPr/>
        </p:nvSpPr>
        <p:spPr>
          <a:xfrm>
            <a:off x="3322990" y="3789040"/>
            <a:ext cx="300082" cy="369332"/>
          </a:xfrm>
          <a:prstGeom prst="rect">
            <a:avLst/>
          </a:prstGeom>
          <a:noFill/>
        </p:spPr>
        <p:txBody>
          <a:bodyPr wrap="none" rtlCol="0">
            <a:spAutoFit/>
          </a:bodyPr>
          <a:lstStyle/>
          <a:p>
            <a:r>
              <a:rPr lang="fr-CA" dirty="0"/>
              <a:t>c</a:t>
            </a:r>
          </a:p>
        </p:txBody>
      </p:sp>
      <p:sp>
        <p:nvSpPr>
          <p:cNvPr id="54" name="ZoneTexte 53"/>
          <p:cNvSpPr txBox="1"/>
          <p:nvPr/>
        </p:nvSpPr>
        <p:spPr>
          <a:xfrm>
            <a:off x="4139952" y="3789040"/>
            <a:ext cx="312906" cy="369332"/>
          </a:xfrm>
          <a:prstGeom prst="rect">
            <a:avLst/>
          </a:prstGeom>
          <a:noFill/>
        </p:spPr>
        <p:txBody>
          <a:bodyPr wrap="none" rtlCol="0">
            <a:spAutoFit/>
          </a:bodyPr>
          <a:lstStyle/>
          <a:p>
            <a:r>
              <a:rPr lang="fr-CA" dirty="0"/>
              <a:t>e</a:t>
            </a:r>
          </a:p>
        </p:txBody>
      </p:sp>
      <p:sp>
        <p:nvSpPr>
          <p:cNvPr id="55" name="ZoneTexte 54"/>
          <p:cNvSpPr txBox="1"/>
          <p:nvPr/>
        </p:nvSpPr>
        <p:spPr>
          <a:xfrm>
            <a:off x="3707904" y="3717032"/>
            <a:ext cx="312906" cy="369332"/>
          </a:xfrm>
          <a:prstGeom prst="rect">
            <a:avLst/>
          </a:prstGeom>
          <a:noFill/>
        </p:spPr>
        <p:txBody>
          <a:bodyPr wrap="none" rtlCol="0">
            <a:spAutoFit/>
          </a:bodyPr>
          <a:lstStyle/>
          <a:p>
            <a:r>
              <a:rPr lang="fr-CA" dirty="0"/>
              <a:t>d</a:t>
            </a:r>
          </a:p>
        </p:txBody>
      </p:sp>
      <p:sp>
        <p:nvSpPr>
          <p:cNvPr id="56" name="ZoneTexte 55"/>
          <p:cNvSpPr txBox="1"/>
          <p:nvPr/>
        </p:nvSpPr>
        <p:spPr>
          <a:xfrm>
            <a:off x="2602910" y="4149080"/>
            <a:ext cx="248786" cy="369332"/>
          </a:xfrm>
          <a:prstGeom prst="rect">
            <a:avLst/>
          </a:prstGeom>
          <a:noFill/>
        </p:spPr>
        <p:txBody>
          <a:bodyPr wrap="none" rtlCol="0">
            <a:spAutoFit/>
          </a:bodyPr>
          <a:lstStyle/>
          <a:p>
            <a:r>
              <a:rPr lang="fr-CA" dirty="0"/>
              <a:t>f</a:t>
            </a:r>
          </a:p>
        </p:txBody>
      </p:sp>
      <p:graphicFrame>
        <p:nvGraphicFramePr>
          <p:cNvPr id="58" name="Tableau 57"/>
          <p:cNvGraphicFramePr>
            <a:graphicFrameLocks noGrp="1"/>
          </p:cNvGraphicFramePr>
          <p:nvPr>
            <p:extLst>
              <p:ext uri="{D42A27DB-BD31-4B8C-83A1-F6EECF244321}">
                <p14:modId xmlns:p14="http://schemas.microsoft.com/office/powerpoint/2010/main" val="2265478150"/>
              </p:ext>
            </p:extLst>
          </p:nvPr>
        </p:nvGraphicFramePr>
        <p:xfrm>
          <a:off x="4860032" y="1415579"/>
          <a:ext cx="4032448" cy="1725389"/>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384269">
                <a:tc>
                  <a:txBody>
                    <a:bodyPr/>
                    <a:lstStyle/>
                    <a:p>
                      <a:pPr algn="ctr"/>
                      <a:endParaRPr lang="fr-CA" sz="16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err="1"/>
                        <a:t>Q</a:t>
                      </a:r>
                      <a:r>
                        <a:rPr lang="fr-CA" sz="1600" baseline="30000" dirty="0" err="1"/>
                        <a:t>t</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en-CA" sz="1600" dirty="0" err="1"/>
                        <a:t>abcde</a:t>
                      </a:r>
                      <a:endParaRPr lang="fr-CA" sz="1600" dirty="0"/>
                    </a:p>
                  </a:txBody>
                  <a:tcPr anchor="ctr"/>
                </a:tc>
                <a:tc>
                  <a:txBody>
                    <a:bodyPr/>
                    <a:lstStyle/>
                    <a:p>
                      <a:pPr algn="ctr"/>
                      <a:r>
                        <a:rPr lang="fr-CA" sz="1600" dirty="0"/>
                        <a:t>a</a:t>
                      </a:r>
                    </a:p>
                  </a:txBody>
                  <a:tcPr anchor="ctr"/>
                </a:tc>
                <a:tc>
                  <a:txBody>
                    <a:bodyPr/>
                    <a:lstStyle/>
                    <a:p>
                      <a:pPr algn="ctr"/>
                      <a:r>
                        <a:rPr lang="en-CA" sz="1600" dirty="0"/>
                        <a:t>-</a:t>
                      </a:r>
                      <a:r>
                        <a:rPr lang="en-CA" sz="1600" dirty="0" err="1"/>
                        <a:t>bcde</a:t>
                      </a:r>
                      <a:endParaRPr lang="fr-CA" sz="1600" dirty="0"/>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en-CA" sz="1600" dirty="0"/>
                        <a:t>f</a:t>
                      </a:r>
                      <a:endParaRPr lang="fr-CA" sz="1600" dirty="0"/>
                    </a:p>
                  </a:txBody>
                  <a:tcPr anchor="ctr"/>
                </a:tc>
                <a:tc>
                  <a:txBody>
                    <a:bodyPr/>
                    <a:lstStyle/>
                    <a:p>
                      <a:pPr algn="ctr"/>
                      <a:r>
                        <a:rPr lang="fr-CA" sz="1600" dirty="0" err="1"/>
                        <a:t>bf</a:t>
                      </a:r>
                      <a:endParaRPr lang="fr-CA" sz="1600" dirty="0"/>
                    </a:p>
                  </a:txBody>
                  <a:tcPr anchor="ctr"/>
                </a:tc>
                <a:tc>
                  <a:txBody>
                    <a:bodyPr/>
                    <a:lstStyle/>
                    <a:p>
                      <a:pPr algn="ctr"/>
                      <a:r>
                        <a:rPr lang="en-CA" sz="1600" dirty="0"/>
                        <a:t>+b</a:t>
                      </a:r>
                      <a:endParaRPr lang="fr-CA" sz="1600" dirty="0"/>
                    </a:p>
                  </a:txBody>
                  <a:tcPr anchor="ctr"/>
                </a:tc>
                <a:extLst>
                  <a:ext uri="{0D108BD9-81ED-4DB2-BD59-A6C34878D82A}">
                    <a16:rowId xmlns:a16="http://schemas.microsoft.com/office/drawing/2014/main" val="10002"/>
                  </a:ext>
                </a:extLst>
              </a:tr>
              <a:tr h="234026">
                <a:tc>
                  <a:txBody>
                    <a:bodyPr/>
                    <a:lstStyle/>
                    <a:p>
                      <a:pPr algn="ctr"/>
                      <a:r>
                        <a:rPr lang="en-CA" sz="1600" dirty="0"/>
                        <a:t>RG</a:t>
                      </a:r>
                      <a:endParaRPr lang="fr-CA" sz="1600" dirty="0"/>
                    </a:p>
                  </a:txBody>
                  <a:tcPr anchor="ctr"/>
                </a:tc>
                <a:tc>
                  <a:txBody>
                    <a:bodyPr/>
                    <a:lstStyle/>
                    <a:p>
                      <a:pPr algn="ctr"/>
                      <a:r>
                        <a:rPr lang="en-CA" sz="1600" dirty="0"/>
                        <a:t>-</a:t>
                      </a:r>
                      <a:endParaRPr lang="fr-CA" sz="1600" dirty="0"/>
                    </a:p>
                  </a:txBody>
                  <a:tcPr anchor="ctr"/>
                </a:tc>
                <a:tc>
                  <a:txBody>
                    <a:bodyPr/>
                    <a:lstStyle/>
                    <a:p>
                      <a:pPr algn="ctr"/>
                      <a:r>
                        <a:rPr lang="en-CA" sz="1600" dirty="0"/>
                        <a:t>d</a:t>
                      </a:r>
                      <a:endParaRPr lang="fr-CA" sz="1600" dirty="0"/>
                    </a:p>
                  </a:txBody>
                  <a:tcPr anchor="ctr"/>
                </a:tc>
                <a:tc>
                  <a:txBody>
                    <a:bodyPr/>
                    <a:lstStyle/>
                    <a:p>
                      <a:pPr algn="ctr"/>
                      <a:r>
                        <a:rPr lang="en-CA" sz="1600" dirty="0"/>
                        <a:t>+d</a:t>
                      </a:r>
                      <a:endParaRPr lang="fr-CA" sz="1600" dirty="0"/>
                    </a:p>
                  </a:txBody>
                  <a:tcPr anchor="ctr"/>
                </a:tc>
                <a:extLst>
                  <a:ext uri="{0D108BD9-81ED-4DB2-BD59-A6C34878D82A}">
                    <a16:rowId xmlns:a16="http://schemas.microsoft.com/office/drawing/2014/main" val="10003"/>
                  </a:ext>
                </a:extLst>
              </a:tr>
              <a:tr h="234026">
                <a:tc>
                  <a:txBody>
                    <a:bodyPr/>
                    <a:lstStyle/>
                    <a:p>
                      <a:pPr algn="ctr"/>
                      <a:r>
                        <a:rPr lang="fr-CA" sz="1600" dirty="0"/>
                        <a:t>ST</a:t>
                      </a:r>
                    </a:p>
                  </a:txBody>
                  <a:tcPr anchor="ctr"/>
                </a:tc>
                <a:tc>
                  <a:txBody>
                    <a:bodyPr/>
                    <a:lstStyle/>
                    <a:p>
                      <a:pPr algn="ctr"/>
                      <a:r>
                        <a:rPr lang="fr-CA" sz="1600" dirty="0" err="1"/>
                        <a:t>abcdef</a:t>
                      </a:r>
                      <a:endParaRPr lang="fr-CA" sz="1600" dirty="0"/>
                    </a:p>
                  </a:txBody>
                  <a:tcPr anchor="ctr"/>
                </a:tc>
                <a:tc>
                  <a:txBody>
                    <a:bodyPr/>
                    <a:lstStyle/>
                    <a:p>
                      <a:pPr algn="ctr"/>
                      <a:r>
                        <a:rPr lang="fr-CA" sz="1600" dirty="0" err="1"/>
                        <a:t>abdf</a:t>
                      </a:r>
                      <a:endParaRPr lang="fr-CA" sz="1600" dirty="0"/>
                    </a:p>
                  </a:txBody>
                  <a:tcPr anchor="ctr"/>
                </a:tc>
                <a:tc>
                  <a:txBody>
                    <a:bodyPr/>
                    <a:lstStyle/>
                    <a:p>
                      <a:pPr algn="ctr"/>
                      <a:r>
                        <a:rPr lang="en-CA" sz="1600" dirty="0"/>
                        <a:t>-</a:t>
                      </a:r>
                      <a:r>
                        <a:rPr lang="en-CA" sz="1600" dirty="0" err="1"/>
                        <a:t>ce</a:t>
                      </a:r>
                      <a:endParaRPr lang="fr-CA" sz="1600" dirty="0"/>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60913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9776"/>
            <a:ext cx="8686800" cy="1143000"/>
          </a:xfrm>
        </p:spPr>
        <p:txBody>
          <a:bodyPr>
            <a:normAutofit/>
          </a:bodyPr>
          <a:lstStyle/>
          <a:p>
            <a:r>
              <a:rPr lang="fr-CA" sz="3200" b="1" dirty="0">
                <a:solidFill>
                  <a:srgbClr val="FFC000"/>
                </a:solidFill>
              </a:rPr>
              <a:t>Les tarifs forfaitaires et l’équilibre mondial (grands pays)</a:t>
            </a:r>
          </a:p>
        </p:txBody>
      </p:sp>
      <p:sp>
        <p:nvSpPr>
          <p:cNvPr id="4" name="Line 2"/>
          <p:cNvSpPr>
            <a:spLocks noChangeShapeType="1"/>
          </p:cNvSpPr>
          <p:nvPr/>
        </p:nvSpPr>
        <p:spPr bwMode="auto">
          <a:xfrm>
            <a:off x="50168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0168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683568" y="2420888"/>
            <a:ext cx="2213106" cy="369332"/>
          </a:xfrm>
          <a:prstGeom prst="rect">
            <a:avLst/>
          </a:prstGeom>
          <a:noFill/>
          <a:ln w="9525">
            <a:noFill/>
            <a:miter lim="800000"/>
            <a:headEnd/>
            <a:tailEnd/>
          </a:ln>
        </p:spPr>
        <p:txBody>
          <a:bodyPr wrap="none">
            <a:spAutoFit/>
          </a:bodyPr>
          <a:lstStyle/>
          <a:p>
            <a:r>
              <a:rPr lang="fr-FR" b="1" dirty="0">
                <a:latin typeface="Times"/>
              </a:rPr>
              <a:t>Marché importateur</a:t>
            </a:r>
            <a:endParaRPr lang="fr-FR" baseline="30000" dirty="0">
              <a:latin typeface="Times"/>
            </a:endParaRPr>
          </a:p>
        </p:txBody>
      </p:sp>
      <p:sp>
        <p:nvSpPr>
          <p:cNvPr id="10" name="Text Box 10"/>
          <p:cNvSpPr txBox="1">
            <a:spLocks noChangeArrowheads="1"/>
          </p:cNvSpPr>
          <p:nvPr/>
        </p:nvSpPr>
        <p:spPr bwMode="auto">
          <a:xfrm>
            <a:off x="2740347" y="55985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74377" y="26462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398858" y="563047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398857" y="289416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662421" y="55985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27" name="Text Box 12"/>
          <p:cNvSpPr txBox="1">
            <a:spLocks noChangeArrowheads="1"/>
          </p:cNvSpPr>
          <p:nvPr/>
        </p:nvSpPr>
        <p:spPr bwMode="auto">
          <a:xfrm>
            <a:off x="5775689" y="26462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31</a:t>
            </a:fld>
            <a:endParaRPr lang="fr-CA"/>
          </a:p>
        </p:txBody>
      </p:sp>
      <p:sp>
        <p:nvSpPr>
          <p:cNvPr id="61" name="Text Box 6"/>
          <p:cNvSpPr txBox="1">
            <a:spLocks noChangeArrowheads="1"/>
          </p:cNvSpPr>
          <p:nvPr/>
        </p:nvSpPr>
        <p:spPr bwMode="auto">
          <a:xfrm>
            <a:off x="6516216" y="2430180"/>
            <a:ext cx="2174634" cy="369332"/>
          </a:xfrm>
          <a:prstGeom prst="rect">
            <a:avLst/>
          </a:prstGeom>
          <a:noFill/>
          <a:ln w="9525">
            <a:noFill/>
            <a:miter lim="800000"/>
            <a:headEnd/>
            <a:tailEnd/>
          </a:ln>
        </p:spPr>
        <p:txBody>
          <a:bodyPr wrap="none">
            <a:spAutoFit/>
          </a:bodyPr>
          <a:lstStyle/>
          <a:p>
            <a:r>
              <a:rPr lang="fr-FR" b="1" dirty="0">
                <a:latin typeface="Times"/>
              </a:rPr>
              <a:t>Marché exportateur</a:t>
            </a:r>
            <a:endParaRPr lang="fr-FR" baseline="30000" dirty="0">
              <a:latin typeface="Times"/>
            </a:endParaRPr>
          </a:p>
        </p:txBody>
      </p:sp>
      <p:cxnSp>
        <p:nvCxnSpPr>
          <p:cNvPr id="82" name="Connecteur droit 81"/>
          <p:cNvCxnSpPr>
            <a:endCxn id="86" idx="6"/>
          </p:cNvCxnSpPr>
          <p:nvPr/>
        </p:nvCxnSpPr>
        <p:spPr>
          <a:xfrm flipV="1">
            <a:off x="508099" y="4202151"/>
            <a:ext cx="3234558" cy="2823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p:nvPr/>
        </p:nvCxnSpPr>
        <p:spPr>
          <a:xfrm flipV="1">
            <a:off x="485992" y="4374396"/>
            <a:ext cx="7222907" cy="1751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67965" y="4221088"/>
            <a:ext cx="633507" cy="369332"/>
          </a:xfrm>
          <a:prstGeom prst="rect">
            <a:avLst/>
          </a:prstGeom>
          <a:noFill/>
          <a:ln w="9525">
            <a:noFill/>
            <a:miter lim="800000"/>
            <a:headEnd/>
            <a:tailEnd/>
          </a:ln>
          <a:effectLst/>
        </p:spPr>
        <p:txBody>
          <a:bodyPr wrap="none">
            <a:spAutoFit/>
          </a:bodyPr>
          <a:lstStyle/>
          <a:p>
            <a:r>
              <a:rPr lang="fr-FR" dirty="0"/>
              <a:t>5,33</a:t>
            </a:r>
          </a:p>
        </p:txBody>
      </p:sp>
      <p:sp>
        <p:nvSpPr>
          <p:cNvPr id="71" name="Text Box 27"/>
          <p:cNvSpPr txBox="1">
            <a:spLocks noChangeArrowheads="1"/>
          </p:cNvSpPr>
          <p:nvPr/>
        </p:nvSpPr>
        <p:spPr bwMode="auto">
          <a:xfrm>
            <a:off x="148059" y="5085184"/>
            <a:ext cx="312906" cy="369332"/>
          </a:xfrm>
          <a:prstGeom prst="rect">
            <a:avLst/>
          </a:prstGeom>
          <a:noFill/>
          <a:ln w="9525">
            <a:noFill/>
            <a:miter lim="800000"/>
            <a:headEnd/>
            <a:tailEnd/>
          </a:ln>
          <a:effectLst/>
        </p:spPr>
        <p:txBody>
          <a:bodyPr wrap="none">
            <a:spAutoFit/>
          </a:bodyPr>
          <a:lstStyle/>
          <a:p>
            <a:r>
              <a:rPr lang="fr-FR" dirty="0"/>
              <a:t>2</a:t>
            </a:r>
          </a:p>
        </p:txBody>
      </p:sp>
      <p:sp>
        <p:nvSpPr>
          <p:cNvPr id="76" name="Text Box 12"/>
          <p:cNvSpPr txBox="1">
            <a:spLocks noChangeArrowheads="1"/>
          </p:cNvSpPr>
          <p:nvPr/>
        </p:nvSpPr>
        <p:spPr bwMode="auto">
          <a:xfrm>
            <a:off x="5220072" y="3109610"/>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77" name="Text Box 12"/>
          <p:cNvSpPr txBox="1">
            <a:spLocks noChangeArrowheads="1"/>
          </p:cNvSpPr>
          <p:nvPr/>
        </p:nvSpPr>
        <p:spPr bwMode="auto">
          <a:xfrm>
            <a:off x="2092275" y="3150260"/>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782223" y="3150260"/>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6042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6042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892475" y="2430180"/>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699087" y="5607824"/>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884363" y="2655496"/>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4" name="Text Box 27"/>
          <p:cNvSpPr txBox="1">
            <a:spLocks noChangeArrowheads="1"/>
          </p:cNvSpPr>
          <p:nvPr/>
        </p:nvSpPr>
        <p:spPr bwMode="auto">
          <a:xfrm>
            <a:off x="-67965" y="4005064"/>
            <a:ext cx="633507" cy="369332"/>
          </a:xfrm>
          <a:prstGeom prst="rect">
            <a:avLst/>
          </a:prstGeom>
          <a:noFill/>
          <a:ln w="9525">
            <a:noFill/>
            <a:miter lim="800000"/>
            <a:headEnd/>
            <a:tailEnd/>
          </a:ln>
          <a:effectLst/>
        </p:spPr>
        <p:txBody>
          <a:bodyPr wrap="none">
            <a:spAutoFit/>
          </a:bodyPr>
          <a:lstStyle/>
          <a:p>
            <a:r>
              <a:rPr lang="fr-FR" dirty="0"/>
              <a:t>5,75</a:t>
            </a:r>
          </a:p>
        </p:txBody>
      </p:sp>
      <p:sp>
        <p:nvSpPr>
          <p:cNvPr id="55" name="Line 21"/>
          <p:cNvSpPr>
            <a:spLocks noChangeShapeType="1"/>
          </p:cNvSpPr>
          <p:nvPr/>
        </p:nvSpPr>
        <p:spPr bwMode="auto">
          <a:xfrm flipH="1">
            <a:off x="3917157" y="4455472"/>
            <a:ext cx="0" cy="1133768"/>
          </a:xfrm>
          <a:prstGeom prst="line">
            <a:avLst/>
          </a:prstGeom>
          <a:noFill/>
          <a:ln w="9525">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3748459" y="5589240"/>
            <a:ext cx="479618" cy="369332"/>
          </a:xfrm>
          <a:prstGeom prst="rect">
            <a:avLst/>
          </a:prstGeom>
          <a:noFill/>
          <a:ln w="9525">
            <a:noFill/>
            <a:miter lim="800000"/>
            <a:headEnd/>
            <a:tailEnd/>
          </a:ln>
        </p:spPr>
        <p:txBody>
          <a:bodyPr wrap="none">
            <a:spAutoFit/>
          </a:bodyPr>
          <a:lstStyle/>
          <a:p>
            <a:r>
              <a:rPr lang="fr-FR" dirty="0">
                <a:latin typeface="Times"/>
              </a:rPr>
              <a:t>8/3</a:t>
            </a:r>
            <a:endParaRPr lang="fr-FR" baseline="-25000" dirty="0">
              <a:latin typeface="Times"/>
            </a:endParaRPr>
          </a:p>
        </p:txBody>
      </p:sp>
      <p:sp>
        <p:nvSpPr>
          <p:cNvPr id="59" name="Text Box 16"/>
          <p:cNvSpPr txBox="1">
            <a:spLocks noChangeArrowheads="1"/>
          </p:cNvSpPr>
          <p:nvPr/>
        </p:nvSpPr>
        <p:spPr bwMode="auto">
          <a:xfrm>
            <a:off x="4932040" y="5607824"/>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3" name="Text Box 12"/>
          <p:cNvSpPr txBox="1">
            <a:spLocks noChangeArrowheads="1"/>
          </p:cNvSpPr>
          <p:nvPr/>
        </p:nvSpPr>
        <p:spPr bwMode="auto">
          <a:xfrm>
            <a:off x="5572748" y="5219908"/>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08099" y="3222268"/>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08099" y="3150260"/>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flipV="1">
            <a:off x="6844803" y="2830870"/>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12755" y="3150260"/>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a:stCxn id="88" idx="2"/>
          </p:cNvCxnSpPr>
          <p:nvPr/>
        </p:nvCxnSpPr>
        <p:spPr>
          <a:xfrm>
            <a:off x="3603996" y="4590644"/>
            <a:ext cx="245638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60427" y="4086364"/>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148064" y="5229200"/>
            <a:ext cx="360040" cy="3693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60427" y="3356992"/>
            <a:ext cx="1615629" cy="14425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a:off x="5076056" y="3068960"/>
            <a:ext cx="187156" cy="2973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3843941" y="430419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00" name="Text Box 12"/>
          <p:cNvSpPr txBox="1">
            <a:spLocks noChangeArrowheads="1"/>
          </p:cNvSpPr>
          <p:nvPr/>
        </p:nvSpPr>
        <p:spPr bwMode="auto">
          <a:xfrm>
            <a:off x="7911015" y="3140968"/>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00963" y="3140968"/>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1300187" y="4274382"/>
            <a:ext cx="0" cy="1324150"/>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1588218" y="4262318"/>
            <a:ext cx="223" cy="1345506"/>
          </a:xfrm>
          <a:prstGeom prst="line">
            <a:avLst/>
          </a:prstGeom>
          <a:noFill/>
          <a:ln w="9525">
            <a:solidFill>
              <a:schemeClr val="tx1"/>
            </a:solidFill>
            <a:prstDash val="dash"/>
            <a:round/>
            <a:headEnd/>
            <a:tailEnd/>
          </a:ln>
          <a:effectLst/>
        </p:spPr>
        <p:txBody>
          <a:bodyPr wrap="none" anchor="ctr"/>
          <a:lstStyle/>
          <a:p>
            <a:endParaRPr lang="fr-CA"/>
          </a:p>
        </p:txBody>
      </p:sp>
      <p:sp>
        <p:nvSpPr>
          <p:cNvPr id="62" name="Line 21"/>
          <p:cNvSpPr>
            <a:spLocks noChangeShapeType="1"/>
          </p:cNvSpPr>
          <p:nvPr/>
        </p:nvSpPr>
        <p:spPr bwMode="auto">
          <a:xfrm flipH="1">
            <a:off x="7341739" y="4590643"/>
            <a:ext cx="0" cy="1007890"/>
          </a:xfrm>
          <a:prstGeom prst="line">
            <a:avLst/>
          </a:prstGeom>
          <a:noFill/>
          <a:ln w="9525">
            <a:solidFill>
              <a:schemeClr val="tx1"/>
            </a:solidFill>
            <a:prstDash val="dash"/>
            <a:round/>
            <a:headEnd/>
            <a:tailEnd/>
          </a:ln>
          <a:effectLst/>
        </p:spPr>
        <p:txBody>
          <a:bodyPr wrap="none" anchor="ctr"/>
          <a:lstStyle/>
          <a:p>
            <a:endParaRPr lang="fr-CA"/>
          </a:p>
        </p:txBody>
      </p:sp>
      <p:sp>
        <p:nvSpPr>
          <p:cNvPr id="63" name="Line 21"/>
          <p:cNvSpPr>
            <a:spLocks noChangeShapeType="1"/>
          </p:cNvSpPr>
          <p:nvPr/>
        </p:nvSpPr>
        <p:spPr bwMode="auto">
          <a:xfrm flipH="1">
            <a:off x="7587223" y="4590196"/>
            <a:ext cx="0" cy="1017628"/>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1043005" y="55985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65" name="Text Box 16"/>
          <p:cNvSpPr txBox="1">
            <a:spLocks noChangeArrowheads="1"/>
          </p:cNvSpPr>
          <p:nvPr/>
        </p:nvSpPr>
        <p:spPr bwMode="auto">
          <a:xfrm>
            <a:off x="1444203" y="55985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6" name="ZoneTexte 5"/>
          <p:cNvSpPr txBox="1"/>
          <p:nvPr/>
        </p:nvSpPr>
        <p:spPr>
          <a:xfrm>
            <a:off x="1036084" y="5949280"/>
            <a:ext cx="832279" cy="369332"/>
          </a:xfrm>
          <a:prstGeom prst="rect">
            <a:avLst/>
          </a:prstGeom>
          <a:noFill/>
        </p:spPr>
        <p:txBody>
          <a:bodyPr wrap="none" rtlCol="0">
            <a:spAutoFit/>
          </a:bodyPr>
          <a:lstStyle/>
          <a:p>
            <a:r>
              <a:rPr lang="en-CA" dirty="0"/>
              <a:t>M</a:t>
            </a:r>
            <a:r>
              <a:rPr lang="en-CA" baseline="30000" dirty="0"/>
              <a:t>t</a:t>
            </a:r>
            <a:r>
              <a:rPr lang="en-CA" dirty="0"/>
              <a:t> = 1</a:t>
            </a:r>
            <a:endParaRPr lang="fr-CA" dirty="0"/>
          </a:p>
        </p:txBody>
      </p:sp>
      <p:sp>
        <p:nvSpPr>
          <p:cNvPr id="69" name="ZoneTexte 68"/>
          <p:cNvSpPr txBox="1"/>
          <p:nvPr/>
        </p:nvSpPr>
        <p:spPr>
          <a:xfrm>
            <a:off x="7079946" y="6102588"/>
            <a:ext cx="772969" cy="369332"/>
          </a:xfrm>
          <a:prstGeom prst="rect">
            <a:avLst/>
          </a:prstGeom>
          <a:noFill/>
        </p:spPr>
        <p:txBody>
          <a:bodyPr wrap="none" rtlCol="0">
            <a:spAutoFit/>
          </a:bodyPr>
          <a:lstStyle/>
          <a:p>
            <a:r>
              <a:rPr lang="en-CA" dirty="0" err="1"/>
              <a:t>X</a:t>
            </a:r>
            <a:r>
              <a:rPr lang="en-CA" baseline="30000" dirty="0" err="1"/>
              <a:t>t</a:t>
            </a:r>
            <a:r>
              <a:rPr lang="en-CA" dirty="0"/>
              <a:t> = 1</a:t>
            </a:r>
            <a:endParaRPr lang="fr-CA" dirty="0"/>
          </a:p>
        </p:txBody>
      </p:sp>
      <p:sp>
        <p:nvSpPr>
          <p:cNvPr id="70" name="Text Box 16"/>
          <p:cNvSpPr txBox="1">
            <a:spLocks noChangeArrowheads="1"/>
          </p:cNvSpPr>
          <p:nvPr/>
        </p:nvSpPr>
        <p:spPr bwMode="auto">
          <a:xfrm>
            <a:off x="7132835" y="55985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80" name="Text Box 16"/>
          <p:cNvSpPr txBox="1">
            <a:spLocks noChangeArrowheads="1"/>
          </p:cNvSpPr>
          <p:nvPr/>
        </p:nvSpPr>
        <p:spPr bwMode="auto">
          <a:xfrm>
            <a:off x="7451717" y="55985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81" name="Accolade ouvrante 80"/>
          <p:cNvSpPr/>
          <p:nvPr/>
        </p:nvSpPr>
        <p:spPr>
          <a:xfrm rot="16200000">
            <a:off x="7320578" y="5907949"/>
            <a:ext cx="287808" cy="24548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89" name="AutoShape 13"/>
          <p:cNvSpPr>
            <a:spLocks noChangeAspect="1" noChangeArrowheads="1"/>
          </p:cNvSpPr>
          <p:nvPr/>
        </p:nvSpPr>
        <p:spPr bwMode="auto">
          <a:xfrm>
            <a:off x="7132388" y="4302388"/>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1" name="AutoShape 13"/>
          <p:cNvSpPr>
            <a:spLocks noChangeAspect="1" noChangeArrowheads="1"/>
          </p:cNvSpPr>
          <p:nvPr/>
        </p:nvSpPr>
        <p:spPr bwMode="auto">
          <a:xfrm>
            <a:off x="7652168" y="430194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2" name="AutoShape 13"/>
          <p:cNvSpPr>
            <a:spLocks noChangeAspect="1" noChangeArrowheads="1"/>
          </p:cNvSpPr>
          <p:nvPr/>
        </p:nvSpPr>
        <p:spPr bwMode="auto">
          <a:xfrm>
            <a:off x="1096997" y="433352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1689373" y="430419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7" name="Line 21"/>
          <p:cNvSpPr>
            <a:spLocks noChangeShapeType="1"/>
          </p:cNvSpPr>
          <p:nvPr/>
        </p:nvSpPr>
        <p:spPr bwMode="auto">
          <a:xfrm flipH="1">
            <a:off x="3676451" y="4230380"/>
            <a:ext cx="0" cy="1358860"/>
          </a:xfrm>
          <a:prstGeom prst="line">
            <a:avLst/>
          </a:prstGeom>
          <a:noFill/>
          <a:ln w="9525">
            <a:solidFill>
              <a:schemeClr val="tx1"/>
            </a:solidFill>
            <a:prstDash val="dash"/>
            <a:round/>
            <a:headEnd/>
            <a:tailEnd/>
          </a:ln>
          <a:effectLst/>
        </p:spPr>
        <p:txBody>
          <a:bodyPr wrap="none" anchor="ctr"/>
          <a:lstStyle/>
          <a:p>
            <a:endParaRPr lang="fr-CA"/>
          </a:p>
        </p:txBody>
      </p:sp>
      <p:sp>
        <p:nvSpPr>
          <p:cNvPr id="68" name="Text Box 16"/>
          <p:cNvSpPr txBox="1">
            <a:spLocks noChangeArrowheads="1"/>
          </p:cNvSpPr>
          <p:nvPr/>
        </p:nvSpPr>
        <p:spPr bwMode="auto">
          <a:xfrm>
            <a:off x="3520385" y="5589240"/>
            <a:ext cx="300082" cy="369332"/>
          </a:xfrm>
          <a:prstGeom prst="rect">
            <a:avLst/>
          </a:prstGeom>
          <a:noFill/>
          <a:ln w="9525">
            <a:noFill/>
            <a:miter lim="800000"/>
            <a:headEnd/>
            <a:tailEnd/>
          </a:ln>
        </p:spPr>
        <p:txBody>
          <a:bodyPr wrap="none">
            <a:spAutoFit/>
          </a:bodyPr>
          <a:lstStyle/>
          <a:p>
            <a:r>
              <a:rPr lang="fr-FR" dirty="0">
                <a:latin typeface="Times"/>
              </a:rPr>
              <a:t>1</a:t>
            </a:r>
            <a:endParaRPr lang="fr-FR" baseline="-25000" dirty="0">
              <a:latin typeface="Times"/>
            </a:endParaRPr>
          </a:p>
        </p:txBody>
      </p:sp>
      <p:sp>
        <p:nvSpPr>
          <p:cNvPr id="86" name="AutoShape 13"/>
          <p:cNvSpPr>
            <a:spLocks noChangeAspect="1" noChangeArrowheads="1"/>
          </p:cNvSpPr>
          <p:nvPr/>
        </p:nvSpPr>
        <p:spPr bwMode="auto">
          <a:xfrm>
            <a:off x="3598194" y="4129919"/>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88" name="AutoShape 13"/>
          <p:cNvSpPr>
            <a:spLocks noChangeAspect="1" noChangeArrowheads="1"/>
          </p:cNvSpPr>
          <p:nvPr/>
        </p:nvSpPr>
        <p:spPr bwMode="auto">
          <a:xfrm>
            <a:off x="3603996" y="451841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90" name="AutoShape 13"/>
          <p:cNvSpPr>
            <a:spLocks noChangeAspect="1" noChangeArrowheads="1"/>
          </p:cNvSpPr>
          <p:nvPr/>
        </p:nvSpPr>
        <p:spPr bwMode="auto">
          <a:xfrm>
            <a:off x="7492875" y="451796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8" name="AutoShape 13"/>
          <p:cNvSpPr>
            <a:spLocks noChangeAspect="1" noChangeArrowheads="1"/>
          </p:cNvSpPr>
          <p:nvPr/>
        </p:nvSpPr>
        <p:spPr bwMode="auto">
          <a:xfrm>
            <a:off x="7276404" y="451841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4" name="AutoShape 13"/>
          <p:cNvSpPr>
            <a:spLocks noChangeAspect="1" noChangeArrowheads="1"/>
          </p:cNvSpPr>
          <p:nvPr/>
        </p:nvSpPr>
        <p:spPr bwMode="auto">
          <a:xfrm>
            <a:off x="1516211" y="415837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5" name="AutoShape 13"/>
          <p:cNvSpPr>
            <a:spLocks noChangeAspect="1" noChangeArrowheads="1"/>
          </p:cNvSpPr>
          <p:nvPr/>
        </p:nvSpPr>
        <p:spPr bwMode="auto">
          <a:xfrm>
            <a:off x="1227732" y="415792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6" name="Accolade ouvrante 105"/>
          <p:cNvSpPr/>
          <p:nvPr/>
        </p:nvSpPr>
        <p:spPr>
          <a:xfrm rot="16200000">
            <a:off x="1377837" y="5851461"/>
            <a:ext cx="134723" cy="20493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107" name="Text Box 27"/>
          <p:cNvSpPr txBox="1">
            <a:spLocks noChangeArrowheads="1"/>
          </p:cNvSpPr>
          <p:nvPr/>
        </p:nvSpPr>
        <p:spPr bwMode="auto">
          <a:xfrm>
            <a:off x="5907488" y="4374396"/>
            <a:ext cx="505267" cy="369332"/>
          </a:xfrm>
          <a:prstGeom prst="rect">
            <a:avLst/>
          </a:prstGeom>
          <a:noFill/>
          <a:ln w="9525">
            <a:noFill/>
            <a:miter lim="800000"/>
            <a:headEnd/>
            <a:tailEnd/>
          </a:ln>
          <a:effectLst/>
        </p:spPr>
        <p:txBody>
          <a:bodyPr wrap="none">
            <a:spAutoFit/>
          </a:bodyPr>
          <a:lstStyle/>
          <a:p>
            <a:r>
              <a:rPr lang="fr-FR" dirty="0"/>
              <a:t>4,5</a:t>
            </a:r>
          </a:p>
        </p:txBody>
      </p:sp>
      <p:cxnSp>
        <p:nvCxnSpPr>
          <p:cNvPr id="108" name="Connecteur droit 107"/>
          <p:cNvCxnSpPr/>
          <p:nvPr/>
        </p:nvCxnSpPr>
        <p:spPr>
          <a:xfrm>
            <a:off x="6412755" y="4590196"/>
            <a:ext cx="1137919" cy="224"/>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9" name="Rectangle 108"/>
          <p:cNvSpPr/>
          <p:nvPr/>
        </p:nvSpPr>
        <p:spPr>
          <a:xfrm>
            <a:off x="3718916" y="1148551"/>
            <a:ext cx="4453484" cy="1200329"/>
          </a:xfrm>
          <a:prstGeom prst="rect">
            <a:avLst/>
          </a:prstGeom>
        </p:spPr>
        <p:txBody>
          <a:bodyPr wrap="square">
            <a:spAutoFit/>
          </a:bodyPr>
          <a:lstStyle/>
          <a:p>
            <a:r>
              <a:rPr lang="fr-FR" dirty="0"/>
              <a:t>P(</a:t>
            </a:r>
            <a:r>
              <a:rPr lang="fr-FR" dirty="0" err="1"/>
              <a:t>Qd</a:t>
            </a:r>
            <a:r>
              <a:rPr lang="fr-FR" baseline="30000" dirty="0" err="1"/>
              <a:t>M</a:t>
            </a:r>
            <a:r>
              <a:rPr lang="fr-FR" dirty="0"/>
              <a:t>) – P(</a:t>
            </a:r>
            <a:r>
              <a:rPr lang="fr-FR" dirty="0" err="1"/>
              <a:t>Qo</a:t>
            </a:r>
            <a:r>
              <a:rPr lang="fr-FR" baseline="30000" dirty="0" err="1"/>
              <a:t>X</a:t>
            </a:r>
            <a:r>
              <a:rPr lang="fr-FR" dirty="0"/>
              <a:t>) = 1,25</a:t>
            </a:r>
          </a:p>
          <a:p>
            <a:r>
              <a:rPr lang="fr-FR" dirty="0"/>
              <a:t>(6 – Q/4) – (4 + Q/2) = 1,25</a:t>
            </a:r>
          </a:p>
          <a:p>
            <a:r>
              <a:rPr lang="fr-FR" dirty="0"/>
              <a:t>3Q/4 = 0,75</a:t>
            </a:r>
          </a:p>
          <a:p>
            <a:r>
              <a:rPr lang="fr-FR" dirty="0" err="1"/>
              <a:t>Q</a:t>
            </a:r>
            <a:r>
              <a:rPr lang="fr-FR" baseline="30000" dirty="0" err="1"/>
              <a:t>eq</a:t>
            </a:r>
            <a:r>
              <a:rPr lang="fr-FR" dirty="0"/>
              <a:t> = 1 ; P(</a:t>
            </a:r>
            <a:r>
              <a:rPr lang="fr-FR" dirty="0" err="1"/>
              <a:t>Qd</a:t>
            </a:r>
            <a:r>
              <a:rPr lang="fr-FR" baseline="30000" dirty="0" err="1"/>
              <a:t>M</a:t>
            </a:r>
            <a:r>
              <a:rPr lang="fr-FR" dirty="0"/>
              <a:t>) = 5,75 et P(</a:t>
            </a:r>
            <a:r>
              <a:rPr lang="fr-FR" dirty="0" err="1"/>
              <a:t>Qo</a:t>
            </a:r>
            <a:r>
              <a:rPr lang="fr-FR" baseline="30000" dirty="0" err="1"/>
              <a:t>X</a:t>
            </a:r>
            <a:r>
              <a:rPr lang="fr-FR" dirty="0"/>
              <a:t>) = 4,5</a:t>
            </a:r>
          </a:p>
        </p:txBody>
      </p:sp>
      <p:sp>
        <p:nvSpPr>
          <p:cNvPr id="111" name="ZoneTexte 110"/>
          <p:cNvSpPr txBox="1"/>
          <p:nvPr/>
        </p:nvSpPr>
        <p:spPr>
          <a:xfrm>
            <a:off x="4788024" y="4931876"/>
            <a:ext cx="960519" cy="369332"/>
          </a:xfrm>
          <a:prstGeom prst="rect">
            <a:avLst/>
          </a:prstGeom>
          <a:noFill/>
        </p:spPr>
        <p:txBody>
          <a:bodyPr wrap="none" rtlCol="0">
            <a:spAutoFit/>
          </a:bodyPr>
          <a:lstStyle/>
          <a:p>
            <a:r>
              <a:rPr lang="fr-CA" dirty="0"/>
              <a:t>t = 1,25</a:t>
            </a:r>
          </a:p>
        </p:txBody>
      </p:sp>
      <p:cxnSp>
        <p:nvCxnSpPr>
          <p:cNvPr id="79" name="Connecteur droit 78"/>
          <p:cNvCxnSpPr/>
          <p:nvPr/>
        </p:nvCxnSpPr>
        <p:spPr>
          <a:xfrm>
            <a:off x="3491880" y="4508896"/>
            <a:ext cx="1688464" cy="1080344"/>
          </a:xfrm>
          <a:prstGeom prst="line">
            <a:avLst/>
          </a:prstGeom>
          <a:ln w="38100">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flipH="1">
            <a:off x="4788023" y="4941168"/>
            <a:ext cx="1" cy="4098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72031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9776"/>
            <a:ext cx="8075240" cy="1143000"/>
          </a:xfrm>
        </p:spPr>
        <p:txBody>
          <a:bodyPr>
            <a:normAutofit/>
          </a:bodyPr>
          <a:lstStyle/>
          <a:p>
            <a:r>
              <a:rPr lang="fr-CA" sz="3200" b="1" dirty="0">
                <a:solidFill>
                  <a:srgbClr val="FFC000"/>
                </a:solidFill>
              </a:rPr>
              <a:t>Tarif forfaitaire et bien-être (grand pays M)</a:t>
            </a:r>
            <a:endParaRPr lang="fr-CA" sz="3200" dirty="0"/>
          </a:p>
        </p:txBody>
      </p:sp>
      <p:sp>
        <p:nvSpPr>
          <p:cNvPr id="4" name="Espace réservé du numéro de diapositive 3"/>
          <p:cNvSpPr>
            <a:spLocks noGrp="1"/>
          </p:cNvSpPr>
          <p:nvPr>
            <p:ph type="sldNum" sz="quarter" idx="12"/>
          </p:nvPr>
        </p:nvSpPr>
        <p:spPr/>
        <p:txBody>
          <a:bodyPr/>
          <a:lstStyle/>
          <a:p>
            <a:fld id="{B75AE95C-6B33-44A6-91C8-9898F0E2AB93}" type="slidenum">
              <a:rPr lang="fr-CA" smtClean="0"/>
              <a:pPr/>
              <a:t>32</a:t>
            </a:fld>
            <a:endParaRPr lang="fr-CA"/>
          </a:p>
        </p:txBody>
      </p:sp>
      <p:sp>
        <p:nvSpPr>
          <p:cNvPr id="5" name="Line 2"/>
          <p:cNvSpPr>
            <a:spLocks noChangeShapeType="1"/>
          </p:cNvSpPr>
          <p:nvPr/>
        </p:nvSpPr>
        <p:spPr bwMode="auto">
          <a:xfrm>
            <a:off x="2557114" y="5589240"/>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6" name="Line 3"/>
          <p:cNvSpPr>
            <a:spLocks noChangeShapeType="1"/>
          </p:cNvSpPr>
          <p:nvPr/>
        </p:nvSpPr>
        <p:spPr bwMode="auto">
          <a:xfrm flipV="1">
            <a:off x="2557114" y="1916832"/>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7" name="Text Box 10"/>
          <p:cNvSpPr txBox="1">
            <a:spLocks noChangeArrowheads="1"/>
          </p:cNvSpPr>
          <p:nvPr/>
        </p:nvSpPr>
        <p:spPr bwMode="auto">
          <a:xfrm>
            <a:off x="6679733" y="5661248"/>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8" name="Text Box 12"/>
          <p:cNvSpPr txBox="1">
            <a:spLocks noChangeArrowheads="1"/>
          </p:cNvSpPr>
          <p:nvPr/>
        </p:nvSpPr>
        <p:spPr bwMode="auto">
          <a:xfrm>
            <a:off x="1907704" y="1772816"/>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6228184" y="5661248"/>
            <a:ext cx="504056" cy="369332"/>
          </a:xfrm>
          <a:prstGeom prst="rect">
            <a:avLst/>
          </a:prstGeom>
          <a:noFill/>
          <a:ln w="9525">
            <a:noFill/>
            <a:miter lim="800000"/>
            <a:headEnd/>
            <a:tailEnd/>
          </a:ln>
        </p:spPr>
        <p:txBody>
          <a:bodyPr wrap="square">
            <a:spAutoFit/>
          </a:bodyPr>
          <a:lstStyle/>
          <a:p>
            <a:r>
              <a:rPr lang="fr-FR" dirty="0"/>
              <a:t>20</a:t>
            </a:r>
          </a:p>
        </p:txBody>
      </p:sp>
      <p:sp>
        <p:nvSpPr>
          <p:cNvPr id="10" name="Text Box 18"/>
          <p:cNvSpPr txBox="1">
            <a:spLocks noChangeArrowheads="1"/>
          </p:cNvSpPr>
          <p:nvPr/>
        </p:nvSpPr>
        <p:spPr bwMode="auto">
          <a:xfrm>
            <a:off x="2123728" y="2060848"/>
            <a:ext cx="504056" cy="369332"/>
          </a:xfrm>
          <a:prstGeom prst="rect">
            <a:avLst/>
          </a:prstGeom>
          <a:noFill/>
          <a:ln w="9525">
            <a:noFill/>
            <a:miter lim="800000"/>
            <a:headEnd/>
            <a:tailEnd/>
          </a:ln>
        </p:spPr>
        <p:txBody>
          <a:bodyPr wrap="square">
            <a:spAutoFit/>
          </a:bodyPr>
          <a:lstStyle/>
          <a:p>
            <a:r>
              <a:rPr lang="fr-FR" dirty="0"/>
              <a:t>12</a:t>
            </a:r>
            <a:endParaRPr lang="fr-FR" baseline="-25000" dirty="0"/>
          </a:p>
        </p:txBody>
      </p:sp>
      <p:sp>
        <p:nvSpPr>
          <p:cNvPr id="11" name="Line 20"/>
          <p:cNvSpPr>
            <a:spLocks noChangeShapeType="1"/>
          </p:cNvSpPr>
          <p:nvPr/>
        </p:nvSpPr>
        <p:spPr bwMode="auto">
          <a:xfrm>
            <a:off x="4119361" y="3918541"/>
            <a:ext cx="0" cy="1670699"/>
          </a:xfrm>
          <a:prstGeom prst="line">
            <a:avLst/>
          </a:prstGeom>
          <a:noFill/>
          <a:ln w="9525">
            <a:solidFill>
              <a:schemeClr val="tx1"/>
            </a:solidFill>
            <a:prstDash val="dash"/>
            <a:round/>
            <a:headEnd/>
            <a:tailEnd/>
          </a:ln>
          <a:effectLst/>
        </p:spPr>
        <p:txBody>
          <a:bodyPr wrap="none" anchor="ctr"/>
          <a:lstStyle/>
          <a:p>
            <a:endParaRPr lang="fr-CA"/>
          </a:p>
        </p:txBody>
      </p:sp>
      <p:sp>
        <p:nvSpPr>
          <p:cNvPr id="12" name="Line 21"/>
          <p:cNvSpPr>
            <a:spLocks noChangeShapeType="1"/>
          </p:cNvSpPr>
          <p:nvPr/>
        </p:nvSpPr>
        <p:spPr bwMode="auto">
          <a:xfrm>
            <a:off x="3624286" y="3860824"/>
            <a:ext cx="11610" cy="1728416"/>
          </a:xfrm>
          <a:prstGeom prst="line">
            <a:avLst/>
          </a:prstGeom>
          <a:noFill/>
          <a:ln w="9525">
            <a:solidFill>
              <a:schemeClr val="tx1"/>
            </a:solidFill>
            <a:prstDash val="dash"/>
            <a:round/>
            <a:headEnd/>
            <a:tailEnd/>
          </a:ln>
          <a:effectLst/>
        </p:spPr>
        <p:txBody>
          <a:bodyPr wrap="none" anchor="ctr"/>
          <a:lstStyle/>
          <a:p>
            <a:endParaRPr lang="fr-CA"/>
          </a:p>
        </p:txBody>
      </p:sp>
      <p:sp>
        <p:nvSpPr>
          <p:cNvPr id="15" name="Text Box 16"/>
          <p:cNvSpPr txBox="1">
            <a:spLocks noChangeArrowheads="1"/>
          </p:cNvSpPr>
          <p:nvPr/>
        </p:nvSpPr>
        <p:spPr bwMode="auto">
          <a:xfrm>
            <a:off x="2195736" y="4888583"/>
            <a:ext cx="360040" cy="369332"/>
          </a:xfrm>
          <a:prstGeom prst="rect">
            <a:avLst/>
          </a:prstGeom>
          <a:noFill/>
          <a:ln w="9525">
            <a:noFill/>
            <a:miter lim="800000"/>
            <a:headEnd/>
            <a:tailEnd/>
          </a:ln>
        </p:spPr>
        <p:txBody>
          <a:bodyPr wrap="square">
            <a:spAutoFit/>
          </a:bodyPr>
          <a:lstStyle/>
          <a:p>
            <a:r>
              <a:rPr lang="fr-FR" dirty="0"/>
              <a:t>2</a:t>
            </a:r>
          </a:p>
        </p:txBody>
      </p:sp>
      <p:sp>
        <p:nvSpPr>
          <p:cNvPr id="30" name="Text Box 27"/>
          <p:cNvSpPr txBox="1">
            <a:spLocks noChangeArrowheads="1"/>
          </p:cNvSpPr>
          <p:nvPr/>
        </p:nvSpPr>
        <p:spPr bwMode="auto">
          <a:xfrm>
            <a:off x="2123728" y="2483604"/>
            <a:ext cx="441146" cy="369332"/>
          </a:xfrm>
          <a:prstGeom prst="rect">
            <a:avLst/>
          </a:prstGeom>
          <a:noFill/>
          <a:ln w="9525">
            <a:noFill/>
            <a:miter lim="800000"/>
            <a:headEnd/>
            <a:tailEnd/>
          </a:ln>
          <a:effectLst/>
        </p:spPr>
        <p:txBody>
          <a:bodyPr wrap="none">
            <a:spAutoFit/>
          </a:bodyPr>
          <a:lstStyle/>
          <a:p>
            <a:r>
              <a:rPr lang="fr-FR" dirty="0"/>
              <a:t>10</a:t>
            </a:r>
          </a:p>
        </p:txBody>
      </p:sp>
      <p:sp>
        <p:nvSpPr>
          <p:cNvPr id="35" name="Text Box 30"/>
          <p:cNvSpPr txBox="1">
            <a:spLocks noChangeArrowheads="1"/>
          </p:cNvSpPr>
          <p:nvPr/>
        </p:nvSpPr>
        <p:spPr bwMode="auto">
          <a:xfrm>
            <a:off x="5076056" y="5579948"/>
            <a:ext cx="441147" cy="369332"/>
          </a:xfrm>
          <a:prstGeom prst="rect">
            <a:avLst/>
          </a:prstGeom>
          <a:noFill/>
          <a:ln w="9525">
            <a:noFill/>
            <a:miter lim="800000"/>
            <a:headEnd/>
            <a:tailEnd/>
          </a:ln>
          <a:effectLst/>
        </p:spPr>
        <p:txBody>
          <a:bodyPr wrap="none">
            <a:spAutoFit/>
          </a:bodyPr>
          <a:lstStyle/>
          <a:p>
            <a:pPr algn="ctr"/>
            <a:r>
              <a:rPr lang="fr-FR" dirty="0"/>
              <a:t>16</a:t>
            </a:r>
          </a:p>
        </p:txBody>
      </p:sp>
      <p:cxnSp>
        <p:nvCxnSpPr>
          <p:cNvPr id="28" name="Connecteur droit 27"/>
          <p:cNvCxnSpPr/>
          <p:nvPr/>
        </p:nvCxnSpPr>
        <p:spPr>
          <a:xfrm flipV="1">
            <a:off x="2564874" y="2924944"/>
            <a:ext cx="1791102" cy="214830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2555776" y="2636912"/>
            <a:ext cx="3816424" cy="295232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4" name="Text Box 12"/>
          <p:cNvSpPr txBox="1">
            <a:spLocks noChangeArrowheads="1"/>
          </p:cNvSpPr>
          <p:nvPr/>
        </p:nvSpPr>
        <p:spPr bwMode="auto">
          <a:xfrm>
            <a:off x="3923928" y="2708920"/>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41" name="Text Box 12"/>
          <p:cNvSpPr txBox="1">
            <a:spLocks noChangeArrowheads="1"/>
          </p:cNvSpPr>
          <p:nvPr/>
        </p:nvSpPr>
        <p:spPr bwMode="auto">
          <a:xfrm>
            <a:off x="2555776" y="2370946"/>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22" name="Text Box 27"/>
          <p:cNvSpPr txBox="1">
            <a:spLocks noChangeArrowheads="1"/>
          </p:cNvSpPr>
          <p:nvPr/>
        </p:nvSpPr>
        <p:spPr bwMode="auto">
          <a:xfrm>
            <a:off x="1994277" y="3933056"/>
            <a:ext cx="633507" cy="369332"/>
          </a:xfrm>
          <a:prstGeom prst="rect">
            <a:avLst/>
          </a:prstGeom>
          <a:noFill/>
          <a:ln w="9525">
            <a:noFill/>
            <a:miter lim="800000"/>
            <a:headEnd/>
            <a:tailEnd/>
          </a:ln>
          <a:effectLst/>
        </p:spPr>
        <p:txBody>
          <a:bodyPr wrap="none">
            <a:spAutoFit/>
          </a:bodyPr>
          <a:lstStyle/>
          <a:p>
            <a:r>
              <a:rPr lang="fr-FR" dirty="0"/>
              <a:t>5,33</a:t>
            </a:r>
          </a:p>
        </p:txBody>
      </p:sp>
      <p:sp>
        <p:nvSpPr>
          <p:cNvPr id="23" name="Text Box 27"/>
          <p:cNvSpPr txBox="1">
            <a:spLocks noChangeArrowheads="1"/>
          </p:cNvSpPr>
          <p:nvPr/>
        </p:nvSpPr>
        <p:spPr bwMode="auto">
          <a:xfrm>
            <a:off x="1994277" y="3573016"/>
            <a:ext cx="633507" cy="369332"/>
          </a:xfrm>
          <a:prstGeom prst="rect">
            <a:avLst/>
          </a:prstGeom>
          <a:noFill/>
          <a:ln w="9525">
            <a:noFill/>
            <a:miter lim="800000"/>
            <a:headEnd/>
            <a:tailEnd/>
          </a:ln>
          <a:effectLst/>
        </p:spPr>
        <p:txBody>
          <a:bodyPr wrap="none">
            <a:spAutoFit/>
          </a:bodyPr>
          <a:lstStyle/>
          <a:p>
            <a:r>
              <a:rPr lang="fr-FR" dirty="0"/>
              <a:t>5,75</a:t>
            </a:r>
          </a:p>
        </p:txBody>
      </p:sp>
      <p:sp>
        <p:nvSpPr>
          <p:cNvPr id="24" name="Line 21"/>
          <p:cNvSpPr>
            <a:spLocks noChangeShapeType="1"/>
          </p:cNvSpPr>
          <p:nvPr/>
        </p:nvSpPr>
        <p:spPr bwMode="auto">
          <a:xfrm flipH="1">
            <a:off x="3331940" y="4149526"/>
            <a:ext cx="0" cy="1430421"/>
          </a:xfrm>
          <a:prstGeom prst="line">
            <a:avLst/>
          </a:prstGeom>
          <a:noFill/>
          <a:ln w="9525">
            <a:solidFill>
              <a:schemeClr val="tx1"/>
            </a:solidFill>
            <a:prstDash val="dash"/>
            <a:round/>
            <a:headEnd/>
            <a:tailEnd/>
          </a:ln>
          <a:effectLst/>
        </p:spPr>
        <p:txBody>
          <a:bodyPr wrap="none" anchor="ctr"/>
          <a:lstStyle/>
          <a:p>
            <a:endParaRPr lang="fr-CA"/>
          </a:p>
        </p:txBody>
      </p:sp>
      <p:sp>
        <p:nvSpPr>
          <p:cNvPr id="25" name="Line 21"/>
          <p:cNvSpPr>
            <a:spLocks noChangeShapeType="1"/>
          </p:cNvSpPr>
          <p:nvPr/>
        </p:nvSpPr>
        <p:spPr bwMode="auto">
          <a:xfrm flipH="1">
            <a:off x="4427984" y="4117722"/>
            <a:ext cx="0" cy="1391042"/>
          </a:xfrm>
          <a:prstGeom prst="line">
            <a:avLst/>
          </a:prstGeom>
          <a:noFill/>
          <a:ln w="9525">
            <a:solidFill>
              <a:schemeClr val="tx1"/>
            </a:solidFill>
            <a:prstDash val="dash"/>
            <a:round/>
            <a:headEnd/>
            <a:tailEnd/>
          </a:ln>
          <a:effectLst/>
        </p:spPr>
        <p:txBody>
          <a:bodyPr wrap="none" anchor="ctr"/>
          <a:lstStyle/>
          <a:p>
            <a:endParaRPr lang="fr-CA"/>
          </a:p>
        </p:txBody>
      </p:sp>
      <p:sp>
        <p:nvSpPr>
          <p:cNvPr id="32" name="AutoShape 13"/>
          <p:cNvSpPr>
            <a:spLocks noChangeAspect="1" noChangeArrowheads="1"/>
          </p:cNvSpPr>
          <p:nvPr/>
        </p:nvSpPr>
        <p:spPr bwMode="auto">
          <a:xfrm>
            <a:off x="3563441" y="371703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AutoShape 13"/>
          <p:cNvSpPr>
            <a:spLocks noChangeAspect="1" noChangeArrowheads="1"/>
          </p:cNvSpPr>
          <p:nvPr/>
        </p:nvSpPr>
        <p:spPr bwMode="auto">
          <a:xfrm>
            <a:off x="4355976"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6" name="AutoShape 13"/>
          <p:cNvSpPr>
            <a:spLocks noChangeAspect="1" noChangeArrowheads="1"/>
          </p:cNvSpPr>
          <p:nvPr/>
        </p:nvSpPr>
        <p:spPr bwMode="auto">
          <a:xfrm>
            <a:off x="3279197" y="404120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8" name="Line 20"/>
          <p:cNvSpPr>
            <a:spLocks noChangeShapeType="1"/>
          </p:cNvSpPr>
          <p:nvPr/>
        </p:nvSpPr>
        <p:spPr bwMode="auto">
          <a:xfrm flipV="1">
            <a:off x="2634914" y="3789040"/>
            <a:ext cx="1433030" cy="0"/>
          </a:xfrm>
          <a:prstGeom prst="line">
            <a:avLst/>
          </a:prstGeom>
          <a:noFill/>
          <a:ln w="9525">
            <a:solidFill>
              <a:schemeClr val="tx1"/>
            </a:solidFill>
            <a:prstDash val="dash"/>
            <a:round/>
            <a:headEnd/>
            <a:tailEnd/>
          </a:ln>
          <a:effectLst/>
        </p:spPr>
        <p:txBody>
          <a:bodyPr wrap="none" anchor="ctr"/>
          <a:lstStyle/>
          <a:p>
            <a:endParaRPr lang="fr-CA"/>
          </a:p>
        </p:txBody>
      </p:sp>
      <p:sp>
        <p:nvSpPr>
          <p:cNvPr id="39" name="Line 20"/>
          <p:cNvSpPr>
            <a:spLocks noChangeShapeType="1"/>
          </p:cNvSpPr>
          <p:nvPr/>
        </p:nvSpPr>
        <p:spPr bwMode="auto">
          <a:xfrm flipV="1">
            <a:off x="2604699" y="4096156"/>
            <a:ext cx="1859289" cy="17280"/>
          </a:xfrm>
          <a:prstGeom prst="line">
            <a:avLst/>
          </a:prstGeom>
          <a:noFill/>
          <a:ln w="9525">
            <a:solidFill>
              <a:schemeClr val="tx1"/>
            </a:solidFill>
            <a:prstDash val="dash"/>
            <a:round/>
            <a:headEnd/>
            <a:tailEnd/>
          </a:ln>
          <a:effectLst/>
        </p:spPr>
        <p:txBody>
          <a:bodyPr wrap="none" anchor="ctr"/>
          <a:lstStyle/>
          <a:p>
            <a:endParaRPr lang="fr-CA"/>
          </a:p>
        </p:txBody>
      </p:sp>
      <p:sp>
        <p:nvSpPr>
          <p:cNvPr id="40" name="AutoShape 13"/>
          <p:cNvSpPr>
            <a:spLocks noChangeAspect="1" noChangeArrowheads="1"/>
          </p:cNvSpPr>
          <p:nvPr/>
        </p:nvSpPr>
        <p:spPr bwMode="auto">
          <a:xfrm>
            <a:off x="4047130" y="371703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Line 20"/>
          <p:cNvSpPr>
            <a:spLocks noChangeShapeType="1"/>
          </p:cNvSpPr>
          <p:nvPr/>
        </p:nvSpPr>
        <p:spPr bwMode="auto">
          <a:xfrm flipV="1">
            <a:off x="2564874" y="4491840"/>
            <a:ext cx="1850191" cy="17280"/>
          </a:xfrm>
          <a:prstGeom prst="line">
            <a:avLst/>
          </a:prstGeom>
          <a:noFill/>
          <a:ln w="9525">
            <a:solidFill>
              <a:schemeClr val="tx1"/>
            </a:solidFill>
            <a:prstDash val="dash"/>
            <a:round/>
            <a:headEnd/>
            <a:tailEnd/>
          </a:ln>
          <a:effectLst/>
        </p:spPr>
        <p:txBody>
          <a:bodyPr wrap="none" anchor="ctr"/>
          <a:lstStyle/>
          <a:p>
            <a:endParaRPr lang="fr-CA"/>
          </a:p>
        </p:txBody>
      </p:sp>
      <p:sp>
        <p:nvSpPr>
          <p:cNvPr id="43" name="Text Box 27"/>
          <p:cNvSpPr txBox="1">
            <a:spLocks noChangeArrowheads="1"/>
          </p:cNvSpPr>
          <p:nvPr/>
        </p:nvSpPr>
        <p:spPr bwMode="auto">
          <a:xfrm>
            <a:off x="1994277" y="4283804"/>
            <a:ext cx="505267" cy="369332"/>
          </a:xfrm>
          <a:prstGeom prst="rect">
            <a:avLst/>
          </a:prstGeom>
          <a:noFill/>
          <a:ln w="9525">
            <a:noFill/>
            <a:miter lim="800000"/>
            <a:headEnd/>
            <a:tailEnd/>
          </a:ln>
          <a:effectLst/>
        </p:spPr>
        <p:txBody>
          <a:bodyPr wrap="none">
            <a:spAutoFit/>
          </a:bodyPr>
          <a:lstStyle/>
          <a:p>
            <a:r>
              <a:rPr lang="fr-FR" dirty="0"/>
              <a:t>4,5</a:t>
            </a:r>
          </a:p>
        </p:txBody>
      </p:sp>
      <p:sp>
        <p:nvSpPr>
          <p:cNvPr id="44" name="ZoneTexte 43"/>
          <p:cNvSpPr txBox="1"/>
          <p:nvPr/>
        </p:nvSpPr>
        <p:spPr>
          <a:xfrm>
            <a:off x="2789033" y="3275692"/>
            <a:ext cx="284052" cy="307777"/>
          </a:xfrm>
          <a:prstGeom prst="rect">
            <a:avLst/>
          </a:prstGeom>
          <a:noFill/>
        </p:spPr>
        <p:txBody>
          <a:bodyPr wrap="none" rtlCol="0">
            <a:spAutoFit/>
          </a:bodyPr>
          <a:lstStyle/>
          <a:p>
            <a:r>
              <a:rPr lang="fr-CA" sz="1400" dirty="0"/>
              <a:t>a</a:t>
            </a:r>
          </a:p>
        </p:txBody>
      </p:sp>
      <p:sp>
        <p:nvSpPr>
          <p:cNvPr id="45" name="ZoneTexte 44"/>
          <p:cNvSpPr txBox="1"/>
          <p:nvPr/>
        </p:nvSpPr>
        <p:spPr>
          <a:xfrm>
            <a:off x="2789033" y="3780195"/>
            <a:ext cx="284052" cy="307777"/>
          </a:xfrm>
          <a:prstGeom prst="rect">
            <a:avLst/>
          </a:prstGeom>
          <a:noFill/>
        </p:spPr>
        <p:txBody>
          <a:bodyPr wrap="none" rtlCol="0">
            <a:spAutoFit/>
          </a:bodyPr>
          <a:lstStyle/>
          <a:p>
            <a:r>
              <a:rPr lang="fr-CA" sz="1400" dirty="0"/>
              <a:t>b</a:t>
            </a:r>
          </a:p>
        </p:txBody>
      </p:sp>
      <p:sp>
        <p:nvSpPr>
          <p:cNvPr id="46" name="ZoneTexte 45"/>
          <p:cNvSpPr txBox="1"/>
          <p:nvPr/>
        </p:nvSpPr>
        <p:spPr>
          <a:xfrm>
            <a:off x="3419872" y="3851756"/>
            <a:ext cx="274434" cy="307777"/>
          </a:xfrm>
          <a:prstGeom prst="rect">
            <a:avLst/>
          </a:prstGeom>
          <a:noFill/>
        </p:spPr>
        <p:txBody>
          <a:bodyPr wrap="none" rtlCol="0">
            <a:spAutoFit/>
          </a:bodyPr>
          <a:lstStyle/>
          <a:p>
            <a:r>
              <a:rPr lang="fr-CA" sz="1400" dirty="0"/>
              <a:t>c</a:t>
            </a:r>
          </a:p>
        </p:txBody>
      </p:sp>
      <p:sp>
        <p:nvSpPr>
          <p:cNvPr id="47" name="ZoneTexte 46"/>
          <p:cNvSpPr txBox="1"/>
          <p:nvPr/>
        </p:nvSpPr>
        <p:spPr>
          <a:xfrm>
            <a:off x="3635896" y="3501008"/>
            <a:ext cx="284052" cy="307777"/>
          </a:xfrm>
          <a:prstGeom prst="rect">
            <a:avLst/>
          </a:prstGeom>
          <a:noFill/>
        </p:spPr>
        <p:txBody>
          <a:bodyPr wrap="none" rtlCol="0">
            <a:spAutoFit/>
          </a:bodyPr>
          <a:lstStyle/>
          <a:p>
            <a:r>
              <a:rPr lang="fr-CA" sz="1400" dirty="0"/>
              <a:t>a</a:t>
            </a:r>
          </a:p>
        </p:txBody>
      </p:sp>
      <p:sp>
        <p:nvSpPr>
          <p:cNvPr id="48" name="ZoneTexte 47"/>
          <p:cNvSpPr txBox="1"/>
          <p:nvPr/>
        </p:nvSpPr>
        <p:spPr>
          <a:xfrm>
            <a:off x="3652507" y="3789040"/>
            <a:ext cx="284052" cy="307777"/>
          </a:xfrm>
          <a:prstGeom prst="rect">
            <a:avLst/>
          </a:prstGeom>
          <a:noFill/>
        </p:spPr>
        <p:txBody>
          <a:bodyPr wrap="none" rtlCol="0">
            <a:spAutoFit/>
          </a:bodyPr>
          <a:lstStyle/>
          <a:p>
            <a:r>
              <a:rPr lang="fr-CA" sz="1400" dirty="0"/>
              <a:t>d</a:t>
            </a:r>
          </a:p>
        </p:txBody>
      </p:sp>
      <p:sp>
        <p:nvSpPr>
          <p:cNvPr id="49" name="ZoneTexte 48"/>
          <p:cNvSpPr txBox="1"/>
          <p:nvPr/>
        </p:nvSpPr>
        <p:spPr>
          <a:xfrm>
            <a:off x="4067944" y="3851756"/>
            <a:ext cx="284052" cy="307777"/>
          </a:xfrm>
          <a:prstGeom prst="rect">
            <a:avLst/>
          </a:prstGeom>
          <a:noFill/>
        </p:spPr>
        <p:txBody>
          <a:bodyPr wrap="none" rtlCol="0">
            <a:spAutoFit/>
          </a:bodyPr>
          <a:lstStyle/>
          <a:p>
            <a:r>
              <a:rPr lang="fr-CA" sz="1400" dirty="0"/>
              <a:t>e</a:t>
            </a:r>
          </a:p>
        </p:txBody>
      </p:sp>
      <p:sp>
        <p:nvSpPr>
          <p:cNvPr id="50" name="ZoneTexte 49"/>
          <p:cNvSpPr txBox="1"/>
          <p:nvPr/>
        </p:nvSpPr>
        <p:spPr>
          <a:xfrm>
            <a:off x="2752946" y="4139788"/>
            <a:ext cx="234360" cy="307777"/>
          </a:xfrm>
          <a:prstGeom prst="rect">
            <a:avLst/>
          </a:prstGeom>
          <a:noFill/>
        </p:spPr>
        <p:txBody>
          <a:bodyPr wrap="none" rtlCol="0">
            <a:spAutoFit/>
          </a:bodyPr>
          <a:lstStyle/>
          <a:p>
            <a:r>
              <a:rPr lang="fr-CA" sz="1400" dirty="0"/>
              <a:t>f</a:t>
            </a:r>
          </a:p>
        </p:txBody>
      </p:sp>
      <p:sp>
        <p:nvSpPr>
          <p:cNvPr id="51" name="ZoneTexte 50"/>
          <p:cNvSpPr txBox="1"/>
          <p:nvPr/>
        </p:nvSpPr>
        <p:spPr>
          <a:xfrm>
            <a:off x="2564874" y="4509120"/>
            <a:ext cx="234360" cy="307777"/>
          </a:xfrm>
          <a:prstGeom prst="rect">
            <a:avLst/>
          </a:prstGeom>
          <a:noFill/>
        </p:spPr>
        <p:txBody>
          <a:bodyPr wrap="none" rtlCol="0">
            <a:spAutoFit/>
          </a:bodyPr>
          <a:lstStyle/>
          <a:p>
            <a:r>
              <a:rPr lang="fr-CA" sz="1400" dirty="0"/>
              <a:t>f</a:t>
            </a:r>
          </a:p>
        </p:txBody>
      </p:sp>
      <p:sp>
        <p:nvSpPr>
          <p:cNvPr id="52" name="ZoneTexte 51"/>
          <p:cNvSpPr txBox="1"/>
          <p:nvPr/>
        </p:nvSpPr>
        <p:spPr>
          <a:xfrm>
            <a:off x="3635896" y="4139788"/>
            <a:ext cx="284052" cy="307777"/>
          </a:xfrm>
          <a:prstGeom prst="rect">
            <a:avLst/>
          </a:prstGeom>
          <a:noFill/>
        </p:spPr>
        <p:txBody>
          <a:bodyPr wrap="none" rtlCol="0">
            <a:spAutoFit/>
          </a:bodyPr>
          <a:lstStyle/>
          <a:p>
            <a:r>
              <a:rPr lang="fr-CA" sz="1400" dirty="0"/>
              <a:t>g</a:t>
            </a:r>
          </a:p>
        </p:txBody>
      </p:sp>
      <p:graphicFrame>
        <p:nvGraphicFramePr>
          <p:cNvPr id="53" name="Tableau 52"/>
          <p:cNvGraphicFramePr>
            <a:graphicFrameLocks noGrp="1"/>
          </p:cNvGraphicFramePr>
          <p:nvPr>
            <p:extLst>
              <p:ext uri="{D42A27DB-BD31-4B8C-83A1-F6EECF244321}">
                <p14:modId xmlns:p14="http://schemas.microsoft.com/office/powerpoint/2010/main" val="3279059702"/>
              </p:ext>
            </p:extLst>
          </p:nvPr>
        </p:nvGraphicFramePr>
        <p:xfrm>
          <a:off x="4644008" y="1248544"/>
          <a:ext cx="4032448" cy="1676400"/>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234026">
                <a:tc>
                  <a:txBody>
                    <a:bodyPr/>
                    <a:lstStyle/>
                    <a:p>
                      <a:pPr algn="ctr"/>
                      <a:endParaRPr lang="fr-CA" sz="16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err="1"/>
                        <a:t>Q</a:t>
                      </a:r>
                      <a:r>
                        <a:rPr lang="fr-CA" sz="1600" baseline="30000" dirty="0" err="1"/>
                        <a:t>t</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fr-CA" sz="1600" dirty="0" err="1"/>
                        <a:t>abcde</a:t>
                      </a:r>
                      <a:endParaRPr lang="fr-CA" sz="1600" dirty="0"/>
                    </a:p>
                  </a:txBody>
                  <a:tcPr anchor="ctr"/>
                </a:tc>
                <a:tc>
                  <a:txBody>
                    <a:bodyPr/>
                    <a:lstStyle/>
                    <a:p>
                      <a:pPr algn="ctr"/>
                      <a:r>
                        <a:rPr lang="fr-CA" sz="1600" dirty="0"/>
                        <a:t>a</a:t>
                      </a:r>
                    </a:p>
                  </a:txBody>
                  <a:tcPr anchor="ctr"/>
                </a:tc>
                <a:tc>
                  <a:txBody>
                    <a:bodyPr/>
                    <a:lstStyle/>
                    <a:p>
                      <a:pPr algn="ctr"/>
                      <a:r>
                        <a:rPr lang="fr-CA" sz="1600" dirty="0"/>
                        <a:t>-</a:t>
                      </a:r>
                      <a:r>
                        <a:rPr lang="fr-CA" sz="1600" dirty="0" err="1"/>
                        <a:t>bcde</a:t>
                      </a:r>
                      <a:endParaRPr lang="fr-CA" sz="1600" dirty="0"/>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fr-CA" sz="1600" dirty="0"/>
                        <a:t>f</a:t>
                      </a:r>
                    </a:p>
                  </a:txBody>
                  <a:tcPr anchor="ctr"/>
                </a:tc>
                <a:tc>
                  <a:txBody>
                    <a:bodyPr/>
                    <a:lstStyle/>
                    <a:p>
                      <a:pPr algn="ctr"/>
                      <a:r>
                        <a:rPr lang="fr-CA" sz="1600" dirty="0" err="1"/>
                        <a:t>bf</a:t>
                      </a:r>
                      <a:endParaRPr lang="fr-CA" sz="1600" dirty="0"/>
                    </a:p>
                  </a:txBody>
                  <a:tcPr anchor="ctr"/>
                </a:tc>
                <a:tc>
                  <a:txBody>
                    <a:bodyPr/>
                    <a:lstStyle/>
                    <a:p>
                      <a:pPr algn="ctr"/>
                      <a:r>
                        <a:rPr lang="fr-CA" sz="1600" dirty="0"/>
                        <a:t>+b</a:t>
                      </a:r>
                    </a:p>
                  </a:txBody>
                  <a:tcPr anchor="ctr"/>
                </a:tc>
                <a:extLst>
                  <a:ext uri="{0D108BD9-81ED-4DB2-BD59-A6C34878D82A}">
                    <a16:rowId xmlns:a16="http://schemas.microsoft.com/office/drawing/2014/main" val="10002"/>
                  </a:ext>
                </a:extLst>
              </a:tr>
              <a:tr h="234026">
                <a:tc>
                  <a:txBody>
                    <a:bodyPr/>
                    <a:lstStyle/>
                    <a:p>
                      <a:pPr algn="ctr"/>
                      <a:r>
                        <a:rPr lang="en-CA" sz="1600" dirty="0"/>
                        <a:t>RG</a:t>
                      </a:r>
                      <a:endParaRPr lang="fr-CA" sz="1600" dirty="0"/>
                    </a:p>
                  </a:txBody>
                  <a:tcPr anchor="ctr"/>
                </a:tc>
                <a:tc>
                  <a:txBody>
                    <a:bodyPr/>
                    <a:lstStyle/>
                    <a:p>
                      <a:pPr algn="ctr"/>
                      <a:r>
                        <a:rPr lang="en-CA" sz="1600" dirty="0"/>
                        <a:t>-</a:t>
                      </a:r>
                      <a:endParaRPr lang="fr-CA" sz="1600" dirty="0"/>
                    </a:p>
                  </a:txBody>
                  <a:tcPr anchor="ctr"/>
                </a:tc>
                <a:tc>
                  <a:txBody>
                    <a:bodyPr/>
                    <a:lstStyle/>
                    <a:p>
                      <a:pPr algn="ctr"/>
                      <a:r>
                        <a:rPr lang="en-CA" sz="1600" dirty="0"/>
                        <a:t>dg</a:t>
                      </a:r>
                      <a:endParaRPr lang="fr-CA" sz="1600" dirty="0"/>
                    </a:p>
                  </a:txBody>
                  <a:tcPr anchor="ctr"/>
                </a:tc>
                <a:tc>
                  <a:txBody>
                    <a:bodyPr/>
                    <a:lstStyle/>
                    <a:p>
                      <a:pPr algn="ctr"/>
                      <a:r>
                        <a:rPr lang="en-CA" sz="1600" dirty="0"/>
                        <a:t>+dg</a:t>
                      </a:r>
                      <a:endParaRPr lang="fr-CA" sz="1600" dirty="0"/>
                    </a:p>
                  </a:txBody>
                  <a:tcPr anchor="ctr"/>
                </a:tc>
                <a:extLst>
                  <a:ext uri="{0D108BD9-81ED-4DB2-BD59-A6C34878D82A}">
                    <a16:rowId xmlns:a16="http://schemas.microsoft.com/office/drawing/2014/main" val="10003"/>
                  </a:ext>
                </a:extLst>
              </a:tr>
              <a:tr h="234026">
                <a:tc>
                  <a:txBody>
                    <a:bodyPr/>
                    <a:lstStyle/>
                    <a:p>
                      <a:pPr algn="ctr"/>
                      <a:r>
                        <a:rPr lang="fr-CA" sz="1600" dirty="0"/>
                        <a:t>ST</a:t>
                      </a:r>
                    </a:p>
                  </a:txBody>
                  <a:tcPr anchor="ctr"/>
                </a:tc>
                <a:tc>
                  <a:txBody>
                    <a:bodyPr/>
                    <a:lstStyle/>
                    <a:p>
                      <a:pPr algn="ctr"/>
                      <a:r>
                        <a:rPr lang="fr-CA" sz="1600" dirty="0" err="1"/>
                        <a:t>abcdef</a:t>
                      </a:r>
                      <a:endParaRPr lang="fr-CA" sz="1600" dirty="0"/>
                    </a:p>
                  </a:txBody>
                  <a:tcPr anchor="ctr"/>
                </a:tc>
                <a:tc>
                  <a:txBody>
                    <a:bodyPr/>
                    <a:lstStyle/>
                    <a:p>
                      <a:pPr algn="ctr"/>
                      <a:r>
                        <a:rPr lang="fr-CA" sz="1600" dirty="0" err="1"/>
                        <a:t>abdfg</a:t>
                      </a:r>
                      <a:endParaRPr lang="fr-CA" sz="1600" dirty="0"/>
                    </a:p>
                  </a:txBody>
                  <a:tcPr anchor="ctr"/>
                </a:tc>
                <a:tc>
                  <a:txBody>
                    <a:bodyPr/>
                    <a:lstStyle/>
                    <a:p>
                      <a:pPr algn="ctr"/>
                      <a:r>
                        <a:rPr lang="en-CA" sz="1600" dirty="0"/>
                        <a:t>g - </a:t>
                      </a:r>
                      <a:r>
                        <a:rPr lang="en-CA" sz="1600" dirty="0" err="1"/>
                        <a:t>ce</a:t>
                      </a:r>
                      <a:endParaRPr lang="fr-CA" sz="1600" dirty="0"/>
                    </a:p>
                  </a:txBody>
                  <a:tcPr anchor="ctr"/>
                </a:tc>
                <a:extLst>
                  <a:ext uri="{0D108BD9-81ED-4DB2-BD59-A6C34878D82A}">
                    <a16:rowId xmlns:a16="http://schemas.microsoft.com/office/drawing/2014/main" val="10004"/>
                  </a:ext>
                </a:extLst>
              </a:tr>
            </a:tbl>
          </a:graphicData>
        </a:graphic>
      </p:graphicFrame>
      <p:sp>
        <p:nvSpPr>
          <p:cNvPr id="54" name="Text Box 16"/>
          <p:cNvSpPr txBox="1">
            <a:spLocks noChangeArrowheads="1"/>
          </p:cNvSpPr>
          <p:nvPr/>
        </p:nvSpPr>
        <p:spPr bwMode="auto">
          <a:xfrm>
            <a:off x="3378714" y="5579948"/>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55" name="Text Box 16"/>
          <p:cNvSpPr txBox="1">
            <a:spLocks noChangeArrowheads="1"/>
          </p:cNvSpPr>
          <p:nvPr/>
        </p:nvSpPr>
        <p:spPr bwMode="auto">
          <a:xfrm>
            <a:off x="3882770" y="5579948"/>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58" name="Text Box 16"/>
          <p:cNvSpPr txBox="1">
            <a:spLocks noChangeArrowheads="1"/>
          </p:cNvSpPr>
          <p:nvPr/>
        </p:nvSpPr>
        <p:spPr bwMode="auto">
          <a:xfrm>
            <a:off x="2945486" y="5579948"/>
            <a:ext cx="473206" cy="369332"/>
          </a:xfrm>
          <a:prstGeom prst="rect">
            <a:avLst/>
          </a:prstGeom>
          <a:noFill/>
          <a:ln w="9525">
            <a:noFill/>
            <a:miter lim="800000"/>
            <a:headEnd/>
            <a:tailEnd/>
          </a:ln>
        </p:spPr>
        <p:txBody>
          <a:bodyPr wrap="none">
            <a:spAutoFit/>
          </a:bodyPr>
          <a:lstStyle/>
          <a:p>
            <a:r>
              <a:rPr lang="fr-FR" dirty="0">
                <a:latin typeface="Times"/>
              </a:rPr>
              <a:t>6,6</a:t>
            </a:r>
            <a:endParaRPr lang="fr-FR" baseline="-25000" dirty="0">
              <a:latin typeface="Times"/>
            </a:endParaRPr>
          </a:p>
        </p:txBody>
      </p:sp>
      <p:sp>
        <p:nvSpPr>
          <p:cNvPr id="62" name="Text Box 16"/>
          <p:cNvSpPr txBox="1">
            <a:spLocks noChangeArrowheads="1"/>
          </p:cNvSpPr>
          <p:nvPr/>
        </p:nvSpPr>
        <p:spPr bwMode="auto">
          <a:xfrm>
            <a:off x="4224397" y="5579948"/>
            <a:ext cx="588623" cy="369332"/>
          </a:xfrm>
          <a:prstGeom prst="rect">
            <a:avLst/>
          </a:prstGeom>
          <a:noFill/>
          <a:ln w="9525">
            <a:noFill/>
            <a:miter lim="800000"/>
            <a:headEnd/>
            <a:tailEnd/>
          </a:ln>
        </p:spPr>
        <p:txBody>
          <a:bodyPr wrap="none">
            <a:spAutoFit/>
          </a:bodyPr>
          <a:lstStyle/>
          <a:p>
            <a:r>
              <a:rPr lang="fr-FR" dirty="0">
                <a:latin typeface="Times"/>
              </a:rPr>
              <a:t>9,33</a:t>
            </a:r>
            <a:endParaRPr lang="fr-FR" baseline="-25000" dirty="0">
              <a:latin typeface="Times"/>
            </a:endParaRPr>
          </a:p>
        </p:txBody>
      </p:sp>
      <p:sp>
        <p:nvSpPr>
          <p:cNvPr id="57" name="ZoneTexte 56"/>
          <p:cNvSpPr txBox="1"/>
          <p:nvPr/>
        </p:nvSpPr>
        <p:spPr>
          <a:xfrm>
            <a:off x="5724128" y="2981851"/>
            <a:ext cx="3419872" cy="2031325"/>
          </a:xfrm>
          <a:prstGeom prst="rect">
            <a:avLst/>
          </a:prstGeom>
          <a:noFill/>
        </p:spPr>
        <p:txBody>
          <a:bodyPr wrap="square" rtlCol="0">
            <a:spAutoFit/>
          </a:bodyPr>
          <a:lstStyle/>
          <a:p>
            <a:r>
              <a:rPr lang="fr-CA" dirty="0">
                <a:sym typeface="Symbol"/>
              </a:rPr>
              <a:t>-ce : les deux distorsions de </a:t>
            </a:r>
            <a:r>
              <a:rPr lang="fr-CA" dirty="0" err="1">
                <a:sym typeface="Symbol"/>
              </a:rPr>
              <a:t>prod</a:t>
            </a:r>
            <a:r>
              <a:rPr lang="fr-CA" dirty="0">
                <a:sym typeface="Symbol"/>
              </a:rPr>
              <a:t>. (CmCm*) et de cons. (</a:t>
            </a:r>
            <a:r>
              <a:rPr lang="fr-CA" dirty="0" err="1">
                <a:sym typeface="Symbol"/>
              </a:rPr>
              <a:t>Bm</a:t>
            </a:r>
            <a:r>
              <a:rPr lang="fr-CA" dirty="0">
                <a:sym typeface="Symbol"/>
              </a:rPr>
              <a:t>Cm*)</a:t>
            </a:r>
          </a:p>
          <a:p>
            <a:r>
              <a:rPr lang="fr-CA" dirty="0">
                <a:sym typeface="Symbol"/>
              </a:rPr>
              <a:t> </a:t>
            </a:r>
          </a:p>
          <a:p>
            <a:r>
              <a:rPr lang="fr-CA" dirty="0">
                <a:sym typeface="Symbol"/>
              </a:rPr>
              <a:t>+g : la part des RG du pays M supportée par les X</a:t>
            </a:r>
          </a:p>
          <a:p>
            <a:endParaRPr lang="fr-CA" dirty="0">
              <a:sym typeface="Symbol"/>
            </a:endParaRPr>
          </a:p>
        </p:txBody>
      </p:sp>
      <p:sp>
        <p:nvSpPr>
          <p:cNvPr id="56" name="ZoneTexte 55"/>
          <p:cNvSpPr txBox="1"/>
          <p:nvPr/>
        </p:nvSpPr>
        <p:spPr>
          <a:xfrm>
            <a:off x="3523697" y="5939988"/>
            <a:ext cx="832279" cy="369332"/>
          </a:xfrm>
          <a:prstGeom prst="rect">
            <a:avLst/>
          </a:prstGeom>
          <a:noFill/>
        </p:spPr>
        <p:txBody>
          <a:bodyPr wrap="none" rtlCol="0">
            <a:spAutoFit/>
          </a:bodyPr>
          <a:lstStyle/>
          <a:p>
            <a:r>
              <a:rPr lang="en-CA" dirty="0"/>
              <a:t>M</a:t>
            </a:r>
            <a:r>
              <a:rPr lang="en-CA" baseline="30000" dirty="0"/>
              <a:t>t</a:t>
            </a:r>
            <a:r>
              <a:rPr lang="en-CA" dirty="0"/>
              <a:t> = 1</a:t>
            </a:r>
            <a:endParaRPr lang="fr-CA" dirty="0"/>
          </a:p>
        </p:txBody>
      </p:sp>
      <p:sp>
        <p:nvSpPr>
          <p:cNvPr id="59" name="Accolade ouvrante 58"/>
          <p:cNvSpPr/>
          <p:nvPr/>
        </p:nvSpPr>
        <p:spPr>
          <a:xfrm rot="16200000">
            <a:off x="3815917" y="5697253"/>
            <a:ext cx="144015" cy="504054"/>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Tree>
    <p:extLst>
      <p:ext uri="{BB962C8B-B14F-4D97-AF65-F5344CB8AC3E}">
        <p14:creationId xmlns:p14="http://schemas.microsoft.com/office/powerpoint/2010/main" val="22158197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5240" cy="1143000"/>
          </a:xfrm>
        </p:spPr>
        <p:txBody>
          <a:bodyPr>
            <a:normAutofit/>
          </a:bodyPr>
          <a:lstStyle/>
          <a:p>
            <a:r>
              <a:rPr lang="fr-CA" sz="3200" b="1" dirty="0">
                <a:solidFill>
                  <a:srgbClr val="FFC000"/>
                </a:solidFill>
              </a:rPr>
              <a:t>Tarif forfaitaire et bien-être (grand pays X)</a:t>
            </a:r>
            <a:endParaRPr lang="fr-CA" sz="3200" dirty="0"/>
          </a:p>
        </p:txBody>
      </p:sp>
      <p:sp>
        <p:nvSpPr>
          <p:cNvPr id="4" name="Espace réservé du numéro de diapositive 3"/>
          <p:cNvSpPr>
            <a:spLocks noGrp="1"/>
          </p:cNvSpPr>
          <p:nvPr>
            <p:ph type="sldNum" sz="quarter" idx="12"/>
          </p:nvPr>
        </p:nvSpPr>
        <p:spPr/>
        <p:txBody>
          <a:bodyPr/>
          <a:lstStyle/>
          <a:p>
            <a:fld id="{B75AE95C-6B33-44A6-91C8-9898F0E2AB93}" type="slidenum">
              <a:rPr lang="fr-CA" smtClean="0"/>
              <a:pPr/>
              <a:t>33</a:t>
            </a:fld>
            <a:endParaRPr lang="fr-CA"/>
          </a:p>
        </p:txBody>
      </p:sp>
      <p:sp>
        <p:nvSpPr>
          <p:cNvPr id="5"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6"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7" name="Text Box 10"/>
          <p:cNvSpPr txBox="1">
            <a:spLocks noChangeArrowheads="1"/>
          </p:cNvSpPr>
          <p:nvPr/>
        </p:nvSpPr>
        <p:spPr bwMode="auto">
          <a:xfrm>
            <a:off x="6679733"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8"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6228184" y="5517232"/>
            <a:ext cx="504056" cy="369332"/>
          </a:xfrm>
          <a:prstGeom prst="rect">
            <a:avLst/>
          </a:prstGeom>
          <a:noFill/>
          <a:ln w="9525">
            <a:noFill/>
            <a:miter lim="800000"/>
            <a:headEnd/>
            <a:tailEnd/>
          </a:ln>
        </p:spPr>
        <p:txBody>
          <a:bodyPr wrap="square">
            <a:spAutoFit/>
          </a:bodyPr>
          <a:lstStyle/>
          <a:p>
            <a:r>
              <a:rPr lang="fr-FR" dirty="0"/>
              <a:t>20</a:t>
            </a:r>
          </a:p>
        </p:txBody>
      </p:sp>
      <p:sp>
        <p:nvSpPr>
          <p:cNvPr id="10" name="Text Box 18"/>
          <p:cNvSpPr txBox="1">
            <a:spLocks noChangeArrowheads="1"/>
          </p:cNvSpPr>
          <p:nvPr/>
        </p:nvSpPr>
        <p:spPr bwMode="auto">
          <a:xfrm>
            <a:off x="2123728" y="2771636"/>
            <a:ext cx="504056" cy="369332"/>
          </a:xfrm>
          <a:prstGeom prst="rect">
            <a:avLst/>
          </a:prstGeom>
          <a:noFill/>
          <a:ln w="9525">
            <a:noFill/>
            <a:miter lim="800000"/>
            <a:headEnd/>
            <a:tailEnd/>
          </a:ln>
        </p:spPr>
        <p:txBody>
          <a:bodyPr wrap="square">
            <a:spAutoFit/>
          </a:bodyPr>
          <a:lstStyle/>
          <a:p>
            <a:r>
              <a:rPr lang="fr-FR" dirty="0"/>
              <a:t>12</a:t>
            </a:r>
            <a:endParaRPr lang="fr-FR" baseline="-25000" dirty="0"/>
          </a:p>
        </p:txBody>
      </p:sp>
      <p:sp>
        <p:nvSpPr>
          <p:cNvPr id="23" name="Text Box 27"/>
          <p:cNvSpPr txBox="1">
            <a:spLocks noChangeArrowheads="1"/>
          </p:cNvSpPr>
          <p:nvPr/>
        </p:nvSpPr>
        <p:spPr bwMode="auto">
          <a:xfrm>
            <a:off x="1922269" y="3645024"/>
            <a:ext cx="633507" cy="369332"/>
          </a:xfrm>
          <a:prstGeom prst="rect">
            <a:avLst/>
          </a:prstGeom>
          <a:noFill/>
          <a:ln w="9525">
            <a:noFill/>
            <a:miter lim="800000"/>
            <a:headEnd/>
            <a:tailEnd/>
          </a:ln>
          <a:effectLst/>
        </p:spPr>
        <p:txBody>
          <a:bodyPr wrap="none">
            <a:spAutoFit/>
          </a:bodyPr>
          <a:lstStyle/>
          <a:p>
            <a:r>
              <a:rPr lang="fr-FR" dirty="0"/>
              <a:t>5,33</a:t>
            </a:r>
          </a:p>
        </p:txBody>
      </p:sp>
      <p:sp>
        <p:nvSpPr>
          <p:cNvPr id="24" name="Line 21"/>
          <p:cNvSpPr>
            <a:spLocks noChangeShapeType="1"/>
          </p:cNvSpPr>
          <p:nvPr/>
        </p:nvSpPr>
        <p:spPr bwMode="auto">
          <a:xfrm flipH="1">
            <a:off x="3331940" y="3933056"/>
            <a:ext cx="15924" cy="1502875"/>
          </a:xfrm>
          <a:prstGeom prst="line">
            <a:avLst/>
          </a:prstGeom>
          <a:noFill/>
          <a:ln w="19050">
            <a:solidFill>
              <a:schemeClr val="tx1"/>
            </a:solidFill>
            <a:prstDash val="dash"/>
            <a:round/>
            <a:headEnd/>
            <a:tailEnd/>
          </a:ln>
          <a:effectLst/>
        </p:spPr>
        <p:txBody>
          <a:bodyPr wrap="none" anchor="ctr"/>
          <a:lstStyle/>
          <a:p>
            <a:endParaRPr lang="fr-CA"/>
          </a:p>
        </p:txBody>
      </p:sp>
      <p:sp>
        <p:nvSpPr>
          <p:cNvPr id="25" name="Line 21"/>
          <p:cNvSpPr>
            <a:spLocks noChangeShapeType="1"/>
          </p:cNvSpPr>
          <p:nvPr/>
        </p:nvSpPr>
        <p:spPr bwMode="auto">
          <a:xfrm flipH="1">
            <a:off x="3779912" y="3861048"/>
            <a:ext cx="0" cy="1503700"/>
          </a:xfrm>
          <a:prstGeom prst="line">
            <a:avLst/>
          </a:prstGeom>
          <a:noFill/>
          <a:ln w="19050">
            <a:solidFill>
              <a:schemeClr val="tx1"/>
            </a:solidFill>
            <a:prstDash val="dash"/>
            <a:round/>
            <a:headEnd/>
            <a:tailEnd/>
          </a:ln>
          <a:effectLst/>
        </p:spPr>
        <p:txBody>
          <a:bodyPr wrap="none" anchor="ctr"/>
          <a:lstStyle/>
          <a:p>
            <a:endParaRPr lang="fr-CA"/>
          </a:p>
        </p:txBody>
      </p:sp>
      <p:sp>
        <p:nvSpPr>
          <p:cNvPr id="39" name="Line 20"/>
          <p:cNvSpPr>
            <a:spLocks noChangeShapeType="1"/>
          </p:cNvSpPr>
          <p:nvPr/>
        </p:nvSpPr>
        <p:spPr bwMode="auto">
          <a:xfrm flipV="1">
            <a:off x="2555777" y="3861048"/>
            <a:ext cx="1584176" cy="17280"/>
          </a:xfrm>
          <a:prstGeom prst="line">
            <a:avLst/>
          </a:prstGeom>
          <a:noFill/>
          <a:ln w="19050">
            <a:solidFill>
              <a:schemeClr val="tx1"/>
            </a:solidFill>
            <a:prstDash val="dash"/>
            <a:round/>
            <a:headEnd/>
            <a:tailEnd/>
          </a:ln>
          <a:effectLst/>
        </p:spPr>
        <p:txBody>
          <a:bodyPr wrap="none" anchor="ctr"/>
          <a:lstStyle/>
          <a:p>
            <a:endParaRPr lang="fr-CA"/>
          </a:p>
        </p:txBody>
      </p:sp>
      <p:sp>
        <p:nvSpPr>
          <p:cNvPr id="44" name="ZoneTexte 43"/>
          <p:cNvSpPr txBox="1"/>
          <p:nvPr/>
        </p:nvSpPr>
        <p:spPr>
          <a:xfrm>
            <a:off x="2627784" y="3501008"/>
            <a:ext cx="284052" cy="307777"/>
          </a:xfrm>
          <a:prstGeom prst="rect">
            <a:avLst/>
          </a:prstGeom>
          <a:noFill/>
        </p:spPr>
        <p:txBody>
          <a:bodyPr wrap="none" rtlCol="0">
            <a:spAutoFit/>
          </a:bodyPr>
          <a:lstStyle/>
          <a:p>
            <a:r>
              <a:rPr lang="fr-CA" sz="1400" dirty="0"/>
              <a:t>h</a:t>
            </a:r>
          </a:p>
        </p:txBody>
      </p:sp>
      <p:sp>
        <p:nvSpPr>
          <p:cNvPr id="46" name="ZoneTexte 45"/>
          <p:cNvSpPr txBox="1"/>
          <p:nvPr/>
        </p:nvSpPr>
        <p:spPr>
          <a:xfrm>
            <a:off x="3195130" y="3841303"/>
            <a:ext cx="224742" cy="307777"/>
          </a:xfrm>
          <a:prstGeom prst="rect">
            <a:avLst/>
          </a:prstGeom>
          <a:noFill/>
        </p:spPr>
        <p:txBody>
          <a:bodyPr wrap="none" rtlCol="0">
            <a:spAutoFit/>
          </a:bodyPr>
          <a:lstStyle/>
          <a:p>
            <a:r>
              <a:rPr lang="fr-CA" sz="1400" dirty="0"/>
              <a:t>j</a:t>
            </a:r>
          </a:p>
        </p:txBody>
      </p:sp>
      <p:sp>
        <p:nvSpPr>
          <p:cNvPr id="47" name="ZoneTexte 46"/>
          <p:cNvSpPr txBox="1"/>
          <p:nvPr/>
        </p:nvSpPr>
        <p:spPr>
          <a:xfrm>
            <a:off x="2721496" y="4437112"/>
            <a:ext cx="333746" cy="307777"/>
          </a:xfrm>
          <a:prstGeom prst="rect">
            <a:avLst/>
          </a:prstGeom>
          <a:noFill/>
        </p:spPr>
        <p:txBody>
          <a:bodyPr wrap="none" rtlCol="0">
            <a:spAutoFit/>
          </a:bodyPr>
          <a:lstStyle/>
          <a:p>
            <a:r>
              <a:rPr lang="fr-CA" sz="1400" dirty="0"/>
              <a:t>m</a:t>
            </a:r>
          </a:p>
        </p:txBody>
      </p:sp>
      <p:sp>
        <p:nvSpPr>
          <p:cNvPr id="48" name="ZoneTexte 47"/>
          <p:cNvSpPr txBox="1"/>
          <p:nvPr/>
        </p:nvSpPr>
        <p:spPr>
          <a:xfrm>
            <a:off x="3394998" y="3913311"/>
            <a:ext cx="274434" cy="307777"/>
          </a:xfrm>
          <a:prstGeom prst="rect">
            <a:avLst/>
          </a:prstGeom>
          <a:noFill/>
        </p:spPr>
        <p:txBody>
          <a:bodyPr wrap="none" rtlCol="0">
            <a:spAutoFit/>
          </a:bodyPr>
          <a:lstStyle/>
          <a:p>
            <a:r>
              <a:rPr lang="fr-CA" sz="1400" dirty="0"/>
              <a:t>k</a:t>
            </a:r>
          </a:p>
        </p:txBody>
      </p:sp>
      <p:sp>
        <p:nvSpPr>
          <p:cNvPr id="49" name="ZoneTexte 48"/>
          <p:cNvSpPr txBox="1"/>
          <p:nvPr/>
        </p:nvSpPr>
        <p:spPr>
          <a:xfrm>
            <a:off x="3759974" y="3841303"/>
            <a:ext cx="224742" cy="307777"/>
          </a:xfrm>
          <a:prstGeom prst="rect">
            <a:avLst/>
          </a:prstGeom>
          <a:noFill/>
        </p:spPr>
        <p:txBody>
          <a:bodyPr wrap="none" rtlCol="0">
            <a:spAutoFit/>
          </a:bodyPr>
          <a:lstStyle/>
          <a:p>
            <a:r>
              <a:rPr lang="fr-CA" sz="1400" dirty="0"/>
              <a:t>l</a:t>
            </a:r>
          </a:p>
        </p:txBody>
      </p:sp>
      <p:sp>
        <p:nvSpPr>
          <p:cNvPr id="50" name="ZoneTexte 49"/>
          <p:cNvSpPr txBox="1"/>
          <p:nvPr/>
        </p:nvSpPr>
        <p:spPr>
          <a:xfrm>
            <a:off x="2752946" y="3933056"/>
            <a:ext cx="224742" cy="307777"/>
          </a:xfrm>
          <a:prstGeom prst="rect">
            <a:avLst/>
          </a:prstGeom>
          <a:noFill/>
        </p:spPr>
        <p:txBody>
          <a:bodyPr wrap="none" rtlCol="0">
            <a:spAutoFit/>
          </a:bodyPr>
          <a:lstStyle/>
          <a:p>
            <a:r>
              <a:rPr lang="fr-CA" sz="1400" dirty="0"/>
              <a:t>i</a:t>
            </a:r>
          </a:p>
        </p:txBody>
      </p:sp>
      <p:sp>
        <p:nvSpPr>
          <p:cNvPr id="57" name="ZoneTexte 56"/>
          <p:cNvSpPr txBox="1"/>
          <p:nvPr/>
        </p:nvSpPr>
        <p:spPr>
          <a:xfrm>
            <a:off x="5724128" y="3429000"/>
            <a:ext cx="2952328" cy="1477328"/>
          </a:xfrm>
          <a:prstGeom prst="rect">
            <a:avLst/>
          </a:prstGeom>
          <a:noFill/>
        </p:spPr>
        <p:txBody>
          <a:bodyPr wrap="square" rtlCol="0">
            <a:spAutoFit/>
          </a:bodyPr>
          <a:lstStyle/>
          <a:p>
            <a:r>
              <a:rPr lang="fr-CA" dirty="0"/>
              <a:t>-</a:t>
            </a:r>
            <a:r>
              <a:rPr lang="fr-CA" dirty="0" err="1"/>
              <a:t>jl</a:t>
            </a:r>
            <a:r>
              <a:rPr lang="fr-CA" dirty="0"/>
              <a:t> : les distorsion de cons. et de </a:t>
            </a:r>
            <a:r>
              <a:rPr lang="fr-CA" dirty="0" err="1"/>
              <a:t>prod</a:t>
            </a:r>
            <a:r>
              <a:rPr lang="fr-CA" dirty="0"/>
              <a:t>.</a:t>
            </a:r>
          </a:p>
          <a:p>
            <a:endParaRPr lang="fr-CA" dirty="0">
              <a:sym typeface="Symbol"/>
            </a:endParaRPr>
          </a:p>
          <a:p>
            <a:r>
              <a:rPr lang="fr-CA" dirty="0">
                <a:sym typeface="Symbol"/>
              </a:rPr>
              <a:t>-k : la part des RG du pays M supportée par les X</a:t>
            </a:r>
          </a:p>
        </p:txBody>
      </p:sp>
      <p:cxnSp>
        <p:nvCxnSpPr>
          <p:cNvPr id="59" name="Connecteur droit 58"/>
          <p:cNvCxnSpPr>
            <a:endCxn id="61" idx="1"/>
          </p:cNvCxnSpPr>
          <p:nvPr/>
        </p:nvCxnSpPr>
        <p:spPr>
          <a:xfrm flipV="1">
            <a:off x="2987824" y="3469650"/>
            <a:ext cx="1368152" cy="196628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a:off x="2555776" y="2987660"/>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61" name="Text Box 12"/>
          <p:cNvSpPr txBox="1">
            <a:spLocks noChangeArrowheads="1"/>
          </p:cNvSpPr>
          <p:nvPr/>
        </p:nvSpPr>
        <p:spPr bwMode="auto">
          <a:xfrm>
            <a:off x="4355976" y="3284984"/>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63" name="Text Box 12"/>
          <p:cNvSpPr txBox="1">
            <a:spLocks noChangeArrowheads="1"/>
          </p:cNvSpPr>
          <p:nvPr/>
        </p:nvSpPr>
        <p:spPr bwMode="auto">
          <a:xfrm>
            <a:off x="2699792" y="2978368"/>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64" name="ZoneTexte 63"/>
          <p:cNvSpPr txBox="1"/>
          <p:nvPr/>
        </p:nvSpPr>
        <p:spPr>
          <a:xfrm>
            <a:off x="3203848" y="5805264"/>
            <a:ext cx="772969" cy="369332"/>
          </a:xfrm>
          <a:prstGeom prst="rect">
            <a:avLst/>
          </a:prstGeom>
          <a:noFill/>
        </p:spPr>
        <p:txBody>
          <a:bodyPr wrap="none" rtlCol="0">
            <a:spAutoFit/>
          </a:bodyPr>
          <a:lstStyle/>
          <a:p>
            <a:r>
              <a:rPr lang="en-CA" dirty="0" err="1"/>
              <a:t>X</a:t>
            </a:r>
            <a:r>
              <a:rPr lang="en-CA" baseline="30000" dirty="0" err="1"/>
              <a:t>t</a:t>
            </a:r>
            <a:r>
              <a:rPr lang="en-CA" dirty="0"/>
              <a:t> = 1</a:t>
            </a:r>
            <a:endParaRPr lang="fr-CA" dirty="0"/>
          </a:p>
        </p:txBody>
      </p:sp>
      <p:sp>
        <p:nvSpPr>
          <p:cNvPr id="65" name="Text Box 16"/>
          <p:cNvSpPr txBox="1">
            <a:spLocks noChangeArrowheads="1"/>
          </p:cNvSpPr>
          <p:nvPr/>
        </p:nvSpPr>
        <p:spPr bwMode="auto">
          <a:xfrm>
            <a:off x="3131840" y="54359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66" name="Text Box 16"/>
          <p:cNvSpPr txBox="1">
            <a:spLocks noChangeArrowheads="1"/>
          </p:cNvSpPr>
          <p:nvPr/>
        </p:nvSpPr>
        <p:spPr bwMode="auto">
          <a:xfrm>
            <a:off x="3594738" y="54359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67" name="AutoShape 13"/>
          <p:cNvSpPr>
            <a:spLocks noChangeAspect="1" noChangeArrowheads="1"/>
          </p:cNvSpPr>
          <p:nvPr/>
        </p:nvSpPr>
        <p:spPr bwMode="auto">
          <a:xfrm>
            <a:off x="3275856" y="422064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8" name="AutoShape 13"/>
          <p:cNvSpPr>
            <a:spLocks noChangeAspect="1" noChangeArrowheads="1"/>
          </p:cNvSpPr>
          <p:nvPr/>
        </p:nvSpPr>
        <p:spPr bwMode="auto">
          <a:xfrm>
            <a:off x="3995936" y="378904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0" name="Text Box 27"/>
          <p:cNvSpPr txBox="1">
            <a:spLocks noChangeArrowheads="1"/>
          </p:cNvSpPr>
          <p:nvPr/>
        </p:nvSpPr>
        <p:spPr bwMode="auto">
          <a:xfrm>
            <a:off x="2050509" y="4139788"/>
            <a:ext cx="505267" cy="369332"/>
          </a:xfrm>
          <a:prstGeom prst="rect">
            <a:avLst/>
          </a:prstGeom>
          <a:noFill/>
          <a:ln w="9525">
            <a:noFill/>
            <a:miter lim="800000"/>
            <a:headEnd/>
            <a:tailEnd/>
          </a:ln>
          <a:effectLst/>
        </p:spPr>
        <p:txBody>
          <a:bodyPr wrap="none">
            <a:spAutoFit/>
          </a:bodyPr>
          <a:lstStyle/>
          <a:p>
            <a:r>
              <a:rPr lang="fr-FR" dirty="0"/>
              <a:t>4,5</a:t>
            </a:r>
          </a:p>
        </p:txBody>
      </p:sp>
      <p:cxnSp>
        <p:nvCxnSpPr>
          <p:cNvPr id="71" name="Connecteur droit 70"/>
          <p:cNvCxnSpPr/>
          <p:nvPr/>
        </p:nvCxnSpPr>
        <p:spPr>
          <a:xfrm flipV="1">
            <a:off x="2540052" y="4293096"/>
            <a:ext cx="1239860" cy="1"/>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2" name="AutoShape 13"/>
          <p:cNvSpPr>
            <a:spLocks noChangeAspect="1" noChangeArrowheads="1"/>
          </p:cNvSpPr>
          <p:nvPr/>
        </p:nvSpPr>
        <p:spPr bwMode="auto">
          <a:xfrm>
            <a:off x="2987824" y="378904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73" name="AutoShape 13"/>
          <p:cNvSpPr>
            <a:spLocks noChangeAspect="1" noChangeArrowheads="1"/>
          </p:cNvSpPr>
          <p:nvPr/>
        </p:nvSpPr>
        <p:spPr bwMode="auto">
          <a:xfrm>
            <a:off x="3707904" y="4220641"/>
            <a:ext cx="144463" cy="144463"/>
          </a:xfrm>
          <a:prstGeom prst="flowChartConnector">
            <a:avLst/>
          </a:prstGeom>
          <a:solidFill>
            <a:srgbClr val="FFFF00"/>
          </a:solidFill>
          <a:ln w="9525">
            <a:noFill/>
            <a:round/>
            <a:headEnd/>
            <a:tailEnd/>
          </a:ln>
          <a:effectLst/>
        </p:spPr>
        <p:txBody>
          <a:bodyPr wrap="none" anchor="ctr"/>
          <a:lstStyle/>
          <a:p>
            <a:endParaRPr lang="fr-CA"/>
          </a:p>
        </p:txBody>
      </p:sp>
      <p:graphicFrame>
        <p:nvGraphicFramePr>
          <p:cNvPr id="53" name="Tableau 52"/>
          <p:cNvGraphicFramePr>
            <a:graphicFrameLocks noGrp="1"/>
          </p:cNvGraphicFramePr>
          <p:nvPr>
            <p:extLst>
              <p:ext uri="{D42A27DB-BD31-4B8C-83A1-F6EECF244321}">
                <p14:modId xmlns:p14="http://schemas.microsoft.com/office/powerpoint/2010/main" val="2556266047"/>
              </p:ext>
            </p:extLst>
          </p:nvPr>
        </p:nvGraphicFramePr>
        <p:xfrm>
          <a:off x="4067944" y="1700808"/>
          <a:ext cx="4032448" cy="1341120"/>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234026">
                <a:tc>
                  <a:txBody>
                    <a:bodyPr/>
                    <a:lstStyle/>
                    <a:p>
                      <a:pPr algn="ctr"/>
                      <a:endParaRPr lang="fr-CA" sz="16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err="1"/>
                        <a:t>Q</a:t>
                      </a:r>
                      <a:r>
                        <a:rPr lang="fr-CA" sz="1600" baseline="30000" dirty="0" err="1"/>
                        <a:t>t</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fr-CA" sz="1600" dirty="0"/>
                        <a:t>h</a:t>
                      </a:r>
                    </a:p>
                  </a:txBody>
                  <a:tcPr anchor="ctr"/>
                </a:tc>
                <a:tc>
                  <a:txBody>
                    <a:bodyPr/>
                    <a:lstStyle/>
                    <a:p>
                      <a:pPr algn="ctr"/>
                      <a:r>
                        <a:rPr lang="fr-CA" sz="1600" dirty="0"/>
                        <a:t>hi</a:t>
                      </a:r>
                    </a:p>
                  </a:txBody>
                  <a:tcPr anchor="ctr"/>
                </a:tc>
                <a:tc>
                  <a:txBody>
                    <a:bodyPr/>
                    <a:lstStyle/>
                    <a:p>
                      <a:pPr algn="ctr"/>
                      <a:r>
                        <a:rPr lang="fr-CA" sz="1600" dirty="0"/>
                        <a:t>+i</a:t>
                      </a:r>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fr-CA" sz="1600" dirty="0" err="1"/>
                        <a:t>ijklm</a:t>
                      </a:r>
                      <a:endParaRPr lang="fr-CA" sz="1600" dirty="0"/>
                    </a:p>
                  </a:txBody>
                  <a:tcPr anchor="ctr"/>
                </a:tc>
                <a:tc>
                  <a:txBody>
                    <a:bodyPr/>
                    <a:lstStyle/>
                    <a:p>
                      <a:pPr algn="ctr"/>
                      <a:r>
                        <a:rPr lang="fr-CA" sz="1600" dirty="0"/>
                        <a:t>m</a:t>
                      </a:r>
                    </a:p>
                  </a:txBody>
                  <a:tcPr anchor="ctr"/>
                </a:tc>
                <a:tc>
                  <a:txBody>
                    <a:bodyPr/>
                    <a:lstStyle/>
                    <a:p>
                      <a:pPr algn="ctr"/>
                      <a:r>
                        <a:rPr lang="fr-CA" sz="1600" dirty="0"/>
                        <a:t>-</a:t>
                      </a:r>
                      <a:r>
                        <a:rPr lang="fr-CA" sz="1600" dirty="0" err="1"/>
                        <a:t>ijkl</a:t>
                      </a:r>
                      <a:endParaRPr lang="fr-CA" sz="1600" dirty="0"/>
                    </a:p>
                  </a:txBody>
                  <a:tcPr anchor="ctr"/>
                </a:tc>
                <a:extLst>
                  <a:ext uri="{0D108BD9-81ED-4DB2-BD59-A6C34878D82A}">
                    <a16:rowId xmlns:a16="http://schemas.microsoft.com/office/drawing/2014/main" val="10002"/>
                  </a:ext>
                </a:extLst>
              </a:tr>
              <a:tr h="234026">
                <a:tc>
                  <a:txBody>
                    <a:bodyPr/>
                    <a:lstStyle/>
                    <a:p>
                      <a:pPr algn="ctr"/>
                      <a:r>
                        <a:rPr lang="fr-CA" sz="1600" dirty="0"/>
                        <a:t>ST</a:t>
                      </a:r>
                    </a:p>
                  </a:txBody>
                  <a:tcPr anchor="ctr"/>
                </a:tc>
                <a:tc>
                  <a:txBody>
                    <a:bodyPr/>
                    <a:lstStyle/>
                    <a:p>
                      <a:pPr algn="ctr"/>
                      <a:r>
                        <a:rPr lang="fr-CA" sz="1600" dirty="0" err="1"/>
                        <a:t>hijklm</a:t>
                      </a:r>
                      <a:endParaRPr lang="fr-CA" sz="1600" dirty="0"/>
                    </a:p>
                  </a:txBody>
                  <a:tcPr anchor="ctr"/>
                </a:tc>
                <a:tc>
                  <a:txBody>
                    <a:bodyPr/>
                    <a:lstStyle/>
                    <a:p>
                      <a:pPr algn="ctr"/>
                      <a:r>
                        <a:rPr lang="fr-CA" sz="1600" dirty="0" err="1"/>
                        <a:t>him</a:t>
                      </a:r>
                      <a:endParaRPr lang="fr-CA" sz="1600" dirty="0"/>
                    </a:p>
                  </a:txBody>
                  <a:tcPr anchor="ctr"/>
                </a:tc>
                <a:tc>
                  <a:txBody>
                    <a:bodyPr/>
                    <a:lstStyle/>
                    <a:p>
                      <a:pPr algn="ctr"/>
                      <a:r>
                        <a:rPr lang="en-CA" sz="1600" dirty="0"/>
                        <a:t>-</a:t>
                      </a:r>
                      <a:r>
                        <a:rPr lang="en-CA" sz="1600" dirty="0" err="1"/>
                        <a:t>jkl</a:t>
                      </a:r>
                      <a:endParaRPr lang="fr-CA" sz="1600" dirty="0"/>
                    </a:p>
                  </a:txBody>
                  <a:tcPr anchor="ctr"/>
                </a:tc>
                <a:extLst>
                  <a:ext uri="{0D108BD9-81ED-4DB2-BD59-A6C34878D82A}">
                    <a16:rowId xmlns:a16="http://schemas.microsoft.com/office/drawing/2014/main" val="10003"/>
                  </a:ext>
                </a:extLst>
              </a:tr>
            </a:tbl>
          </a:graphicData>
        </a:graphic>
      </p:graphicFrame>
      <p:sp>
        <p:nvSpPr>
          <p:cNvPr id="75" name="ZoneTexte 74"/>
          <p:cNvSpPr txBox="1"/>
          <p:nvPr/>
        </p:nvSpPr>
        <p:spPr>
          <a:xfrm>
            <a:off x="3419872" y="4221088"/>
            <a:ext cx="333746" cy="307777"/>
          </a:xfrm>
          <a:prstGeom prst="rect">
            <a:avLst/>
          </a:prstGeom>
          <a:noFill/>
        </p:spPr>
        <p:txBody>
          <a:bodyPr wrap="none" rtlCol="0">
            <a:spAutoFit/>
          </a:bodyPr>
          <a:lstStyle/>
          <a:p>
            <a:r>
              <a:rPr lang="fr-CA" sz="1400" dirty="0"/>
              <a:t>m</a:t>
            </a:r>
          </a:p>
        </p:txBody>
      </p:sp>
      <p:sp>
        <p:nvSpPr>
          <p:cNvPr id="77" name="Accolade ouvrante 76"/>
          <p:cNvSpPr/>
          <p:nvPr/>
        </p:nvSpPr>
        <p:spPr>
          <a:xfrm rot="16200000">
            <a:off x="3491881" y="5589239"/>
            <a:ext cx="144016" cy="432049"/>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Tree>
    <p:extLst>
      <p:ext uri="{BB962C8B-B14F-4D97-AF65-F5344CB8AC3E}">
        <p14:creationId xmlns:p14="http://schemas.microsoft.com/office/powerpoint/2010/main" val="22158197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686800" cy="1143000"/>
          </a:xfrm>
        </p:spPr>
        <p:txBody>
          <a:bodyPr>
            <a:normAutofit/>
          </a:bodyPr>
          <a:lstStyle/>
          <a:p>
            <a:r>
              <a:rPr lang="fr-CA" sz="3200" b="1" dirty="0">
                <a:solidFill>
                  <a:srgbClr val="FFC000"/>
                </a:solidFill>
              </a:rPr>
              <a:t>Les tarifs forfaitaires et  bien-être (grands pays)</a:t>
            </a:r>
          </a:p>
        </p:txBody>
      </p:sp>
      <p:sp>
        <p:nvSpPr>
          <p:cNvPr id="4" name="Line 2"/>
          <p:cNvSpPr>
            <a:spLocks noChangeShapeType="1"/>
          </p:cNvSpPr>
          <p:nvPr/>
        </p:nvSpPr>
        <p:spPr bwMode="auto">
          <a:xfrm>
            <a:off x="50168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0168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683568" y="2420888"/>
            <a:ext cx="2213106" cy="369332"/>
          </a:xfrm>
          <a:prstGeom prst="rect">
            <a:avLst/>
          </a:prstGeom>
          <a:noFill/>
          <a:ln w="9525">
            <a:noFill/>
            <a:miter lim="800000"/>
            <a:headEnd/>
            <a:tailEnd/>
          </a:ln>
        </p:spPr>
        <p:txBody>
          <a:bodyPr wrap="none">
            <a:spAutoFit/>
          </a:bodyPr>
          <a:lstStyle/>
          <a:p>
            <a:r>
              <a:rPr lang="fr-FR" b="1" dirty="0">
                <a:latin typeface="Times"/>
              </a:rPr>
              <a:t>Marché importateur</a:t>
            </a:r>
            <a:endParaRPr lang="fr-FR" baseline="30000" dirty="0">
              <a:latin typeface="Times"/>
            </a:endParaRPr>
          </a:p>
        </p:txBody>
      </p:sp>
      <p:sp>
        <p:nvSpPr>
          <p:cNvPr id="10" name="Text Box 10"/>
          <p:cNvSpPr txBox="1">
            <a:spLocks noChangeArrowheads="1"/>
          </p:cNvSpPr>
          <p:nvPr/>
        </p:nvSpPr>
        <p:spPr bwMode="auto">
          <a:xfrm>
            <a:off x="2740347" y="55985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74377" y="26462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398858" y="563047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398857" y="289416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662421" y="55985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27" name="Text Box 12"/>
          <p:cNvSpPr txBox="1">
            <a:spLocks noChangeArrowheads="1"/>
          </p:cNvSpPr>
          <p:nvPr/>
        </p:nvSpPr>
        <p:spPr bwMode="auto">
          <a:xfrm>
            <a:off x="5775689" y="26462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34</a:t>
            </a:fld>
            <a:endParaRPr lang="fr-CA"/>
          </a:p>
        </p:txBody>
      </p:sp>
      <p:sp>
        <p:nvSpPr>
          <p:cNvPr id="61" name="Text Box 6"/>
          <p:cNvSpPr txBox="1">
            <a:spLocks noChangeArrowheads="1"/>
          </p:cNvSpPr>
          <p:nvPr/>
        </p:nvSpPr>
        <p:spPr bwMode="auto">
          <a:xfrm>
            <a:off x="6516216" y="2430180"/>
            <a:ext cx="2174634" cy="369332"/>
          </a:xfrm>
          <a:prstGeom prst="rect">
            <a:avLst/>
          </a:prstGeom>
          <a:noFill/>
          <a:ln w="9525">
            <a:noFill/>
            <a:miter lim="800000"/>
            <a:headEnd/>
            <a:tailEnd/>
          </a:ln>
        </p:spPr>
        <p:txBody>
          <a:bodyPr wrap="none">
            <a:spAutoFit/>
          </a:bodyPr>
          <a:lstStyle/>
          <a:p>
            <a:r>
              <a:rPr lang="fr-FR" b="1" dirty="0">
                <a:latin typeface="Times"/>
              </a:rPr>
              <a:t>Marché exportateur</a:t>
            </a:r>
            <a:endParaRPr lang="fr-FR" baseline="30000" dirty="0">
              <a:latin typeface="Times"/>
            </a:endParaRPr>
          </a:p>
        </p:txBody>
      </p:sp>
      <p:cxnSp>
        <p:nvCxnSpPr>
          <p:cNvPr id="82" name="Connecteur droit 81"/>
          <p:cNvCxnSpPr>
            <a:endCxn id="86" idx="6"/>
          </p:cNvCxnSpPr>
          <p:nvPr/>
        </p:nvCxnSpPr>
        <p:spPr>
          <a:xfrm flipV="1">
            <a:off x="508099" y="4202151"/>
            <a:ext cx="3234558" cy="2823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p:nvPr/>
        </p:nvCxnSpPr>
        <p:spPr>
          <a:xfrm flipV="1">
            <a:off x="485992" y="4374396"/>
            <a:ext cx="7222907" cy="1751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67965" y="4221088"/>
            <a:ext cx="633507" cy="369332"/>
          </a:xfrm>
          <a:prstGeom prst="rect">
            <a:avLst/>
          </a:prstGeom>
          <a:noFill/>
          <a:ln w="9525">
            <a:noFill/>
            <a:miter lim="800000"/>
            <a:headEnd/>
            <a:tailEnd/>
          </a:ln>
          <a:effectLst/>
        </p:spPr>
        <p:txBody>
          <a:bodyPr wrap="none">
            <a:spAutoFit/>
          </a:bodyPr>
          <a:lstStyle/>
          <a:p>
            <a:r>
              <a:rPr lang="fr-FR" dirty="0"/>
              <a:t>5,33</a:t>
            </a:r>
          </a:p>
        </p:txBody>
      </p:sp>
      <p:sp>
        <p:nvSpPr>
          <p:cNvPr id="71" name="Text Box 27"/>
          <p:cNvSpPr txBox="1">
            <a:spLocks noChangeArrowheads="1"/>
          </p:cNvSpPr>
          <p:nvPr/>
        </p:nvSpPr>
        <p:spPr bwMode="auto">
          <a:xfrm>
            <a:off x="148059" y="5085184"/>
            <a:ext cx="312906" cy="369332"/>
          </a:xfrm>
          <a:prstGeom prst="rect">
            <a:avLst/>
          </a:prstGeom>
          <a:noFill/>
          <a:ln w="9525">
            <a:noFill/>
            <a:miter lim="800000"/>
            <a:headEnd/>
            <a:tailEnd/>
          </a:ln>
          <a:effectLst/>
        </p:spPr>
        <p:txBody>
          <a:bodyPr wrap="none">
            <a:spAutoFit/>
          </a:bodyPr>
          <a:lstStyle/>
          <a:p>
            <a:r>
              <a:rPr lang="fr-FR" dirty="0"/>
              <a:t>2</a:t>
            </a:r>
          </a:p>
        </p:txBody>
      </p:sp>
      <p:sp>
        <p:nvSpPr>
          <p:cNvPr id="76" name="Text Box 12"/>
          <p:cNvSpPr txBox="1">
            <a:spLocks noChangeArrowheads="1"/>
          </p:cNvSpPr>
          <p:nvPr/>
        </p:nvSpPr>
        <p:spPr bwMode="auto">
          <a:xfrm>
            <a:off x="5220072" y="3109610"/>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77" name="Text Box 12"/>
          <p:cNvSpPr txBox="1">
            <a:spLocks noChangeArrowheads="1"/>
          </p:cNvSpPr>
          <p:nvPr/>
        </p:nvSpPr>
        <p:spPr bwMode="auto">
          <a:xfrm>
            <a:off x="2092275" y="3150260"/>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782223" y="3150260"/>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6042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6042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892475" y="2430180"/>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699087" y="5607824"/>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884363" y="2655496"/>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4" name="Text Box 27"/>
          <p:cNvSpPr txBox="1">
            <a:spLocks noChangeArrowheads="1"/>
          </p:cNvSpPr>
          <p:nvPr/>
        </p:nvSpPr>
        <p:spPr bwMode="auto">
          <a:xfrm>
            <a:off x="-67965" y="4005064"/>
            <a:ext cx="633507" cy="369332"/>
          </a:xfrm>
          <a:prstGeom prst="rect">
            <a:avLst/>
          </a:prstGeom>
          <a:noFill/>
          <a:ln w="9525">
            <a:noFill/>
            <a:miter lim="800000"/>
            <a:headEnd/>
            <a:tailEnd/>
          </a:ln>
          <a:effectLst/>
        </p:spPr>
        <p:txBody>
          <a:bodyPr wrap="none">
            <a:spAutoFit/>
          </a:bodyPr>
          <a:lstStyle/>
          <a:p>
            <a:r>
              <a:rPr lang="fr-FR" dirty="0"/>
              <a:t>5,75</a:t>
            </a:r>
          </a:p>
        </p:txBody>
      </p:sp>
      <p:sp>
        <p:nvSpPr>
          <p:cNvPr id="55" name="Line 21"/>
          <p:cNvSpPr>
            <a:spLocks noChangeShapeType="1"/>
          </p:cNvSpPr>
          <p:nvPr/>
        </p:nvSpPr>
        <p:spPr bwMode="auto">
          <a:xfrm flipH="1">
            <a:off x="3917157" y="4455472"/>
            <a:ext cx="0" cy="1133768"/>
          </a:xfrm>
          <a:prstGeom prst="line">
            <a:avLst/>
          </a:prstGeom>
          <a:noFill/>
          <a:ln w="9525">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3748459" y="5589240"/>
            <a:ext cx="479618" cy="369332"/>
          </a:xfrm>
          <a:prstGeom prst="rect">
            <a:avLst/>
          </a:prstGeom>
          <a:noFill/>
          <a:ln w="9525">
            <a:noFill/>
            <a:miter lim="800000"/>
            <a:headEnd/>
            <a:tailEnd/>
          </a:ln>
        </p:spPr>
        <p:txBody>
          <a:bodyPr wrap="none">
            <a:spAutoFit/>
          </a:bodyPr>
          <a:lstStyle/>
          <a:p>
            <a:r>
              <a:rPr lang="fr-FR" dirty="0">
                <a:latin typeface="Times"/>
              </a:rPr>
              <a:t>8/3</a:t>
            </a:r>
            <a:endParaRPr lang="fr-FR" baseline="-25000" dirty="0">
              <a:latin typeface="Times"/>
            </a:endParaRPr>
          </a:p>
        </p:txBody>
      </p:sp>
      <p:sp>
        <p:nvSpPr>
          <p:cNvPr id="59" name="Text Box 16"/>
          <p:cNvSpPr txBox="1">
            <a:spLocks noChangeArrowheads="1"/>
          </p:cNvSpPr>
          <p:nvPr/>
        </p:nvSpPr>
        <p:spPr bwMode="auto">
          <a:xfrm>
            <a:off x="4932040" y="5607824"/>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3" name="Text Box 12"/>
          <p:cNvSpPr txBox="1">
            <a:spLocks noChangeArrowheads="1"/>
          </p:cNvSpPr>
          <p:nvPr/>
        </p:nvSpPr>
        <p:spPr bwMode="auto">
          <a:xfrm>
            <a:off x="5572748" y="5219908"/>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08099" y="3222268"/>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08099" y="3150260"/>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flipV="1">
            <a:off x="6844803" y="2830870"/>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12755" y="3150260"/>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p:nvPr/>
        </p:nvCxnSpPr>
        <p:spPr>
          <a:xfrm>
            <a:off x="1331640" y="4581128"/>
            <a:ext cx="4728742" cy="9516"/>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60427" y="4086364"/>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148064" y="5229200"/>
            <a:ext cx="360040" cy="3693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60427" y="3356992"/>
            <a:ext cx="1615629" cy="14425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a:off x="5076056" y="3068960"/>
            <a:ext cx="187156" cy="2973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3843941" y="430419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00" name="Text Box 12"/>
          <p:cNvSpPr txBox="1">
            <a:spLocks noChangeArrowheads="1"/>
          </p:cNvSpPr>
          <p:nvPr/>
        </p:nvSpPr>
        <p:spPr bwMode="auto">
          <a:xfrm>
            <a:off x="7911015" y="3140968"/>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00963" y="3140968"/>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1300187" y="4274382"/>
            <a:ext cx="0" cy="1324150"/>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1588218" y="4262318"/>
            <a:ext cx="223" cy="1345506"/>
          </a:xfrm>
          <a:prstGeom prst="line">
            <a:avLst/>
          </a:prstGeom>
          <a:noFill/>
          <a:ln w="9525">
            <a:solidFill>
              <a:schemeClr val="tx1"/>
            </a:solidFill>
            <a:prstDash val="dash"/>
            <a:round/>
            <a:headEnd/>
            <a:tailEnd/>
          </a:ln>
          <a:effectLst/>
        </p:spPr>
        <p:txBody>
          <a:bodyPr wrap="none" anchor="ctr"/>
          <a:lstStyle/>
          <a:p>
            <a:endParaRPr lang="fr-CA"/>
          </a:p>
        </p:txBody>
      </p:sp>
      <p:sp>
        <p:nvSpPr>
          <p:cNvPr id="62" name="Line 21"/>
          <p:cNvSpPr>
            <a:spLocks noChangeShapeType="1"/>
          </p:cNvSpPr>
          <p:nvPr/>
        </p:nvSpPr>
        <p:spPr bwMode="auto">
          <a:xfrm flipH="1">
            <a:off x="7308304" y="4365104"/>
            <a:ext cx="38573" cy="1233429"/>
          </a:xfrm>
          <a:prstGeom prst="line">
            <a:avLst/>
          </a:prstGeom>
          <a:noFill/>
          <a:ln w="9525">
            <a:solidFill>
              <a:schemeClr val="tx1"/>
            </a:solidFill>
            <a:prstDash val="dash"/>
            <a:round/>
            <a:headEnd/>
            <a:tailEnd/>
          </a:ln>
          <a:effectLst/>
        </p:spPr>
        <p:txBody>
          <a:bodyPr wrap="none" anchor="ctr"/>
          <a:lstStyle/>
          <a:p>
            <a:endParaRPr lang="fr-CA"/>
          </a:p>
        </p:txBody>
      </p:sp>
      <p:sp>
        <p:nvSpPr>
          <p:cNvPr id="63" name="Line 21"/>
          <p:cNvSpPr>
            <a:spLocks noChangeShapeType="1"/>
          </p:cNvSpPr>
          <p:nvPr/>
        </p:nvSpPr>
        <p:spPr bwMode="auto">
          <a:xfrm flipH="1">
            <a:off x="7524328" y="4365104"/>
            <a:ext cx="9113" cy="1242720"/>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1043005" y="55985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65" name="Text Box 16"/>
          <p:cNvSpPr txBox="1">
            <a:spLocks noChangeArrowheads="1"/>
          </p:cNvSpPr>
          <p:nvPr/>
        </p:nvSpPr>
        <p:spPr bwMode="auto">
          <a:xfrm>
            <a:off x="1444203" y="55985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6" name="ZoneTexte 5"/>
          <p:cNvSpPr txBox="1"/>
          <p:nvPr/>
        </p:nvSpPr>
        <p:spPr>
          <a:xfrm>
            <a:off x="1036084" y="5949280"/>
            <a:ext cx="832279" cy="369332"/>
          </a:xfrm>
          <a:prstGeom prst="rect">
            <a:avLst/>
          </a:prstGeom>
          <a:noFill/>
        </p:spPr>
        <p:txBody>
          <a:bodyPr wrap="none" rtlCol="0">
            <a:spAutoFit/>
          </a:bodyPr>
          <a:lstStyle/>
          <a:p>
            <a:r>
              <a:rPr lang="en-CA" dirty="0"/>
              <a:t>M</a:t>
            </a:r>
            <a:r>
              <a:rPr lang="en-CA" baseline="30000" dirty="0"/>
              <a:t>t</a:t>
            </a:r>
            <a:r>
              <a:rPr lang="en-CA" dirty="0"/>
              <a:t> = 1</a:t>
            </a:r>
            <a:endParaRPr lang="fr-CA" dirty="0"/>
          </a:p>
        </p:txBody>
      </p:sp>
      <p:sp>
        <p:nvSpPr>
          <p:cNvPr id="69" name="ZoneTexte 68"/>
          <p:cNvSpPr txBox="1"/>
          <p:nvPr/>
        </p:nvSpPr>
        <p:spPr>
          <a:xfrm>
            <a:off x="7079946" y="5939988"/>
            <a:ext cx="772969" cy="369332"/>
          </a:xfrm>
          <a:prstGeom prst="rect">
            <a:avLst/>
          </a:prstGeom>
          <a:noFill/>
        </p:spPr>
        <p:txBody>
          <a:bodyPr wrap="none" rtlCol="0">
            <a:spAutoFit/>
          </a:bodyPr>
          <a:lstStyle/>
          <a:p>
            <a:r>
              <a:rPr lang="en-CA" dirty="0" err="1"/>
              <a:t>X</a:t>
            </a:r>
            <a:r>
              <a:rPr lang="en-CA" baseline="30000" dirty="0" err="1"/>
              <a:t>t</a:t>
            </a:r>
            <a:r>
              <a:rPr lang="en-CA" dirty="0"/>
              <a:t> = 1</a:t>
            </a:r>
            <a:endParaRPr lang="fr-CA" dirty="0"/>
          </a:p>
        </p:txBody>
      </p:sp>
      <p:sp>
        <p:nvSpPr>
          <p:cNvPr id="70" name="Text Box 16"/>
          <p:cNvSpPr txBox="1">
            <a:spLocks noChangeArrowheads="1"/>
          </p:cNvSpPr>
          <p:nvPr/>
        </p:nvSpPr>
        <p:spPr bwMode="auto">
          <a:xfrm>
            <a:off x="7132835" y="55985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80" name="Text Box 16"/>
          <p:cNvSpPr txBox="1">
            <a:spLocks noChangeArrowheads="1"/>
          </p:cNvSpPr>
          <p:nvPr/>
        </p:nvSpPr>
        <p:spPr bwMode="auto">
          <a:xfrm>
            <a:off x="7451717" y="55985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81" name="Accolade ouvrante 80"/>
          <p:cNvSpPr/>
          <p:nvPr/>
        </p:nvSpPr>
        <p:spPr>
          <a:xfrm rot="16200000">
            <a:off x="7401789" y="5826738"/>
            <a:ext cx="134500" cy="254599"/>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89" name="AutoShape 13"/>
          <p:cNvSpPr>
            <a:spLocks noChangeAspect="1" noChangeArrowheads="1"/>
          </p:cNvSpPr>
          <p:nvPr/>
        </p:nvSpPr>
        <p:spPr bwMode="auto">
          <a:xfrm>
            <a:off x="7132388" y="4302388"/>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1" name="AutoShape 13"/>
          <p:cNvSpPr>
            <a:spLocks noChangeAspect="1" noChangeArrowheads="1"/>
          </p:cNvSpPr>
          <p:nvPr/>
        </p:nvSpPr>
        <p:spPr bwMode="auto">
          <a:xfrm>
            <a:off x="7652168" y="430194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2" name="AutoShape 13"/>
          <p:cNvSpPr>
            <a:spLocks noChangeAspect="1" noChangeArrowheads="1"/>
          </p:cNvSpPr>
          <p:nvPr/>
        </p:nvSpPr>
        <p:spPr bwMode="auto">
          <a:xfrm>
            <a:off x="1096997" y="433352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1689373" y="430419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7" name="Line 21"/>
          <p:cNvSpPr>
            <a:spLocks noChangeShapeType="1"/>
          </p:cNvSpPr>
          <p:nvPr/>
        </p:nvSpPr>
        <p:spPr bwMode="auto">
          <a:xfrm flipH="1">
            <a:off x="3676451" y="4230380"/>
            <a:ext cx="0" cy="1358860"/>
          </a:xfrm>
          <a:prstGeom prst="line">
            <a:avLst/>
          </a:prstGeom>
          <a:noFill/>
          <a:ln w="9525">
            <a:solidFill>
              <a:schemeClr val="tx1"/>
            </a:solidFill>
            <a:prstDash val="dash"/>
            <a:round/>
            <a:headEnd/>
            <a:tailEnd/>
          </a:ln>
          <a:effectLst/>
        </p:spPr>
        <p:txBody>
          <a:bodyPr wrap="none" anchor="ctr"/>
          <a:lstStyle/>
          <a:p>
            <a:endParaRPr lang="fr-CA"/>
          </a:p>
        </p:txBody>
      </p:sp>
      <p:sp>
        <p:nvSpPr>
          <p:cNvPr id="68" name="Text Box 16"/>
          <p:cNvSpPr txBox="1">
            <a:spLocks noChangeArrowheads="1"/>
          </p:cNvSpPr>
          <p:nvPr/>
        </p:nvSpPr>
        <p:spPr bwMode="auto">
          <a:xfrm>
            <a:off x="3520385" y="5589240"/>
            <a:ext cx="300082" cy="369332"/>
          </a:xfrm>
          <a:prstGeom prst="rect">
            <a:avLst/>
          </a:prstGeom>
          <a:noFill/>
          <a:ln w="9525">
            <a:noFill/>
            <a:miter lim="800000"/>
            <a:headEnd/>
            <a:tailEnd/>
          </a:ln>
        </p:spPr>
        <p:txBody>
          <a:bodyPr wrap="none">
            <a:spAutoFit/>
          </a:bodyPr>
          <a:lstStyle/>
          <a:p>
            <a:r>
              <a:rPr lang="fr-FR" dirty="0">
                <a:latin typeface="Times"/>
              </a:rPr>
              <a:t>1</a:t>
            </a:r>
            <a:endParaRPr lang="fr-FR" baseline="-25000" dirty="0">
              <a:latin typeface="Times"/>
            </a:endParaRPr>
          </a:p>
        </p:txBody>
      </p:sp>
      <p:sp>
        <p:nvSpPr>
          <p:cNvPr id="86" name="AutoShape 13"/>
          <p:cNvSpPr>
            <a:spLocks noChangeAspect="1" noChangeArrowheads="1"/>
          </p:cNvSpPr>
          <p:nvPr/>
        </p:nvSpPr>
        <p:spPr bwMode="auto">
          <a:xfrm>
            <a:off x="3598194" y="4129919"/>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88" name="AutoShape 13"/>
          <p:cNvSpPr>
            <a:spLocks noChangeAspect="1" noChangeArrowheads="1"/>
          </p:cNvSpPr>
          <p:nvPr/>
        </p:nvSpPr>
        <p:spPr bwMode="auto">
          <a:xfrm>
            <a:off x="3603996" y="451841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90" name="AutoShape 13"/>
          <p:cNvSpPr>
            <a:spLocks noChangeAspect="1" noChangeArrowheads="1"/>
          </p:cNvSpPr>
          <p:nvPr/>
        </p:nvSpPr>
        <p:spPr bwMode="auto">
          <a:xfrm>
            <a:off x="7492875" y="451796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8" name="AutoShape 13"/>
          <p:cNvSpPr>
            <a:spLocks noChangeAspect="1" noChangeArrowheads="1"/>
          </p:cNvSpPr>
          <p:nvPr/>
        </p:nvSpPr>
        <p:spPr bwMode="auto">
          <a:xfrm>
            <a:off x="7276404" y="451841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4" name="AutoShape 13"/>
          <p:cNvSpPr>
            <a:spLocks noChangeAspect="1" noChangeArrowheads="1"/>
          </p:cNvSpPr>
          <p:nvPr/>
        </p:nvSpPr>
        <p:spPr bwMode="auto">
          <a:xfrm>
            <a:off x="1516211" y="415837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5" name="AutoShape 13"/>
          <p:cNvSpPr>
            <a:spLocks noChangeAspect="1" noChangeArrowheads="1"/>
          </p:cNvSpPr>
          <p:nvPr/>
        </p:nvSpPr>
        <p:spPr bwMode="auto">
          <a:xfrm>
            <a:off x="1227732" y="415792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6" name="Accolade ouvrante 105"/>
          <p:cNvSpPr/>
          <p:nvPr/>
        </p:nvSpPr>
        <p:spPr>
          <a:xfrm rot="16200000">
            <a:off x="1377837" y="5851461"/>
            <a:ext cx="134723" cy="20493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107" name="Text Box 27"/>
          <p:cNvSpPr txBox="1">
            <a:spLocks noChangeArrowheads="1"/>
          </p:cNvSpPr>
          <p:nvPr/>
        </p:nvSpPr>
        <p:spPr bwMode="auto">
          <a:xfrm>
            <a:off x="5907488" y="4374396"/>
            <a:ext cx="505267" cy="369332"/>
          </a:xfrm>
          <a:prstGeom prst="rect">
            <a:avLst/>
          </a:prstGeom>
          <a:noFill/>
          <a:ln w="9525">
            <a:noFill/>
            <a:miter lim="800000"/>
            <a:headEnd/>
            <a:tailEnd/>
          </a:ln>
          <a:effectLst/>
        </p:spPr>
        <p:txBody>
          <a:bodyPr wrap="none">
            <a:spAutoFit/>
          </a:bodyPr>
          <a:lstStyle/>
          <a:p>
            <a:r>
              <a:rPr lang="fr-FR" dirty="0"/>
              <a:t>4,5</a:t>
            </a:r>
          </a:p>
        </p:txBody>
      </p:sp>
      <p:cxnSp>
        <p:nvCxnSpPr>
          <p:cNvPr id="108" name="Connecteur droit 107"/>
          <p:cNvCxnSpPr/>
          <p:nvPr/>
        </p:nvCxnSpPr>
        <p:spPr>
          <a:xfrm>
            <a:off x="6412755" y="4590196"/>
            <a:ext cx="1137919" cy="224"/>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1" name="ZoneTexte 110"/>
          <p:cNvSpPr txBox="1"/>
          <p:nvPr/>
        </p:nvSpPr>
        <p:spPr>
          <a:xfrm>
            <a:off x="4788024" y="4931876"/>
            <a:ext cx="960519" cy="369332"/>
          </a:xfrm>
          <a:prstGeom prst="rect">
            <a:avLst/>
          </a:prstGeom>
          <a:noFill/>
        </p:spPr>
        <p:txBody>
          <a:bodyPr wrap="none" rtlCol="0">
            <a:spAutoFit/>
          </a:bodyPr>
          <a:lstStyle/>
          <a:p>
            <a:r>
              <a:rPr lang="fr-CA" dirty="0"/>
              <a:t>t = 1,25</a:t>
            </a:r>
          </a:p>
        </p:txBody>
      </p:sp>
      <p:cxnSp>
        <p:nvCxnSpPr>
          <p:cNvPr id="79" name="Connecteur droit 78"/>
          <p:cNvCxnSpPr/>
          <p:nvPr/>
        </p:nvCxnSpPr>
        <p:spPr>
          <a:xfrm>
            <a:off x="3491880" y="4508896"/>
            <a:ext cx="1688464" cy="1080344"/>
          </a:xfrm>
          <a:prstGeom prst="line">
            <a:avLst/>
          </a:prstGeom>
          <a:ln w="38100">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flipH="1">
            <a:off x="4788023" y="4941168"/>
            <a:ext cx="1" cy="4098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85" name="Tableau 84"/>
          <p:cNvGraphicFramePr>
            <a:graphicFrameLocks noGrp="1"/>
          </p:cNvGraphicFramePr>
          <p:nvPr>
            <p:extLst>
              <p:ext uri="{D42A27DB-BD31-4B8C-83A1-F6EECF244321}">
                <p14:modId xmlns:p14="http://schemas.microsoft.com/office/powerpoint/2010/main" val="2472062824"/>
              </p:ext>
            </p:extLst>
          </p:nvPr>
        </p:nvGraphicFramePr>
        <p:xfrm>
          <a:off x="6300192" y="1196752"/>
          <a:ext cx="2327090" cy="1152128"/>
        </p:xfrm>
        <a:graphic>
          <a:graphicData uri="http://schemas.openxmlformats.org/drawingml/2006/table">
            <a:tbl>
              <a:tblPr firstRow="1" bandRow="1">
                <a:tableStyleId>{5C22544A-7EE6-4342-B048-85BDC9FD1C3A}</a:tableStyleId>
              </a:tblPr>
              <a:tblGrid>
                <a:gridCol w="436880">
                  <a:extLst>
                    <a:ext uri="{9D8B030D-6E8A-4147-A177-3AD203B41FA5}">
                      <a16:colId xmlns:a16="http://schemas.microsoft.com/office/drawing/2014/main" val="20000"/>
                    </a:ext>
                  </a:extLst>
                </a:gridCol>
                <a:gridCol w="630070">
                  <a:extLst>
                    <a:ext uri="{9D8B030D-6E8A-4147-A177-3AD203B41FA5}">
                      <a16:colId xmlns:a16="http://schemas.microsoft.com/office/drawing/2014/main" val="20001"/>
                    </a:ext>
                  </a:extLst>
                </a:gridCol>
                <a:gridCol w="630070">
                  <a:extLst>
                    <a:ext uri="{9D8B030D-6E8A-4147-A177-3AD203B41FA5}">
                      <a16:colId xmlns:a16="http://schemas.microsoft.com/office/drawing/2014/main" val="20002"/>
                    </a:ext>
                  </a:extLst>
                </a:gridCol>
                <a:gridCol w="630070">
                  <a:extLst>
                    <a:ext uri="{9D8B030D-6E8A-4147-A177-3AD203B41FA5}">
                      <a16:colId xmlns:a16="http://schemas.microsoft.com/office/drawing/2014/main" val="20003"/>
                    </a:ext>
                  </a:extLst>
                </a:gridCol>
              </a:tblGrid>
              <a:tr h="288032">
                <a:tc>
                  <a:txBody>
                    <a:bodyPr/>
                    <a:lstStyle/>
                    <a:p>
                      <a:pPr algn="ctr"/>
                      <a:endParaRPr lang="fr-CA" sz="1200" dirty="0"/>
                    </a:p>
                  </a:txBody>
                  <a:tcPr anchor="ctr"/>
                </a:tc>
                <a:tc>
                  <a:txBody>
                    <a:bodyPr/>
                    <a:lstStyle/>
                    <a:p>
                      <a:pPr algn="ctr"/>
                      <a:r>
                        <a:rPr lang="fr-CA" sz="1200" dirty="0" err="1"/>
                        <a:t>Q</a:t>
                      </a:r>
                      <a:r>
                        <a:rPr lang="fr-CA" sz="1200" baseline="30000" dirty="0" err="1"/>
                        <a:t>le</a:t>
                      </a:r>
                      <a:endParaRPr lang="fr-CA" sz="1200" baseline="30000" dirty="0"/>
                    </a:p>
                  </a:txBody>
                  <a:tcPr anchor="ctr"/>
                </a:tc>
                <a:tc>
                  <a:txBody>
                    <a:bodyPr/>
                    <a:lstStyle/>
                    <a:p>
                      <a:pPr algn="ctr"/>
                      <a:r>
                        <a:rPr lang="fr-CA" sz="1200" dirty="0" err="1"/>
                        <a:t>Q</a:t>
                      </a:r>
                      <a:r>
                        <a:rPr lang="fr-CA" sz="1200" baseline="30000" dirty="0" err="1"/>
                        <a:t>t</a:t>
                      </a:r>
                      <a:endParaRPr lang="fr-CA" sz="1200" baseline="30000" dirty="0"/>
                    </a:p>
                  </a:txBody>
                  <a:tcPr anchor="ctr"/>
                </a:tc>
                <a:tc>
                  <a:txBody>
                    <a:bodyPr/>
                    <a:lstStyle/>
                    <a:p>
                      <a:pPr algn="ctr"/>
                      <a:r>
                        <a:rPr lang="fr-CA" sz="1200" dirty="0">
                          <a:sym typeface="Symbol"/>
                        </a:rPr>
                        <a:t></a:t>
                      </a:r>
                      <a:endParaRPr lang="fr-CA" sz="1200" dirty="0"/>
                    </a:p>
                  </a:txBody>
                  <a:tcPr anchor="ctr"/>
                </a:tc>
                <a:extLst>
                  <a:ext uri="{0D108BD9-81ED-4DB2-BD59-A6C34878D82A}">
                    <a16:rowId xmlns:a16="http://schemas.microsoft.com/office/drawing/2014/main" val="10000"/>
                  </a:ext>
                </a:extLst>
              </a:tr>
              <a:tr h="288032">
                <a:tc>
                  <a:txBody>
                    <a:bodyPr/>
                    <a:lstStyle/>
                    <a:p>
                      <a:pPr algn="ctr"/>
                      <a:r>
                        <a:rPr lang="fr-CA" sz="1200" dirty="0"/>
                        <a:t>SC</a:t>
                      </a:r>
                    </a:p>
                  </a:txBody>
                  <a:tcPr anchor="ctr"/>
                </a:tc>
                <a:tc>
                  <a:txBody>
                    <a:bodyPr/>
                    <a:lstStyle/>
                    <a:p>
                      <a:pPr algn="ctr"/>
                      <a:r>
                        <a:rPr lang="fr-CA" sz="1200" dirty="0"/>
                        <a:t>h</a:t>
                      </a:r>
                    </a:p>
                  </a:txBody>
                  <a:tcPr anchor="ctr"/>
                </a:tc>
                <a:tc>
                  <a:txBody>
                    <a:bodyPr/>
                    <a:lstStyle/>
                    <a:p>
                      <a:pPr algn="ctr"/>
                      <a:r>
                        <a:rPr lang="fr-CA" sz="1200" dirty="0"/>
                        <a:t>hi</a:t>
                      </a:r>
                    </a:p>
                  </a:txBody>
                  <a:tcPr anchor="ctr"/>
                </a:tc>
                <a:tc>
                  <a:txBody>
                    <a:bodyPr/>
                    <a:lstStyle/>
                    <a:p>
                      <a:pPr algn="ctr"/>
                      <a:r>
                        <a:rPr lang="fr-CA" sz="1200"/>
                        <a:t>+i</a:t>
                      </a:r>
                      <a:endParaRPr lang="fr-CA" sz="1200" dirty="0"/>
                    </a:p>
                  </a:txBody>
                  <a:tcPr anchor="ctr"/>
                </a:tc>
                <a:extLst>
                  <a:ext uri="{0D108BD9-81ED-4DB2-BD59-A6C34878D82A}">
                    <a16:rowId xmlns:a16="http://schemas.microsoft.com/office/drawing/2014/main" val="10001"/>
                  </a:ext>
                </a:extLst>
              </a:tr>
              <a:tr h="288032">
                <a:tc>
                  <a:txBody>
                    <a:bodyPr/>
                    <a:lstStyle/>
                    <a:p>
                      <a:pPr algn="ctr"/>
                      <a:r>
                        <a:rPr lang="fr-CA" sz="1200" dirty="0"/>
                        <a:t>SP</a:t>
                      </a:r>
                    </a:p>
                  </a:txBody>
                  <a:tcPr anchor="ctr"/>
                </a:tc>
                <a:tc>
                  <a:txBody>
                    <a:bodyPr/>
                    <a:lstStyle/>
                    <a:p>
                      <a:pPr algn="ctr"/>
                      <a:r>
                        <a:rPr lang="fr-CA" sz="1200" dirty="0" err="1"/>
                        <a:t>ijklm</a:t>
                      </a:r>
                      <a:endParaRPr lang="fr-CA" sz="1200" dirty="0"/>
                    </a:p>
                  </a:txBody>
                  <a:tcPr anchor="ctr"/>
                </a:tc>
                <a:tc>
                  <a:txBody>
                    <a:bodyPr/>
                    <a:lstStyle/>
                    <a:p>
                      <a:pPr algn="ctr"/>
                      <a:r>
                        <a:rPr lang="fr-CA" sz="1200" dirty="0"/>
                        <a:t>m</a:t>
                      </a:r>
                    </a:p>
                  </a:txBody>
                  <a:tcPr anchor="ctr"/>
                </a:tc>
                <a:tc>
                  <a:txBody>
                    <a:bodyPr/>
                    <a:lstStyle/>
                    <a:p>
                      <a:pPr algn="ctr"/>
                      <a:r>
                        <a:rPr lang="fr-CA" sz="1200" dirty="0"/>
                        <a:t>-</a:t>
                      </a:r>
                      <a:r>
                        <a:rPr lang="fr-CA" sz="1200" dirty="0" err="1"/>
                        <a:t>ijkl</a:t>
                      </a:r>
                      <a:endParaRPr lang="fr-CA" sz="1200" dirty="0"/>
                    </a:p>
                  </a:txBody>
                  <a:tcPr anchor="ctr"/>
                </a:tc>
                <a:extLst>
                  <a:ext uri="{0D108BD9-81ED-4DB2-BD59-A6C34878D82A}">
                    <a16:rowId xmlns:a16="http://schemas.microsoft.com/office/drawing/2014/main" val="10002"/>
                  </a:ext>
                </a:extLst>
              </a:tr>
              <a:tr h="288032">
                <a:tc>
                  <a:txBody>
                    <a:bodyPr/>
                    <a:lstStyle/>
                    <a:p>
                      <a:pPr algn="ctr"/>
                      <a:r>
                        <a:rPr lang="fr-CA" sz="1200" dirty="0"/>
                        <a:t>ST</a:t>
                      </a:r>
                    </a:p>
                  </a:txBody>
                  <a:tcPr anchor="ctr"/>
                </a:tc>
                <a:tc>
                  <a:txBody>
                    <a:bodyPr/>
                    <a:lstStyle/>
                    <a:p>
                      <a:pPr algn="ctr"/>
                      <a:r>
                        <a:rPr lang="fr-CA" sz="1200" dirty="0" err="1"/>
                        <a:t>hijklm</a:t>
                      </a:r>
                      <a:endParaRPr lang="fr-CA" sz="1200" dirty="0"/>
                    </a:p>
                  </a:txBody>
                  <a:tcPr anchor="ctr"/>
                </a:tc>
                <a:tc>
                  <a:txBody>
                    <a:bodyPr/>
                    <a:lstStyle/>
                    <a:p>
                      <a:pPr algn="ctr"/>
                      <a:r>
                        <a:rPr lang="fr-CA" sz="1200" dirty="0" err="1"/>
                        <a:t>him</a:t>
                      </a:r>
                      <a:endParaRPr lang="fr-CA" sz="1200" dirty="0"/>
                    </a:p>
                  </a:txBody>
                  <a:tcPr anchor="ctr"/>
                </a:tc>
                <a:tc>
                  <a:txBody>
                    <a:bodyPr/>
                    <a:lstStyle/>
                    <a:p>
                      <a:pPr algn="ctr"/>
                      <a:r>
                        <a:rPr lang="en-CA" sz="1200" dirty="0"/>
                        <a:t>-</a:t>
                      </a:r>
                      <a:r>
                        <a:rPr lang="en-CA" sz="1200" dirty="0" err="1"/>
                        <a:t>jkl</a:t>
                      </a:r>
                      <a:endParaRPr lang="fr-CA" sz="1200" dirty="0"/>
                    </a:p>
                  </a:txBody>
                  <a:tcPr anchor="ctr"/>
                </a:tc>
                <a:extLst>
                  <a:ext uri="{0D108BD9-81ED-4DB2-BD59-A6C34878D82A}">
                    <a16:rowId xmlns:a16="http://schemas.microsoft.com/office/drawing/2014/main" val="10003"/>
                  </a:ext>
                </a:extLst>
              </a:tr>
            </a:tbl>
          </a:graphicData>
        </a:graphic>
      </p:graphicFrame>
      <p:graphicFrame>
        <p:nvGraphicFramePr>
          <p:cNvPr id="112" name="Tableau 111"/>
          <p:cNvGraphicFramePr>
            <a:graphicFrameLocks noGrp="1"/>
          </p:cNvGraphicFramePr>
          <p:nvPr>
            <p:extLst>
              <p:ext uri="{D42A27DB-BD31-4B8C-83A1-F6EECF244321}">
                <p14:modId xmlns:p14="http://schemas.microsoft.com/office/powerpoint/2010/main" val="3279059702"/>
              </p:ext>
            </p:extLst>
          </p:nvPr>
        </p:nvGraphicFramePr>
        <p:xfrm>
          <a:off x="454883" y="1052736"/>
          <a:ext cx="2748965" cy="1371600"/>
        </p:xfrm>
        <a:graphic>
          <a:graphicData uri="http://schemas.openxmlformats.org/drawingml/2006/table">
            <a:tbl>
              <a:tblPr firstRow="1" bandRow="1">
                <a:tableStyleId>{5C22544A-7EE6-4342-B048-85BDC9FD1C3A}</a:tableStyleId>
              </a:tblPr>
              <a:tblGrid>
                <a:gridCol w="454343">
                  <a:extLst>
                    <a:ext uri="{9D8B030D-6E8A-4147-A177-3AD203B41FA5}">
                      <a16:colId xmlns:a16="http://schemas.microsoft.com/office/drawing/2014/main" val="20000"/>
                    </a:ext>
                  </a:extLst>
                </a:gridCol>
                <a:gridCol w="681355">
                  <a:extLst>
                    <a:ext uri="{9D8B030D-6E8A-4147-A177-3AD203B41FA5}">
                      <a16:colId xmlns:a16="http://schemas.microsoft.com/office/drawing/2014/main" val="20001"/>
                    </a:ext>
                  </a:extLst>
                </a:gridCol>
                <a:gridCol w="605155">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234026">
                <a:tc>
                  <a:txBody>
                    <a:bodyPr/>
                    <a:lstStyle/>
                    <a:p>
                      <a:pPr algn="ctr"/>
                      <a:endParaRPr lang="fr-CA" sz="1200" dirty="0"/>
                    </a:p>
                  </a:txBody>
                  <a:tcPr anchor="ctr"/>
                </a:tc>
                <a:tc>
                  <a:txBody>
                    <a:bodyPr/>
                    <a:lstStyle/>
                    <a:p>
                      <a:pPr algn="ctr"/>
                      <a:r>
                        <a:rPr lang="fr-CA" sz="1200" dirty="0" err="1"/>
                        <a:t>Q</a:t>
                      </a:r>
                      <a:r>
                        <a:rPr lang="fr-CA" sz="1200" baseline="30000" dirty="0" err="1"/>
                        <a:t>le</a:t>
                      </a:r>
                      <a:endParaRPr lang="fr-CA" sz="1200" baseline="30000" dirty="0"/>
                    </a:p>
                  </a:txBody>
                  <a:tcPr anchor="ctr"/>
                </a:tc>
                <a:tc>
                  <a:txBody>
                    <a:bodyPr/>
                    <a:lstStyle/>
                    <a:p>
                      <a:pPr algn="ctr"/>
                      <a:r>
                        <a:rPr lang="fr-CA" sz="1200" dirty="0" err="1"/>
                        <a:t>Q</a:t>
                      </a:r>
                      <a:r>
                        <a:rPr lang="fr-CA" sz="1200" baseline="30000" dirty="0" err="1"/>
                        <a:t>t</a:t>
                      </a:r>
                      <a:endParaRPr lang="fr-CA" sz="1200" baseline="30000" dirty="0"/>
                    </a:p>
                  </a:txBody>
                  <a:tcPr anchor="ctr"/>
                </a:tc>
                <a:tc>
                  <a:txBody>
                    <a:bodyPr/>
                    <a:lstStyle/>
                    <a:p>
                      <a:pPr algn="ctr"/>
                      <a:r>
                        <a:rPr lang="fr-CA" sz="1200" dirty="0">
                          <a:sym typeface="Symbol"/>
                        </a:rPr>
                        <a:t></a:t>
                      </a:r>
                      <a:endParaRPr lang="fr-CA" sz="1200" dirty="0"/>
                    </a:p>
                  </a:txBody>
                  <a:tcPr anchor="ctr"/>
                </a:tc>
                <a:extLst>
                  <a:ext uri="{0D108BD9-81ED-4DB2-BD59-A6C34878D82A}">
                    <a16:rowId xmlns:a16="http://schemas.microsoft.com/office/drawing/2014/main" val="10000"/>
                  </a:ext>
                </a:extLst>
              </a:tr>
              <a:tr h="234026">
                <a:tc>
                  <a:txBody>
                    <a:bodyPr/>
                    <a:lstStyle/>
                    <a:p>
                      <a:pPr algn="ctr"/>
                      <a:r>
                        <a:rPr lang="fr-CA" sz="1200" dirty="0"/>
                        <a:t>SC</a:t>
                      </a:r>
                    </a:p>
                  </a:txBody>
                  <a:tcPr anchor="ctr"/>
                </a:tc>
                <a:tc>
                  <a:txBody>
                    <a:bodyPr/>
                    <a:lstStyle/>
                    <a:p>
                      <a:pPr algn="ctr"/>
                      <a:r>
                        <a:rPr lang="fr-CA" sz="1200" dirty="0" err="1"/>
                        <a:t>abcde</a:t>
                      </a:r>
                      <a:endParaRPr lang="fr-CA" sz="1200" dirty="0"/>
                    </a:p>
                  </a:txBody>
                  <a:tcPr anchor="ctr"/>
                </a:tc>
                <a:tc>
                  <a:txBody>
                    <a:bodyPr/>
                    <a:lstStyle/>
                    <a:p>
                      <a:pPr algn="ctr"/>
                      <a:r>
                        <a:rPr lang="fr-CA" sz="1200" dirty="0"/>
                        <a:t>a</a:t>
                      </a:r>
                    </a:p>
                  </a:txBody>
                  <a:tcPr anchor="ctr"/>
                </a:tc>
                <a:tc>
                  <a:txBody>
                    <a:bodyPr/>
                    <a:lstStyle/>
                    <a:p>
                      <a:pPr algn="ctr"/>
                      <a:r>
                        <a:rPr lang="fr-CA" sz="1200" dirty="0"/>
                        <a:t>-</a:t>
                      </a:r>
                      <a:r>
                        <a:rPr lang="fr-CA" sz="1200" dirty="0" err="1"/>
                        <a:t>bcde</a:t>
                      </a:r>
                      <a:endParaRPr lang="fr-CA" sz="1200" dirty="0"/>
                    </a:p>
                  </a:txBody>
                  <a:tcPr anchor="ctr"/>
                </a:tc>
                <a:extLst>
                  <a:ext uri="{0D108BD9-81ED-4DB2-BD59-A6C34878D82A}">
                    <a16:rowId xmlns:a16="http://schemas.microsoft.com/office/drawing/2014/main" val="10001"/>
                  </a:ext>
                </a:extLst>
              </a:tr>
              <a:tr h="234026">
                <a:tc>
                  <a:txBody>
                    <a:bodyPr/>
                    <a:lstStyle/>
                    <a:p>
                      <a:pPr algn="ctr"/>
                      <a:r>
                        <a:rPr lang="fr-CA" sz="1200" dirty="0"/>
                        <a:t>SP</a:t>
                      </a:r>
                    </a:p>
                  </a:txBody>
                  <a:tcPr anchor="ctr"/>
                </a:tc>
                <a:tc>
                  <a:txBody>
                    <a:bodyPr/>
                    <a:lstStyle/>
                    <a:p>
                      <a:pPr algn="ctr"/>
                      <a:r>
                        <a:rPr lang="fr-CA" sz="1200" dirty="0"/>
                        <a:t>f</a:t>
                      </a:r>
                    </a:p>
                  </a:txBody>
                  <a:tcPr anchor="ctr"/>
                </a:tc>
                <a:tc>
                  <a:txBody>
                    <a:bodyPr/>
                    <a:lstStyle/>
                    <a:p>
                      <a:pPr algn="ctr"/>
                      <a:r>
                        <a:rPr lang="fr-CA" sz="1200" dirty="0" err="1"/>
                        <a:t>bf</a:t>
                      </a:r>
                      <a:endParaRPr lang="fr-CA" sz="1200" dirty="0"/>
                    </a:p>
                  </a:txBody>
                  <a:tcPr anchor="ctr"/>
                </a:tc>
                <a:tc>
                  <a:txBody>
                    <a:bodyPr/>
                    <a:lstStyle/>
                    <a:p>
                      <a:pPr algn="ctr"/>
                      <a:r>
                        <a:rPr lang="fr-CA" sz="1200" dirty="0"/>
                        <a:t>+b</a:t>
                      </a:r>
                    </a:p>
                  </a:txBody>
                  <a:tcPr anchor="ctr"/>
                </a:tc>
                <a:extLst>
                  <a:ext uri="{0D108BD9-81ED-4DB2-BD59-A6C34878D82A}">
                    <a16:rowId xmlns:a16="http://schemas.microsoft.com/office/drawing/2014/main" val="10002"/>
                  </a:ext>
                </a:extLst>
              </a:tr>
              <a:tr h="234026">
                <a:tc>
                  <a:txBody>
                    <a:bodyPr/>
                    <a:lstStyle/>
                    <a:p>
                      <a:pPr algn="ctr"/>
                      <a:r>
                        <a:rPr lang="en-CA" sz="1200" dirty="0"/>
                        <a:t>RG</a:t>
                      </a:r>
                      <a:endParaRPr lang="fr-CA" sz="1200" dirty="0"/>
                    </a:p>
                  </a:txBody>
                  <a:tcPr anchor="ctr"/>
                </a:tc>
                <a:tc>
                  <a:txBody>
                    <a:bodyPr/>
                    <a:lstStyle/>
                    <a:p>
                      <a:pPr algn="ctr"/>
                      <a:r>
                        <a:rPr lang="en-CA" sz="1200" dirty="0"/>
                        <a:t>-</a:t>
                      </a:r>
                      <a:endParaRPr lang="fr-CA" sz="1200" dirty="0"/>
                    </a:p>
                  </a:txBody>
                  <a:tcPr anchor="ctr"/>
                </a:tc>
                <a:tc>
                  <a:txBody>
                    <a:bodyPr/>
                    <a:lstStyle/>
                    <a:p>
                      <a:pPr algn="ctr"/>
                      <a:r>
                        <a:rPr lang="en-CA" sz="1200" dirty="0"/>
                        <a:t>dg</a:t>
                      </a:r>
                      <a:endParaRPr lang="fr-CA" sz="1200" dirty="0"/>
                    </a:p>
                  </a:txBody>
                  <a:tcPr anchor="ctr"/>
                </a:tc>
                <a:tc>
                  <a:txBody>
                    <a:bodyPr/>
                    <a:lstStyle/>
                    <a:p>
                      <a:pPr algn="ctr"/>
                      <a:r>
                        <a:rPr lang="en-CA" sz="1200" dirty="0"/>
                        <a:t>+dg</a:t>
                      </a:r>
                      <a:endParaRPr lang="fr-CA" sz="1200" dirty="0"/>
                    </a:p>
                  </a:txBody>
                  <a:tcPr anchor="ctr"/>
                </a:tc>
                <a:extLst>
                  <a:ext uri="{0D108BD9-81ED-4DB2-BD59-A6C34878D82A}">
                    <a16:rowId xmlns:a16="http://schemas.microsoft.com/office/drawing/2014/main" val="10003"/>
                  </a:ext>
                </a:extLst>
              </a:tr>
              <a:tr h="234026">
                <a:tc>
                  <a:txBody>
                    <a:bodyPr/>
                    <a:lstStyle/>
                    <a:p>
                      <a:pPr algn="ctr"/>
                      <a:r>
                        <a:rPr lang="fr-CA" sz="1200" dirty="0"/>
                        <a:t>ST</a:t>
                      </a:r>
                    </a:p>
                  </a:txBody>
                  <a:tcPr anchor="ctr"/>
                </a:tc>
                <a:tc>
                  <a:txBody>
                    <a:bodyPr/>
                    <a:lstStyle/>
                    <a:p>
                      <a:pPr algn="ctr"/>
                      <a:r>
                        <a:rPr lang="fr-CA" sz="1200" dirty="0" err="1"/>
                        <a:t>abcdef</a:t>
                      </a:r>
                      <a:endParaRPr lang="fr-CA" sz="1200" dirty="0"/>
                    </a:p>
                  </a:txBody>
                  <a:tcPr anchor="ctr"/>
                </a:tc>
                <a:tc>
                  <a:txBody>
                    <a:bodyPr/>
                    <a:lstStyle/>
                    <a:p>
                      <a:pPr algn="ctr"/>
                      <a:r>
                        <a:rPr lang="fr-CA" sz="1200" dirty="0" err="1"/>
                        <a:t>abdfg</a:t>
                      </a:r>
                      <a:endParaRPr lang="fr-CA" sz="1200" dirty="0"/>
                    </a:p>
                  </a:txBody>
                  <a:tcPr anchor="ctr"/>
                </a:tc>
                <a:tc>
                  <a:txBody>
                    <a:bodyPr/>
                    <a:lstStyle/>
                    <a:p>
                      <a:pPr algn="ctr"/>
                      <a:r>
                        <a:rPr lang="en-CA" sz="1200" dirty="0"/>
                        <a:t>g - </a:t>
                      </a:r>
                      <a:r>
                        <a:rPr lang="en-CA" sz="1200" dirty="0" err="1"/>
                        <a:t>ce</a:t>
                      </a:r>
                      <a:endParaRPr lang="fr-CA" sz="1200" dirty="0"/>
                    </a:p>
                  </a:txBody>
                  <a:tcPr anchor="ctr"/>
                </a:tc>
                <a:extLst>
                  <a:ext uri="{0D108BD9-81ED-4DB2-BD59-A6C34878D82A}">
                    <a16:rowId xmlns:a16="http://schemas.microsoft.com/office/drawing/2014/main" val="10004"/>
                  </a:ext>
                </a:extLst>
              </a:tr>
            </a:tbl>
          </a:graphicData>
        </a:graphic>
      </p:graphicFrame>
      <p:sp>
        <p:nvSpPr>
          <p:cNvPr id="113" name="ZoneTexte 112"/>
          <p:cNvSpPr txBox="1"/>
          <p:nvPr/>
        </p:nvSpPr>
        <p:spPr>
          <a:xfrm>
            <a:off x="6516216" y="3861048"/>
            <a:ext cx="269626" cy="276999"/>
          </a:xfrm>
          <a:prstGeom prst="rect">
            <a:avLst/>
          </a:prstGeom>
          <a:noFill/>
        </p:spPr>
        <p:txBody>
          <a:bodyPr wrap="none" rtlCol="0">
            <a:spAutoFit/>
          </a:bodyPr>
          <a:lstStyle/>
          <a:p>
            <a:r>
              <a:rPr lang="fr-CA" sz="1200" dirty="0"/>
              <a:t>h</a:t>
            </a:r>
          </a:p>
        </p:txBody>
      </p:sp>
      <p:sp>
        <p:nvSpPr>
          <p:cNvPr id="115" name="ZoneTexte 114"/>
          <p:cNvSpPr txBox="1"/>
          <p:nvPr/>
        </p:nvSpPr>
        <p:spPr>
          <a:xfrm>
            <a:off x="7092280" y="3728065"/>
            <a:ext cx="218330" cy="276999"/>
          </a:xfrm>
          <a:prstGeom prst="rect">
            <a:avLst/>
          </a:prstGeom>
          <a:noFill/>
        </p:spPr>
        <p:txBody>
          <a:bodyPr wrap="none" rtlCol="0">
            <a:spAutoFit/>
          </a:bodyPr>
          <a:lstStyle/>
          <a:p>
            <a:r>
              <a:rPr lang="fr-CA" sz="1200" dirty="0"/>
              <a:t>j</a:t>
            </a:r>
          </a:p>
        </p:txBody>
      </p:sp>
      <p:sp>
        <p:nvSpPr>
          <p:cNvPr id="116" name="ZoneTexte 115"/>
          <p:cNvSpPr txBox="1"/>
          <p:nvPr/>
        </p:nvSpPr>
        <p:spPr>
          <a:xfrm>
            <a:off x="6635358" y="4808185"/>
            <a:ext cx="312906" cy="276999"/>
          </a:xfrm>
          <a:prstGeom prst="rect">
            <a:avLst/>
          </a:prstGeom>
          <a:noFill/>
        </p:spPr>
        <p:txBody>
          <a:bodyPr wrap="none" rtlCol="0">
            <a:spAutoFit/>
          </a:bodyPr>
          <a:lstStyle/>
          <a:p>
            <a:r>
              <a:rPr lang="fr-CA" sz="1200" dirty="0"/>
              <a:t>m</a:t>
            </a:r>
          </a:p>
        </p:txBody>
      </p:sp>
      <p:sp>
        <p:nvSpPr>
          <p:cNvPr id="117" name="ZoneTexte 116"/>
          <p:cNvSpPr txBox="1"/>
          <p:nvPr/>
        </p:nvSpPr>
        <p:spPr>
          <a:xfrm>
            <a:off x="7334726" y="4304129"/>
            <a:ext cx="261610" cy="276999"/>
          </a:xfrm>
          <a:prstGeom prst="rect">
            <a:avLst/>
          </a:prstGeom>
          <a:noFill/>
        </p:spPr>
        <p:txBody>
          <a:bodyPr wrap="none" rtlCol="0">
            <a:spAutoFit/>
          </a:bodyPr>
          <a:lstStyle/>
          <a:p>
            <a:r>
              <a:rPr lang="fr-CA" sz="1200" dirty="0"/>
              <a:t>k</a:t>
            </a:r>
          </a:p>
        </p:txBody>
      </p:sp>
      <p:sp>
        <p:nvSpPr>
          <p:cNvPr id="118" name="ZoneTexte 117"/>
          <p:cNvSpPr txBox="1"/>
          <p:nvPr/>
        </p:nvSpPr>
        <p:spPr>
          <a:xfrm>
            <a:off x="7450014" y="3728065"/>
            <a:ext cx="218330" cy="276999"/>
          </a:xfrm>
          <a:prstGeom prst="rect">
            <a:avLst/>
          </a:prstGeom>
          <a:noFill/>
        </p:spPr>
        <p:txBody>
          <a:bodyPr wrap="none" rtlCol="0">
            <a:spAutoFit/>
          </a:bodyPr>
          <a:lstStyle/>
          <a:p>
            <a:r>
              <a:rPr lang="fr-CA" sz="1200" dirty="0"/>
              <a:t>l</a:t>
            </a:r>
          </a:p>
        </p:txBody>
      </p:sp>
      <p:sp>
        <p:nvSpPr>
          <p:cNvPr id="119" name="ZoneTexte 118"/>
          <p:cNvSpPr txBox="1"/>
          <p:nvPr/>
        </p:nvSpPr>
        <p:spPr>
          <a:xfrm>
            <a:off x="6660232" y="4365104"/>
            <a:ext cx="218330" cy="276999"/>
          </a:xfrm>
          <a:prstGeom prst="rect">
            <a:avLst/>
          </a:prstGeom>
          <a:noFill/>
        </p:spPr>
        <p:txBody>
          <a:bodyPr wrap="none" rtlCol="0">
            <a:spAutoFit/>
          </a:bodyPr>
          <a:lstStyle/>
          <a:p>
            <a:r>
              <a:rPr lang="fr-CA" sz="1200" dirty="0"/>
              <a:t>i</a:t>
            </a:r>
          </a:p>
        </p:txBody>
      </p:sp>
      <p:cxnSp>
        <p:nvCxnSpPr>
          <p:cNvPr id="121" name="Connecteur droit avec flèche 120"/>
          <p:cNvCxnSpPr/>
          <p:nvPr/>
        </p:nvCxnSpPr>
        <p:spPr>
          <a:xfrm>
            <a:off x="7236296" y="4005064"/>
            <a:ext cx="72008" cy="43204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7" name="Connecteur droit avec flèche 126"/>
          <p:cNvCxnSpPr/>
          <p:nvPr/>
        </p:nvCxnSpPr>
        <p:spPr>
          <a:xfrm>
            <a:off x="7524328" y="4005064"/>
            <a:ext cx="72008" cy="43204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0" name="ZoneTexte 129"/>
          <p:cNvSpPr txBox="1"/>
          <p:nvPr/>
        </p:nvSpPr>
        <p:spPr>
          <a:xfrm>
            <a:off x="611560" y="3717032"/>
            <a:ext cx="269626" cy="276999"/>
          </a:xfrm>
          <a:prstGeom prst="rect">
            <a:avLst/>
          </a:prstGeom>
          <a:noFill/>
        </p:spPr>
        <p:txBody>
          <a:bodyPr wrap="none" rtlCol="0">
            <a:spAutoFit/>
          </a:bodyPr>
          <a:lstStyle/>
          <a:p>
            <a:r>
              <a:rPr lang="fr-CA" sz="1200" dirty="0"/>
              <a:t>a</a:t>
            </a:r>
          </a:p>
        </p:txBody>
      </p:sp>
      <p:sp>
        <p:nvSpPr>
          <p:cNvPr id="131" name="ZoneTexte 130"/>
          <p:cNvSpPr txBox="1"/>
          <p:nvPr/>
        </p:nvSpPr>
        <p:spPr>
          <a:xfrm>
            <a:off x="611560" y="4160113"/>
            <a:ext cx="269626" cy="276999"/>
          </a:xfrm>
          <a:prstGeom prst="rect">
            <a:avLst/>
          </a:prstGeom>
          <a:noFill/>
        </p:spPr>
        <p:txBody>
          <a:bodyPr wrap="none" rtlCol="0">
            <a:spAutoFit/>
          </a:bodyPr>
          <a:lstStyle/>
          <a:p>
            <a:r>
              <a:rPr lang="fr-CA" sz="1200" dirty="0"/>
              <a:t>b</a:t>
            </a:r>
          </a:p>
        </p:txBody>
      </p:sp>
      <p:sp>
        <p:nvSpPr>
          <p:cNvPr id="132" name="ZoneTexte 131"/>
          <p:cNvSpPr txBox="1"/>
          <p:nvPr/>
        </p:nvSpPr>
        <p:spPr>
          <a:xfrm>
            <a:off x="971600" y="4653136"/>
            <a:ext cx="261610" cy="276999"/>
          </a:xfrm>
          <a:prstGeom prst="rect">
            <a:avLst/>
          </a:prstGeom>
          <a:noFill/>
        </p:spPr>
        <p:txBody>
          <a:bodyPr wrap="none" rtlCol="0">
            <a:spAutoFit/>
          </a:bodyPr>
          <a:lstStyle/>
          <a:p>
            <a:r>
              <a:rPr lang="fr-CA" sz="1200" dirty="0"/>
              <a:t>c</a:t>
            </a:r>
          </a:p>
        </p:txBody>
      </p:sp>
      <p:sp>
        <p:nvSpPr>
          <p:cNvPr id="133" name="ZoneTexte 132"/>
          <p:cNvSpPr txBox="1"/>
          <p:nvPr/>
        </p:nvSpPr>
        <p:spPr>
          <a:xfrm>
            <a:off x="1331640" y="4149080"/>
            <a:ext cx="269626" cy="276999"/>
          </a:xfrm>
          <a:prstGeom prst="rect">
            <a:avLst/>
          </a:prstGeom>
          <a:noFill/>
        </p:spPr>
        <p:txBody>
          <a:bodyPr wrap="none" rtlCol="0">
            <a:spAutoFit/>
          </a:bodyPr>
          <a:lstStyle/>
          <a:p>
            <a:r>
              <a:rPr lang="fr-CA" sz="1200" dirty="0"/>
              <a:t>d</a:t>
            </a:r>
          </a:p>
        </p:txBody>
      </p:sp>
      <p:sp>
        <p:nvSpPr>
          <p:cNvPr id="134" name="ZoneTexte 133"/>
          <p:cNvSpPr txBox="1"/>
          <p:nvPr/>
        </p:nvSpPr>
        <p:spPr>
          <a:xfrm>
            <a:off x="1638078" y="4653136"/>
            <a:ext cx="269626" cy="276999"/>
          </a:xfrm>
          <a:prstGeom prst="rect">
            <a:avLst/>
          </a:prstGeom>
          <a:noFill/>
        </p:spPr>
        <p:txBody>
          <a:bodyPr wrap="none" rtlCol="0">
            <a:spAutoFit/>
          </a:bodyPr>
          <a:lstStyle/>
          <a:p>
            <a:r>
              <a:rPr lang="fr-CA" sz="1200" dirty="0"/>
              <a:t>e</a:t>
            </a:r>
          </a:p>
        </p:txBody>
      </p:sp>
      <p:sp>
        <p:nvSpPr>
          <p:cNvPr id="135" name="ZoneTexte 134"/>
          <p:cNvSpPr txBox="1"/>
          <p:nvPr/>
        </p:nvSpPr>
        <p:spPr>
          <a:xfrm>
            <a:off x="611560" y="4509120"/>
            <a:ext cx="227948" cy="276999"/>
          </a:xfrm>
          <a:prstGeom prst="rect">
            <a:avLst/>
          </a:prstGeom>
          <a:noFill/>
        </p:spPr>
        <p:txBody>
          <a:bodyPr wrap="none" rtlCol="0">
            <a:spAutoFit/>
          </a:bodyPr>
          <a:lstStyle/>
          <a:p>
            <a:r>
              <a:rPr lang="fr-CA" sz="1200" dirty="0"/>
              <a:t>f</a:t>
            </a:r>
          </a:p>
        </p:txBody>
      </p:sp>
      <p:sp>
        <p:nvSpPr>
          <p:cNvPr id="136" name="ZoneTexte 135"/>
          <p:cNvSpPr txBox="1"/>
          <p:nvPr/>
        </p:nvSpPr>
        <p:spPr>
          <a:xfrm>
            <a:off x="1331640" y="4293096"/>
            <a:ext cx="269626" cy="276999"/>
          </a:xfrm>
          <a:prstGeom prst="rect">
            <a:avLst/>
          </a:prstGeom>
          <a:noFill/>
        </p:spPr>
        <p:txBody>
          <a:bodyPr wrap="none" rtlCol="0">
            <a:spAutoFit/>
          </a:bodyPr>
          <a:lstStyle/>
          <a:p>
            <a:r>
              <a:rPr lang="fr-CA" sz="1200" dirty="0"/>
              <a:t>g</a:t>
            </a:r>
          </a:p>
        </p:txBody>
      </p:sp>
      <p:cxnSp>
        <p:nvCxnSpPr>
          <p:cNvPr id="139" name="Connecteur droit avec flèche 138"/>
          <p:cNvCxnSpPr/>
          <p:nvPr/>
        </p:nvCxnSpPr>
        <p:spPr>
          <a:xfrm flipV="1">
            <a:off x="1102405" y="4365104"/>
            <a:ext cx="157227" cy="36004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6" name="ZoneTexte 145"/>
          <p:cNvSpPr txBox="1"/>
          <p:nvPr/>
        </p:nvSpPr>
        <p:spPr>
          <a:xfrm>
            <a:off x="3721374" y="3789040"/>
            <a:ext cx="346570" cy="276999"/>
          </a:xfrm>
          <a:prstGeom prst="rect">
            <a:avLst/>
          </a:prstGeom>
          <a:noFill/>
        </p:spPr>
        <p:txBody>
          <a:bodyPr wrap="none" rtlCol="0">
            <a:spAutoFit/>
          </a:bodyPr>
          <a:lstStyle/>
          <a:p>
            <a:r>
              <a:rPr lang="fr-CA" sz="1200" dirty="0"/>
              <a:t>ce</a:t>
            </a:r>
          </a:p>
        </p:txBody>
      </p:sp>
      <p:cxnSp>
        <p:nvCxnSpPr>
          <p:cNvPr id="147" name="Connecteur droit avec flèche 146"/>
          <p:cNvCxnSpPr/>
          <p:nvPr/>
        </p:nvCxnSpPr>
        <p:spPr>
          <a:xfrm flipH="1" flipV="1">
            <a:off x="1628876" y="4365104"/>
            <a:ext cx="134812" cy="36004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8" name="Connecteur droit avec flèche 147"/>
          <p:cNvCxnSpPr/>
          <p:nvPr/>
        </p:nvCxnSpPr>
        <p:spPr>
          <a:xfrm flipH="1">
            <a:off x="3730705" y="4003069"/>
            <a:ext cx="121215" cy="36203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0" name="Connecteur droit avec flèche 149"/>
          <p:cNvCxnSpPr/>
          <p:nvPr/>
        </p:nvCxnSpPr>
        <p:spPr>
          <a:xfrm flipH="1" flipV="1">
            <a:off x="3707904" y="4437112"/>
            <a:ext cx="288032" cy="2880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2" name="ZoneTexte 151"/>
          <p:cNvSpPr txBox="1"/>
          <p:nvPr/>
        </p:nvSpPr>
        <p:spPr>
          <a:xfrm>
            <a:off x="3923928" y="4581128"/>
            <a:ext cx="251992" cy="276999"/>
          </a:xfrm>
          <a:prstGeom prst="rect">
            <a:avLst/>
          </a:prstGeom>
          <a:noFill/>
        </p:spPr>
        <p:txBody>
          <a:bodyPr wrap="none" rtlCol="0">
            <a:spAutoFit/>
          </a:bodyPr>
          <a:lstStyle/>
          <a:p>
            <a:r>
              <a:rPr lang="fr-CA" sz="1200" dirty="0" err="1"/>
              <a:t>jl</a:t>
            </a:r>
            <a:endParaRPr lang="fr-CA" sz="1200" dirty="0"/>
          </a:p>
        </p:txBody>
      </p:sp>
      <p:sp>
        <p:nvSpPr>
          <p:cNvPr id="153" name="ZoneTexte 152"/>
          <p:cNvSpPr txBox="1"/>
          <p:nvPr/>
        </p:nvSpPr>
        <p:spPr>
          <a:xfrm>
            <a:off x="3438278" y="4304129"/>
            <a:ext cx="269626" cy="276999"/>
          </a:xfrm>
          <a:prstGeom prst="rect">
            <a:avLst/>
          </a:prstGeom>
          <a:noFill/>
        </p:spPr>
        <p:txBody>
          <a:bodyPr wrap="none" rtlCol="0">
            <a:spAutoFit/>
          </a:bodyPr>
          <a:lstStyle/>
          <a:p>
            <a:r>
              <a:rPr lang="fr-CA" sz="1200" dirty="0"/>
              <a:t>g</a:t>
            </a:r>
          </a:p>
        </p:txBody>
      </p:sp>
      <p:sp>
        <p:nvSpPr>
          <p:cNvPr id="154" name="ZoneTexte 153"/>
          <p:cNvSpPr txBox="1"/>
          <p:nvPr/>
        </p:nvSpPr>
        <p:spPr>
          <a:xfrm>
            <a:off x="3438278" y="4149080"/>
            <a:ext cx="269626" cy="276999"/>
          </a:xfrm>
          <a:prstGeom prst="rect">
            <a:avLst/>
          </a:prstGeom>
          <a:noFill/>
        </p:spPr>
        <p:txBody>
          <a:bodyPr wrap="none" rtlCol="0">
            <a:spAutoFit/>
          </a:bodyPr>
          <a:lstStyle/>
          <a:p>
            <a:r>
              <a:rPr lang="fr-CA" sz="1200" dirty="0"/>
              <a:t>d</a:t>
            </a:r>
          </a:p>
        </p:txBody>
      </p:sp>
      <p:sp>
        <p:nvSpPr>
          <p:cNvPr id="155" name="ZoneTexte 154"/>
          <p:cNvSpPr txBox="1"/>
          <p:nvPr/>
        </p:nvSpPr>
        <p:spPr>
          <a:xfrm>
            <a:off x="4067944" y="1547500"/>
            <a:ext cx="1264129" cy="369332"/>
          </a:xfrm>
          <a:prstGeom prst="rect">
            <a:avLst/>
          </a:prstGeom>
          <a:noFill/>
        </p:spPr>
        <p:txBody>
          <a:bodyPr wrap="none" rtlCol="0">
            <a:spAutoFit/>
          </a:bodyPr>
          <a:lstStyle/>
          <a:p>
            <a:r>
              <a:rPr lang="fr-CA" dirty="0"/>
              <a:t>Avec g = k</a:t>
            </a:r>
          </a:p>
        </p:txBody>
      </p:sp>
    </p:spTree>
    <p:extLst>
      <p:ext uri="{BB962C8B-B14F-4D97-AF65-F5344CB8AC3E}">
        <p14:creationId xmlns:p14="http://schemas.microsoft.com/office/powerpoint/2010/main" val="40572031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686800" cy="1143000"/>
          </a:xfrm>
        </p:spPr>
        <p:txBody>
          <a:bodyPr>
            <a:normAutofit/>
          </a:bodyPr>
          <a:lstStyle/>
          <a:p>
            <a:r>
              <a:rPr lang="fr-CA" sz="3200" b="1" dirty="0">
                <a:solidFill>
                  <a:srgbClr val="FFC000"/>
                </a:solidFill>
              </a:rPr>
              <a:t>Fardeau du tarif et élasticités prix</a:t>
            </a: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35</a:t>
            </a:fld>
            <a:endParaRPr lang="fr-CA"/>
          </a:p>
        </p:txBody>
      </p:sp>
      <p:cxnSp>
        <p:nvCxnSpPr>
          <p:cNvPr id="82" name="Connecteur droit 81"/>
          <p:cNvCxnSpPr>
            <a:endCxn id="86" idx="6"/>
          </p:cNvCxnSpPr>
          <p:nvPr/>
        </p:nvCxnSpPr>
        <p:spPr>
          <a:xfrm flipV="1">
            <a:off x="3460427" y="4202151"/>
            <a:ext cx="282230" cy="2822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a:endCxn id="99" idx="6"/>
          </p:cNvCxnSpPr>
          <p:nvPr/>
        </p:nvCxnSpPr>
        <p:spPr>
          <a:xfrm>
            <a:off x="3347864" y="4374396"/>
            <a:ext cx="640540" cy="203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6" name="Text Box 12"/>
          <p:cNvSpPr txBox="1">
            <a:spLocks noChangeArrowheads="1"/>
          </p:cNvSpPr>
          <p:nvPr/>
        </p:nvSpPr>
        <p:spPr bwMode="auto">
          <a:xfrm>
            <a:off x="5220072" y="3109610"/>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40" name="Line 2"/>
          <p:cNvSpPr>
            <a:spLocks noChangeShapeType="1"/>
          </p:cNvSpPr>
          <p:nvPr/>
        </p:nvSpPr>
        <p:spPr bwMode="auto">
          <a:xfrm>
            <a:off x="346042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6042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892475" y="2430180"/>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699087" y="5607824"/>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884363" y="2655496"/>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5" name="Line 21"/>
          <p:cNvSpPr>
            <a:spLocks noChangeShapeType="1"/>
          </p:cNvSpPr>
          <p:nvPr/>
        </p:nvSpPr>
        <p:spPr bwMode="auto">
          <a:xfrm flipH="1">
            <a:off x="3917157" y="4455472"/>
            <a:ext cx="0" cy="1133768"/>
          </a:xfrm>
          <a:prstGeom prst="line">
            <a:avLst/>
          </a:prstGeom>
          <a:noFill/>
          <a:ln w="9525">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3748459" y="5589240"/>
            <a:ext cx="479618" cy="369332"/>
          </a:xfrm>
          <a:prstGeom prst="rect">
            <a:avLst/>
          </a:prstGeom>
          <a:noFill/>
          <a:ln w="9525">
            <a:noFill/>
            <a:miter lim="800000"/>
            <a:headEnd/>
            <a:tailEnd/>
          </a:ln>
        </p:spPr>
        <p:txBody>
          <a:bodyPr wrap="none">
            <a:spAutoFit/>
          </a:bodyPr>
          <a:lstStyle/>
          <a:p>
            <a:r>
              <a:rPr lang="fr-FR" dirty="0">
                <a:latin typeface="Times"/>
              </a:rPr>
              <a:t>8/3</a:t>
            </a:r>
            <a:endParaRPr lang="fr-FR" baseline="-25000" dirty="0">
              <a:latin typeface="Times"/>
            </a:endParaRPr>
          </a:p>
        </p:txBody>
      </p:sp>
      <p:sp>
        <p:nvSpPr>
          <p:cNvPr id="59" name="Text Box 16"/>
          <p:cNvSpPr txBox="1">
            <a:spLocks noChangeArrowheads="1"/>
          </p:cNvSpPr>
          <p:nvPr/>
        </p:nvSpPr>
        <p:spPr bwMode="auto">
          <a:xfrm>
            <a:off x="4932040" y="5607824"/>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3" name="Text Box 12"/>
          <p:cNvSpPr txBox="1">
            <a:spLocks noChangeArrowheads="1"/>
          </p:cNvSpPr>
          <p:nvPr/>
        </p:nvSpPr>
        <p:spPr bwMode="auto">
          <a:xfrm>
            <a:off x="5572748" y="5219908"/>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87" name="Connecteur droit 86"/>
          <p:cNvCxnSpPr/>
          <p:nvPr/>
        </p:nvCxnSpPr>
        <p:spPr>
          <a:xfrm>
            <a:off x="3438278" y="4590196"/>
            <a:ext cx="304379"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60427" y="4086364"/>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148064" y="5229200"/>
            <a:ext cx="360040" cy="3693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60427" y="3356992"/>
            <a:ext cx="1615629" cy="14425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a:off x="5076056" y="3068960"/>
            <a:ext cx="187156" cy="2973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3843941" y="430419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67" name="Line 21"/>
          <p:cNvSpPr>
            <a:spLocks noChangeShapeType="1"/>
          </p:cNvSpPr>
          <p:nvPr/>
        </p:nvSpPr>
        <p:spPr bwMode="auto">
          <a:xfrm flipH="1">
            <a:off x="3676451" y="4230380"/>
            <a:ext cx="0" cy="1358860"/>
          </a:xfrm>
          <a:prstGeom prst="line">
            <a:avLst/>
          </a:prstGeom>
          <a:noFill/>
          <a:ln w="9525">
            <a:solidFill>
              <a:schemeClr val="tx1"/>
            </a:solidFill>
            <a:prstDash val="dash"/>
            <a:round/>
            <a:headEnd/>
            <a:tailEnd/>
          </a:ln>
          <a:effectLst/>
        </p:spPr>
        <p:txBody>
          <a:bodyPr wrap="none" anchor="ctr"/>
          <a:lstStyle/>
          <a:p>
            <a:endParaRPr lang="fr-CA"/>
          </a:p>
        </p:txBody>
      </p:sp>
      <p:sp>
        <p:nvSpPr>
          <p:cNvPr id="68" name="Text Box 16"/>
          <p:cNvSpPr txBox="1">
            <a:spLocks noChangeArrowheads="1"/>
          </p:cNvSpPr>
          <p:nvPr/>
        </p:nvSpPr>
        <p:spPr bwMode="auto">
          <a:xfrm>
            <a:off x="3520385" y="5589240"/>
            <a:ext cx="300082" cy="369332"/>
          </a:xfrm>
          <a:prstGeom prst="rect">
            <a:avLst/>
          </a:prstGeom>
          <a:noFill/>
          <a:ln w="9525">
            <a:noFill/>
            <a:miter lim="800000"/>
            <a:headEnd/>
            <a:tailEnd/>
          </a:ln>
        </p:spPr>
        <p:txBody>
          <a:bodyPr wrap="none">
            <a:spAutoFit/>
          </a:bodyPr>
          <a:lstStyle/>
          <a:p>
            <a:r>
              <a:rPr lang="fr-FR" dirty="0">
                <a:latin typeface="Times"/>
              </a:rPr>
              <a:t>1</a:t>
            </a:r>
            <a:endParaRPr lang="fr-FR" baseline="-25000" dirty="0">
              <a:latin typeface="Times"/>
            </a:endParaRPr>
          </a:p>
        </p:txBody>
      </p:sp>
      <p:sp>
        <p:nvSpPr>
          <p:cNvPr id="86" name="AutoShape 13"/>
          <p:cNvSpPr>
            <a:spLocks noChangeAspect="1" noChangeArrowheads="1"/>
          </p:cNvSpPr>
          <p:nvPr/>
        </p:nvSpPr>
        <p:spPr bwMode="auto">
          <a:xfrm>
            <a:off x="3598194" y="4129919"/>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88" name="AutoShape 13"/>
          <p:cNvSpPr>
            <a:spLocks noChangeAspect="1" noChangeArrowheads="1"/>
          </p:cNvSpPr>
          <p:nvPr/>
        </p:nvSpPr>
        <p:spPr bwMode="auto">
          <a:xfrm>
            <a:off x="3603996" y="451841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11" name="ZoneTexte 110"/>
          <p:cNvSpPr txBox="1"/>
          <p:nvPr/>
        </p:nvSpPr>
        <p:spPr>
          <a:xfrm>
            <a:off x="4788024" y="4931876"/>
            <a:ext cx="960519" cy="369332"/>
          </a:xfrm>
          <a:prstGeom prst="rect">
            <a:avLst/>
          </a:prstGeom>
          <a:noFill/>
        </p:spPr>
        <p:txBody>
          <a:bodyPr wrap="none" rtlCol="0">
            <a:spAutoFit/>
          </a:bodyPr>
          <a:lstStyle/>
          <a:p>
            <a:r>
              <a:rPr lang="fr-CA" dirty="0"/>
              <a:t>t = 1,25</a:t>
            </a:r>
          </a:p>
        </p:txBody>
      </p:sp>
      <p:cxnSp>
        <p:nvCxnSpPr>
          <p:cNvPr id="79" name="Connecteur droit 78"/>
          <p:cNvCxnSpPr/>
          <p:nvPr/>
        </p:nvCxnSpPr>
        <p:spPr>
          <a:xfrm>
            <a:off x="3491880" y="4508896"/>
            <a:ext cx="1688464" cy="1080344"/>
          </a:xfrm>
          <a:prstGeom prst="line">
            <a:avLst/>
          </a:prstGeom>
          <a:ln w="38100">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flipH="1">
            <a:off x="4788023" y="4941168"/>
            <a:ext cx="1" cy="4098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ZoneTexte 145"/>
          <p:cNvSpPr txBox="1"/>
          <p:nvPr/>
        </p:nvSpPr>
        <p:spPr>
          <a:xfrm>
            <a:off x="3721374" y="3789040"/>
            <a:ext cx="346570" cy="276999"/>
          </a:xfrm>
          <a:prstGeom prst="rect">
            <a:avLst/>
          </a:prstGeom>
          <a:noFill/>
        </p:spPr>
        <p:txBody>
          <a:bodyPr wrap="none" rtlCol="0">
            <a:spAutoFit/>
          </a:bodyPr>
          <a:lstStyle/>
          <a:p>
            <a:r>
              <a:rPr lang="fr-CA" sz="1200" dirty="0"/>
              <a:t>ce</a:t>
            </a:r>
          </a:p>
        </p:txBody>
      </p:sp>
      <p:cxnSp>
        <p:nvCxnSpPr>
          <p:cNvPr id="148" name="Connecteur droit avec flèche 147"/>
          <p:cNvCxnSpPr/>
          <p:nvPr/>
        </p:nvCxnSpPr>
        <p:spPr>
          <a:xfrm flipH="1">
            <a:off x="3730705" y="4003069"/>
            <a:ext cx="121215" cy="36203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0" name="Connecteur droit avec flèche 149"/>
          <p:cNvCxnSpPr/>
          <p:nvPr/>
        </p:nvCxnSpPr>
        <p:spPr>
          <a:xfrm flipH="1" flipV="1">
            <a:off x="3707904" y="4437112"/>
            <a:ext cx="288032" cy="2880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2" name="ZoneTexte 151"/>
          <p:cNvSpPr txBox="1"/>
          <p:nvPr/>
        </p:nvSpPr>
        <p:spPr>
          <a:xfrm>
            <a:off x="3923928" y="4581128"/>
            <a:ext cx="251992" cy="276999"/>
          </a:xfrm>
          <a:prstGeom prst="rect">
            <a:avLst/>
          </a:prstGeom>
          <a:noFill/>
        </p:spPr>
        <p:txBody>
          <a:bodyPr wrap="none" rtlCol="0">
            <a:spAutoFit/>
          </a:bodyPr>
          <a:lstStyle/>
          <a:p>
            <a:r>
              <a:rPr lang="fr-CA" sz="1200" dirty="0" err="1"/>
              <a:t>jl</a:t>
            </a:r>
            <a:endParaRPr lang="fr-CA" sz="1200" dirty="0"/>
          </a:p>
        </p:txBody>
      </p:sp>
      <p:sp>
        <p:nvSpPr>
          <p:cNvPr id="153" name="ZoneTexte 152"/>
          <p:cNvSpPr txBox="1"/>
          <p:nvPr/>
        </p:nvSpPr>
        <p:spPr>
          <a:xfrm>
            <a:off x="3438278" y="4304129"/>
            <a:ext cx="269626" cy="276999"/>
          </a:xfrm>
          <a:prstGeom prst="rect">
            <a:avLst/>
          </a:prstGeom>
          <a:noFill/>
        </p:spPr>
        <p:txBody>
          <a:bodyPr wrap="none" rtlCol="0">
            <a:spAutoFit/>
          </a:bodyPr>
          <a:lstStyle/>
          <a:p>
            <a:r>
              <a:rPr lang="fr-CA" sz="1200" dirty="0"/>
              <a:t>g</a:t>
            </a:r>
          </a:p>
        </p:txBody>
      </p:sp>
    </p:spTree>
    <p:extLst>
      <p:ext uri="{BB962C8B-B14F-4D97-AF65-F5344CB8AC3E}">
        <p14:creationId xmlns:p14="http://schemas.microsoft.com/office/powerpoint/2010/main" val="29550716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143000"/>
          </a:xfrm>
        </p:spPr>
        <p:txBody>
          <a:bodyPr>
            <a:normAutofit/>
          </a:bodyPr>
          <a:lstStyle/>
          <a:p>
            <a:r>
              <a:rPr lang="fr-CA" sz="3200" b="1" dirty="0">
                <a:solidFill>
                  <a:srgbClr val="FFCC00"/>
                </a:solidFill>
                <a:latin typeface="Franklin Gothic Book" pitchFamily="34" charset="0"/>
              </a:rPr>
              <a:t>Droit de douane optimal pour les grands pays</a:t>
            </a:r>
          </a:p>
        </p:txBody>
      </p:sp>
      <p:sp>
        <p:nvSpPr>
          <p:cNvPr id="3" name="Espace réservé du contenu 2"/>
          <p:cNvSpPr>
            <a:spLocks noGrp="1"/>
          </p:cNvSpPr>
          <p:nvPr>
            <p:ph idx="1"/>
          </p:nvPr>
        </p:nvSpPr>
        <p:spPr>
          <a:xfrm>
            <a:off x="457200" y="1600200"/>
            <a:ext cx="8229600" cy="4853136"/>
          </a:xfrm>
        </p:spPr>
        <p:txBody>
          <a:bodyPr>
            <a:normAutofit/>
          </a:bodyPr>
          <a:lstStyle/>
          <a:p>
            <a:pPr>
              <a:buClr>
                <a:srgbClr val="FFCC00"/>
              </a:buClr>
              <a:buFont typeface="Wingdings" pitchFamily="2" charset="2"/>
              <a:buChar char="§"/>
            </a:pPr>
            <a:r>
              <a:rPr lang="fr-CA" sz="3000" dirty="0"/>
              <a:t>La limitation des importations a 2 effets sur leur bien-être :</a:t>
            </a:r>
          </a:p>
          <a:p>
            <a:pPr lvl="1">
              <a:buClr>
                <a:srgbClr val="FFCC00"/>
              </a:buClr>
              <a:buFont typeface="Wingdings" pitchFamily="2" charset="2"/>
              <a:buChar char="v"/>
            </a:pPr>
            <a:r>
              <a:rPr lang="fr-CA" sz="2600" dirty="0"/>
              <a:t>Un effet prix positif (g) : l’amélioration des termes de l’échange causée par la </a:t>
            </a:r>
            <a:r>
              <a:rPr lang="fr-CA" sz="2600" dirty="0">
                <a:sym typeface="Symbol"/>
              </a:rPr>
              <a:t></a:t>
            </a:r>
            <a:r>
              <a:rPr lang="fr-CA" sz="2600" dirty="0"/>
              <a:t>D mondiale</a:t>
            </a:r>
          </a:p>
          <a:p>
            <a:pPr lvl="1">
              <a:buClr>
                <a:srgbClr val="FFCC00"/>
              </a:buClr>
              <a:buFont typeface="Wingdings" pitchFamily="2" charset="2"/>
              <a:buChar char="v"/>
            </a:pPr>
            <a:r>
              <a:rPr lang="fr-CA" dirty="0"/>
              <a:t>Un effet quantité négatif (ce) : composé des distorsions de cons. et de </a:t>
            </a:r>
            <a:r>
              <a:rPr lang="fr-CA" dirty="0" err="1"/>
              <a:t>prod</a:t>
            </a:r>
            <a:r>
              <a:rPr lang="fr-CA" dirty="0"/>
              <a:t>.</a:t>
            </a:r>
            <a:endParaRPr lang="fr-CA" sz="2600" dirty="0"/>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Pour t petit, l’effet prix l’emporte, mais éventuellement c’est l’effet quantité qui finit par primer</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36</a:t>
            </a:fld>
            <a:endParaRPr lang="fr-CA"/>
          </a:p>
        </p:txBody>
      </p:sp>
    </p:spTree>
    <p:extLst>
      <p:ext uri="{BB962C8B-B14F-4D97-AF65-F5344CB8AC3E}">
        <p14:creationId xmlns:p14="http://schemas.microsoft.com/office/powerpoint/2010/main" val="42657699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435280" cy="1143000"/>
          </a:xfrm>
        </p:spPr>
        <p:txBody>
          <a:bodyPr>
            <a:normAutofit/>
          </a:bodyPr>
          <a:lstStyle/>
          <a:p>
            <a:pPr algn="l"/>
            <a:r>
              <a:rPr lang="fr-CA" sz="3200" b="1" dirty="0">
                <a:solidFill>
                  <a:srgbClr val="FFCC00"/>
                </a:solidFill>
                <a:latin typeface="Franklin Gothic Book" pitchFamily="34" charset="0"/>
              </a:rPr>
              <a:t>Droit de douane optimal pour les grands pays</a:t>
            </a:r>
          </a:p>
        </p:txBody>
      </p:sp>
      <p:cxnSp>
        <p:nvCxnSpPr>
          <p:cNvPr id="6" name="Connecteur droit avec flèche 5"/>
          <p:cNvCxnSpPr/>
          <p:nvPr/>
        </p:nvCxnSpPr>
        <p:spPr>
          <a:xfrm>
            <a:off x="3419872" y="5229200"/>
            <a:ext cx="2736304"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flipV="1">
            <a:off x="3419872" y="2348880"/>
            <a:ext cx="0" cy="288032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Forme libre 10"/>
          <p:cNvSpPr/>
          <p:nvPr/>
        </p:nvSpPr>
        <p:spPr>
          <a:xfrm>
            <a:off x="3425371" y="3237099"/>
            <a:ext cx="1826381" cy="911981"/>
          </a:xfrm>
          <a:custGeom>
            <a:avLst/>
            <a:gdLst>
              <a:gd name="connsiteX0" fmla="*/ 0 w 1826381"/>
              <a:gd name="connsiteY0" fmla="*/ 621695 h 911981"/>
              <a:gd name="connsiteX1" fmla="*/ 449943 w 1826381"/>
              <a:gd name="connsiteY1" fmla="*/ 215295 h 911981"/>
              <a:gd name="connsiteX2" fmla="*/ 972458 w 1826381"/>
              <a:gd name="connsiteY2" fmla="*/ 12095 h 911981"/>
              <a:gd name="connsiteX3" fmla="*/ 1480458 w 1826381"/>
              <a:gd name="connsiteY3" fmla="*/ 287867 h 911981"/>
              <a:gd name="connsiteX4" fmla="*/ 1770743 w 1826381"/>
              <a:gd name="connsiteY4" fmla="*/ 810381 h 911981"/>
              <a:gd name="connsiteX5" fmla="*/ 1814286 w 1826381"/>
              <a:gd name="connsiteY5" fmla="*/ 897467 h 911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6381" h="911981">
                <a:moveTo>
                  <a:pt x="0" y="621695"/>
                </a:moveTo>
                <a:cubicBezTo>
                  <a:pt x="143933" y="469295"/>
                  <a:pt x="287867" y="316895"/>
                  <a:pt x="449943" y="215295"/>
                </a:cubicBezTo>
                <a:cubicBezTo>
                  <a:pt x="612019" y="113695"/>
                  <a:pt x="800706" y="0"/>
                  <a:pt x="972458" y="12095"/>
                </a:cubicBezTo>
                <a:cubicBezTo>
                  <a:pt x="1144210" y="24190"/>
                  <a:pt x="1347411" y="154819"/>
                  <a:pt x="1480458" y="287867"/>
                </a:cubicBezTo>
                <a:cubicBezTo>
                  <a:pt x="1613505" y="420915"/>
                  <a:pt x="1715105" y="708781"/>
                  <a:pt x="1770743" y="810381"/>
                </a:cubicBezTo>
                <a:cubicBezTo>
                  <a:pt x="1826381" y="911981"/>
                  <a:pt x="1820333" y="904724"/>
                  <a:pt x="1814286" y="89746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cxnSp>
        <p:nvCxnSpPr>
          <p:cNvPr id="13" name="Connecteur droit 12"/>
          <p:cNvCxnSpPr/>
          <p:nvPr/>
        </p:nvCxnSpPr>
        <p:spPr>
          <a:xfrm>
            <a:off x="5220072" y="4149080"/>
            <a:ext cx="7920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5652120" y="5301208"/>
            <a:ext cx="1069524" cy="646331"/>
          </a:xfrm>
          <a:prstGeom prst="rect">
            <a:avLst/>
          </a:prstGeom>
          <a:noFill/>
          <a:ln>
            <a:noFill/>
          </a:ln>
        </p:spPr>
        <p:txBody>
          <a:bodyPr wrap="none" rtlCol="0">
            <a:spAutoFit/>
          </a:bodyPr>
          <a:lstStyle/>
          <a:p>
            <a:r>
              <a:rPr lang="fr-CA" dirty="0"/>
              <a:t>Droit de</a:t>
            </a:r>
          </a:p>
          <a:p>
            <a:r>
              <a:rPr lang="fr-CA" dirty="0"/>
              <a:t>douanes</a:t>
            </a:r>
          </a:p>
        </p:txBody>
      </p:sp>
      <p:sp>
        <p:nvSpPr>
          <p:cNvPr id="15" name="ZoneTexte 14"/>
          <p:cNvSpPr txBox="1"/>
          <p:nvPr/>
        </p:nvSpPr>
        <p:spPr>
          <a:xfrm>
            <a:off x="2843808" y="2132856"/>
            <a:ext cx="479618" cy="369332"/>
          </a:xfrm>
          <a:prstGeom prst="rect">
            <a:avLst/>
          </a:prstGeom>
          <a:noFill/>
          <a:ln>
            <a:noFill/>
          </a:ln>
        </p:spPr>
        <p:txBody>
          <a:bodyPr wrap="none" rtlCol="0">
            <a:spAutoFit/>
          </a:bodyPr>
          <a:lstStyle/>
          <a:p>
            <a:r>
              <a:rPr lang="fr-CA" dirty="0"/>
              <a:t>ST</a:t>
            </a:r>
          </a:p>
        </p:txBody>
      </p:sp>
      <p:cxnSp>
        <p:nvCxnSpPr>
          <p:cNvPr id="26" name="Connecteur droit 25"/>
          <p:cNvCxnSpPr/>
          <p:nvPr/>
        </p:nvCxnSpPr>
        <p:spPr>
          <a:xfrm>
            <a:off x="4355976" y="2564904"/>
            <a:ext cx="0" cy="2664296"/>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31" name="Connecteur droit 30"/>
          <p:cNvCxnSpPr>
            <a:stCxn id="11" idx="5"/>
          </p:cNvCxnSpPr>
          <p:nvPr/>
        </p:nvCxnSpPr>
        <p:spPr>
          <a:xfrm flipH="1">
            <a:off x="5220072" y="4134566"/>
            <a:ext cx="19585" cy="1022626"/>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flipH="1">
            <a:off x="3419872" y="4149080"/>
            <a:ext cx="1728192"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2388821" y="3995772"/>
            <a:ext cx="1031051" cy="369332"/>
          </a:xfrm>
          <a:prstGeom prst="rect">
            <a:avLst/>
          </a:prstGeom>
          <a:noFill/>
          <a:ln>
            <a:noFill/>
          </a:ln>
        </p:spPr>
        <p:txBody>
          <a:bodyPr wrap="none" rtlCol="0">
            <a:spAutoFit/>
          </a:bodyPr>
          <a:lstStyle/>
          <a:p>
            <a:r>
              <a:rPr lang="fr-CA" dirty="0"/>
              <a:t>Autarcie</a:t>
            </a:r>
          </a:p>
        </p:txBody>
      </p:sp>
      <p:sp>
        <p:nvSpPr>
          <p:cNvPr id="37" name="ZoneTexte 36"/>
          <p:cNvSpPr txBox="1"/>
          <p:nvPr/>
        </p:nvSpPr>
        <p:spPr>
          <a:xfrm>
            <a:off x="1763688" y="3635732"/>
            <a:ext cx="1659429" cy="369332"/>
          </a:xfrm>
          <a:prstGeom prst="rect">
            <a:avLst/>
          </a:prstGeom>
          <a:noFill/>
          <a:ln>
            <a:noFill/>
          </a:ln>
        </p:spPr>
        <p:txBody>
          <a:bodyPr wrap="none" rtlCol="0">
            <a:spAutoFit/>
          </a:bodyPr>
          <a:lstStyle/>
          <a:p>
            <a:r>
              <a:rPr lang="fr-CA" dirty="0"/>
              <a:t>Libre-échange</a:t>
            </a:r>
          </a:p>
        </p:txBody>
      </p:sp>
      <p:sp>
        <p:nvSpPr>
          <p:cNvPr id="38" name="ZoneTexte 37"/>
          <p:cNvSpPr txBox="1"/>
          <p:nvPr/>
        </p:nvSpPr>
        <p:spPr>
          <a:xfrm>
            <a:off x="4233446" y="5229200"/>
            <a:ext cx="338554" cy="369332"/>
          </a:xfrm>
          <a:prstGeom prst="rect">
            <a:avLst/>
          </a:prstGeom>
          <a:noFill/>
          <a:ln>
            <a:noFill/>
          </a:ln>
        </p:spPr>
        <p:txBody>
          <a:bodyPr wrap="none" rtlCol="0">
            <a:spAutoFit/>
          </a:bodyPr>
          <a:lstStyle/>
          <a:p>
            <a:r>
              <a:rPr lang="fr-CA" dirty="0"/>
              <a:t>t*</a:t>
            </a:r>
          </a:p>
        </p:txBody>
      </p:sp>
      <p:sp>
        <p:nvSpPr>
          <p:cNvPr id="39" name="ZoneTexte 38"/>
          <p:cNvSpPr txBox="1"/>
          <p:nvPr/>
        </p:nvSpPr>
        <p:spPr>
          <a:xfrm>
            <a:off x="5076056" y="5219908"/>
            <a:ext cx="333746" cy="369332"/>
          </a:xfrm>
          <a:prstGeom prst="rect">
            <a:avLst/>
          </a:prstGeom>
          <a:noFill/>
          <a:ln>
            <a:noFill/>
          </a:ln>
        </p:spPr>
        <p:txBody>
          <a:bodyPr wrap="none" rtlCol="0">
            <a:spAutoFit/>
          </a:bodyPr>
          <a:lstStyle/>
          <a:p>
            <a:r>
              <a:rPr lang="fr-CA" dirty="0" err="1"/>
              <a:t>t</a:t>
            </a:r>
            <a:r>
              <a:rPr lang="fr-CA" baseline="-25000" dirty="0" err="1"/>
              <a:t>p</a:t>
            </a:r>
            <a:endParaRPr lang="fr-CA" baseline="-25000" dirty="0"/>
          </a:p>
        </p:txBody>
      </p:sp>
      <p:sp>
        <p:nvSpPr>
          <p:cNvPr id="16" name="Espace réservé du numéro de diapositive 15"/>
          <p:cNvSpPr>
            <a:spLocks noGrp="1"/>
          </p:cNvSpPr>
          <p:nvPr>
            <p:ph type="sldNum" sz="quarter" idx="12"/>
          </p:nvPr>
        </p:nvSpPr>
        <p:spPr/>
        <p:txBody>
          <a:bodyPr/>
          <a:lstStyle/>
          <a:p>
            <a:fld id="{E9830A88-B6D1-4B90-AA5C-26041EB30AAF}" type="slidenum">
              <a:rPr lang="fr-CA" smtClean="0"/>
              <a:pPr/>
              <a:t>37</a:t>
            </a:fld>
            <a:endParaRPr lang="fr-CA"/>
          </a:p>
        </p:txBody>
      </p:sp>
      <p:cxnSp>
        <p:nvCxnSpPr>
          <p:cNvPr id="17" name="Connecteur droit 16"/>
          <p:cNvCxnSpPr/>
          <p:nvPr/>
        </p:nvCxnSpPr>
        <p:spPr>
          <a:xfrm flipH="1">
            <a:off x="3491880" y="3861048"/>
            <a:ext cx="1584176"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flipH="1">
            <a:off x="5193783" y="3666510"/>
            <a:ext cx="746369" cy="338554"/>
          </a:xfrm>
          <a:prstGeom prst="rect">
            <a:avLst/>
          </a:prstGeom>
          <a:noFill/>
        </p:spPr>
        <p:txBody>
          <a:bodyPr wrap="square" rtlCol="0">
            <a:spAutoFit/>
          </a:bodyPr>
          <a:lstStyle/>
          <a:p>
            <a:r>
              <a:rPr lang="fr-CA" sz="1600" dirty="0"/>
              <a:t>g=ce</a:t>
            </a:r>
          </a:p>
        </p:txBody>
      </p:sp>
      <p:sp>
        <p:nvSpPr>
          <p:cNvPr id="21" name="ZoneTexte 20"/>
          <p:cNvSpPr txBox="1"/>
          <p:nvPr/>
        </p:nvSpPr>
        <p:spPr>
          <a:xfrm>
            <a:off x="3347864" y="2636912"/>
            <a:ext cx="1026243" cy="369332"/>
          </a:xfrm>
          <a:prstGeom prst="rect">
            <a:avLst/>
          </a:prstGeom>
          <a:noFill/>
        </p:spPr>
        <p:txBody>
          <a:bodyPr wrap="none" rtlCol="0">
            <a:spAutoFit/>
          </a:bodyPr>
          <a:lstStyle/>
          <a:p>
            <a:r>
              <a:rPr lang="fr-CA" dirty="0">
                <a:sym typeface="Symbol"/>
              </a:rPr>
              <a:t>g ce</a:t>
            </a:r>
            <a:endParaRPr lang="fr-CA" dirty="0"/>
          </a:p>
        </p:txBody>
      </p:sp>
      <p:sp>
        <p:nvSpPr>
          <p:cNvPr id="23" name="ZoneTexte 22"/>
          <p:cNvSpPr txBox="1"/>
          <p:nvPr/>
        </p:nvSpPr>
        <p:spPr>
          <a:xfrm>
            <a:off x="4337845" y="2636912"/>
            <a:ext cx="1026243" cy="369332"/>
          </a:xfrm>
          <a:prstGeom prst="rect">
            <a:avLst/>
          </a:prstGeom>
          <a:noFill/>
        </p:spPr>
        <p:txBody>
          <a:bodyPr wrap="none" rtlCol="0">
            <a:spAutoFit/>
          </a:bodyPr>
          <a:lstStyle/>
          <a:p>
            <a:r>
              <a:rPr lang="fr-CA" dirty="0">
                <a:sym typeface="Symbol"/>
              </a:rPr>
              <a:t>g ce</a:t>
            </a:r>
            <a:endParaRPr lang="fr-CA" dirty="0"/>
          </a:p>
        </p:txBody>
      </p:sp>
      <p:sp>
        <p:nvSpPr>
          <p:cNvPr id="22" name="ZoneTexte 21"/>
          <p:cNvSpPr txBox="1"/>
          <p:nvPr/>
        </p:nvSpPr>
        <p:spPr>
          <a:xfrm flipH="1">
            <a:off x="3995936" y="5517232"/>
            <a:ext cx="890385" cy="338554"/>
          </a:xfrm>
          <a:prstGeom prst="rect">
            <a:avLst/>
          </a:prstGeom>
          <a:noFill/>
        </p:spPr>
        <p:txBody>
          <a:bodyPr wrap="square" rtlCol="0">
            <a:spAutoFit/>
          </a:bodyPr>
          <a:lstStyle/>
          <a:p>
            <a:r>
              <a:rPr lang="fr-CA" sz="1600" dirty="0">
                <a:sym typeface="Symbol"/>
              </a:rPr>
              <a:t></a:t>
            </a:r>
            <a:r>
              <a:rPr lang="fr-CA" sz="1600" dirty="0"/>
              <a:t>g=</a:t>
            </a:r>
            <a:r>
              <a:rPr lang="fr-CA" sz="1600" dirty="0">
                <a:sym typeface="Symbol"/>
              </a:rPr>
              <a:t></a:t>
            </a:r>
            <a:r>
              <a:rPr lang="fr-CA" sz="1600" dirty="0"/>
              <a:t>ce</a:t>
            </a:r>
          </a:p>
        </p:txBody>
      </p:sp>
      <p:sp>
        <p:nvSpPr>
          <p:cNvPr id="24" name="ZoneTexte 23"/>
          <p:cNvSpPr txBox="1"/>
          <p:nvPr/>
        </p:nvSpPr>
        <p:spPr>
          <a:xfrm flipH="1">
            <a:off x="5193783" y="3259848"/>
            <a:ext cx="746369" cy="338554"/>
          </a:xfrm>
          <a:prstGeom prst="rect">
            <a:avLst/>
          </a:prstGeom>
          <a:noFill/>
        </p:spPr>
        <p:txBody>
          <a:bodyPr wrap="square" rtlCol="0">
            <a:spAutoFit/>
          </a:bodyPr>
          <a:lstStyle/>
          <a:p>
            <a:r>
              <a:rPr lang="fr-CA" sz="1600" dirty="0"/>
              <a:t>g&gt;ce</a:t>
            </a:r>
          </a:p>
        </p:txBody>
      </p:sp>
      <p:sp>
        <p:nvSpPr>
          <p:cNvPr id="25" name="ZoneTexte 24"/>
          <p:cNvSpPr txBox="1"/>
          <p:nvPr/>
        </p:nvSpPr>
        <p:spPr>
          <a:xfrm flipH="1">
            <a:off x="5193783" y="3861048"/>
            <a:ext cx="746369" cy="338554"/>
          </a:xfrm>
          <a:prstGeom prst="rect">
            <a:avLst/>
          </a:prstGeom>
          <a:noFill/>
        </p:spPr>
        <p:txBody>
          <a:bodyPr wrap="square" rtlCol="0">
            <a:spAutoFit/>
          </a:bodyPr>
          <a:lstStyle/>
          <a:p>
            <a:r>
              <a:rPr lang="fr-CA" sz="1600" dirty="0"/>
              <a:t>g&lt;ce</a:t>
            </a:r>
          </a:p>
        </p:txBody>
      </p:sp>
    </p:spTree>
    <p:extLst>
      <p:ext uri="{BB962C8B-B14F-4D97-AF65-F5344CB8AC3E}">
        <p14:creationId xmlns:p14="http://schemas.microsoft.com/office/powerpoint/2010/main" val="7880873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457200" y="1484784"/>
            <a:ext cx="8229600" cy="5039840"/>
          </a:xfrm>
        </p:spPr>
        <p:txBody>
          <a:bodyPr/>
          <a:lstStyle/>
          <a:p>
            <a:pPr>
              <a:buClr>
                <a:srgbClr val="FFCC00"/>
              </a:buClr>
              <a:buFont typeface="Wingdings" pitchFamily="2" charset="2"/>
              <a:buChar char="§"/>
            </a:pPr>
            <a:r>
              <a:rPr lang="fr-CA" sz="3000" dirty="0"/>
              <a:t>Sa mesure peut sembler simple à priori…</a:t>
            </a:r>
          </a:p>
          <a:p>
            <a:pPr lvl="1">
              <a:buClr>
                <a:srgbClr val="FFCC00"/>
              </a:buClr>
              <a:buFont typeface="Wingdings" pitchFamily="2" charset="2"/>
              <a:buChar char="v"/>
            </a:pPr>
            <a:r>
              <a:rPr lang="fr-CA" sz="2600" dirty="0"/>
              <a:t>tarif/P, pour le tarif forfaire</a:t>
            </a:r>
          </a:p>
          <a:p>
            <a:pPr lvl="1">
              <a:buClr>
                <a:srgbClr val="FFCC00"/>
              </a:buClr>
              <a:buFont typeface="Wingdings" pitchFamily="2" charset="2"/>
              <a:buChar char="v"/>
            </a:pPr>
            <a:r>
              <a:rPr lang="fr-CA" sz="2600" dirty="0"/>
              <a:t>tarif tout court, pour le tarif </a:t>
            </a:r>
            <a:r>
              <a:rPr lang="fr-CA" sz="2600" i="1" dirty="0"/>
              <a:t>ad valorem </a:t>
            </a:r>
            <a:endParaRPr lang="fr-CA" sz="2600" dirty="0"/>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Or, il faut plutôt recourir a l’indice de protection effective (e = (</a:t>
            </a:r>
            <a:r>
              <a:rPr lang="fr-CA" sz="3000" dirty="0" err="1"/>
              <a:t>VA</a:t>
            </a:r>
            <a:r>
              <a:rPr lang="fr-CA" sz="3000" baseline="30000" dirty="0" err="1"/>
              <a:t>t</a:t>
            </a:r>
            <a:r>
              <a:rPr lang="fr-CA" sz="3000" dirty="0"/>
              <a:t>–</a:t>
            </a:r>
            <a:r>
              <a:rPr lang="fr-CA" sz="3000" dirty="0" err="1"/>
              <a:t>VA</a:t>
            </a:r>
            <a:r>
              <a:rPr lang="fr-CA" sz="3000" baseline="30000" dirty="0" err="1"/>
              <a:t>lé</a:t>
            </a:r>
            <a:r>
              <a:rPr lang="fr-CA" sz="3000" dirty="0"/>
              <a:t>)/</a:t>
            </a:r>
            <a:r>
              <a:rPr lang="fr-CA" sz="3000" dirty="0" err="1"/>
              <a:t>VA</a:t>
            </a:r>
            <a:r>
              <a:rPr lang="fr-CA" sz="3000" baseline="30000" dirty="0" err="1"/>
              <a:t>lé</a:t>
            </a:r>
            <a:r>
              <a:rPr lang="fr-CA" sz="3000" dirty="0"/>
              <a:t>)</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Attention aussi aux biens intermédiaires</a:t>
            </a:r>
            <a:r>
              <a:rPr lang="fr-CA" dirty="0"/>
              <a:t>… (voir notes de cours)</a:t>
            </a:r>
            <a:endParaRPr lang="fr-CA" sz="3000" dirty="0"/>
          </a:p>
        </p:txBody>
      </p:sp>
      <p:sp>
        <p:nvSpPr>
          <p:cNvPr id="6" name="Titre 5"/>
          <p:cNvSpPr>
            <a:spLocks noGrp="1"/>
          </p:cNvSpPr>
          <p:nvPr>
            <p:ph type="title"/>
          </p:nvPr>
        </p:nvSpPr>
        <p:spPr>
          <a:xfrm>
            <a:off x="457200" y="274638"/>
            <a:ext cx="8686800" cy="1143000"/>
          </a:xfrm>
        </p:spPr>
        <p:txBody>
          <a:bodyPr>
            <a:normAutofit/>
          </a:bodyPr>
          <a:lstStyle/>
          <a:p>
            <a:pPr algn="l"/>
            <a:r>
              <a:rPr lang="fr-CA" sz="3200" b="1" dirty="0">
                <a:solidFill>
                  <a:srgbClr val="FFCC00"/>
                </a:solidFill>
                <a:latin typeface="Franklin Gothic Book" pitchFamily="34" charset="0"/>
              </a:rPr>
              <a:t>Le niveau de protection effective</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38</a:t>
            </a:fld>
            <a:endParaRPr lang="fr-CA"/>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468313" y="1484784"/>
            <a:ext cx="8229600" cy="5112866"/>
          </a:xfrm>
        </p:spPr>
        <p:txBody>
          <a:bodyPr/>
          <a:lstStyle/>
          <a:p>
            <a:pPr>
              <a:buClr>
                <a:srgbClr val="FFCC00"/>
              </a:buClr>
              <a:buFont typeface="Wingdings" pitchFamily="2" charset="2"/>
              <a:buChar char="§"/>
            </a:pPr>
            <a:r>
              <a:rPr lang="fr-CA" sz="3000" dirty="0"/>
              <a:t>Restrictions sur les quantités qu’il est possible d’importer visant, tout comme les tarifs, à protéger les producteurs locaux.</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Ils font diminuer les importations, augmenter le prix et donc…</a:t>
            </a:r>
          </a:p>
          <a:p>
            <a:pPr lvl="1">
              <a:buClr>
                <a:srgbClr val="FFCC00"/>
              </a:buClr>
              <a:buFont typeface="Wingdings" pitchFamily="2" charset="2"/>
              <a:buChar char="v"/>
            </a:pPr>
            <a:r>
              <a:rPr lang="fr-CA" sz="2600" dirty="0"/>
              <a:t>diminuer le SC</a:t>
            </a:r>
          </a:p>
          <a:p>
            <a:pPr lvl="1">
              <a:buClr>
                <a:srgbClr val="FFCC00"/>
              </a:buClr>
              <a:buFont typeface="Wingdings" pitchFamily="2" charset="2"/>
              <a:buChar char="v"/>
            </a:pPr>
            <a:r>
              <a:rPr lang="fr-CA" sz="2600" dirty="0"/>
              <a:t>augmenter le SP</a:t>
            </a:r>
          </a:p>
          <a:p>
            <a:pPr lvl="1">
              <a:buClr>
                <a:srgbClr val="FFCC00"/>
              </a:buClr>
              <a:buFont typeface="Wingdings" pitchFamily="2" charset="2"/>
              <a:buChar char="v"/>
            </a:pPr>
            <a:r>
              <a:rPr lang="fr-CA" sz="2600" dirty="0"/>
              <a:t>apparaître une rente aux importateurs</a:t>
            </a:r>
          </a:p>
          <a:p>
            <a:pPr lvl="1">
              <a:buClr>
                <a:srgbClr val="FFCC00"/>
              </a:buClr>
              <a:buFont typeface="Wingdings" pitchFamily="2" charset="2"/>
              <a:buChar char="v"/>
            </a:pPr>
            <a:r>
              <a:rPr lang="fr-CA" sz="2600" dirty="0"/>
              <a:t>diminuer le bien-être total du pays (ST)</a:t>
            </a:r>
          </a:p>
        </p:txBody>
      </p:sp>
      <p:sp>
        <p:nvSpPr>
          <p:cNvPr id="7" name="Titre 5"/>
          <p:cNvSpPr>
            <a:spLocks noGrp="1"/>
          </p:cNvSpPr>
          <p:nvPr>
            <p:ph type="title"/>
          </p:nvPr>
        </p:nvSpPr>
        <p:spPr/>
        <p:txBody>
          <a:bodyPr>
            <a:normAutofit/>
          </a:bodyPr>
          <a:lstStyle/>
          <a:p>
            <a:pPr algn="l"/>
            <a:r>
              <a:rPr lang="fr-CA" sz="3200" b="1" dirty="0">
                <a:solidFill>
                  <a:srgbClr val="FFCC00"/>
                </a:solidFill>
                <a:latin typeface="Franklin Gothic Book" pitchFamily="34" charset="0"/>
              </a:rPr>
              <a:t>Les quotas</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39</a:t>
            </a:fld>
            <a:endParaRPr lang="fr-C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420888"/>
            <a:ext cx="8784976" cy="1872208"/>
          </a:xfrm>
        </p:spPr>
        <p:txBody>
          <a:bodyPr>
            <a:noAutofit/>
          </a:bodyPr>
          <a:lstStyle/>
          <a:p>
            <a:pPr marL="1028700" indent="-1028700" algn="ctr">
              <a:buFont typeface="+mj-lt"/>
              <a:buAutoNum type="romanUcPeriod"/>
            </a:pPr>
            <a:r>
              <a:rPr lang="fr-CA" b="1" dirty="0">
                <a:solidFill>
                  <a:srgbClr val="FFCC00"/>
                </a:solidFill>
                <a:effectLst>
                  <a:outerShdw blurRad="38100" dist="38100" dir="2700000" algn="tl">
                    <a:srgbClr val="000000">
                      <a:alpha val="43137"/>
                    </a:srgbClr>
                  </a:outerShdw>
                </a:effectLst>
                <a:latin typeface="Franklin Gothic Book" pitchFamily="34" charset="0"/>
              </a:rPr>
              <a:t>L’analyse du bien-être : rappel</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4</a:t>
            </a:fld>
            <a:endParaRPr lang="fr-CA"/>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Quota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Text Box 10"/>
          <p:cNvSpPr txBox="1">
            <a:spLocks noChangeArrowheads="1"/>
          </p:cNvSpPr>
          <p:nvPr/>
        </p:nvSpPr>
        <p:spPr bwMode="auto">
          <a:xfrm>
            <a:off x="4067944" y="2132856"/>
            <a:ext cx="1826141"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2 + Q/2</a:t>
            </a:r>
          </a:p>
        </p:txBody>
      </p:sp>
      <p:sp>
        <p:nvSpPr>
          <p:cNvPr id="26" name="AutoShape 18"/>
          <p:cNvSpPr>
            <a:spLocks/>
          </p:cNvSpPr>
          <p:nvPr/>
        </p:nvSpPr>
        <p:spPr bwMode="auto">
          <a:xfrm rot="16200000">
            <a:off x="3722877" y="5604210"/>
            <a:ext cx="288032" cy="546123"/>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203848" y="6021288"/>
            <a:ext cx="1518448" cy="369332"/>
          </a:xfrm>
          <a:prstGeom prst="rect">
            <a:avLst/>
          </a:prstGeom>
          <a:noFill/>
          <a:ln w="9525">
            <a:noFill/>
            <a:miter lim="800000"/>
            <a:headEnd/>
            <a:tailEnd/>
          </a:ln>
          <a:effectLst/>
        </p:spPr>
        <p:txBody>
          <a:bodyPr wrap="square">
            <a:spAutoFit/>
          </a:bodyPr>
          <a:lstStyle/>
          <a:p>
            <a:pPr>
              <a:spcBef>
                <a:spcPct val="50000"/>
              </a:spcBef>
            </a:pPr>
            <a:r>
              <a:rPr lang="fr-FR" dirty="0"/>
              <a:t>importations</a:t>
            </a:r>
          </a:p>
        </p:txBody>
      </p:sp>
      <p:sp>
        <p:nvSpPr>
          <p:cNvPr id="30" name="AutoShape 13"/>
          <p:cNvSpPr>
            <a:spLocks noChangeAspect="1" noChangeArrowheads="1"/>
          </p:cNvSpPr>
          <p:nvPr/>
        </p:nvSpPr>
        <p:spPr bwMode="auto">
          <a:xfrm>
            <a:off x="3491880"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4" name="Text Box 10"/>
          <p:cNvSpPr txBox="1">
            <a:spLocks noChangeArrowheads="1"/>
          </p:cNvSpPr>
          <p:nvPr/>
        </p:nvSpPr>
        <p:spPr bwMode="auto">
          <a:xfrm>
            <a:off x="6302517" y="1268760"/>
            <a:ext cx="2841483" cy="1200329"/>
          </a:xfrm>
          <a:prstGeom prst="rect">
            <a:avLst/>
          </a:prstGeom>
          <a:noFill/>
          <a:ln w="9525">
            <a:noFill/>
            <a:miter lim="800000"/>
            <a:headEnd/>
            <a:tailEnd/>
          </a:ln>
        </p:spPr>
        <p:txBody>
          <a:bodyPr wrap="none">
            <a:spAutoFit/>
          </a:bodyPr>
          <a:lstStyle/>
          <a:p>
            <a:pPr algn="ctr"/>
            <a:r>
              <a:rPr lang="fr-FR" dirty="0"/>
              <a:t>Si quota est M ≤ 4, on a :</a:t>
            </a:r>
          </a:p>
          <a:p>
            <a:pPr algn="ctr"/>
            <a:r>
              <a:rPr lang="fr-FR" dirty="0"/>
              <a:t>4= </a:t>
            </a:r>
            <a:r>
              <a:rPr lang="fr-FR" dirty="0" err="1"/>
              <a:t>Qd</a:t>
            </a:r>
            <a:r>
              <a:rPr lang="fr-FR" dirty="0"/>
              <a:t>(P) – </a:t>
            </a:r>
            <a:r>
              <a:rPr lang="fr-FR" dirty="0" err="1"/>
              <a:t>Qo</a:t>
            </a:r>
            <a:r>
              <a:rPr lang="fr-FR" dirty="0"/>
              <a:t>(P)</a:t>
            </a:r>
          </a:p>
          <a:p>
            <a:pPr algn="ctr"/>
            <a:r>
              <a:rPr lang="fr-FR" dirty="0"/>
              <a:t>4 = (20 – 2*P) – (2*P – 4) </a:t>
            </a:r>
          </a:p>
          <a:p>
            <a:pPr algn="ctr"/>
            <a:r>
              <a:rPr lang="fr-FR" dirty="0"/>
              <a:t>4P = 20 ; P = 5 </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419872" y="5435932"/>
            <a:ext cx="312906" cy="369332"/>
          </a:xfrm>
          <a:prstGeom prst="rect">
            <a:avLst/>
          </a:prstGeom>
          <a:noFill/>
          <a:ln w="9525">
            <a:noFill/>
            <a:miter lim="800000"/>
            <a:headEnd/>
            <a:tailEnd/>
          </a:ln>
          <a:effectLst/>
        </p:spPr>
        <p:txBody>
          <a:bodyPr wrap="none">
            <a:spAutoFit/>
          </a:bodyPr>
          <a:lstStyle/>
          <a:p>
            <a:pPr algn="ctr"/>
            <a:r>
              <a:rPr lang="fr-FR" dirty="0"/>
              <a:t>6</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40</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246596" y="3563724"/>
            <a:ext cx="312906" cy="369332"/>
          </a:xfrm>
          <a:prstGeom prst="rect">
            <a:avLst/>
          </a:prstGeom>
          <a:noFill/>
          <a:ln w="9525">
            <a:noFill/>
            <a:miter lim="800000"/>
            <a:headEnd/>
            <a:tailEnd/>
          </a:ln>
          <a:effectLst/>
        </p:spPr>
        <p:txBody>
          <a:bodyPr wrap="none">
            <a:spAutoFit/>
          </a:bodyPr>
          <a:lstStyle/>
          <a:p>
            <a:r>
              <a:rPr lang="fr-FR" dirty="0"/>
              <a:t>5</a:t>
            </a:r>
          </a:p>
        </p:txBody>
      </p:sp>
      <p:sp>
        <p:nvSpPr>
          <p:cNvPr id="46" name="Line 21"/>
          <p:cNvSpPr>
            <a:spLocks noChangeShapeType="1"/>
          </p:cNvSpPr>
          <p:nvPr/>
        </p:nvSpPr>
        <p:spPr bwMode="auto">
          <a:xfrm flipH="1">
            <a:off x="4139952"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30"/>
          <p:cNvSpPr txBox="1">
            <a:spLocks noChangeArrowheads="1"/>
          </p:cNvSpPr>
          <p:nvPr/>
        </p:nvSpPr>
        <p:spPr bwMode="auto">
          <a:xfrm>
            <a:off x="3914829" y="5445224"/>
            <a:ext cx="441147" cy="369332"/>
          </a:xfrm>
          <a:prstGeom prst="rect">
            <a:avLst/>
          </a:prstGeom>
          <a:noFill/>
          <a:ln w="9525">
            <a:noFill/>
            <a:miter lim="800000"/>
            <a:headEnd/>
            <a:tailEnd/>
          </a:ln>
          <a:effectLst/>
        </p:spPr>
        <p:txBody>
          <a:bodyPr wrap="none">
            <a:spAutoFit/>
          </a:bodyPr>
          <a:lstStyle/>
          <a:p>
            <a:pPr algn="ctr"/>
            <a:r>
              <a:rPr lang="fr-FR" dirty="0"/>
              <a:t>10</a:t>
            </a:r>
          </a:p>
        </p:txBody>
      </p:sp>
      <p:sp>
        <p:nvSpPr>
          <p:cNvPr id="48" name="Line 21"/>
          <p:cNvSpPr>
            <a:spLocks noChangeShapeType="1"/>
          </p:cNvSpPr>
          <p:nvPr/>
        </p:nvSpPr>
        <p:spPr bwMode="auto">
          <a:xfrm flipH="1">
            <a:off x="3563888"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9" name="AutoShape 13"/>
          <p:cNvSpPr>
            <a:spLocks noChangeAspect="1" noChangeArrowheads="1"/>
          </p:cNvSpPr>
          <p:nvPr/>
        </p:nvSpPr>
        <p:spPr bwMode="auto">
          <a:xfrm>
            <a:off x="4067944"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50" name="Line 21"/>
          <p:cNvSpPr>
            <a:spLocks noChangeShapeType="1"/>
          </p:cNvSpPr>
          <p:nvPr/>
        </p:nvSpPr>
        <p:spPr bwMode="auto">
          <a:xfrm flipH="1" flipV="1">
            <a:off x="2555776" y="3789040"/>
            <a:ext cx="1584176" cy="0"/>
          </a:xfrm>
          <a:prstGeom prst="line">
            <a:avLst/>
          </a:prstGeom>
          <a:noFill/>
          <a:ln w="9525">
            <a:solidFill>
              <a:schemeClr val="tx1"/>
            </a:solidFill>
            <a:prstDash val="dash"/>
            <a:round/>
            <a:headEnd/>
            <a:tailEnd/>
          </a:ln>
          <a:effectLst/>
        </p:spPr>
        <p:txBody>
          <a:bodyPr wrap="none" anchor="ctr"/>
          <a:lstStyle/>
          <a:p>
            <a:endParaRPr lang="fr-CA"/>
          </a:p>
        </p:txBody>
      </p:sp>
      <p:cxnSp>
        <p:nvCxnSpPr>
          <p:cNvPr id="51" name="Connecteur droit 50"/>
          <p:cNvCxnSpPr/>
          <p:nvPr/>
        </p:nvCxnSpPr>
        <p:spPr>
          <a:xfrm flipV="1">
            <a:off x="2555776" y="2686526"/>
            <a:ext cx="2520280" cy="2830706"/>
          </a:xfrm>
          <a:prstGeom prst="line">
            <a:avLst/>
          </a:prstGeom>
          <a:ln w="381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52" name="Text Box 10"/>
          <p:cNvSpPr txBox="1">
            <a:spLocks noChangeArrowheads="1"/>
          </p:cNvSpPr>
          <p:nvPr/>
        </p:nvSpPr>
        <p:spPr bwMode="auto">
          <a:xfrm>
            <a:off x="6147683" y="2516703"/>
            <a:ext cx="2858475" cy="923330"/>
          </a:xfrm>
          <a:prstGeom prst="rect">
            <a:avLst/>
          </a:prstGeom>
          <a:noFill/>
          <a:ln w="9525">
            <a:noFill/>
            <a:miter lim="800000"/>
            <a:headEnd/>
            <a:tailEnd/>
          </a:ln>
        </p:spPr>
        <p:txBody>
          <a:bodyPr wrap="none">
            <a:spAutoFit/>
          </a:bodyPr>
          <a:lstStyle/>
          <a:p>
            <a:pPr algn="ctr"/>
            <a:r>
              <a:rPr lang="fr-FR" dirty="0"/>
              <a:t>Ou encore : </a:t>
            </a:r>
            <a:r>
              <a:rPr lang="fr-FR" dirty="0" err="1"/>
              <a:t>Qo</a:t>
            </a:r>
            <a:r>
              <a:rPr lang="fr-FR" dirty="0"/>
              <a:t> + quota et</a:t>
            </a:r>
          </a:p>
          <a:p>
            <a:pPr algn="ctr"/>
            <a:r>
              <a:rPr lang="fr-FR" dirty="0"/>
              <a:t>2P – 4 + 4 = 20 – 2P</a:t>
            </a:r>
          </a:p>
          <a:p>
            <a:pPr algn="ctr"/>
            <a:r>
              <a:rPr lang="fr-FR" dirty="0"/>
              <a:t>4P = 20 ; P = 5</a:t>
            </a:r>
          </a:p>
        </p:txBody>
      </p:sp>
    </p:spTree>
    <p:extLst>
      <p:ext uri="{BB962C8B-B14F-4D97-AF65-F5344CB8AC3E}">
        <p14:creationId xmlns:p14="http://schemas.microsoft.com/office/powerpoint/2010/main" val="19609133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686800" cy="1143000"/>
          </a:xfrm>
        </p:spPr>
        <p:txBody>
          <a:bodyPr>
            <a:normAutofit/>
          </a:bodyPr>
          <a:lstStyle/>
          <a:p>
            <a:r>
              <a:rPr lang="fr-CA" sz="3200" b="1" dirty="0">
                <a:solidFill>
                  <a:srgbClr val="FFC000"/>
                </a:solidFill>
              </a:rPr>
              <a:t>Quota et bien-être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AutoShape 18"/>
          <p:cNvSpPr>
            <a:spLocks/>
          </p:cNvSpPr>
          <p:nvPr/>
        </p:nvSpPr>
        <p:spPr bwMode="auto">
          <a:xfrm rot="16200000">
            <a:off x="3722877" y="5604210"/>
            <a:ext cx="288032" cy="546123"/>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203848" y="6021288"/>
            <a:ext cx="1518448" cy="369332"/>
          </a:xfrm>
          <a:prstGeom prst="rect">
            <a:avLst/>
          </a:prstGeom>
          <a:noFill/>
          <a:ln w="9525">
            <a:noFill/>
            <a:miter lim="800000"/>
            <a:headEnd/>
            <a:tailEnd/>
          </a:ln>
          <a:effectLst/>
        </p:spPr>
        <p:txBody>
          <a:bodyPr wrap="square">
            <a:spAutoFit/>
          </a:bodyPr>
          <a:lstStyle/>
          <a:p>
            <a:pPr>
              <a:spcBef>
                <a:spcPct val="50000"/>
              </a:spcBef>
            </a:pPr>
            <a:r>
              <a:rPr lang="fr-FR" dirty="0"/>
              <a:t>Quota = 4</a:t>
            </a:r>
          </a:p>
        </p:txBody>
      </p:sp>
      <p:sp>
        <p:nvSpPr>
          <p:cNvPr id="30" name="AutoShape 13"/>
          <p:cNvSpPr>
            <a:spLocks noChangeAspect="1" noChangeArrowheads="1"/>
          </p:cNvSpPr>
          <p:nvPr/>
        </p:nvSpPr>
        <p:spPr bwMode="auto">
          <a:xfrm>
            <a:off x="3491880"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3419872" y="5435932"/>
            <a:ext cx="312906" cy="369332"/>
          </a:xfrm>
          <a:prstGeom prst="rect">
            <a:avLst/>
          </a:prstGeom>
          <a:noFill/>
          <a:ln w="9525">
            <a:noFill/>
            <a:miter lim="800000"/>
            <a:headEnd/>
            <a:tailEnd/>
          </a:ln>
          <a:effectLst/>
        </p:spPr>
        <p:txBody>
          <a:bodyPr wrap="none">
            <a:spAutoFit/>
          </a:bodyPr>
          <a:lstStyle/>
          <a:p>
            <a:pPr algn="ctr"/>
            <a:r>
              <a:rPr lang="fr-FR" dirty="0"/>
              <a:t>6</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41</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246596" y="3563724"/>
            <a:ext cx="312906" cy="369332"/>
          </a:xfrm>
          <a:prstGeom prst="rect">
            <a:avLst/>
          </a:prstGeom>
          <a:noFill/>
          <a:ln w="9525">
            <a:noFill/>
            <a:miter lim="800000"/>
            <a:headEnd/>
            <a:tailEnd/>
          </a:ln>
          <a:effectLst/>
        </p:spPr>
        <p:txBody>
          <a:bodyPr wrap="none">
            <a:spAutoFit/>
          </a:bodyPr>
          <a:lstStyle/>
          <a:p>
            <a:r>
              <a:rPr lang="fr-FR" dirty="0"/>
              <a:t>5</a:t>
            </a:r>
          </a:p>
        </p:txBody>
      </p:sp>
      <p:sp>
        <p:nvSpPr>
          <p:cNvPr id="46" name="Line 21"/>
          <p:cNvSpPr>
            <a:spLocks noChangeShapeType="1"/>
          </p:cNvSpPr>
          <p:nvPr/>
        </p:nvSpPr>
        <p:spPr bwMode="auto">
          <a:xfrm flipH="1">
            <a:off x="4139952"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30"/>
          <p:cNvSpPr txBox="1">
            <a:spLocks noChangeArrowheads="1"/>
          </p:cNvSpPr>
          <p:nvPr/>
        </p:nvSpPr>
        <p:spPr bwMode="auto">
          <a:xfrm>
            <a:off x="3914829" y="5445224"/>
            <a:ext cx="441147" cy="369332"/>
          </a:xfrm>
          <a:prstGeom prst="rect">
            <a:avLst/>
          </a:prstGeom>
          <a:noFill/>
          <a:ln w="9525">
            <a:noFill/>
            <a:miter lim="800000"/>
            <a:headEnd/>
            <a:tailEnd/>
          </a:ln>
          <a:effectLst/>
        </p:spPr>
        <p:txBody>
          <a:bodyPr wrap="none">
            <a:spAutoFit/>
          </a:bodyPr>
          <a:lstStyle/>
          <a:p>
            <a:pPr algn="ctr"/>
            <a:r>
              <a:rPr lang="fr-FR" dirty="0"/>
              <a:t>10</a:t>
            </a:r>
          </a:p>
        </p:txBody>
      </p:sp>
      <p:sp>
        <p:nvSpPr>
          <p:cNvPr id="48" name="Line 21"/>
          <p:cNvSpPr>
            <a:spLocks noChangeShapeType="1"/>
          </p:cNvSpPr>
          <p:nvPr/>
        </p:nvSpPr>
        <p:spPr bwMode="auto">
          <a:xfrm flipH="1">
            <a:off x="3563888" y="3789040"/>
            <a:ext cx="0" cy="1656184"/>
          </a:xfrm>
          <a:prstGeom prst="line">
            <a:avLst/>
          </a:prstGeom>
          <a:noFill/>
          <a:ln w="9525">
            <a:solidFill>
              <a:schemeClr val="tx1"/>
            </a:solidFill>
            <a:prstDash val="dash"/>
            <a:round/>
            <a:headEnd/>
            <a:tailEnd/>
          </a:ln>
          <a:effectLst/>
        </p:spPr>
        <p:txBody>
          <a:bodyPr wrap="none" anchor="ctr"/>
          <a:lstStyle/>
          <a:p>
            <a:endParaRPr lang="fr-CA"/>
          </a:p>
        </p:txBody>
      </p:sp>
      <p:sp>
        <p:nvSpPr>
          <p:cNvPr id="49" name="AutoShape 13"/>
          <p:cNvSpPr>
            <a:spLocks noChangeAspect="1" noChangeArrowheads="1"/>
          </p:cNvSpPr>
          <p:nvPr/>
        </p:nvSpPr>
        <p:spPr bwMode="auto">
          <a:xfrm>
            <a:off x="4067944" y="371703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50" name="ZoneTexte 49"/>
          <p:cNvSpPr txBox="1"/>
          <p:nvPr/>
        </p:nvSpPr>
        <p:spPr>
          <a:xfrm>
            <a:off x="2843808" y="3140968"/>
            <a:ext cx="312906" cy="369332"/>
          </a:xfrm>
          <a:prstGeom prst="rect">
            <a:avLst/>
          </a:prstGeom>
          <a:noFill/>
        </p:spPr>
        <p:txBody>
          <a:bodyPr wrap="none" rtlCol="0">
            <a:spAutoFit/>
          </a:bodyPr>
          <a:lstStyle/>
          <a:p>
            <a:r>
              <a:rPr lang="fr-CA" dirty="0"/>
              <a:t>a</a:t>
            </a:r>
          </a:p>
        </p:txBody>
      </p:sp>
      <p:sp>
        <p:nvSpPr>
          <p:cNvPr id="51" name="ZoneTexte 50"/>
          <p:cNvSpPr txBox="1"/>
          <p:nvPr/>
        </p:nvSpPr>
        <p:spPr>
          <a:xfrm>
            <a:off x="3635896" y="3501008"/>
            <a:ext cx="312906" cy="369332"/>
          </a:xfrm>
          <a:prstGeom prst="rect">
            <a:avLst/>
          </a:prstGeom>
          <a:noFill/>
        </p:spPr>
        <p:txBody>
          <a:bodyPr wrap="none" rtlCol="0">
            <a:spAutoFit/>
          </a:bodyPr>
          <a:lstStyle/>
          <a:p>
            <a:r>
              <a:rPr lang="fr-CA" dirty="0"/>
              <a:t>a</a:t>
            </a:r>
          </a:p>
        </p:txBody>
      </p:sp>
      <p:sp>
        <p:nvSpPr>
          <p:cNvPr id="52" name="ZoneTexte 51"/>
          <p:cNvSpPr txBox="1"/>
          <p:nvPr/>
        </p:nvSpPr>
        <p:spPr>
          <a:xfrm>
            <a:off x="2771800" y="3717032"/>
            <a:ext cx="312906" cy="369332"/>
          </a:xfrm>
          <a:prstGeom prst="rect">
            <a:avLst/>
          </a:prstGeom>
          <a:noFill/>
        </p:spPr>
        <p:txBody>
          <a:bodyPr wrap="none" rtlCol="0">
            <a:spAutoFit/>
          </a:bodyPr>
          <a:lstStyle/>
          <a:p>
            <a:r>
              <a:rPr lang="fr-CA" dirty="0"/>
              <a:t>b</a:t>
            </a:r>
          </a:p>
        </p:txBody>
      </p:sp>
      <p:sp>
        <p:nvSpPr>
          <p:cNvPr id="53" name="ZoneTexte 52"/>
          <p:cNvSpPr txBox="1"/>
          <p:nvPr/>
        </p:nvSpPr>
        <p:spPr>
          <a:xfrm>
            <a:off x="3322990" y="3789040"/>
            <a:ext cx="300082" cy="369332"/>
          </a:xfrm>
          <a:prstGeom prst="rect">
            <a:avLst/>
          </a:prstGeom>
          <a:noFill/>
        </p:spPr>
        <p:txBody>
          <a:bodyPr wrap="none" rtlCol="0">
            <a:spAutoFit/>
          </a:bodyPr>
          <a:lstStyle/>
          <a:p>
            <a:r>
              <a:rPr lang="fr-CA" dirty="0"/>
              <a:t>c</a:t>
            </a:r>
          </a:p>
        </p:txBody>
      </p:sp>
      <p:sp>
        <p:nvSpPr>
          <p:cNvPr id="54" name="ZoneTexte 53"/>
          <p:cNvSpPr txBox="1"/>
          <p:nvPr/>
        </p:nvSpPr>
        <p:spPr>
          <a:xfrm>
            <a:off x="4139952" y="3789040"/>
            <a:ext cx="312906" cy="369332"/>
          </a:xfrm>
          <a:prstGeom prst="rect">
            <a:avLst/>
          </a:prstGeom>
          <a:noFill/>
        </p:spPr>
        <p:txBody>
          <a:bodyPr wrap="none" rtlCol="0">
            <a:spAutoFit/>
          </a:bodyPr>
          <a:lstStyle/>
          <a:p>
            <a:r>
              <a:rPr lang="fr-CA" dirty="0"/>
              <a:t>e</a:t>
            </a:r>
          </a:p>
        </p:txBody>
      </p:sp>
      <p:sp>
        <p:nvSpPr>
          <p:cNvPr id="55" name="ZoneTexte 54"/>
          <p:cNvSpPr txBox="1"/>
          <p:nvPr/>
        </p:nvSpPr>
        <p:spPr>
          <a:xfrm>
            <a:off x="3707904" y="3717032"/>
            <a:ext cx="312906" cy="369332"/>
          </a:xfrm>
          <a:prstGeom prst="rect">
            <a:avLst/>
          </a:prstGeom>
          <a:noFill/>
        </p:spPr>
        <p:txBody>
          <a:bodyPr wrap="none" rtlCol="0">
            <a:spAutoFit/>
          </a:bodyPr>
          <a:lstStyle/>
          <a:p>
            <a:r>
              <a:rPr lang="fr-CA" dirty="0"/>
              <a:t>d</a:t>
            </a:r>
          </a:p>
        </p:txBody>
      </p:sp>
      <p:sp>
        <p:nvSpPr>
          <p:cNvPr id="56" name="ZoneTexte 55"/>
          <p:cNvSpPr txBox="1"/>
          <p:nvPr/>
        </p:nvSpPr>
        <p:spPr>
          <a:xfrm>
            <a:off x="2602910" y="4149080"/>
            <a:ext cx="248786" cy="369332"/>
          </a:xfrm>
          <a:prstGeom prst="rect">
            <a:avLst/>
          </a:prstGeom>
          <a:noFill/>
        </p:spPr>
        <p:txBody>
          <a:bodyPr wrap="none" rtlCol="0">
            <a:spAutoFit/>
          </a:bodyPr>
          <a:lstStyle/>
          <a:p>
            <a:r>
              <a:rPr lang="fr-CA" dirty="0"/>
              <a:t>f</a:t>
            </a:r>
          </a:p>
        </p:txBody>
      </p:sp>
      <p:graphicFrame>
        <p:nvGraphicFramePr>
          <p:cNvPr id="58" name="Tableau 57"/>
          <p:cNvGraphicFramePr>
            <a:graphicFrameLocks noGrp="1"/>
          </p:cNvGraphicFramePr>
          <p:nvPr>
            <p:extLst>
              <p:ext uri="{D42A27DB-BD31-4B8C-83A1-F6EECF244321}">
                <p14:modId xmlns:p14="http://schemas.microsoft.com/office/powerpoint/2010/main" val="2265478150"/>
              </p:ext>
            </p:extLst>
          </p:nvPr>
        </p:nvGraphicFramePr>
        <p:xfrm>
          <a:off x="4860032" y="1415579"/>
          <a:ext cx="4032448" cy="1725389"/>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384269">
                <a:tc>
                  <a:txBody>
                    <a:bodyPr/>
                    <a:lstStyle/>
                    <a:p>
                      <a:pPr algn="ctr"/>
                      <a:endParaRPr lang="fr-CA" sz="16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err="1"/>
                        <a:t>Q</a:t>
                      </a:r>
                      <a:r>
                        <a:rPr lang="fr-CA" sz="1600" baseline="30000" dirty="0" err="1"/>
                        <a:t>t</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en-CA" sz="1600" dirty="0" err="1"/>
                        <a:t>abcde</a:t>
                      </a:r>
                      <a:endParaRPr lang="fr-CA" sz="1600" dirty="0"/>
                    </a:p>
                  </a:txBody>
                  <a:tcPr anchor="ctr"/>
                </a:tc>
                <a:tc>
                  <a:txBody>
                    <a:bodyPr/>
                    <a:lstStyle/>
                    <a:p>
                      <a:pPr algn="ctr"/>
                      <a:r>
                        <a:rPr lang="fr-CA" sz="1600" dirty="0"/>
                        <a:t>a</a:t>
                      </a:r>
                    </a:p>
                  </a:txBody>
                  <a:tcPr anchor="ctr"/>
                </a:tc>
                <a:tc>
                  <a:txBody>
                    <a:bodyPr/>
                    <a:lstStyle/>
                    <a:p>
                      <a:pPr algn="ctr"/>
                      <a:r>
                        <a:rPr lang="en-CA" sz="1600" dirty="0"/>
                        <a:t>-</a:t>
                      </a:r>
                      <a:r>
                        <a:rPr lang="en-CA" sz="1600" dirty="0" err="1"/>
                        <a:t>bcde</a:t>
                      </a:r>
                      <a:endParaRPr lang="fr-CA" sz="1600" dirty="0"/>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en-CA" sz="1600" dirty="0"/>
                        <a:t>f</a:t>
                      </a:r>
                      <a:endParaRPr lang="fr-CA" sz="1600" dirty="0"/>
                    </a:p>
                  </a:txBody>
                  <a:tcPr anchor="ctr"/>
                </a:tc>
                <a:tc>
                  <a:txBody>
                    <a:bodyPr/>
                    <a:lstStyle/>
                    <a:p>
                      <a:pPr algn="ctr"/>
                      <a:r>
                        <a:rPr lang="fr-CA" sz="1600" dirty="0" err="1"/>
                        <a:t>bf</a:t>
                      </a:r>
                      <a:endParaRPr lang="fr-CA" sz="1600" dirty="0"/>
                    </a:p>
                  </a:txBody>
                  <a:tcPr anchor="ctr"/>
                </a:tc>
                <a:tc>
                  <a:txBody>
                    <a:bodyPr/>
                    <a:lstStyle/>
                    <a:p>
                      <a:pPr algn="ctr"/>
                      <a:r>
                        <a:rPr lang="en-CA" sz="1600" dirty="0"/>
                        <a:t>+b</a:t>
                      </a:r>
                      <a:endParaRPr lang="fr-CA" sz="1600" dirty="0"/>
                    </a:p>
                  </a:txBody>
                  <a:tcPr anchor="ctr"/>
                </a:tc>
                <a:extLst>
                  <a:ext uri="{0D108BD9-81ED-4DB2-BD59-A6C34878D82A}">
                    <a16:rowId xmlns:a16="http://schemas.microsoft.com/office/drawing/2014/main" val="10002"/>
                  </a:ext>
                </a:extLst>
              </a:tr>
              <a:tr h="234026">
                <a:tc>
                  <a:txBody>
                    <a:bodyPr/>
                    <a:lstStyle/>
                    <a:p>
                      <a:pPr algn="ctr"/>
                      <a:r>
                        <a:rPr lang="en-CA" sz="1600" dirty="0" err="1"/>
                        <a:t>Rente</a:t>
                      </a:r>
                      <a:endParaRPr lang="fr-CA" sz="1600" dirty="0"/>
                    </a:p>
                  </a:txBody>
                  <a:tcPr anchor="ctr"/>
                </a:tc>
                <a:tc>
                  <a:txBody>
                    <a:bodyPr/>
                    <a:lstStyle/>
                    <a:p>
                      <a:pPr algn="ctr"/>
                      <a:r>
                        <a:rPr lang="en-CA" sz="1600" dirty="0"/>
                        <a:t>-</a:t>
                      </a:r>
                      <a:endParaRPr lang="fr-CA" sz="1600" dirty="0"/>
                    </a:p>
                  </a:txBody>
                  <a:tcPr anchor="ctr"/>
                </a:tc>
                <a:tc>
                  <a:txBody>
                    <a:bodyPr/>
                    <a:lstStyle/>
                    <a:p>
                      <a:pPr algn="ctr"/>
                      <a:r>
                        <a:rPr lang="en-CA" sz="1600" dirty="0"/>
                        <a:t>d</a:t>
                      </a:r>
                      <a:endParaRPr lang="fr-CA" sz="1600" dirty="0"/>
                    </a:p>
                  </a:txBody>
                  <a:tcPr anchor="ctr"/>
                </a:tc>
                <a:tc>
                  <a:txBody>
                    <a:bodyPr/>
                    <a:lstStyle/>
                    <a:p>
                      <a:pPr algn="ctr"/>
                      <a:r>
                        <a:rPr lang="en-CA" sz="1600" dirty="0"/>
                        <a:t>+d</a:t>
                      </a:r>
                      <a:endParaRPr lang="fr-CA" sz="1600" dirty="0"/>
                    </a:p>
                  </a:txBody>
                  <a:tcPr anchor="ctr"/>
                </a:tc>
                <a:extLst>
                  <a:ext uri="{0D108BD9-81ED-4DB2-BD59-A6C34878D82A}">
                    <a16:rowId xmlns:a16="http://schemas.microsoft.com/office/drawing/2014/main" val="10003"/>
                  </a:ext>
                </a:extLst>
              </a:tr>
              <a:tr h="234026">
                <a:tc>
                  <a:txBody>
                    <a:bodyPr/>
                    <a:lstStyle/>
                    <a:p>
                      <a:pPr algn="ctr"/>
                      <a:r>
                        <a:rPr lang="fr-CA" sz="1600" dirty="0"/>
                        <a:t>ST</a:t>
                      </a:r>
                    </a:p>
                  </a:txBody>
                  <a:tcPr anchor="ctr"/>
                </a:tc>
                <a:tc>
                  <a:txBody>
                    <a:bodyPr/>
                    <a:lstStyle/>
                    <a:p>
                      <a:pPr algn="ctr"/>
                      <a:r>
                        <a:rPr lang="fr-CA" sz="1600" dirty="0" err="1"/>
                        <a:t>abcdef</a:t>
                      </a:r>
                      <a:endParaRPr lang="fr-CA" sz="1600" dirty="0"/>
                    </a:p>
                  </a:txBody>
                  <a:tcPr anchor="ctr"/>
                </a:tc>
                <a:tc>
                  <a:txBody>
                    <a:bodyPr/>
                    <a:lstStyle/>
                    <a:p>
                      <a:pPr algn="ctr"/>
                      <a:r>
                        <a:rPr lang="fr-CA" sz="1600" dirty="0" err="1"/>
                        <a:t>abdf</a:t>
                      </a:r>
                      <a:endParaRPr lang="fr-CA" sz="1600" dirty="0"/>
                    </a:p>
                  </a:txBody>
                  <a:tcPr anchor="ctr"/>
                </a:tc>
                <a:tc>
                  <a:txBody>
                    <a:bodyPr/>
                    <a:lstStyle/>
                    <a:p>
                      <a:pPr algn="ctr"/>
                      <a:r>
                        <a:rPr lang="en-CA" sz="1600" dirty="0"/>
                        <a:t>-</a:t>
                      </a:r>
                      <a:r>
                        <a:rPr lang="en-CA" sz="1600" dirty="0" err="1"/>
                        <a:t>ce</a:t>
                      </a:r>
                      <a:endParaRPr lang="fr-CA" sz="1600" dirty="0"/>
                    </a:p>
                  </a:txBody>
                  <a:tcPr anchor="ctr"/>
                </a:tc>
                <a:extLst>
                  <a:ext uri="{0D108BD9-81ED-4DB2-BD59-A6C34878D82A}">
                    <a16:rowId xmlns:a16="http://schemas.microsoft.com/office/drawing/2014/main" val="10004"/>
                  </a:ext>
                </a:extLst>
              </a:tr>
            </a:tbl>
          </a:graphicData>
        </a:graphic>
      </p:graphicFrame>
      <p:sp>
        <p:nvSpPr>
          <p:cNvPr id="59" name="Line 21"/>
          <p:cNvSpPr>
            <a:spLocks noChangeShapeType="1"/>
          </p:cNvSpPr>
          <p:nvPr/>
        </p:nvSpPr>
        <p:spPr bwMode="auto">
          <a:xfrm flipH="1" flipV="1">
            <a:off x="2555776" y="3789040"/>
            <a:ext cx="1584176" cy="0"/>
          </a:xfrm>
          <a:prstGeom prst="line">
            <a:avLst/>
          </a:prstGeom>
          <a:noFill/>
          <a:ln w="9525">
            <a:solidFill>
              <a:schemeClr val="tx1"/>
            </a:solidFill>
            <a:prstDash val="dash"/>
            <a:round/>
            <a:headEnd/>
            <a:tailEnd/>
          </a:ln>
          <a:effectLst/>
        </p:spPr>
        <p:txBody>
          <a:bodyPr wrap="none" anchor="ctr"/>
          <a:lstStyle/>
          <a:p>
            <a:endParaRPr lang="fr-CA"/>
          </a:p>
        </p:txBody>
      </p:sp>
    </p:spTree>
    <p:extLst>
      <p:ext uri="{BB962C8B-B14F-4D97-AF65-F5344CB8AC3E}">
        <p14:creationId xmlns:p14="http://schemas.microsoft.com/office/powerpoint/2010/main" val="19609133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468313" y="1484784"/>
            <a:ext cx="8136135" cy="5112866"/>
          </a:xfrm>
        </p:spPr>
        <p:txBody>
          <a:bodyPr/>
          <a:lstStyle/>
          <a:p>
            <a:pPr>
              <a:buClr>
                <a:srgbClr val="FFCC00"/>
              </a:buClr>
              <a:buFont typeface="Wingdings" pitchFamily="2" charset="2"/>
              <a:buChar char="§"/>
            </a:pPr>
            <a:r>
              <a:rPr lang="fr-CA" sz="3000" dirty="0"/>
              <a:t>Outre ses effets </a:t>
            </a:r>
            <a:r>
              <a:rPr lang="fr-CA" sz="3000" dirty="0" err="1"/>
              <a:t>redistributifs</a:t>
            </a:r>
            <a:r>
              <a:rPr lang="fr-CA" sz="3000" dirty="0"/>
              <a:t>, l’apparition de la rente est associée à des stratégies coûteuses pour se l’approprier…</a:t>
            </a:r>
          </a:p>
          <a:p>
            <a:pPr lvl="1">
              <a:buClr>
                <a:srgbClr val="FFCC00"/>
              </a:buClr>
              <a:buFont typeface="Wingdings" pitchFamily="2" charset="2"/>
              <a:buChar char="v"/>
            </a:pPr>
            <a:r>
              <a:rPr lang="fr-CA" sz="2600" dirty="0"/>
              <a:t>Course du 1</a:t>
            </a:r>
            <a:r>
              <a:rPr lang="fr-CA" sz="2600" baseline="30000" dirty="0"/>
              <a:t>er</a:t>
            </a:r>
            <a:r>
              <a:rPr lang="fr-CA" sz="2600" dirty="0"/>
              <a:t> janvier</a:t>
            </a:r>
          </a:p>
          <a:p>
            <a:pPr lvl="1">
              <a:buClr>
                <a:srgbClr val="FFCC00"/>
              </a:buClr>
              <a:buFont typeface="Wingdings" pitchFamily="2" charset="2"/>
              <a:buChar char="v"/>
            </a:pPr>
            <a:r>
              <a:rPr lang="fr-CA" sz="2600" dirty="0"/>
              <a:t>Stockage</a:t>
            </a:r>
          </a:p>
          <a:p>
            <a:pPr lvl="1">
              <a:buClr>
                <a:srgbClr val="FFCC00"/>
              </a:buClr>
              <a:buFont typeface="Wingdings" pitchFamily="2" charset="2"/>
              <a:buChar char="v"/>
            </a:pPr>
            <a:r>
              <a:rPr lang="fr-CA" sz="2600" dirty="0"/>
              <a:t>Pots de vin…</a:t>
            </a:r>
            <a:endParaRPr lang="fr-CA" sz="3000" dirty="0"/>
          </a:p>
          <a:p>
            <a:pPr>
              <a:buClr>
                <a:srgbClr val="FFCC00"/>
              </a:buClr>
              <a:buFont typeface="Wingdings" pitchFamily="2" charset="2"/>
              <a:buChar char="§"/>
            </a:pPr>
            <a:endParaRPr lang="fr-CA" sz="2800" dirty="0"/>
          </a:p>
          <a:p>
            <a:pPr>
              <a:buClr>
                <a:srgbClr val="FFCC00"/>
              </a:buClr>
              <a:buFont typeface="Wingdings" pitchFamily="2" charset="2"/>
              <a:buChar char="§"/>
            </a:pPr>
            <a:r>
              <a:rPr lang="fr-CA" sz="2800" dirty="0"/>
              <a:t>Par ailleurs, si la rente est versée à des étrangers, il faut ajouter cette perte à la PS</a:t>
            </a:r>
          </a:p>
          <a:p>
            <a:pPr>
              <a:buClr>
                <a:srgbClr val="FFCC00"/>
              </a:buClr>
              <a:buFont typeface="Wingdings" pitchFamily="2" charset="2"/>
              <a:buChar char="§"/>
            </a:pPr>
            <a:endParaRPr lang="fr-CA" sz="3000" dirty="0">
              <a:solidFill>
                <a:schemeClr val="bg1"/>
              </a:solidFill>
            </a:endParaRPr>
          </a:p>
          <a:p>
            <a:pPr>
              <a:buClr>
                <a:srgbClr val="FFCC00"/>
              </a:buClr>
              <a:buFont typeface="Wingdings" pitchFamily="2" charset="2"/>
              <a:buChar char="§"/>
            </a:pPr>
            <a:endParaRPr lang="fr-CA" sz="3000" dirty="0">
              <a:solidFill>
                <a:schemeClr val="bg1"/>
              </a:solidFill>
            </a:endParaRPr>
          </a:p>
        </p:txBody>
      </p:sp>
      <p:sp>
        <p:nvSpPr>
          <p:cNvPr id="7" name="Titre 5"/>
          <p:cNvSpPr>
            <a:spLocks noGrp="1"/>
          </p:cNvSpPr>
          <p:nvPr>
            <p:ph type="title"/>
          </p:nvPr>
        </p:nvSpPr>
        <p:spPr/>
        <p:txBody>
          <a:bodyPr>
            <a:normAutofit/>
          </a:bodyPr>
          <a:lstStyle/>
          <a:p>
            <a:pPr algn="l"/>
            <a:r>
              <a:rPr lang="fr-CA" sz="3200" b="1" dirty="0">
                <a:solidFill>
                  <a:srgbClr val="FFCC00"/>
                </a:solidFill>
                <a:latin typeface="Franklin Gothic Book" pitchFamily="34" charset="0"/>
              </a:rPr>
              <a:t>La capture des rentes</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42</a:t>
            </a:fld>
            <a:endParaRPr lang="fr-CA"/>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395536" y="1529110"/>
            <a:ext cx="8424862" cy="5328890"/>
          </a:xfrm>
        </p:spPr>
        <p:txBody>
          <a:bodyPr/>
          <a:lstStyle/>
          <a:p>
            <a:pPr>
              <a:buClr>
                <a:srgbClr val="FFCC00"/>
              </a:buClr>
              <a:buFont typeface="Wingdings" pitchFamily="2" charset="2"/>
              <a:buChar char="§"/>
            </a:pPr>
            <a:r>
              <a:rPr lang="fr-CA" sz="3000" dirty="0"/>
              <a:t>Montants forfaitaires attribués aux producteurs locaux pour chaque unité produite visant, tout comme les tarifs et les quotas, à protéger ces derniers</a:t>
            </a:r>
          </a:p>
          <a:p>
            <a:endParaRPr lang="fr-CA" sz="3000" dirty="0"/>
          </a:p>
          <a:p>
            <a:pPr>
              <a:buClr>
                <a:srgbClr val="FFCC00"/>
              </a:buClr>
              <a:buFont typeface="Wingdings" pitchFamily="2" charset="2"/>
              <a:buChar char="§"/>
            </a:pPr>
            <a:r>
              <a:rPr lang="fr-CA" sz="3000" dirty="0"/>
              <a:t>Elles font augmenter l’offre des producteurs locaux et donc…</a:t>
            </a:r>
          </a:p>
          <a:p>
            <a:pPr lvl="1">
              <a:buClr>
                <a:srgbClr val="FFCC00"/>
              </a:buClr>
              <a:buFont typeface="Wingdings" pitchFamily="2" charset="2"/>
              <a:buChar char="v"/>
            </a:pPr>
            <a:r>
              <a:rPr lang="fr-CA" sz="2600" dirty="0"/>
              <a:t>augmenter le SP</a:t>
            </a:r>
          </a:p>
          <a:p>
            <a:pPr lvl="1">
              <a:buClr>
                <a:srgbClr val="FFCC00"/>
              </a:buClr>
              <a:buFont typeface="Wingdings" pitchFamily="2" charset="2"/>
              <a:buChar char="v"/>
            </a:pPr>
            <a:r>
              <a:rPr lang="fr-CA" sz="2600" dirty="0"/>
              <a:t>apparaître des coûts pour l’État</a:t>
            </a:r>
          </a:p>
          <a:p>
            <a:pPr lvl="1">
              <a:buClr>
                <a:srgbClr val="FFCC00"/>
              </a:buClr>
              <a:buFont typeface="Wingdings" pitchFamily="2" charset="2"/>
              <a:buChar char="v"/>
            </a:pPr>
            <a:r>
              <a:rPr lang="fr-CA" sz="2600" dirty="0"/>
              <a:t>diminuer le bien-être total du pays (ST)</a:t>
            </a:r>
          </a:p>
        </p:txBody>
      </p:sp>
      <p:sp>
        <p:nvSpPr>
          <p:cNvPr id="7" name="Titre 5"/>
          <p:cNvSpPr>
            <a:spLocks noGrp="1"/>
          </p:cNvSpPr>
          <p:nvPr>
            <p:ph type="title"/>
          </p:nvPr>
        </p:nvSpPr>
        <p:spPr/>
        <p:txBody>
          <a:bodyPr>
            <a:normAutofit/>
          </a:bodyPr>
          <a:lstStyle/>
          <a:p>
            <a:pPr algn="l"/>
            <a:r>
              <a:rPr lang="fr-CA" sz="3200" b="1" dirty="0">
                <a:solidFill>
                  <a:srgbClr val="FFCC00"/>
                </a:solidFill>
                <a:latin typeface="Franklin Gothic Book" pitchFamily="34" charset="0"/>
              </a:rPr>
              <a:t>Les subventions</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43</a:t>
            </a:fld>
            <a:endParaRPr lang="fr-CA"/>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7859216" cy="1143000"/>
          </a:xfrm>
        </p:spPr>
        <p:txBody>
          <a:bodyPr>
            <a:normAutofit/>
          </a:bodyPr>
          <a:lstStyle/>
          <a:p>
            <a:r>
              <a:rPr lang="fr-CA" sz="3200" b="1" dirty="0">
                <a:solidFill>
                  <a:srgbClr val="FFC000"/>
                </a:solidFill>
              </a:rPr>
              <a:t>Subvention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4077072"/>
            <a:ext cx="0" cy="1368151"/>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Text Box 10"/>
          <p:cNvSpPr txBox="1">
            <a:spLocks noChangeArrowheads="1"/>
          </p:cNvSpPr>
          <p:nvPr/>
        </p:nvSpPr>
        <p:spPr bwMode="auto">
          <a:xfrm>
            <a:off x="3203848" y="2132856"/>
            <a:ext cx="1826141"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2 + Q/2</a:t>
            </a:r>
          </a:p>
        </p:txBody>
      </p:sp>
      <p:sp>
        <p:nvSpPr>
          <p:cNvPr id="26" name="AutoShape 18"/>
          <p:cNvSpPr>
            <a:spLocks/>
          </p:cNvSpPr>
          <p:nvPr/>
        </p:nvSpPr>
        <p:spPr bwMode="auto">
          <a:xfrm rot="16200000">
            <a:off x="4010906" y="5604210"/>
            <a:ext cx="288032" cy="546123"/>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485600" y="6021288"/>
            <a:ext cx="1518448" cy="369332"/>
          </a:xfrm>
          <a:prstGeom prst="rect">
            <a:avLst/>
          </a:prstGeom>
          <a:noFill/>
          <a:ln w="9525">
            <a:noFill/>
            <a:miter lim="800000"/>
            <a:headEnd/>
            <a:tailEnd/>
          </a:ln>
          <a:effectLst/>
        </p:spPr>
        <p:txBody>
          <a:bodyPr wrap="square">
            <a:spAutoFit/>
          </a:bodyPr>
          <a:lstStyle/>
          <a:p>
            <a:pPr>
              <a:spcBef>
                <a:spcPct val="50000"/>
              </a:spcBef>
            </a:pPr>
            <a:r>
              <a:rPr lang="fr-FR" dirty="0"/>
              <a:t>M avec </a:t>
            </a:r>
            <a:r>
              <a:rPr lang="fr-FR" dirty="0" err="1"/>
              <a:t>sbv</a:t>
            </a:r>
            <a:r>
              <a:rPr lang="fr-FR" dirty="0"/>
              <a:t>.</a:t>
            </a:r>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sp>
        <p:nvSpPr>
          <p:cNvPr id="34" name="Text Box 10"/>
          <p:cNvSpPr txBox="1">
            <a:spLocks noChangeArrowheads="1"/>
          </p:cNvSpPr>
          <p:nvPr/>
        </p:nvSpPr>
        <p:spPr bwMode="auto">
          <a:xfrm>
            <a:off x="5625622" y="1364575"/>
            <a:ext cx="3050835" cy="1200329"/>
          </a:xfrm>
          <a:prstGeom prst="rect">
            <a:avLst/>
          </a:prstGeom>
          <a:noFill/>
          <a:ln w="9525">
            <a:noFill/>
            <a:miter lim="800000"/>
            <a:headEnd/>
            <a:tailEnd/>
          </a:ln>
        </p:spPr>
        <p:txBody>
          <a:bodyPr wrap="none">
            <a:spAutoFit/>
          </a:bodyPr>
          <a:lstStyle/>
          <a:p>
            <a:pPr algn="ctr"/>
            <a:r>
              <a:rPr lang="fr-FR" dirty="0"/>
              <a:t>Si </a:t>
            </a:r>
            <a:r>
              <a:rPr lang="fr-FR" dirty="0" err="1"/>
              <a:t>subv</a:t>
            </a:r>
            <a:r>
              <a:rPr lang="fr-FR" dirty="0"/>
              <a:t>. = 2$/u, on a :</a:t>
            </a:r>
          </a:p>
          <a:p>
            <a:pPr algn="ctr"/>
            <a:r>
              <a:rPr lang="fr-FR" dirty="0"/>
              <a:t>P(</a:t>
            </a:r>
            <a:r>
              <a:rPr lang="fr-FR" dirty="0" err="1"/>
              <a:t>Qo</a:t>
            </a:r>
            <a:r>
              <a:rPr lang="fr-FR" dirty="0"/>
              <a:t>) – 2 = 2 +Q/2 -2 = Q/2</a:t>
            </a:r>
          </a:p>
          <a:p>
            <a:pPr algn="ctr"/>
            <a:r>
              <a:rPr lang="fr-FR" dirty="0"/>
              <a:t>ou P(</a:t>
            </a:r>
            <a:r>
              <a:rPr lang="fr-FR" dirty="0" err="1"/>
              <a:t>Qo</a:t>
            </a:r>
            <a:r>
              <a:rPr lang="fr-FR" dirty="0"/>
              <a:t>) = 2Q </a:t>
            </a:r>
          </a:p>
          <a:p>
            <a:pPr algn="ctr"/>
            <a:r>
              <a:rPr lang="fr-FR" dirty="0"/>
              <a:t>Or, P* = 4 et donc </a:t>
            </a:r>
            <a:r>
              <a:rPr lang="fr-FR" dirty="0" err="1"/>
              <a:t>Qo</a:t>
            </a:r>
            <a:r>
              <a:rPr lang="fr-FR" dirty="0"/>
              <a:t> = 8</a:t>
            </a:r>
          </a:p>
        </p:txBody>
      </p:sp>
      <p:sp>
        <p:nvSpPr>
          <p:cNvPr id="35" name="Line 21"/>
          <p:cNvSpPr>
            <a:spLocks noChangeShapeType="1"/>
          </p:cNvSpPr>
          <p:nvPr/>
        </p:nvSpPr>
        <p:spPr bwMode="auto">
          <a:xfrm flipH="1">
            <a:off x="3275856" y="4077072"/>
            <a:ext cx="0" cy="141128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4077071"/>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44</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246596" y="3563724"/>
            <a:ext cx="312906" cy="369332"/>
          </a:xfrm>
          <a:prstGeom prst="rect">
            <a:avLst/>
          </a:prstGeom>
          <a:noFill/>
          <a:ln w="9525">
            <a:noFill/>
            <a:miter lim="800000"/>
            <a:headEnd/>
            <a:tailEnd/>
          </a:ln>
          <a:effectLst/>
        </p:spPr>
        <p:txBody>
          <a:bodyPr wrap="none">
            <a:spAutoFit/>
          </a:bodyPr>
          <a:lstStyle/>
          <a:p>
            <a:r>
              <a:rPr lang="fr-FR" dirty="0"/>
              <a:t>5</a:t>
            </a:r>
          </a:p>
        </p:txBody>
      </p:sp>
      <p:sp>
        <p:nvSpPr>
          <p:cNvPr id="46" name="Line 21"/>
          <p:cNvSpPr>
            <a:spLocks noChangeShapeType="1"/>
          </p:cNvSpPr>
          <p:nvPr/>
        </p:nvSpPr>
        <p:spPr bwMode="auto">
          <a:xfrm flipH="1">
            <a:off x="3851920" y="4077072"/>
            <a:ext cx="0" cy="1368152"/>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30"/>
          <p:cNvSpPr txBox="1">
            <a:spLocks noChangeArrowheads="1"/>
          </p:cNvSpPr>
          <p:nvPr/>
        </p:nvSpPr>
        <p:spPr bwMode="auto">
          <a:xfrm>
            <a:off x="3707904" y="5445224"/>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49" name="AutoShape 13"/>
          <p:cNvSpPr>
            <a:spLocks noChangeAspect="1" noChangeArrowheads="1"/>
          </p:cNvSpPr>
          <p:nvPr/>
        </p:nvSpPr>
        <p:spPr bwMode="auto">
          <a:xfrm>
            <a:off x="3779912" y="4004617"/>
            <a:ext cx="144463" cy="144463"/>
          </a:xfrm>
          <a:prstGeom prst="flowChartConnector">
            <a:avLst/>
          </a:prstGeom>
          <a:solidFill>
            <a:srgbClr val="FFFF00"/>
          </a:solidFill>
          <a:ln w="9525">
            <a:noFill/>
            <a:round/>
            <a:headEnd/>
            <a:tailEnd/>
          </a:ln>
          <a:effectLst/>
        </p:spPr>
        <p:txBody>
          <a:bodyPr wrap="none" anchor="ctr"/>
          <a:lstStyle/>
          <a:p>
            <a:endParaRPr lang="fr-CA" dirty="0"/>
          </a:p>
        </p:txBody>
      </p:sp>
      <p:cxnSp>
        <p:nvCxnSpPr>
          <p:cNvPr id="51" name="Connecteur droit 50"/>
          <p:cNvCxnSpPr/>
          <p:nvPr/>
        </p:nvCxnSpPr>
        <p:spPr>
          <a:xfrm flipV="1">
            <a:off x="2627784" y="2758534"/>
            <a:ext cx="2304256" cy="2686690"/>
          </a:xfrm>
          <a:prstGeom prst="line">
            <a:avLst/>
          </a:prstGeom>
          <a:ln w="381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Text Box 10"/>
          <p:cNvSpPr txBox="1">
            <a:spLocks noChangeArrowheads="1"/>
          </p:cNvSpPr>
          <p:nvPr/>
        </p:nvSpPr>
        <p:spPr bwMode="auto">
          <a:xfrm>
            <a:off x="4860032" y="2708920"/>
            <a:ext cx="1435008"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Q/2</a:t>
            </a:r>
          </a:p>
        </p:txBody>
      </p:sp>
      <p:cxnSp>
        <p:nvCxnSpPr>
          <p:cNvPr id="54" name="Connecteur droit avec flèche 53"/>
          <p:cNvCxnSpPr/>
          <p:nvPr/>
        </p:nvCxnSpPr>
        <p:spPr>
          <a:xfrm>
            <a:off x="4211960" y="3068960"/>
            <a:ext cx="0"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ZoneTexte 54"/>
          <p:cNvSpPr txBox="1"/>
          <p:nvPr/>
        </p:nvSpPr>
        <p:spPr>
          <a:xfrm>
            <a:off x="4139952" y="3140968"/>
            <a:ext cx="1380384" cy="369332"/>
          </a:xfrm>
          <a:prstGeom prst="rect">
            <a:avLst/>
          </a:prstGeom>
          <a:noFill/>
        </p:spPr>
        <p:txBody>
          <a:bodyPr wrap="square" rtlCol="0">
            <a:spAutoFit/>
          </a:bodyPr>
          <a:lstStyle/>
          <a:p>
            <a:r>
              <a:rPr lang="fr-CA" dirty="0"/>
              <a:t>Sbv. = 2</a:t>
            </a:r>
          </a:p>
        </p:txBody>
      </p:sp>
    </p:spTree>
    <p:extLst>
      <p:ext uri="{BB962C8B-B14F-4D97-AF65-F5344CB8AC3E}">
        <p14:creationId xmlns:p14="http://schemas.microsoft.com/office/powerpoint/2010/main" val="19609133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686800" cy="1143000"/>
          </a:xfrm>
        </p:spPr>
        <p:txBody>
          <a:bodyPr>
            <a:normAutofit/>
          </a:bodyPr>
          <a:lstStyle/>
          <a:p>
            <a:r>
              <a:rPr lang="fr-CA" sz="3200" b="1" dirty="0">
                <a:solidFill>
                  <a:srgbClr val="FFC000"/>
                </a:solidFill>
              </a:rPr>
              <a:t>Subvention et bien-être pour un petit pays importateur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AutoShape 18"/>
          <p:cNvSpPr>
            <a:spLocks/>
          </p:cNvSpPr>
          <p:nvPr/>
        </p:nvSpPr>
        <p:spPr bwMode="auto">
          <a:xfrm rot="16200000">
            <a:off x="4067945" y="5517231"/>
            <a:ext cx="144016" cy="576065"/>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3635896" y="5805264"/>
            <a:ext cx="1158408" cy="369332"/>
          </a:xfrm>
          <a:prstGeom prst="rect">
            <a:avLst/>
          </a:prstGeom>
          <a:noFill/>
          <a:ln w="9525">
            <a:noFill/>
            <a:miter lim="800000"/>
            <a:headEnd/>
            <a:tailEnd/>
          </a:ln>
          <a:effectLst/>
        </p:spPr>
        <p:txBody>
          <a:bodyPr wrap="square">
            <a:spAutoFit/>
          </a:bodyPr>
          <a:lstStyle/>
          <a:p>
            <a:pPr>
              <a:spcBef>
                <a:spcPct val="50000"/>
              </a:spcBef>
            </a:pPr>
            <a:r>
              <a:rPr lang="fr-FR" dirty="0" err="1"/>
              <a:t>M</a:t>
            </a:r>
            <a:r>
              <a:rPr lang="fr-FR" baseline="30000" dirty="0" err="1"/>
              <a:t>sbv</a:t>
            </a:r>
            <a:r>
              <a:rPr lang="fr-FR" dirty="0"/>
              <a:t> = 4</a:t>
            </a:r>
          </a:p>
        </p:txBody>
      </p:sp>
      <p:sp>
        <p:nvSpPr>
          <p:cNvPr id="32" name="AutoShape 13"/>
          <p:cNvSpPr>
            <a:spLocks noChangeAspect="1" noChangeArrowheads="1"/>
          </p:cNvSpPr>
          <p:nvPr/>
        </p:nvSpPr>
        <p:spPr bwMode="auto">
          <a:xfrm>
            <a:off x="3203848" y="400506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242870" y="3842464"/>
            <a:ext cx="312906" cy="369332"/>
          </a:xfrm>
          <a:prstGeom prst="rect">
            <a:avLst/>
          </a:prstGeom>
          <a:noFill/>
          <a:ln w="9525">
            <a:noFill/>
            <a:miter lim="800000"/>
            <a:headEnd/>
            <a:tailEnd/>
          </a:ln>
          <a:effectLst/>
        </p:spPr>
        <p:txBody>
          <a:bodyPr wrap="none">
            <a:spAutoFit/>
          </a:bodyPr>
          <a:lstStyle/>
          <a:p>
            <a:r>
              <a:rPr lang="fr-FR" dirty="0"/>
              <a:t>4</a:t>
            </a:r>
          </a:p>
        </p:txBody>
      </p:sp>
      <p:cxnSp>
        <p:nvCxnSpPr>
          <p:cNvPr id="31" name="Connecteur droit 30"/>
          <p:cNvCxnSpPr/>
          <p:nvPr/>
        </p:nvCxnSpPr>
        <p:spPr>
          <a:xfrm>
            <a:off x="2555776" y="406778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45</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516216" y="3851756"/>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246596" y="3563724"/>
            <a:ext cx="312906" cy="369332"/>
          </a:xfrm>
          <a:prstGeom prst="rect">
            <a:avLst/>
          </a:prstGeom>
          <a:noFill/>
          <a:ln w="9525">
            <a:noFill/>
            <a:miter lim="800000"/>
            <a:headEnd/>
            <a:tailEnd/>
          </a:ln>
          <a:effectLst/>
        </p:spPr>
        <p:txBody>
          <a:bodyPr wrap="none">
            <a:spAutoFit/>
          </a:bodyPr>
          <a:lstStyle/>
          <a:p>
            <a:r>
              <a:rPr lang="fr-FR" dirty="0"/>
              <a:t>5</a:t>
            </a:r>
          </a:p>
        </p:txBody>
      </p:sp>
      <p:sp>
        <p:nvSpPr>
          <p:cNvPr id="47" name="Text Box 30"/>
          <p:cNvSpPr txBox="1">
            <a:spLocks noChangeArrowheads="1"/>
          </p:cNvSpPr>
          <p:nvPr/>
        </p:nvSpPr>
        <p:spPr bwMode="auto">
          <a:xfrm>
            <a:off x="3635896" y="5445224"/>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50" name="ZoneTexte 49"/>
          <p:cNvSpPr txBox="1"/>
          <p:nvPr/>
        </p:nvSpPr>
        <p:spPr>
          <a:xfrm>
            <a:off x="2843808" y="2996952"/>
            <a:ext cx="312906" cy="369332"/>
          </a:xfrm>
          <a:prstGeom prst="rect">
            <a:avLst/>
          </a:prstGeom>
          <a:noFill/>
        </p:spPr>
        <p:txBody>
          <a:bodyPr wrap="none" rtlCol="0">
            <a:spAutoFit/>
          </a:bodyPr>
          <a:lstStyle/>
          <a:p>
            <a:r>
              <a:rPr lang="fr-CA" dirty="0"/>
              <a:t>a</a:t>
            </a:r>
          </a:p>
        </p:txBody>
      </p:sp>
      <p:sp>
        <p:nvSpPr>
          <p:cNvPr id="51" name="ZoneTexte 50"/>
          <p:cNvSpPr txBox="1"/>
          <p:nvPr/>
        </p:nvSpPr>
        <p:spPr>
          <a:xfrm>
            <a:off x="2843808" y="4509120"/>
            <a:ext cx="312906" cy="369332"/>
          </a:xfrm>
          <a:prstGeom prst="rect">
            <a:avLst/>
          </a:prstGeom>
          <a:noFill/>
        </p:spPr>
        <p:txBody>
          <a:bodyPr wrap="none" rtlCol="0">
            <a:spAutoFit/>
          </a:bodyPr>
          <a:lstStyle/>
          <a:p>
            <a:r>
              <a:rPr lang="fr-CA" dirty="0"/>
              <a:t>g</a:t>
            </a:r>
          </a:p>
        </p:txBody>
      </p:sp>
      <p:sp>
        <p:nvSpPr>
          <p:cNvPr id="52" name="ZoneTexte 51"/>
          <p:cNvSpPr txBox="1"/>
          <p:nvPr/>
        </p:nvSpPr>
        <p:spPr>
          <a:xfrm>
            <a:off x="2818934" y="3573016"/>
            <a:ext cx="312906" cy="369332"/>
          </a:xfrm>
          <a:prstGeom prst="rect">
            <a:avLst/>
          </a:prstGeom>
          <a:noFill/>
        </p:spPr>
        <p:txBody>
          <a:bodyPr wrap="none" rtlCol="0">
            <a:spAutoFit/>
          </a:bodyPr>
          <a:lstStyle/>
          <a:p>
            <a:r>
              <a:rPr lang="fr-CA" dirty="0"/>
              <a:t>b</a:t>
            </a:r>
          </a:p>
        </p:txBody>
      </p:sp>
      <p:sp>
        <p:nvSpPr>
          <p:cNvPr id="53" name="ZoneTexte 52"/>
          <p:cNvSpPr txBox="1"/>
          <p:nvPr/>
        </p:nvSpPr>
        <p:spPr>
          <a:xfrm>
            <a:off x="3491880" y="3717032"/>
            <a:ext cx="300082" cy="369332"/>
          </a:xfrm>
          <a:prstGeom prst="rect">
            <a:avLst/>
          </a:prstGeom>
          <a:noFill/>
        </p:spPr>
        <p:txBody>
          <a:bodyPr wrap="none" rtlCol="0">
            <a:spAutoFit/>
          </a:bodyPr>
          <a:lstStyle/>
          <a:p>
            <a:r>
              <a:rPr lang="fr-CA" dirty="0"/>
              <a:t>c</a:t>
            </a:r>
          </a:p>
        </p:txBody>
      </p:sp>
      <p:sp>
        <p:nvSpPr>
          <p:cNvPr id="54" name="ZoneTexte 53"/>
          <p:cNvSpPr txBox="1"/>
          <p:nvPr/>
        </p:nvSpPr>
        <p:spPr>
          <a:xfrm>
            <a:off x="3923928" y="3789040"/>
            <a:ext cx="312906" cy="369332"/>
          </a:xfrm>
          <a:prstGeom prst="rect">
            <a:avLst/>
          </a:prstGeom>
          <a:noFill/>
        </p:spPr>
        <p:txBody>
          <a:bodyPr wrap="none" rtlCol="0">
            <a:spAutoFit/>
          </a:bodyPr>
          <a:lstStyle/>
          <a:p>
            <a:r>
              <a:rPr lang="fr-CA" dirty="0"/>
              <a:t>e</a:t>
            </a:r>
          </a:p>
        </p:txBody>
      </p:sp>
      <p:sp>
        <p:nvSpPr>
          <p:cNvPr id="55" name="ZoneTexte 54"/>
          <p:cNvSpPr txBox="1"/>
          <p:nvPr/>
        </p:nvSpPr>
        <p:spPr>
          <a:xfrm>
            <a:off x="3707904" y="3573016"/>
            <a:ext cx="312906" cy="369332"/>
          </a:xfrm>
          <a:prstGeom prst="rect">
            <a:avLst/>
          </a:prstGeom>
          <a:noFill/>
        </p:spPr>
        <p:txBody>
          <a:bodyPr wrap="none" rtlCol="0">
            <a:spAutoFit/>
          </a:bodyPr>
          <a:lstStyle/>
          <a:p>
            <a:r>
              <a:rPr lang="fr-CA" dirty="0"/>
              <a:t>d</a:t>
            </a:r>
          </a:p>
        </p:txBody>
      </p:sp>
      <p:sp>
        <p:nvSpPr>
          <p:cNvPr id="56" name="ZoneTexte 55"/>
          <p:cNvSpPr txBox="1"/>
          <p:nvPr/>
        </p:nvSpPr>
        <p:spPr>
          <a:xfrm>
            <a:off x="2627784" y="4149080"/>
            <a:ext cx="248786" cy="369332"/>
          </a:xfrm>
          <a:prstGeom prst="rect">
            <a:avLst/>
          </a:prstGeom>
          <a:noFill/>
        </p:spPr>
        <p:txBody>
          <a:bodyPr wrap="none" rtlCol="0">
            <a:spAutoFit/>
          </a:bodyPr>
          <a:lstStyle/>
          <a:p>
            <a:r>
              <a:rPr lang="fr-CA" dirty="0"/>
              <a:t>f</a:t>
            </a:r>
          </a:p>
        </p:txBody>
      </p:sp>
      <p:graphicFrame>
        <p:nvGraphicFramePr>
          <p:cNvPr id="58" name="Tableau 57"/>
          <p:cNvGraphicFramePr>
            <a:graphicFrameLocks noGrp="1"/>
          </p:cNvGraphicFramePr>
          <p:nvPr>
            <p:extLst>
              <p:ext uri="{D42A27DB-BD31-4B8C-83A1-F6EECF244321}">
                <p14:modId xmlns:p14="http://schemas.microsoft.com/office/powerpoint/2010/main" val="1818324987"/>
              </p:ext>
            </p:extLst>
          </p:nvPr>
        </p:nvGraphicFramePr>
        <p:xfrm>
          <a:off x="4860032" y="1415579"/>
          <a:ext cx="4032448" cy="1725389"/>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384269">
                <a:tc>
                  <a:txBody>
                    <a:bodyPr/>
                    <a:lstStyle/>
                    <a:p>
                      <a:pPr algn="ctr"/>
                      <a:endParaRPr lang="fr-CA" sz="16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err="1"/>
                        <a:t>Q</a:t>
                      </a:r>
                      <a:r>
                        <a:rPr lang="fr-CA" sz="1600" baseline="30000" dirty="0" err="1"/>
                        <a:t>subv</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en-CA" sz="1600" dirty="0" err="1"/>
                        <a:t>abcde</a:t>
                      </a:r>
                      <a:endParaRPr lang="fr-CA" sz="1600" dirty="0"/>
                    </a:p>
                  </a:txBody>
                  <a:tcPr anchor="ctr"/>
                </a:tc>
                <a:tc>
                  <a:txBody>
                    <a:bodyPr/>
                    <a:lstStyle/>
                    <a:p>
                      <a:pPr algn="ctr"/>
                      <a:r>
                        <a:rPr lang="fr-CA" sz="1600" dirty="0" err="1"/>
                        <a:t>abcde</a:t>
                      </a:r>
                      <a:endParaRPr lang="fr-CA" sz="1600" dirty="0"/>
                    </a:p>
                  </a:txBody>
                  <a:tcPr anchor="ctr"/>
                </a:tc>
                <a:tc>
                  <a:txBody>
                    <a:bodyPr/>
                    <a:lstStyle/>
                    <a:p>
                      <a:pPr algn="ctr"/>
                      <a:r>
                        <a:rPr lang="en-CA" sz="1600" dirty="0"/>
                        <a:t>--</a:t>
                      </a:r>
                      <a:endParaRPr lang="fr-CA" sz="1600" dirty="0"/>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en-CA" sz="1600" dirty="0"/>
                        <a:t>f</a:t>
                      </a:r>
                      <a:endParaRPr lang="fr-CA" sz="1600" dirty="0"/>
                    </a:p>
                  </a:txBody>
                  <a:tcPr anchor="ctr"/>
                </a:tc>
                <a:tc>
                  <a:txBody>
                    <a:bodyPr/>
                    <a:lstStyle/>
                    <a:p>
                      <a:pPr algn="ctr"/>
                      <a:r>
                        <a:rPr lang="fr-CA" sz="1600" dirty="0" err="1"/>
                        <a:t>bf</a:t>
                      </a:r>
                      <a:endParaRPr lang="fr-CA" sz="1600" dirty="0"/>
                    </a:p>
                  </a:txBody>
                  <a:tcPr anchor="ctr"/>
                </a:tc>
                <a:tc>
                  <a:txBody>
                    <a:bodyPr/>
                    <a:lstStyle/>
                    <a:p>
                      <a:pPr algn="ctr"/>
                      <a:r>
                        <a:rPr lang="en-CA" sz="1600" dirty="0"/>
                        <a:t>+b</a:t>
                      </a:r>
                      <a:endParaRPr lang="fr-CA" sz="1600" dirty="0"/>
                    </a:p>
                  </a:txBody>
                  <a:tcPr anchor="ctr"/>
                </a:tc>
                <a:extLst>
                  <a:ext uri="{0D108BD9-81ED-4DB2-BD59-A6C34878D82A}">
                    <a16:rowId xmlns:a16="http://schemas.microsoft.com/office/drawing/2014/main" val="10002"/>
                  </a:ext>
                </a:extLst>
              </a:tr>
              <a:tr h="234026">
                <a:tc>
                  <a:txBody>
                    <a:bodyPr/>
                    <a:lstStyle/>
                    <a:p>
                      <a:pPr algn="ctr"/>
                      <a:r>
                        <a:rPr lang="en-CA" sz="1600" dirty="0"/>
                        <a:t>RG</a:t>
                      </a:r>
                      <a:endParaRPr lang="fr-CA" sz="1600" dirty="0"/>
                    </a:p>
                  </a:txBody>
                  <a:tcPr anchor="ctr"/>
                </a:tc>
                <a:tc>
                  <a:txBody>
                    <a:bodyPr/>
                    <a:lstStyle/>
                    <a:p>
                      <a:pPr algn="ctr"/>
                      <a:r>
                        <a:rPr lang="en-CA" sz="1600" dirty="0"/>
                        <a:t>-</a:t>
                      </a:r>
                      <a:endParaRPr lang="fr-CA" sz="1600" dirty="0"/>
                    </a:p>
                  </a:txBody>
                  <a:tcPr anchor="ctr"/>
                </a:tc>
                <a:tc>
                  <a:txBody>
                    <a:bodyPr/>
                    <a:lstStyle/>
                    <a:p>
                      <a:pPr algn="ctr"/>
                      <a:r>
                        <a:rPr lang="en-CA" sz="1600" dirty="0"/>
                        <a:t>-</a:t>
                      </a:r>
                      <a:r>
                        <a:rPr lang="en-CA" sz="1600" dirty="0" err="1"/>
                        <a:t>bc</a:t>
                      </a:r>
                      <a:endParaRPr lang="fr-CA" sz="1600" dirty="0"/>
                    </a:p>
                  </a:txBody>
                  <a:tcPr anchor="ctr"/>
                </a:tc>
                <a:tc>
                  <a:txBody>
                    <a:bodyPr/>
                    <a:lstStyle/>
                    <a:p>
                      <a:pPr algn="ctr"/>
                      <a:r>
                        <a:rPr lang="en-CA" sz="1600" dirty="0"/>
                        <a:t>-</a:t>
                      </a:r>
                      <a:r>
                        <a:rPr lang="en-CA" sz="1600" dirty="0" err="1"/>
                        <a:t>bc</a:t>
                      </a:r>
                      <a:endParaRPr lang="fr-CA" sz="1600" dirty="0"/>
                    </a:p>
                  </a:txBody>
                  <a:tcPr anchor="ctr"/>
                </a:tc>
                <a:extLst>
                  <a:ext uri="{0D108BD9-81ED-4DB2-BD59-A6C34878D82A}">
                    <a16:rowId xmlns:a16="http://schemas.microsoft.com/office/drawing/2014/main" val="10003"/>
                  </a:ext>
                </a:extLst>
              </a:tr>
              <a:tr h="234026">
                <a:tc>
                  <a:txBody>
                    <a:bodyPr/>
                    <a:lstStyle/>
                    <a:p>
                      <a:pPr algn="ctr"/>
                      <a:r>
                        <a:rPr lang="fr-CA" sz="1600" dirty="0"/>
                        <a:t>ST</a:t>
                      </a:r>
                    </a:p>
                  </a:txBody>
                  <a:tcPr anchor="ctr"/>
                </a:tc>
                <a:tc>
                  <a:txBody>
                    <a:bodyPr/>
                    <a:lstStyle/>
                    <a:p>
                      <a:pPr algn="ctr"/>
                      <a:r>
                        <a:rPr lang="fr-CA" sz="1600" dirty="0" err="1"/>
                        <a:t>abcdef</a:t>
                      </a:r>
                      <a:endParaRPr lang="fr-CA" sz="1600" dirty="0"/>
                    </a:p>
                  </a:txBody>
                  <a:tcPr anchor="ctr"/>
                </a:tc>
                <a:tc>
                  <a:txBody>
                    <a:bodyPr/>
                    <a:lstStyle/>
                    <a:p>
                      <a:pPr algn="ctr"/>
                      <a:r>
                        <a:rPr lang="fr-CA" sz="1600" dirty="0" err="1"/>
                        <a:t>abdef</a:t>
                      </a:r>
                      <a:endParaRPr lang="fr-CA" sz="1600" dirty="0"/>
                    </a:p>
                  </a:txBody>
                  <a:tcPr anchor="ctr"/>
                </a:tc>
                <a:tc>
                  <a:txBody>
                    <a:bodyPr/>
                    <a:lstStyle/>
                    <a:p>
                      <a:pPr algn="ctr"/>
                      <a:r>
                        <a:rPr lang="en-CA" sz="1600" dirty="0"/>
                        <a:t>-c</a:t>
                      </a:r>
                      <a:endParaRPr lang="fr-CA" sz="1600" dirty="0"/>
                    </a:p>
                  </a:txBody>
                  <a:tcPr anchor="ctr"/>
                </a:tc>
                <a:extLst>
                  <a:ext uri="{0D108BD9-81ED-4DB2-BD59-A6C34878D82A}">
                    <a16:rowId xmlns:a16="http://schemas.microsoft.com/office/drawing/2014/main" val="10004"/>
                  </a:ext>
                </a:extLst>
              </a:tr>
            </a:tbl>
          </a:graphicData>
        </a:graphic>
      </p:graphicFrame>
      <p:cxnSp>
        <p:nvCxnSpPr>
          <p:cNvPr id="57" name="Connecteur droit 56"/>
          <p:cNvCxnSpPr/>
          <p:nvPr/>
        </p:nvCxnSpPr>
        <p:spPr>
          <a:xfrm flipV="1">
            <a:off x="2627784" y="2708920"/>
            <a:ext cx="2304256" cy="2686690"/>
          </a:xfrm>
          <a:prstGeom prst="line">
            <a:avLst/>
          </a:prstGeom>
          <a:ln w="381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59" name="AutoShape 13"/>
          <p:cNvSpPr>
            <a:spLocks noChangeAspect="1" noChangeArrowheads="1"/>
          </p:cNvSpPr>
          <p:nvPr/>
        </p:nvSpPr>
        <p:spPr bwMode="auto">
          <a:xfrm>
            <a:off x="3707904" y="4004617"/>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60" name="Line 21"/>
          <p:cNvSpPr>
            <a:spLocks noChangeShapeType="1"/>
          </p:cNvSpPr>
          <p:nvPr/>
        </p:nvSpPr>
        <p:spPr bwMode="auto">
          <a:xfrm flipH="1">
            <a:off x="3779912" y="3501008"/>
            <a:ext cx="0" cy="1915337"/>
          </a:xfrm>
          <a:prstGeom prst="line">
            <a:avLst/>
          </a:prstGeom>
          <a:noFill/>
          <a:ln w="9525">
            <a:solidFill>
              <a:schemeClr val="tx1"/>
            </a:solidFill>
            <a:prstDash val="dash"/>
            <a:round/>
            <a:headEnd/>
            <a:tailEnd/>
          </a:ln>
          <a:effectLst/>
        </p:spPr>
        <p:txBody>
          <a:bodyPr wrap="none" anchor="ctr"/>
          <a:lstStyle/>
          <a:p>
            <a:endParaRPr lang="fr-CA"/>
          </a:p>
        </p:txBody>
      </p:sp>
      <p:sp>
        <p:nvSpPr>
          <p:cNvPr id="61" name="Line 21"/>
          <p:cNvSpPr>
            <a:spLocks noChangeShapeType="1"/>
          </p:cNvSpPr>
          <p:nvPr/>
        </p:nvSpPr>
        <p:spPr bwMode="auto">
          <a:xfrm flipH="1" flipV="1">
            <a:off x="2555776" y="3501008"/>
            <a:ext cx="1232520" cy="0"/>
          </a:xfrm>
          <a:prstGeom prst="line">
            <a:avLst/>
          </a:prstGeom>
          <a:noFill/>
          <a:ln w="9525">
            <a:solidFill>
              <a:schemeClr val="tx1"/>
            </a:solidFill>
            <a:prstDash val="dash"/>
            <a:round/>
            <a:headEnd/>
            <a:tailEnd/>
          </a:ln>
          <a:effectLst/>
        </p:spPr>
        <p:txBody>
          <a:bodyPr wrap="none" anchor="ctr"/>
          <a:lstStyle/>
          <a:p>
            <a:endParaRPr lang="fr-CA"/>
          </a:p>
        </p:txBody>
      </p:sp>
      <p:sp>
        <p:nvSpPr>
          <p:cNvPr id="62" name="AutoShape 13"/>
          <p:cNvSpPr>
            <a:spLocks noChangeAspect="1" noChangeArrowheads="1"/>
          </p:cNvSpPr>
          <p:nvPr/>
        </p:nvSpPr>
        <p:spPr bwMode="auto">
          <a:xfrm>
            <a:off x="3707904" y="342900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3" name="AutoShape 18"/>
          <p:cNvSpPr>
            <a:spLocks/>
          </p:cNvSpPr>
          <p:nvPr/>
        </p:nvSpPr>
        <p:spPr bwMode="auto">
          <a:xfrm rot="16200000">
            <a:off x="3779915" y="5661249"/>
            <a:ext cx="144015" cy="1152128"/>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64" name="Text Box 19"/>
          <p:cNvSpPr txBox="1">
            <a:spLocks noChangeArrowheads="1"/>
          </p:cNvSpPr>
          <p:nvPr/>
        </p:nvSpPr>
        <p:spPr bwMode="auto">
          <a:xfrm>
            <a:off x="3419872" y="6237312"/>
            <a:ext cx="1158408" cy="369332"/>
          </a:xfrm>
          <a:prstGeom prst="rect">
            <a:avLst/>
          </a:prstGeom>
          <a:noFill/>
          <a:ln w="9525">
            <a:noFill/>
            <a:miter lim="800000"/>
            <a:headEnd/>
            <a:tailEnd/>
          </a:ln>
          <a:effectLst/>
        </p:spPr>
        <p:txBody>
          <a:bodyPr wrap="square">
            <a:spAutoFit/>
          </a:bodyPr>
          <a:lstStyle/>
          <a:p>
            <a:pPr>
              <a:spcBef>
                <a:spcPct val="50000"/>
              </a:spcBef>
            </a:pPr>
            <a:r>
              <a:rPr lang="fr-FR" dirty="0"/>
              <a:t>M = 8</a:t>
            </a:r>
          </a:p>
        </p:txBody>
      </p:sp>
      <p:sp>
        <p:nvSpPr>
          <p:cNvPr id="65" name="ZoneTexte 64"/>
          <p:cNvSpPr txBox="1"/>
          <p:nvPr/>
        </p:nvSpPr>
        <p:spPr>
          <a:xfrm>
            <a:off x="107504" y="5445224"/>
            <a:ext cx="2088232" cy="646331"/>
          </a:xfrm>
          <a:prstGeom prst="rect">
            <a:avLst/>
          </a:prstGeom>
          <a:noFill/>
        </p:spPr>
        <p:txBody>
          <a:bodyPr wrap="square" rtlCol="0">
            <a:spAutoFit/>
          </a:bodyPr>
          <a:lstStyle/>
          <a:p>
            <a:r>
              <a:rPr lang="fr-CA" dirty="0"/>
              <a:t>Remarque : par construction b=g</a:t>
            </a:r>
          </a:p>
        </p:txBody>
      </p:sp>
    </p:spTree>
    <p:extLst>
      <p:ext uri="{BB962C8B-B14F-4D97-AF65-F5344CB8AC3E}">
        <p14:creationId xmlns:p14="http://schemas.microsoft.com/office/powerpoint/2010/main" val="19609133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468312" y="1484784"/>
            <a:ext cx="8424168" cy="5112866"/>
          </a:xfrm>
        </p:spPr>
        <p:txBody>
          <a:bodyPr/>
          <a:lstStyle/>
          <a:p>
            <a:pPr>
              <a:buClr>
                <a:srgbClr val="FFCC00"/>
              </a:buClr>
              <a:buFont typeface="Wingdings" pitchFamily="2" charset="2"/>
              <a:buChar char="§"/>
            </a:pPr>
            <a:r>
              <a:rPr lang="fr-CA" sz="3000" dirty="0"/>
              <a:t>Montants forfaitaires attribués aux producteurs locaux pour chaque unité exportée visant, tout comme les tarifs et les quotas, à protéger ces derniers</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Elles font augmenter la demande internationale (P*), ce qui fait…</a:t>
            </a:r>
          </a:p>
          <a:p>
            <a:pPr lvl="1">
              <a:buClr>
                <a:srgbClr val="FFCC00"/>
              </a:buClr>
              <a:buFont typeface="Wingdings" pitchFamily="2" charset="2"/>
              <a:buChar char="v"/>
            </a:pPr>
            <a:r>
              <a:rPr lang="fr-CA" sz="2600" dirty="0"/>
              <a:t>augmenter le SP</a:t>
            </a:r>
          </a:p>
          <a:p>
            <a:pPr lvl="1">
              <a:buClr>
                <a:srgbClr val="FFCC00"/>
              </a:buClr>
              <a:buFont typeface="Wingdings" pitchFamily="2" charset="2"/>
              <a:buChar char="v"/>
            </a:pPr>
            <a:r>
              <a:rPr lang="fr-CA" sz="2600" dirty="0"/>
              <a:t>apparaître des coûts pour l’État</a:t>
            </a:r>
          </a:p>
          <a:p>
            <a:pPr lvl="1">
              <a:buClr>
                <a:srgbClr val="FFCC00"/>
              </a:buClr>
              <a:buFont typeface="Wingdings" pitchFamily="2" charset="2"/>
              <a:buChar char="v"/>
            </a:pPr>
            <a:r>
              <a:rPr lang="fr-CA" sz="2600" dirty="0"/>
              <a:t>diminuer le bien-être total du pays (ST)</a:t>
            </a:r>
          </a:p>
        </p:txBody>
      </p:sp>
      <p:sp>
        <p:nvSpPr>
          <p:cNvPr id="5" name="Titre 5"/>
          <p:cNvSpPr>
            <a:spLocks noGrp="1"/>
          </p:cNvSpPr>
          <p:nvPr>
            <p:ph type="title"/>
          </p:nvPr>
        </p:nvSpPr>
        <p:spPr>
          <a:xfrm>
            <a:off x="457200" y="274638"/>
            <a:ext cx="8686800" cy="1143000"/>
          </a:xfrm>
        </p:spPr>
        <p:txBody>
          <a:bodyPr>
            <a:normAutofit/>
          </a:bodyPr>
          <a:lstStyle/>
          <a:p>
            <a:pPr algn="l"/>
            <a:r>
              <a:rPr lang="fr-CA" sz="3200" b="1" dirty="0">
                <a:solidFill>
                  <a:srgbClr val="FFCC00"/>
                </a:solidFill>
                <a:latin typeface="Franklin Gothic Book" pitchFamily="34" charset="0"/>
              </a:rPr>
              <a:t>Les subventions aux exportations</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46</a:t>
            </a:fld>
            <a:endParaRPr lang="fr-CA"/>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2564874"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147248" cy="1143000"/>
          </a:xfrm>
        </p:spPr>
        <p:txBody>
          <a:bodyPr>
            <a:normAutofit/>
          </a:bodyPr>
          <a:lstStyle/>
          <a:p>
            <a:r>
              <a:rPr lang="fr-CA" sz="3200" b="1" dirty="0" err="1">
                <a:solidFill>
                  <a:srgbClr val="FFC000"/>
                </a:solidFill>
              </a:rPr>
              <a:t>Subv</a:t>
            </a:r>
            <a:r>
              <a:rPr lang="fr-CA" sz="3200" b="1" dirty="0">
                <a:solidFill>
                  <a:srgbClr val="FFC000"/>
                </a:solidFill>
              </a:rPr>
              <a:t>. aux exportations pour un petit pays exportateur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6" name="Text Box 10"/>
          <p:cNvSpPr txBox="1">
            <a:spLocks noChangeArrowheads="1"/>
          </p:cNvSpPr>
          <p:nvPr/>
        </p:nvSpPr>
        <p:spPr bwMode="auto">
          <a:xfrm>
            <a:off x="5796136" y="4859868"/>
            <a:ext cx="1896673" cy="369332"/>
          </a:xfrm>
          <a:prstGeom prst="rect">
            <a:avLst/>
          </a:prstGeom>
          <a:noFill/>
          <a:ln w="9525">
            <a:noFill/>
            <a:miter lim="800000"/>
            <a:headEnd/>
            <a:tailEnd/>
          </a:ln>
        </p:spPr>
        <p:txBody>
          <a:bodyPr wrap="none">
            <a:spAutoFit/>
          </a:bodyPr>
          <a:lstStyle/>
          <a:p>
            <a:r>
              <a:rPr lang="fr-FR" dirty="0"/>
              <a:t>P(</a:t>
            </a:r>
            <a:r>
              <a:rPr lang="fr-FR" dirty="0" err="1"/>
              <a:t>Qd</a:t>
            </a:r>
            <a:r>
              <a:rPr lang="fr-FR" dirty="0"/>
              <a:t>) = 10 - Q/2</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4499992" y="2708920"/>
            <a:ext cx="0" cy="2736303"/>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4274869" y="5445224"/>
            <a:ext cx="441147" cy="369332"/>
          </a:xfrm>
          <a:prstGeom prst="rect">
            <a:avLst/>
          </a:prstGeom>
          <a:noFill/>
          <a:ln w="9525">
            <a:noFill/>
            <a:miter lim="800000"/>
            <a:headEnd/>
            <a:tailEnd/>
          </a:ln>
          <a:effectLst/>
        </p:spPr>
        <p:txBody>
          <a:bodyPr wrap="none">
            <a:spAutoFit/>
          </a:bodyPr>
          <a:lstStyle/>
          <a:p>
            <a:pPr algn="ctr"/>
            <a:r>
              <a:rPr lang="fr-FR" dirty="0"/>
              <a:t>14</a:t>
            </a:r>
          </a:p>
        </p:txBody>
      </p:sp>
      <p:sp>
        <p:nvSpPr>
          <p:cNvPr id="25" name="Text Box 16"/>
          <p:cNvSpPr txBox="1">
            <a:spLocks noChangeArrowheads="1"/>
          </p:cNvSpPr>
          <p:nvPr/>
        </p:nvSpPr>
        <p:spPr bwMode="auto">
          <a:xfrm>
            <a:off x="2267744"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4427984" y="263646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2" name="Text Box 10"/>
          <p:cNvSpPr txBox="1">
            <a:spLocks noChangeArrowheads="1"/>
          </p:cNvSpPr>
          <p:nvPr/>
        </p:nvSpPr>
        <p:spPr bwMode="auto">
          <a:xfrm>
            <a:off x="4499992" y="2132856"/>
            <a:ext cx="1826141" cy="369332"/>
          </a:xfrm>
          <a:prstGeom prst="rect">
            <a:avLst/>
          </a:prstGeom>
          <a:noFill/>
          <a:ln w="9525">
            <a:noFill/>
            <a:miter lim="800000"/>
            <a:headEnd/>
            <a:tailEnd/>
          </a:ln>
        </p:spPr>
        <p:txBody>
          <a:bodyPr wrap="none">
            <a:spAutoFit/>
          </a:bodyPr>
          <a:lstStyle/>
          <a:p>
            <a:r>
              <a:rPr lang="fr-FR" dirty="0"/>
              <a:t>P(</a:t>
            </a:r>
            <a:r>
              <a:rPr lang="fr-FR" dirty="0" err="1"/>
              <a:t>Qo</a:t>
            </a:r>
            <a:r>
              <a:rPr lang="fr-FR" dirty="0"/>
              <a:t>) = 2 + Q/2</a:t>
            </a:r>
          </a:p>
        </p:txBody>
      </p:sp>
      <p:sp>
        <p:nvSpPr>
          <p:cNvPr id="26" name="AutoShape 18"/>
          <p:cNvSpPr>
            <a:spLocks/>
          </p:cNvSpPr>
          <p:nvPr/>
        </p:nvSpPr>
        <p:spPr bwMode="auto">
          <a:xfrm rot="16200000">
            <a:off x="3635899" y="5373217"/>
            <a:ext cx="144016" cy="864095"/>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2987824" y="5805264"/>
            <a:ext cx="1518448" cy="369332"/>
          </a:xfrm>
          <a:prstGeom prst="rect">
            <a:avLst/>
          </a:prstGeom>
          <a:noFill/>
          <a:ln w="9525">
            <a:noFill/>
            <a:miter lim="800000"/>
            <a:headEnd/>
            <a:tailEnd/>
          </a:ln>
          <a:effectLst/>
        </p:spPr>
        <p:txBody>
          <a:bodyPr wrap="square">
            <a:spAutoFit/>
          </a:bodyPr>
          <a:lstStyle/>
          <a:p>
            <a:pPr algn="ctr">
              <a:spcBef>
                <a:spcPct val="50000"/>
              </a:spcBef>
            </a:pPr>
            <a:r>
              <a:rPr lang="fr-FR" dirty="0"/>
              <a:t>X ave l.-é.</a:t>
            </a:r>
          </a:p>
        </p:txBody>
      </p:sp>
      <p:sp>
        <p:nvSpPr>
          <p:cNvPr id="30" name="AutoShape 13"/>
          <p:cNvSpPr>
            <a:spLocks noChangeAspect="1" noChangeArrowheads="1"/>
          </p:cNvSpPr>
          <p:nvPr/>
        </p:nvSpPr>
        <p:spPr bwMode="auto">
          <a:xfrm>
            <a:off x="2915369" y="263691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3203848" y="292494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2195736" y="2780928"/>
            <a:ext cx="312906" cy="369332"/>
          </a:xfrm>
          <a:prstGeom prst="rect">
            <a:avLst/>
          </a:prstGeom>
          <a:noFill/>
          <a:ln w="9525">
            <a:noFill/>
            <a:miter lim="800000"/>
            <a:headEnd/>
            <a:tailEnd/>
          </a:ln>
          <a:effectLst/>
        </p:spPr>
        <p:txBody>
          <a:bodyPr wrap="none">
            <a:spAutoFit/>
          </a:bodyPr>
          <a:lstStyle/>
          <a:p>
            <a:r>
              <a:rPr lang="fr-FR" dirty="0"/>
              <a:t>8</a:t>
            </a:r>
          </a:p>
        </p:txBody>
      </p:sp>
      <p:sp>
        <p:nvSpPr>
          <p:cNvPr id="34" name="Text Box 10"/>
          <p:cNvSpPr txBox="1">
            <a:spLocks noChangeArrowheads="1"/>
          </p:cNvSpPr>
          <p:nvPr/>
        </p:nvSpPr>
        <p:spPr bwMode="auto">
          <a:xfrm>
            <a:off x="5574464" y="3429000"/>
            <a:ext cx="2864887" cy="1200329"/>
          </a:xfrm>
          <a:prstGeom prst="rect">
            <a:avLst/>
          </a:prstGeom>
          <a:noFill/>
          <a:ln w="9525">
            <a:noFill/>
            <a:miter lim="800000"/>
            <a:headEnd/>
            <a:tailEnd/>
          </a:ln>
        </p:spPr>
        <p:txBody>
          <a:bodyPr wrap="none">
            <a:spAutoFit/>
          </a:bodyPr>
          <a:lstStyle/>
          <a:p>
            <a:pPr algn="ctr"/>
            <a:r>
              <a:rPr lang="fr-FR" dirty="0"/>
              <a:t>Si P* = 8 et </a:t>
            </a:r>
            <a:r>
              <a:rPr lang="fr-FR" dirty="0" err="1"/>
              <a:t>sbv</a:t>
            </a:r>
            <a:r>
              <a:rPr lang="fr-FR" dirty="0"/>
              <a:t> = 1, on a :</a:t>
            </a:r>
          </a:p>
          <a:p>
            <a:pPr algn="ctr"/>
            <a:r>
              <a:rPr lang="fr-FR" dirty="0"/>
              <a:t>X = </a:t>
            </a:r>
            <a:r>
              <a:rPr lang="fr-FR" dirty="0" err="1"/>
              <a:t>Qo</a:t>
            </a:r>
            <a:r>
              <a:rPr lang="fr-FR" dirty="0"/>
              <a:t>(P=9) – </a:t>
            </a:r>
            <a:r>
              <a:rPr lang="fr-FR" dirty="0" err="1"/>
              <a:t>Qd</a:t>
            </a:r>
            <a:r>
              <a:rPr lang="fr-FR" dirty="0"/>
              <a:t>(P=9)</a:t>
            </a:r>
          </a:p>
          <a:p>
            <a:pPr algn="ctr"/>
            <a:r>
              <a:rPr lang="fr-FR" dirty="0"/>
              <a:t>= (2*9 – 4) – (20 – 2*9)</a:t>
            </a:r>
          </a:p>
          <a:p>
            <a:pPr algn="ctr"/>
            <a:r>
              <a:rPr lang="fr-FR" dirty="0"/>
              <a:t>= 12</a:t>
            </a:r>
          </a:p>
        </p:txBody>
      </p:sp>
      <p:sp>
        <p:nvSpPr>
          <p:cNvPr id="35" name="Line 21"/>
          <p:cNvSpPr>
            <a:spLocks noChangeShapeType="1"/>
          </p:cNvSpPr>
          <p:nvPr/>
        </p:nvSpPr>
        <p:spPr bwMode="auto">
          <a:xfrm flipH="1">
            <a:off x="3275856" y="2996952"/>
            <a:ext cx="0" cy="2491401"/>
          </a:xfrm>
          <a:prstGeom prst="line">
            <a:avLst/>
          </a:prstGeom>
          <a:noFill/>
          <a:ln w="9525">
            <a:solidFill>
              <a:schemeClr val="tx1"/>
            </a:solidFill>
            <a:prstDash val="dash"/>
            <a:round/>
            <a:headEnd/>
            <a:tailEnd/>
          </a:ln>
          <a:effectLst/>
        </p:spPr>
        <p:txBody>
          <a:bodyPr wrap="none" anchor="ctr"/>
          <a:lstStyle/>
          <a:p>
            <a:endParaRPr lang="fr-CA"/>
          </a:p>
        </p:txBody>
      </p:sp>
      <p:cxnSp>
        <p:nvCxnSpPr>
          <p:cNvPr id="31" name="Connecteur droit 30"/>
          <p:cNvCxnSpPr/>
          <p:nvPr/>
        </p:nvCxnSpPr>
        <p:spPr>
          <a:xfrm>
            <a:off x="2555776" y="2996952"/>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2818933" y="5435932"/>
            <a:ext cx="312907" cy="369332"/>
          </a:xfrm>
          <a:prstGeom prst="rect">
            <a:avLst/>
          </a:prstGeom>
          <a:noFill/>
          <a:ln w="9525">
            <a:noFill/>
            <a:miter lim="800000"/>
            <a:headEnd/>
            <a:tailEnd/>
          </a:ln>
          <a:effectLst/>
        </p:spPr>
        <p:txBody>
          <a:bodyPr wrap="none">
            <a:spAutoFit/>
          </a:bodyPr>
          <a:lstStyle/>
          <a:p>
            <a:pPr algn="ctr"/>
            <a:r>
              <a:rPr lang="fr-FR" dirty="0"/>
              <a:t>2</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47</a:t>
            </a:fld>
            <a:endParaRPr lang="fr-CA"/>
          </a:p>
        </p:txBody>
      </p:sp>
      <p:sp>
        <p:nvSpPr>
          <p:cNvPr id="43" name="Text Box 27"/>
          <p:cNvSpPr txBox="1">
            <a:spLocks noChangeArrowheads="1"/>
          </p:cNvSpPr>
          <p:nvPr/>
        </p:nvSpPr>
        <p:spPr bwMode="auto">
          <a:xfrm>
            <a:off x="2242870"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3106966"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6372200" y="2780928"/>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2195736" y="2564904"/>
            <a:ext cx="312906" cy="369332"/>
          </a:xfrm>
          <a:prstGeom prst="rect">
            <a:avLst/>
          </a:prstGeom>
          <a:noFill/>
          <a:ln w="9525">
            <a:noFill/>
            <a:miter lim="800000"/>
            <a:headEnd/>
            <a:tailEnd/>
          </a:ln>
          <a:effectLst/>
        </p:spPr>
        <p:txBody>
          <a:bodyPr wrap="none">
            <a:spAutoFit/>
          </a:bodyPr>
          <a:lstStyle/>
          <a:p>
            <a:r>
              <a:rPr lang="fr-FR" dirty="0"/>
              <a:t>9</a:t>
            </a:r>
          </a:p>
        </p:txBody>
      </p:sp>
      <p:cxnSp>
        <p:nvCxnSpPr>
          <p:cNvPr id="41" name="Connecteur droit 40"/>
          <p:cNvCxnSpPr/>
          <p:nvPr/>
        </p:nvCxnSpPr>
        <p:spPr>
          <a:xfrm>
            <a:off x="2555776" y="270892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6372200" y="2483604"/>
            <a:ext cx="1050288" cy="369332"/>
          </a:xfrm>
          <a:prstGeom prst="rect">
            <a:avLst/>
          </a:prstGeom>
          <a:noFill/>
        </p:spPr>
        <p:txBody>
          <a:bodyPr wrap="none" rtlCol="0">
            <a:spAutoFit/>
          </a:bodyPr>
          <a:lstStyle/>
          <a:p>
            <a:r>
              <a:rPr lang="fr-CA" dirty="0"/>
              <a:t>P* + </a:t>
            </a:r>
            <a:r>
              <a:rPr lang="fr-CA" dirty="0" err="1"/>
              <a:t>sbv</a:t>
            </a:r>
            <a:endParaRPr lang="fr-CA" dirty="0"/>
          </a:p>
        </p:txBody>
      </p:sp>
      <p:sp>
        <p:nvSpPr>
          <p:cNvPr id="46" name="Line 21"/>
          <p:cNvSpPr>
            <a:spLocks noChangeShapeType="1"/>
          </p:cNvSpPr>
          <p:nvPr/>
        </p:nvSpPr>
        <p:spPr bwMode="auto">
          <a:xfrm flipH="1">
            <a:off x="4211960" y="2924944"/>
            <a:ext cx="0" cy="2520280"/>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30"/>
          <p:cNvSpPr txBox="1">
            <a:spLocks noChangeArrowheads="1"/>
          </p:cNvSpPr>
          <p:nvPr/>
        </p:nvSpPr>
        <p:spPr bwMode="auto">
          <a:xfrm>
            <a:off x="3986837"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48" name="Line 21"/>
          <p:cNvSpPr>
            <a:spLocks noChangeShapeType="1"/>
          </p:cNvSpPr>
          <p:nvPr/>
        </p:nvSpPr>
        <p:spPr bwMode="auto">
          <a:xfrm flipH="1">
            <a:off x="2987824" y="2708920"/>
            <a:ext cx="0" cy="2736304"/>
          </a:xfrm>
          <a:prstGeom prst="line">
            <a:avLst/>
          </a:prstGeom>
          <a:noFill/>
          <a:ln w="9525">
            <a:solidFill>
              <a:schemeClr val="tx1"/>
            </a:solidFill>
            <a:prstDash val="dash"/>
            <a:round/>
            <a:headEnd/>
            <a:tailEnd/>
          </a:ln>
          <a:effectLst/>
        </p:spPr>
        <p:txBody>
          <a:bodyPr wrap="none" anchor="ctr"/>
          <a:lstStyle/>
          <a:p>
            <a:endParaRPr lang="fr-CA"/>
          </a:p>
        </p:txBody>
      </p:sp>
      <p:sp>
        <p:nvSpPr>
          <p:cNvPr id="49" name="AutoShape 13"/>
          <p:cNvSpPr>
            <a:spLocks noChangeAspect="1" noChangeArrowheads="1"/>
          </p:cNvSpPr>
          <p:nvPr/>
        </p:nvSpPr>
        <p:spPr bwMode="auto">
          <a:xfrm>
            <a:off x="4139505" y="292494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50" name="AutoShape 18"/>
          <p:cNvSpPr>
            <a:spLocks/>
          </p:cNvSpPr>
          <p:nvPr/>
        </p:nvSpPr>
        <p:spPr bwMode="auto">
          <a:xfrm rot="16200000">
            <a:off x="3635896" y="5445226"/>
            <a:ext cx="216025" cy="1512166"/>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51" name="Text Box 19"/>
          <p:cNvSpPr txBox="1">
            <a:spLocks noChangeArrowheads="1"/>
          </p:cNvSpPr>
          <p:nvPr/>
        </p:nvSpPr>
        <p:spPr bwMode="auto">
          <a:xfrm>
            <a:off x="2981544" y="6309320"/>
            <a:ext cx="1518448" cy="646331"/>
          </a:xfrm>
          <a:prstGeom prst="rect">
            <a:avLst/>
          </a:prstGeom>
          <a:noFill/>
          <a:ln w="9525">
            <a:noFill/>
            <a:miter lim="800000"/>
            <a:headEnd/>
            <a:tailEnd/>
          </a:ln>
          <a:effectLst/>
        </p:spPr>
        <p:txBody>
          <a:bodyPr wrap="square">
            <a:spAutoFit/>
          </a:bodyPr>
          <a:lstStyle/>
          <a:p>
            <a:pPr algn="ctr">
              <a:spcBef>
                <a:spcPct val="50000"/>
              </a:spcBef>
            </a:pPr>
            <a:r>
              <a:rPr lang="fr-FR" dirty="0"/>
              <a:t>X avec </a:t>
            </a:r>
            <a:r>
              <a:rPr lang="fr-FR" dirty="0" err="1"/>
              <a:t>sbv</a:t>
            </a:r>
            <a:r>
              <a:rPr lang="fr-FR" dirty="0"/>
              <a:t> aux X</a:t>
            </a:r>
          </a:p>
        </p:txBody>
      </p:sp>
    </p:spTree>
    <p:extLst>
      <p:ext uri="{BB962C8B-B14F-4D97-AF65-F5344CB8AC3E}">
        <p14:creationId xmlns:p14="http://schemas.microsoft.com/office/powerpoint/2010/main" val="19609133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Connecteur droit 39"/>
          <p:cNvCxnSpPr/>
          <p:nvPr/>
        </p:nvCxnSpPr>
        <p:spPr>
          <a:xfrm flipV="1">
            <a:off x="980698" y="2534126"/>
            <a:ext cx="2043130" cy="239114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457200" y="274638"/>
            <a:ext cx="8507288" cy="1143000"/>
          </a:xfrm>
        </p:spPr>
        <p:txBody>
          <a:bodyPr>
            <a:normAutofit/>
          </a:bodyPr>
          <a:lstStyle/>
          <a:p>
            <a:r>
              <a:rPr lang="fr-CA" sz="3200" b="1" dirty="0" err="1">
                <a:solidFill>
                  <a:srgbClr val="FFC000"/>
                </a:solidFill>
              </a:rPr>
              <a:t>Subv</a:t>
            </a:r>
            <a:r>
              <a:rPr lang="fr-CA" sz="3200" b="1" dirty="0">
                <a:solidFill>
                  <a:srgbClr val="FFC000"/>
                </a:solidFill>
              </a:rPr>
              <a:t>. aux X et bien-être pour un petit pays exportateur</a:t>
            </a:r>
          </a:p>
        </p:txBody>
      </p:sp>
      <p:sp>
        <p:nvSpPr>
          <p:cNvPr id="4" name="Line 2"/>
          <p:cNvSpPr>
            <a:spLocks noChangeShapeType="1"/>
          </p:cNvSpPr>
          <p:nvPr/>
        </p:nvSpPr>
        <p:spPr bwMode="auto">
          <a:xfrm>
            <a:off x="972938"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972938"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4789362"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323528"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4283968" y="5517232"/>
            <a:ext cx="504056" cy="369332"/>
          </a:xfrm>
          <a:prstGeom prst="rect">
            <a:avLst/>
          </a:prstGeom>
          <a:noFill/>
          <a:ln w="9525">
            <a:noFill/>
            <a:miter lim="800000"/>
            <a:headEnd/>
            <a:tailEnd/>
          </a:ln>
        </p:spPr>
        <p:txBody>
          <a:bodyPr wrap="square">
            <a:spAutoFit/>
          </a:bodyPr>
          <a:lstStyle/>
          <a:p>
            <a:r>
              <a:rPr lang="fr-FR" dirty="0"/>
              <a:t>20</a:t>
            </a:r>
          </a:p>
        </p:txBody>
      </p:sp>
      <p:sp>
        <p:nvSpPr>
          <p:cNvPr id="18" name="Text Box 18"/>
          <p:cNvSpPr txBox="1">
            <a:spLocks noChangeArrowheads="1"/>
          </p:cNvSpPr>
          <p:nvPr/>
        </p:nvSpPr>
        <p:spPr bwMode="auto">
          <a:xfrm>
            <a:off x="539552"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21" name="Line 21"/>
          <p:cNvSpPr>
            <a:spLocks noChangeShapeType="1"/>
          </p:cNvSpPr>
          <p:nvPr/>
        </p:nvSpPr>
        <p:spPr bwMode="auto">
          <a:xfrm flipH="1">
            <a:off x="2915816" y="2708921"/>
            <a:ext cx="0" cy="288032"/>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30"/>
          <p:cNvSpPr txBox="1">
            <a:spLocks noChangeArrowheads="1"/>
          </p:cNvSpPr>
          <p:nvPr/>
        </p:nvSpPr>
        <p:spPr bwMode="auto">
          <a:xfrm>
            <a:off x="2690693" y="5445224"/>
            <a:ext cx="441147" cy="369332"/>
          </a:xfrm>
          <a:prstGeom prst="rect">
            <a:avLst/>
          </a:prstGeom>
          <a:noFill/>
          <a:ln w="9525">
            <a:noFill/>
            <a:miter lim="800000"/>
            <a:headEnd/>
            <a:tailEnd/>
          </a:ln>
          <a:effectLst/>
        </p:spPr>
        <p:txBody>
          <a:bodyPr wrap="none">
            <a:spAutoFit/>
          </a:bodyPr>
          <a:lstStyle/>
          <a:p>
            <a:pPr algn="ctr"/>
            <a:r>
              <a:rPr lang="fr-FR" dirty="0"/>
              <a:t>14</a:t>
            </a:r>
          </a:p>
        </p:txBody>
      </p:sp>
      <p:sp>
        <p:nvSpPr>
          <p:cNvPr id="25" name="Text Box 16"/>
          <p:cNvSpPr txBox="1">
            <a:spLocks noChangeArrowheads="1"/>
          </p:cNvSpPr>
          <p:nvPr/>
        </p:nvSpPr>
        <p:spPr bwMode="auto">
          <a:xfrm>
            <a:off x="683568" y="4715852"/>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971600"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2843808" y="263646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AutoShape 18"/>
          <p:cNvSpPr>
            <a:spLocks/>
          </p:cNvSpPr>
          <p:nvPr/>
        </p:nvSpPr>
        <p:spPr bwMode="auto">
          <a:xfrm rot="16200000">
            <a:off x="2051723" y="5373217"/>
            <a:ext cx="144016" cy="864095"/>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28" name="Text Box 19"/>
          <p:cNvSpPr txBox="1">
            <a:spLocks noChangeArrowheads="1"/>
          </p:cNvSpPr>
          <p:nvPr/>
        </p:nvSpPr>
        <p:spPr bwMode="auto">
          <a:xfrm>
            <a:off x="1403648" y="5805264"/>
            <a:ext cx="1518448" cy="369332"/>
          </a:xfrm>
          <a:prstGeom prst="rect">
            <a:avLst/>
          </a:prstGeom>
          <a:noFill/>
          <a:ln w="9525">
            <a:noFill/>
            <a:miter lim="800000"/>
            <a:headEnd/>
            <a:tailEnd/>
          </a:ln>
          <a:effectLst/>
        </p:spPr>
        <p:txBody>
          <a:bodyPr wrap="square">
            <a:spAutoFit/>
          </a:bodyPr>
          <a:lstStyle/>
          <a:p>
            <a:pPr algn="ctr">
              <a:spcBef>
                <a:spcPct val="50000"/>
              </a:spcBef>
            </a:pPr>
            <a:r>
              <a:rPr lang="fr-FR" dirty="0"/>
              <a:t>X avec l.-é.</a:t>
            </a:r>
          </a:p>
        </p:txBody>
      </p:sp>
      <p:sp>
        <p:nvSpPr>
          <p:cNvPr id="30" name="AutoShape 13"/>
          <p:cNvSpPr>
            <a:spLocks noChangeAspect="1" noChangeArrowheads="1"/>
          </p:cNvSpPr>
          <p:nvPr/>
        </p:nvSpPr>
        <p:spPr bwMode="auto">
          <a:xfrm>
            <a:off x="1331193" y="263691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32" name="AutoShape 13"/>
          <p:cNvSpPr>
            <a:spLocks noChangeAspect="1" noChangeArrowheads="1"/>
          </p:cNvSpPr>
          <p:nvPr/>
        </p:nvSpPr>
        <p:spPr bwMode="auto">
          <a:xfrm>
            <a:off x="1619672" y="292494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3" name="Text Box 27"/>
          <p:cNvSpPr txBox="1">
            <a:spLocks noChangeArrowheads="1"/>
          </p:cNvSpPr>
          <p:nvPr/>
        </p:nvSpPr>
        <p:spPr bwMode="auto">
          <a:xfrm>
            <a:off x="611560" y="2780928"/>
            <a:ext cx="312906" cy="369332"/>
          </a:xfrm>
          <a:prstGeom prst="rect">
            <a:avLst/>
          </a:prstGeom>
          <a:noFill/>
          <a:ln w="9525">
            <a:noFill/>
            <a:miter lim="800000"/>
            <a:headEnd/>
            <a:tailEnd/>
          </a:ln>
          <a:effectLst/>
        </p:spPr>
        <p:txBody>
          <a:bodyPr wrap="none">
            <a:spAutoFit/>
          </a:bodyPr>
          <a:lstStyle/>
          <a:p>
            <a:r>
              <a:rPr lang="fr-FR" dirty="0"/>
              <a:t>8</a:t>
            </a:r>
          </a:p>
        </p:txBody>
      </p:sp>
      <p:cxnSp>
        <p:nvCxnSpPr>
          <p:cNvPr id="31" name="Connecteur droit 30"/>
          <p:cNvCxnSpPr/>
          <p:nvPr/>
        </p:nvCxnSpPr>
        <p:spPr>
          <a:xfrm>
            <a:off x="971600" y="2996952"/>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38" name="Text Box 30"/>
          <p:cNvSpPr txBox="1">
            <a:spLocks noChangeArrowheads="1"/>
          </p:cNvSpPr>
          <p:nvPr/>
        </p:nvSpPr>
        <p:spPr bwMode="auto">
          <a:xfrm>
            <a:off x="1234757" y="5435932"/>
            <a:ext cx="312907" cy="369332"/>
          </a:xfrm>
          <a:prstGeom prst="rect">
            <a:avLst/>
          </a:prstGeom>
          <a:noFill/>
          <a:ln w="9525">
            <a:noFill/>
            <a:miter lim="800000"/>
            <a:headEnd/>
            <a:tailEnd/>
          </a:ln>
          <a:effectLst/>
        </p:spPr>
        <p:txBody>
          <a:bodyPr wrap="none">
            <a:spAutoFit/>
          </a:bodyPr>
          <a:lstStyle/>
          <a:p>
            <a:pPr algn="ctr"/>
            <a:r>
              <a:rPr lang="fr-FR" dirty="0"/>
              <a:t>2</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48</a:t>
            </a:fld>
            <a:endParaRPr lang="fr-CA"/>
          </a:p>
        </p:txBody>
      </p:sp>
      <p:sp>
        <p:nvSpPr>
          <p:cNvPr id="43" name="Text Box 27"/>
          <p:cNvSpPr txBox="1">
            <a:spLocks noChangeArrowheads="1"/>
          </p:cNvSpPr>
          <p:nvPr/>
        </p:nvSpPr>
        <p:spPr bwMode="auto">
          <a:xfrm>
            <a:off x="658694" y="3275692"/>
            <a:ext cx="312906" cy="369332"/>
          </a:xfrm>
          <a:prstGeom prst="rect">
            <a:avLst/>
          </a:prstGeom>
          <a:noFill/>
          <a:ln w="9525">
            <a:noFill/>
            <a:miter lim="800000"/>
            <a:headEnd/>
            <a:tailEnd/>
          </a:ln>
          <a:effectLst/>
        </p:spPr>
        <p:txBody>
          <a:bodyPr wrap="none">
            <a:spAutoFit/>
          </a:bodyPr>
          <a:lstStyle/>
          <a:p>
            <a:r>
              <a:rPr lang="fr-FR" dirty="0"/>
              <a:t>6</a:t>
            </a:r>
          </a:p>
        </p:txBody>
      </p:sp>
      <p:sp>
        <p:nvSpPr>
          <p:cNvPr id="44" name="Text Box 30"/>
          <p:cNvSpPr txBox="1">
            <a:spLocks noChangeArrowheads="1"/>
          </p:cNvSpPr>
          <p:nvPr/>
        </p:nvSpPr>
        <p:spPr bwMode="auto">
          <a:xfrm>
            <a:off x="1522790" y="5445224"/>
            <a:ext cx="312906" cy="369332"/>
          </a:xfrm>
          <a:prstGeom prst="rect">
            <a:avLst/>
          </a:prstGeom>
          <a:noFill/>
          <a:ln w="9525">
            <a:noFill/>
            <a:miter lim="800000"/>
            <a:headEnd/>
            <a:tailEnd/>
          </a:ln>
          <a:effectLst/>
        </p:spPr>
        <p:txBody>
          <a:bodyPr wrap="none">
            <a:spAutoFit/>
          </a:bodyPr>
          <a:lstStyle/>
          <a:p>
            <a:pPr algn="ctr"/>
            <a:r>
              <a:rPr lang="fr-FR" dirty="0"/>
              <a:t>4</a:t>
            </a:r>
          </a:p>
        </p:txBody>
      </p:sp>
      <p:sp>
        <p:nvSpPr>
          <p:cNvPr id="37" name="ZoneTexte 36"/>
          <p:cNvSpPr txBox="1"/>
          <p:nvPr/>
        </p:nvSpPr>
        <p:spPr>
          <a:xfrm>
            <a:off x="4788024" y="2780928"/>
            <a:ext cx="428322" cy="369332"/>
          </a:xfrm>
          <a:prstGeom prst="rect">
            <a:avLst/>
          </a:prstGeom>
          <a:noFill/>
        </p:spPr>
        <p:txBody>
          <a:bodyPr wrap="none" rtlCol="0">
            <a:spAutoFit/>
          </a:bodyPr>
          <a:lstStyle/>
          <a:p>
            <a:r>
              <a:rPr lang="fr-CA" dirty="0"/>
              <a:t>P*</a:t>
            </a:r>
          </a:p>
        </p:txBody>
      </p:sp>
      <p:sp>
        <p:nvSpPr>
          <p:cNvPr id="36" name="Text Box 27"/>
          <p:cNvSpPr txBox="1">
            <a:spLocks noChangeArrowheads="1"/>
          </p:cNvSpPr>
          <p:nvPr/>
        </p:nvSpPr>
        <p:spPr bwMode="auto">
          <a:xfrm>
            <a:off x="611560" y="2564904"/>
            <a:ext cx="312906" cy="369332"/>
          </a:xfrm>
          <a:prstGeom prst="rect">
            <a:avLst/>
          </a:prstGeom>
          <a:noFill/>
          <a:ln w="9525">
            <a:noFill/>
            <a:miter lim="800000"/>
            <a:headEnd/>
            <a:tailEnd/>
          </a:ln>
          <a:effectLst/>
        </p:spPr>
        <p:txBody>
          <a:bodyPr wrap="none">
            <a:spAutoFit/>
          </a:bodyPr>
          <a:lstStyle/>
          <a:p>
            <a:r>
              <a:rPr lang="fr-FR" dirty="0"/>
              <a:t>9</a:t>
            </a:r>
          </a:p>
        </p:txBody>
      </p:sp>
      <p:cxnSp>
        <p:nvCxnSpPr>
          <p:cNvPr id="41" name="Connecteur droit 40"/>
          <p:cNvCxnSpPr/>
          <p:nvPr/>
        </p:nvCxnSpPr>
        <p:spPr>
          <a:xfrm>
            <a:off x="971600" y="2708920"/>
            <a:ext cx="3817762" cy="1"/>
          </a:xfrm>
          <a:prstGeom prst="line">
            <a:avLst/>
          </a:prstGeom>
          <a:ln w="28575">
            <a:solidFill>
              <a:srgbClr val="FFFF00"/>
            </a:solidFill>
            <a:prstDash val="solid"/>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4788024" y="2483604"/>
            <a:ext cx="1050288" cy="369332"/>
          </a:xfrm>
          <a:prstGeom prst="rect">
            <a:avLst/>
          </a:prstGeom>
          <a:noFill/>
        </p:spPr>
        <p:txBody>
          <a:bodyPr wrap="none" rtlCol="0">
            <a:spAutoFit/>
          </a:bodyPr>
          <a:lstStyle/>
          <a:p>
            <a:r>
              <a:rPr lang="fr-CA" dirty="0"/>
              <a:t>P* + </a:t>
            </a:r>
            <a:r>
              <a:rPr lang="fr-CA" dirty="0" err="1"/>
              <a:t>sbv</a:t>
            </a:r>
            <a:endParaRPr lang="fr-CA" dirty="0"/>
          </a:p>
        </p:txBody>
      </p:sp>
      <p:sp>
        <p:nvSpPr>
          <p:cNvPr id="47" name="Text Box 30"/>
          <p:cNvSpPr txBox="1">
            <a:spLocks noChangeArrowheads="1"/>
          </p:cNvSpPr>
          <p:nvPr/>
        </p:nvSpPr>
        <p:spPr bwMode="auto">
          <a:xfrm>
            <a:off x="2402661" y="5445224"/>
            <a:ext cx="441147" cy="369332"/>
          </a:xfrm>
          <a:prstGeom prst="rect">
            <a:avLst/>
          </a:prstGeom>
          <a:noFill/>
          <a:ln w="9525">
            <a:noFill/>
            <a:miter lim="800000"/>
            <a:headEnd/>
            <a:tailEnd/>
          </a:ln>
          <a:effectLst/>
        </p:spPr>
        <p:txBody>
          <a:bodyPr wrap="none">
            <a:spAutoFit/>
          </a:bodyPr>
          <a:lstStyle/>
          <a:p>
            <a:pPr algn="ctr"/>
            <a:r>
              <a:rPr lang="fr-FR" dirty="0"/>
              <a:t>12</a:t>
            </a:r>
          </a:p>
        </p:txBody>
      </p:sp>
      <p:sp>
        <p:nvSpPr>
          <p:cNvPr id="48" name="Line 21"/>
          <p:cNvSpPr>
            <a:spLocks noChangeShapeType="1"/>
          </p:cNvSpPr>
          <p:nvPr/>
        </p:nvSpPr>
        <p:spPr bwMode="auto">
          <a:xfrm flipH="1">
            <a:off x="1403648" y="2708920"/>
            <a:ext cx="0" cy="288032"/>
          </a:xfrm>
          <a:prstGeom prst="line">
            <a:avLst/>
          </a:prstGeom>
          <a:noFill/>
          <a:ln w="9525">
            <a:solidFill>
              <a:schemeClr val="tx1"/>
            </a:solidFill>
            <a:prstDash val="dash"/>
            <a:round/>
            <a:headEnd/>
            <a:tailEnd/>
          </a:ln>
          <a:effectLst/>
        </p:spPr>
        <p:txBody>
          <a:bodyPr wrap="none" anchor="ctr"/>
          <a:lstStyle/>
          <a:p>
            <a:endParaRPr lang="fr-CA"/>
          </a:p>
        </p:txBody>
      </p:sp>
      <p:sp>
        <p:nvSpPr>
          <p:cNvPr id="49" name="AutoShape 13"/>
          <p:cNvSpPr>
            <a:spLocks noChangeAspect="1" noChangeArrowheads="1"/>
          </p:cNvSpPr>
          <p:nvPr/>
        </p:nvSpPr>
        <p:spPr bwMode="auto">
          <a:xfrm>
            <a:off x="2555329" y="292494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50" name="AutoShape 18"/>
          <p:cNvSpPr>
            <a:spLocks/>
          </p:cNvSpPr>
          <p:nvPr/>
        </p:nvSpPr>
        <p:spPr bwMode="auto">
          <a:xfrm rot="16200000">
            <a:off x="2051720" y="5445226"/>
            <a:ext cx="216025" cy="1512166"/>
          </a:xfrm>
          <a:prstGeom prst="leftBrace">
            <a:avLst>
              <a:gd name="adj1" fmla="val 49702"/>
              <a:gd name="adj2" fmla="val 50000"/>
            </a:avLst>
          </a:prstGeom>
          <a:noFill/>
          <a:ln w="28575">
            <a:solidFill>
              <a:srgbClr val="FFFF00"/>
            </a:solidFill>
            <a:round/>
            <a:headEnd/>
            <a:tailEnd/>
          </a:ln>
          <a:effectLst/>
        </p:spPr>
        <p:txBody>
          <a:bodyPr wrap="none" anchor="ctr"/>
          <a:lstStyle/>
          <a:p>
            <a:endParaRPr lang="fr-CA"/>
          </a:p>
        </p:txBody>
      </p:sp>
      <p:sp>
        <p:nvSpPr>
          <p:cNvPr id="51" name="Text Box 19"/>
          <p:cNvSpPr txBox="1">
            <a:spLocks noChangeArrowheads="1"/>
          </p:cNvSpPr>
          <p:nvPr/>
        </p:nvSpPr>
        <p:spPr bwMode="auto">
          <a:xfrm>
            <a:off x="1397368" y="6309320"/>
            <a:ext cx="1518448" cy="646331"/>
          </a:xfrm>
          <a:prstGeom prst="rect">
            <a:avLst/>
          </a:prstGeom>
          <a:noFill/>
          <a:ln w="9525">
            <a:noFill/>
            <a:miter lim="800000"/>
            <a:headEnd/>
            <a:tailEnd/>
          </a:ln>
          <a:effectLst/>
        </p:spPr>
        <p:txBody>
          <a:bodyPr wrap="square">
            <a:spAutoFit/>
          </a:bodyPr>
          <a:lstStyle/>
          <a:p>
            <a:pPr algn="ctr">
              <a:spcBef>
                <a:spcPct val="50000"/>
              </a:spcBef>
            </a:pPr>
            <a:r>
              <a:rPr lang="fr-FR" dirty="0"/>
              <a:t>X avec </a:t>
            </a:r>
            <a:r>
              <a:rPr lang="fr-FR" dirty="0" err="1"/>
              <a:t>sbv</a:t>
            </a:r>
            <a:r>
              <a:rPr lang="fr-FR" dirty="0"/>
              <a:t> aux X</a:t>
            </a:r>
          </a:p>
        </p:txBody>
      </p:sp>
      <p:sp>
        <p:nvSpPr>
          <p:cNvPr id="52" name="ZoneTexte 51"/>
          <p:cNvSpPr txBox="1"/>
          <p:nvPr/>
        </p:nvSpPr>
        <p:spPr>
          <a:xfrm>
            <a:off x="971600" y="2420888"/>
            <a:ext cx="312906" cy="369332"/>
          </a:xfrm>
          <a:prstGeom prst="rect">
            <a:avLst/>
          </a:prstGeom>
          <a:noFill/>
        </p:spPr>
        <p:txBody>
          <a:bodyPr wrap="none" rtlCol="0">
            <a:spAutoFit/>
          </a:bodyPr>
          <a:lstStyle/>
          <a:p>
            <a:r>
              <a:rPr lang="fr-CA" dirty="0"/>
              <a:t>a</a:t>
            </a:r>
          </a:p>
        </p:txBody>
      </p:sp>
      <p:sp>
        <p:nvSpPr>
          <p:cNvPr id="54" name="ZoneTexte 53"/>
          <p:cNvSpPr txBox="1"/>
          <p:nvPr/>
        </p:nvSpPr>
        <p:spPr>
          <a:xfrm>
            <a:off x="971600" y="2636912"/>
            <a:ext cx="312906" cy="369332"/>
          </a:xfrm>
          <a:prstGeom prst="rect">
            <a:avLst/>
          </a:prstGeom>
          <a:noFill/>
        </p:spPr>
        <p:txBody>
          <a:bodyPr wrap="none" rtlCol="0">
            <a:spAutoFit/>
          </a:bodyPr>
          <a:lstStyle/>
          <a:p>
            <a:r>
              <a:rPr lang="fr-CA" dirty="0"/>
              <a:t>b</a:t>
            </a:r>
          </a:p>
        </p:txBody>
      </p:sp>
      <p:sp>
        <p:nvSpPr>
          <p:cNvPr id="55" name="ZoneTexte 54"/>
          <p:cNvSpPr txBox="1"/>
          <p:nvPr/>
        </p:nvSpPr>
        <p:spPr>
          <a:xfrm>
            <a:off x="1331640" y="2708920"/>
            <a:ext cx="300082" cy="369332"/>
          </a:xfrm>
          <a:prstGeom prst="rect">
            <a:avLst/>
          </a:prstGeom>
          <a:noFill/>
        </p:spPr>
        <p:txBody>
          <a:bodyPr wrap="none" rtlCol="0">
            <a:spAutoFit/>
          </a:bodyPr>
          <a:lstStyle/>
          <a:p>
            <a:r>
              <a:rPr lang="fr-CA" dirty="0"/>
              <a:t>c</a:t>
            </a:r>
          </a:p>
        </p:txBody>
      </p:sp>
      <p:sp>
        <p:nvSpPr>
          <p:cNvPr id="56" name="ZoneTexte 55"/>
          <p:cNvSpPr txBox="1"/>
          <p:nvPr/>
        </p:nvSpPr>
        <p:spPr>
          <a:xfrm>
            <a:off x="2699792" y="2708920"/>
            <a:ext cx="312906" cy="369332"/>
          </a:xfrm>
          <a:prstGeom prst="rect">
            <a:avLst/>
          </a:prstGeom>
          <a:noFill/>
        </p:spPr>
        <p:txBody>
          <a:bodyPr wrap="none" rtlCol="0">
            <a:spAutoFit/>
          </a:bodyPr>
          <a:lstStyle/>
          <a:p>
            <a:r>
              <a:rPr lang="fr-CA" dirty="0"/>
              <a:t>e</a:t>
            </a:r>
          </a:p>
        </p:txBody>
      </p:sp>
      <p:sp>
        <p:nvSpPr>
          <p:cNvPr id="57" name="ZoneTexte 56"/>
          <p:cNvSpPr txBox="1"/>
          <p:nvPr/>
        </p:nvSpPr>
        <p:spPr>
          <a:xfrm>
            <a:off x="1979712" y="2636912"/>
            <a:ext cx="312906" cy="369332"/>
          </a:xfrm>
          <a:prstGeom prst="rect">
            <a:avLst/>
          </a:prstGeom>
          <a:noFill/>
        </p:spPr>
        <p:txBody>
          <a:bodyPr wrap="none" rtlCol="0">
            <a:spAutoFit/>
          </a:bodyPr>
          <a:lstStyle/>
          <a:p>
            <a:r>
              <a:rPr lang="fr-CA" dirty="0"/>
              <a:t>d</a:t>
            </a:r>
          </a:p>
        </p:txBody>
      </p:sp>
      <p:sp>
        <p:nvSpPr>
          <p:cNvPr id="58" name="ZoneTexte 57"/>
          <p:cNvSpPr txBox="1"/>
          <p:nvPr/>
        </p:nvSpPr>
        <p:spPr>
          <a:xfrm>
            <a:off x="1331640" y="3356992"/>
            <a:ext cx="248786" cy="369332"/>
          </a:xfrm>
          <a:prstGeom prst="rect">
            <a:avLst/>
          </a:prstGeom>
          <a:noFill/>
        </p:spPr>
        <p:txBody>
          <a:bodyPr wrap="none" rtlCol="0">
            <a:spAutoFit/>
          </a:bodyPr>
          <a:lstStyle/>
          <a:p>
            <a:r>
              <a:rPr lang="fr-CA" dirty="0"/>
              <a:t>f</a:t>
            </a:r>
          </a:p>
        </p:txBody>
      </p:sp>
      <p:graphicFrame>
        <p:nvGraphicFramePr>
          <p:cNvPr id="59" name="Tableau 58"/>
          <p:cNvGraphicFramePr>
            <a:graphicFrameLocks noGrp="1"/>
          </p:cNvGraphicFramePr>
          <p:nvPr>
            <p:extLst>
              <p:ext uri="{D42A27DB-BD31-4B8C-83A1-F6EECF244321}">
                <p14:modId xmlns:p14="http://schemas.microsoft.com/office/powerpoint/2010/main" val="2265478150"/>
              </p:ext>
            </p:extLst>
          </p:nvPr>
        </p:nvGraphicFramePr>
        <p:xfrm>
          <a:off x="4716016" y="3140968"/>
          <a:ext cx="4032448" cy="2213069"/>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384269">
                <a:tc>
                  <a:txBody>
                    <a:bodyPr/>
                    <a:lstStyle/>
                    <a:p>
                      <a:pPr algn="ctr"/>
                      <a:endParaRPr lang="fr-CA" sz="1600" dirty="0"/>
                    </a:p>
                  </a:txBody>
                  <a:tcPr anchor="ctr"/>
                </a:tc>
                <a:tc>
                  <a:txBody>
                    <a:bodyPr/>
                    <a:lstStyle/>
                    <a:p>
                      <a:pPr algn="ctr"/>
                      <a:r>
                        <a:rPr lang="fr-CA" sz="1600" dirty="0" err="1"/>
                        <a:t>Q</a:t>
                      </a:r>
                      <a:r>
                        <a:rPr lang="fr-CA" sz="1600" baseline="30000" dirty="0" err="1"/>
                        <a:t>le</a:t>
                      </a:r>
                      <a:endParaRPr lang="fr-CA" sz="1600" baseline="30000" dirty="0"/>
                    </a:p>
                  </a:txBody>
                  <a:tcPr anchor="ctr"/>
                </a:tc>
                <a:tc>
                  <a:txBody>
                    <a:bodyPr/>
                    <a:lstStyle/>
                    <a:p>
                      <a:pPr algn="ctr"/>
                      <a:r>
                        <a:rPr lang="fr-CA" sz="1600" dirty="0" err="1"/>
                        <a:t>Q</a:t>
                      </a:r>
                      <a:r>
                        <a:rPr lang="fr-CA" sz="1600" baseline="30000" dirty="0" err="1"/>
                        <a:t>sbvX</a:t>
                      </a:r>
                      <a:endParaRPr lang="fr-CA" sz="1600" baseline="30000" dirty="0"/>
                    </a:p>
                  </a:txBody>
                  <a:tcPr anchor="ctr"/>
                </a:tc>
                <a:tc>
                  <a:txBody>
                    <a:bodyPr/>
                    <a:lstStyle/>
                    <a:p>
                      <a:pPr algn="ctr"/>
                      <a:r>
                        <a:rPr lang="fr-CA" sz="1600" dirty="0">
                          <a:sym typeface="Symbol"/>
                        </a:rPr>
                        <a:t></a:t>
                      </a:r>
                      <a:endParaRPr lang="fr-CA" sz="1600" dirty="0"/>
                    </a:p>
                  </a:txBody>
                  <a:tcPr anchor="ctr"/>
                </a:tc>
                <a:extLst>
                  <a:ext uri="{0D108BD9-81ED-4DB2-BD59-A6C34878D82A}">
                    <a16:rowId xmlns:a16="http://schemas.microsoft.com/office/drawing/2014/main" val="10000"/>
                  </a:ext>
                </a:extLst>
              </a:tr>
              <a:tr h="234026">
                <a:tc>
                  <a:txBody>
                    <a:bodyPr/>
                    <a:lstStyle/>
                    <a:p>
                      <a:pPr algn="ctr"/>
                      <a:r>
                        <a:rPr lang="fr-CA" sz="1600" dirty="0"/>
                        <a:t>SC</a:t>
                      </a:r>
                    </a:p>
                  </a:txBody>
                  <a:tcPr anchor="ctr"/>
                </a:tc>
                <a:tc>
                  <a:txBody>
                    <a:bodyPr/>
                    <a:lstStyle/>
                    <a:p>
                      <a:pPr algn="ctr"/>
                      <a:r>
                        <a:rPr lang="en-CA" sz="1600" dirty="0" err="1"/>
                        <a:t>abc</a:t>
                      </a:r>
                      <a:endParaRPr lang="fr-CA" sz="1600" dirty="0"/>
                    </a:p>
                  </a:txBody>
                  <a:tcPr anchor="ctr"/>
                </a:tc>
                <a:tc>
                  <a:txBody>
                    <a:bodyPr/>
                    <a:lstStyle/>
                    <a:p>
                      <a:pPr algn="ctr"/>
                      <a:r>
                        <a:rPr lang="fr-CA" sz="1600" dirty="0"/>
                        <a:t>a</a:t>
                      </a:r>
                    </a:p>
                  </a:txBody>
                  <a:tcPr anchor="ctr"/>
                </a:tc>
                <a:tc>
                  <a:txBody>
                    <a:bodyPr/>
                    <a:lstStyle/>
                    <a:p>
                      <a:pPr algn="ctr"/>
                      <a:r>
                        <a:rPr lang="en-CA" sz="1600" dirty="0"/>
                        <a:t>-</a:t>
                      </a:r>
                      <a:r>
                        <a:rPr lang="en-CA" sz="1600" dirty="0" err="1"/>
                        <a:t>bc</a:t>
                      </a:r>
                      <a:endParaRPr lang="fr-CA" sz="1600" dirty="0"/>
                    </a:p>
                  </a:txBody>
                  <a:tcPr anchor="ctr"/>
                </a:tc>
                <a:extLst>
                  <a:ext uri="{0D108BD9-81ED-4DB2-BD59-A6C34878D82A}">
                    <a16:rowId xmlns:a16="http://schemas.microsoft.com/office/drawing/2014/main" val="10001"/>
                  </a:ext>
                </a:extLst>
              </a:tr>
              <a:tr h="234026">
                <a:tc>
                  <a:txBody>
                    <a:bodyPr/>
                    <a:lstStyle/>
                    <a:p>
                      <a:pPr algn="ctr"/>
                      <a:r>
                        <a:rPr lang="fr-CA" sz="1600" dirty="0"/>
                        <a:t>SP</a:t>
                      </a:r>
                    </a:p>
                  </a:txBody>
                  <a:tcPr anchor="ctr"/>
                </a:tc>
                <a:tc>
                  <a:txBody>
                    <a:bodyPr/>
                    <a:lstStyle/>
                    <a:p>
                      <a:pPr algn="ctr"/>
                      <a:r>
                        <a:rPr lang="en-CA" sz="1600" dirty="0"/>
                        <a:t>f</a:t>
                      </a:r>
                      <a:endParaRPr lang="fr-CA" sz="1600" dirty="0"/>
                    </a:p>
                  </a:txBody>
                  <a:tcPr anchor="ctr"/>
                </a:tc>
                <a:tc>
                  <a:txBody>
                    <a:bodyPr/>
                    <a:lstStyle/>
                    <a:p>
                      <a:pPr algn="ctr"/>
                      <a:r>
                        <a:rPr lang="fr-CA" sz="1600" dirty="0" err="1"/>
                        <a:t>bcdf</a:t>
                      </a:r>
                      <a:endParaRPr lang="fr-CA" sz="1600" dirty="0"/>
                    </a:p>
                  </a:txBody>
                  <a:tcPr anchor="ctr"/>
                </a:tc>
                <a:tc>
                  <a:txBody>
                    <a:bodyPr/>
                    <a:lstStyle/>
                    <a:p>
                      <a:pPr algn="ctr"/>
                      <a:r>
                        <a:rPr lang="en-CA" sz="1600" dirty="0"/>
                        <a:t>+</a:t>
                      </a:r>
                      <a:r>
                        <a:rPr lang="en-CA" sz="1600" dirty="0" err="1"/>
                        <a:t>bcd</a:t>
                      </a:r>
                      <a:endParaRPr lang="fr-CA" sz="1600" dirty="0"/>
                    </a:p>
                  </a:txBody>
                  <a:tcPr anchor="ctr"/>
                </a:tc>
                <a:extLst>
                  <a:ext uri="{0D108BD9-81ED-4DB2-BD59-A6C34878D82A}">
                    <a16:rowId xmlns:a16="http://schemas.microsoft.com/office/drawing/2014/main" val="10002"/>
                  </a:ext>
                </a:extLst>
              </a:tr>
              <a:tr h="234026">
                <a:tc>
                  <a:txBody>
                    <a:bodyPr/>
                    <a:lstStyle/>
                    <a:p>
                      <a:pPr algn="ctr"/>
                      <a:r>
                        <a:rPr lang="en-CA" sz="1600" dirty="0"/>
                        <a:t>RG</a:t>
                      </a:r>
                      <a:endParaRPr lang="fr-CA" sz="1600" dirty="0"/>
                    </a:p>
                  </a:txBody>
                  <a:tcPr anchor="ctr"/>
                </a:tc>
                <a:tc>
                  <a:txBody>
                    <a:bodyPr/>
                    <a:lstStyle/>
                    <a:p>
                      <a:pPr algn="ctr"/>
                      <a:r>
                        <a:rPr lang="en-CA" sz="1600" dirty="0"/>
                        <a:t>-</a:t>
                      </a:r>
                      <a:endParaRPr lang="fr-CA" sz="1600" dirty="0"/>
                    </a:p>
                  </a:txBody>
                  <a:tcPr anchor="ctr"/>
                </a:tc>
                <a:tc>
                  <a:txBody>
                    <a:bodyPr/>
                    <a:lstStyle/>
                    <a:p>
                      <a:pPr algn="ctr"/>
                      <a:r>
                        <a:rPr lang="en-CA" sz="1600" dirty="0"/>
                        <a:t>-</a:t>
                      </a:r>
                      <a:r>
                        <a:rPr lang="en-CA" sz="1600" dirty="0" err="1"/>
                        <a:t>cde</a:t>
                      </a:r>
                      <a:endParaRPr lang="fr-CA" sz="1600" dirty="0"/>
                    </a:p>
                  </a:txBody>
                  <a:tcPr anchor="ctr"/>
                </a:tc>
                <a:tc>
                  <a:txBody>
                    <a:bodyPr/>
                    <a:lstStyle/>
                    <a:p>
                      <a:pPr algn="ctr"/>
                      <a:r>
                        <a:rPr lang="en-CA" sz="1600" dirty="0"/>
                        <a:t>-</a:t>
                      </a:r>
                      <a:r>
                        <a:rPr lang="en-CA" sz="1600" dirty="0" err="1"/>
                        <a:t>cde</a:t>
                      </a:r>
                      <a:endParaRPr lang="fr-CA" sz="1600" dirty="0"/>
                    </a:p>
                  </a:txBody>
                  <a:tcPr anchor="ctr"/>
                </a:tc>
                <a:extLst>
                  <a:ext uri="{0D108BD9-81ED-4DB2-BD59-A6C34878D82A}">
                    <a16:rowId xmlns:a16="http://schemas.microsoft.com/office/drawing/2014/main" val="10003"/>
                  </a:ext>
                </a:extLst>
              </a:tr>
              <a:tr h="234026">
                <a:tc>
                  <a:txBody>
                    <a:bodyPr/>
                    <a:lstStyle/>
                    <a:p>
                      <a:pPr algn="ctr"/>
                      <a:r>
                        <a:rPr lang="fr-CA" sz="1600" dirty="0"/>
                        <a:t>ST</a:t>
                      </a:r>
                    </a:p>
                  </a:txBody>
                  <a:tcPr anchor="ctr"/>
                </a:tc>
                <a:tc>
                  <a:txBody>
                    <a:bodyPr/>
                    <a:lstStyle/>
                    <a:p>
                      <a:pPr algn="ctr"/>
                      <a:r>
                        <a:rPr lang="fr-CA" sz="1600" dirty="0" err="1"/>
                        <a:t>abcf</a:t>
                      </a:r>
                      <a:endParaRPr lang="fr-CA" sz="1600" dirty="0"/>
                    </a:p>
                  </a:txBody>
                  <a:tcPr anchor="ctr"/>
                </a:tc>
                <a:tc>
                  <a:txBody>
                    <a:bodyPr/>
                    <a:lstStyle/>
                    <a:p>
                      <a:pPr algn="ctr"/>
                      <a:r>
                        <a:rPr lang="fr-CA" sz="1600" dirty="0" err="1"/>
                        <a:t>abcdf</a:t>
                      </a:r>
                      <a:r>
                        <a:rPr lang="fr-CA" sz="1600" dirty="0"/>
                        <a:t>-cde =</a:t>
                      </a:r>
                      <a:r>
                        <a:rPr lang="fr-CA" sz="1600" dirty="0" err="1"/>
                        <a:t>abf</a:t>
                      </a:r>
                      <a:r>
                        <a:rPr lang="fr-CA" sz="1600" dirty="0"/>
                        <a:t>-e</a:t>
                      </a:r>
                    </a:p>
                  </a:txBody>
                  <a:tcPr anchor="ctr"/>
                </a:tc>
                <a:tc>
                  <a:txBody>
                    <a:bodyPr/>
                    <a:lstStyle/>
                    <a:p>
                      <a:pPr algn="ctr"/>
                      <a:r>
                        <a:rPr lang="en-CA" sz="1600" dirty="0"/>
                        <a:t>-</a:t>
                      </a:r>
                      <a:r>
                        <a:rPr lang="en-CA" sz="1600" dirty="0" err="1"/>
                        <a:t>ce</a:t>
                      </a:r>
                      <a:endParaRPr lang="fr-CA" sz="1600" dirty="0"/>
                    </a:p>
                  </a:txBody>
                  <a:tcPr anchor="ctr"/>
                </a:tc>
                <a:extLst>
                  <a:ext uri="{0D108BD9-81ED-4DB2-BD59-A6C34878D82A}">
                    <a16:rowId xmlns:a16="http://schemas.microsoft.com/office/drawing/2014/main" val="10004"/>
                  </a:ext>
                </a:extLst>
              </a:tr>
            </a:tbl>
          </a:graphicData>
        </a:graphic>
      </p:graphicFrame>
      <p:sp>
        <p:nvSpPr>
          <p:cNvPr id="60" name="ZoneTexte 59"/>
          <p:cNvSpPr txBox="1"/>
          <p:nvPr/>
        </p:nvSpPr>
        <p:spPr>
          <a:xfrm>
            <a:off x="2090966" y="2987660"/>
            <a:ext cx="248786" cy="369332"/>
          </a:xfrm>
          <a:prstGeom prst="rect">
            <a:avLst/>
          </a:prstGeom>
          <a:noFill/>
        </p:spPr>
        <p:txBody>
          <a:bodyPr wrap="none" rtlCol="0">
            <a:spAutoFit/>
          </a:bodyPr>
          <a:lstStyle/>
          <a:p>
            <a:r>
              <a:rPr lang="fr-CA" dirty="0"/>
              <a:t>f</a:t>
            </a:r>
          </a:p>
        </p:txBody>
      </p:sp>
    </p:spTree>
    <p:extLst>
      <p:ext uri="{BB962C8B-B14F-4D97-AF65-F5344CB8AC3E}">
        <p14:creationId xmlns:p14="http://schemas.microsoft.com/office/powerpoint/2010/main" val="19609133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468312" y="1628800"/>
            <a:ext cx="8675688" cy="4968850"/>
          </a:xfrm>
        </p:spPr>
        <p:txBody>
          <a:bodyPr/>
          <a:lstStyle/>
          <a:p>
            <a:pPr>
              <a:buClr>
                <a:srgbClr val="FFCC00"/>
              </a:buClr>
              <a:buFont typeface="Wingdings" pitchFamily="2" charset="2"/>
              <a:buChar char="§"/>
            </a:pPr>
            <a:r>
              <a:rPr lang="fr-CA" sz="3000" dirty="0"/>
              <a:t>Ils sont tous aussi efficaces pour limiter les importations d’un bien.</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Ils entraînent tous des pertes sèches.</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Toutefois, ils entraînent tous des redistributions de la richesse qui sont différentes.</a:t>
            </a:r>
          </a:p>
        </p:txBody>
      </p:sp>
      <p:sp>
        <p:nvSpPr>
          <p:cNvPr id="7" name="Titre 5"/>
          <p:cNvSpPr>
            <a:spLocks noGrp="1"/>
          </p:cNvSpPr>
          <p:nvPr>
            <p:ph type="title"/>
          </p:nvPr>
        </p:nvSpPr>
        <p:spPr>
          <a:xfrm>
            <a:off x="457200" y="274638"/>
            <a:ext cx="8686800" cy="1143000"/>
          </a:xfrm>
        </p:spPr>
        <p:txBody>
          <a:bodyPr>
            <a:normAutofit/>
          </a:bodyPr>
          <a:lstStyle/>
          <a:p>
            <a:pPr algn="l"/>
            <a:r>
              <a:rPr lang="fr-CA" sz="3200" b="1" dirty="0">
                <a:solidFill>
                  <a:srgbClr val="FFCC00"/>
                </a:solidFill>
                <a:latin typeface="Franklin Gothic Book" pitchFamily="34" charset="0"/>
              </a:rPr>
              <a:t>Tarifs, quotas et subventions pour les petits pays</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49</a:t>
            </a:fld>
            <a:endParaRPr lang="fr-CA"/>
          </a:p>
        </p:txBody>
      </p:sp>
    </p:spTree>
    <p:extLst>
      <p:ext uri="{BB962C8B-B14F-4D97-AF65-F5344CB8AC3E}">
        <p14:creationId xmlns:p14="http://schemas.microsoft.com/office/powerpoint/2010/main" val="51354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a:solidFill>
                  <a:srgbClr val="FFC000"/>
                </a:solidFill>
              </a:rPr>
              <a:t>La disposition à payer des consommateurs</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11" name="Text Box 37"/>
          <p:cNvSpPr txBox="1">
            <a:spLocks noChangeArrowheads="1"/>
          </p:cNvSpPr>
          <p:nvPr/>
        </p:nvSpPr>
        <p:spPr bwMode="auto">
          <a:xfrm>
            <a:off x="4139952" y="2204864"/>
            <a:ext cx="4752528" cy="923330"/>
          </a:xfrm>
          <a:prstGeom prst="rect">
            <a:avLst/>
          </a:prstGeom>
          <a:noFill/>
          <a:ln w="9525">
            <a:noFill/>
            <a:miter lim="800000"/>
            <a:headEnd/>
            <a:tailEnd/>
          </a:ln>
          <a:effectLst/>
        </p:spPr>
        <p:txBody>
          <a:bodyPr wrap="square">
            <a:spAutoFit/>
          </a:bodyPr>
          <a:lstStyle/>
          <a:p>
            <a:r>
              <a:rPr lang="fr-FR" dirty="0"/>
              <a:t>La courbe de demande indique la disposition à payer des consommateurs pour chaque unité du bien.</a:t>
            </a:r>
          </a:p>
        </p:txBody>
      </p:sp>
      <p:sp>
        <p:nvSpPr>
          <p:cNvPr id="27" name="Text Box 16"/>
          <p:cNvSpPr txBox="1">
            <a:spLocks noChangeArrowheads="1"/>
          </p:cNvSpPr>
          <p:nvPr/>
        </p:nvSpPr>
        <p:spPr bwMode="auto">
          <a:xfrm>
            <a:off x="5868144" y="5477162"/>
            <a:ext cx="504056" cy="369332"/>
          </a:xfrm>
          <a:prstGeom prst="rect">
            <a:avLst/>
          </a:prstGeom>
          <a:noFill/>
          <a:ln w="9525">
            <a:noFill/>
            <a:miter lim="800000"/>
            <a:headEnd/>
            <a:tailEnd/>
          </a:ln>
        </p:spPr>
        <p:txBody>
          <a:bodyPr wrap="square">
            <a:spAutoFit/>
          </a:bodyPr>
          <a:lstStyle/>
          <a:p>
            <a:r>
              <a:rPr lang="fr-FR" dirty="0"/>
              <a:t>20</a:t>
            </a:r>
          </a:p>
        </p:txBody>
      </p:sp>
      <p:sp>
        <p:nvSpPr>
          <p:cNvPr id="28" name="Text Box 18"/>
          <p:cNvSpPr txBox="1">
            <a:spLocks noChangeArrowheads="1"/>
          </p:cNvSpPr>
          <p:nvPr/>
        </p:nvSpPr>
        <p:spPr bwMode="auto">
          <a:xfrm>
            <a:off x="2123728" y="2060848"/>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0" name="Line 20"/>
          <p:cNvSpPr>
            <a:spLocks noChangeShapeType="1"/>
          </p:cNvSpPr>
          <p:nvPr/>
        </p:nvSpPr>
        <p:spPr bwMode="auto">
          <a:xfrm>
            <a:off x="2555776" y="2780928"/>
            <a:ext cx="504056" cy="0"/>
          </a:xfrm>
          <a:prstGeom prst="line">
            <a:avLst/>
          </a:prstGeom>
          <a:noFill/>
          <a:ln w="9525">
            <a:solidFill>
              <a:schemeClr val="tx1"/>
            </a:solidFill>
            <a:prstDash val="dash"/>
            <a:round/>
            <a:headEnd/>
            <a:tailEnd/>
          </a:ln>
          <a:effectLst/>
        </p:spPr>
        <p:txBody>
          <a:bodyPr wrap="none" anchor="ctr"/>
          <a:lstStyle/>
          <a:p>
            <a:endParaRPr lang="fr-CA"/>
          </a:p>
        </p:txBody>
      </p:sp>
      <p:sp>
        <p:nvSpPr>
          <p:cNvPr id="31" name="Line 21"/>
          <p:cNvSpPr>
            <a:spLocks noChangeShapeType="1"/>
          </p:cNvSpPr>
          <p:nvPr/>
        </p:nvSpPr>
        <p:spPr bwMode="auto">
          <a:xfrm flipH="1">
            <a:off x="2987824" y="2780928"/>
            <a:ext cx="0" cy="2664296"/>
          </a:xfrm>
          <a:prstGeom prst="line">
            <a:avLst/>
          </a:prstGeom>
          <a:noFill/>
          <a:ln w="9525">
            <a:solidFill>
              <a:schemeClr val="tx1"/>
            </a:solidFill>
            <a:prstDash val="dash"/>
            <a:round/>
            <a:headEnd/>
            <a:tailEnd/>
          </a:ln>
          <a:effectLst/>
        </p:spPr>
        <p:txBody>
          <a:bodyPr wrap="none" anchor="ctr"/>
          <a:lstStyle/>
          <a:p>
            <a:endParaRPr lang="fr-CA"/>
          </a:p>
        </p:txBody>
      </p:sp>
      <p:sp>
        <p:nvSpPr>
          <p:cNvPr id="32" name="Text Box 27"/>
          <p:cNvSpPr txBox="1">
            <a:spLocks noChangeArrowheads="1"/>
          </p:cNvSpPr>
          <p:nvPr/>
        </p:nvSpPr>
        <p:spPr bwMode="auto">
          <a:xfrm>
            <a:off x="2843808" y="5445224"/>
            <a:ext cx="312906" cy="369332"/>
          </a:xfrm>
          <a:prstGeom prst="rect">
            <a:avLst/>
          </a:prstGeom>
          <a:noFill/>
          <a:ln w="9525">
            <a:noFill/>
            <a:miter lim="800000"/>
            <a:headEnd/>
            <a:tailEnd/>
          </a:ln>
          <a:effectLst/>
        </p:spPr>
        <p:txBody>
          <a:bodyPr wrap="none">
            <a:spAutoFit/>
          </a:bodyPr>
          <a:lstStyle/>
          <a:p>
            <a:r>
              <a:rPr lang="fr-FR" dirty="0"/>
              <a:t>2</a:t>
            </a:r>
          </a:p>
        </p:txBody>
      </p:sp>
      <p:sp>
        <p:nvSpPr>
          <p:cNvPr id="34" name="AutoShape 13"/>
          <p:cNvSpPr>
            <a:spLocks noChangeAspect="1" noChangeArrowheads="1"/>
          </p:cNvSpPr>
          <p:nvPr/>
        </p:nvSpPr>
        <p:spPr bwMode="auto">
          <a:xfrm>
            <a:off x="2915816" y="270892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5" name="Line 20"/>
          <p:cNvSpPr>
            <a:spLocks noChangeShapeType="1"/>
          </p:cNvSpPr>
          <p:nvPr/>
        </p:nvSpPr>
        <p:spPr bwMode="auto">
          <a:xfrm>
            <a:off x="2555776" y="2564904"/>
            <a:ext cx="216024" cy="0"/>
          </a:xfrm>
          <a:prstGeom prst="line">
            <a:avLst/>
          </a:prstGeom>
          <a:noFill/>
          <a:ln w="9525">
            <a:solidFill>
              <a:schemeClr val="tx1"/>
            </a:solidFill>
            <a:prstDash val="dash"/>
            <a:round/>
            <a:headEnd/>
            <a:tailEnd/>
          </a:ln>
          <a:effectLst/>
        </p:spPr>
        <p:txBody>
          <a:bodyPr wrap="none" anchor="ctr"/>
          <a:lstStyle/>
          <a:p>
            <a:endParaRPr lang="fr-CA"/>
          </a:p>
        </p:txBody>
      </p:sp>
      <p:sp>
        <p:nvSpPr>
          <p:cNvPr id="36" name="Text Box 27"/>
          <p:cNvSpPr txBox="1">
            <a:spLocks noChangeArrowheads="1"/>
          </p:cNvSpPr>
          <p:nvPr/>
        </p:nvSpPr>
        <p:spPr bwMode="auto">
          <a:xfrm>
            <a:off x="1917460" y="2348880"/>
            <a:ext cx="633507" cy="369332"/>
          </a:xfrm>
          <a:prstGeom prst="rect">
            <a:avLst/>
          </a:prstGeom>
          <a:noFill/>
          <a:ln w="9525">
            <a:noFill/>
            <a:miter lim="800000"/>
            <a:headEnd/>
            <a:tailEnd/>
          </a:ln>
          <a:effectLst/>
        </p:spPr>
        <p:txBody>
          <a:bodyPr wrap="none">
            <a:spAutoFit/>
          </a:bodyPr>
          <a:lstStyle/>
          <a:p>
            <a:r>
              <a:rPr lang="fr-FR" dirty="0"/>
              <a:t>9,50</a:t>
            </a:r>
          </a:p>
        </p:txBody>
      </p:sp>
      <p:sp>
        <p:nvSpPr>
          <p:cNvPr id="37" name="Text Box 30"/>
          <p:cNvSpPr txBox="1">
            <a:spLocks noChangeArrowheads="1"/>
          </p:cNvSpPr>
          <p:nvPr/>
        </p:nvSpPr>
        <p:spPr bwMode="auto">
          <a:xfrm>
            <a:off x="2602109" y="5445224"/>
            <a:ext cx="312906" cy="369332"/>
          </a:xfrm>
          <a:prstGeom prst="rect">
            <a:avLst/>
          </a:prstGeom>
          <a:noFill/>
          <a:ln w="9525">
            <a:noFill/>
            <a:miter lim="800000"/>
            <a:headEnd/>
            <a:tailEnd/>
          </a:ln>
          <a:effectLst/>
        </p:spPr>
        <p:txBody>
          <a:bodyPr wrap="none">
            <a:spAutoFit/>
          </a:bodyPr>
          <a:lstStyle/>
          <a:p>
            <a:pPr algn="ctr"/>
            <a:r>
              <a:rPr lang="fr-FR" dirty="0"/>
              <a:t>1</a:t>
            </a:r>
          </a:p>
        </p:txBody>
      </p:sp>
      <p:sp>
        <p:nvSpPr>
          <p:cNvPr id="38" name="Line 21"/>
          <p:cNvSpPr>
            <a:spLocks noChangeShapeType="1"/>
          </p:cNvSpPr>
          <p:nvPr/>
        </p:nvSpPr>
        <p:spPr bwMode="auto">
          <a:xfrm flipH="1">
            <a:off x="2771800" y="2636912"/>
            <a:ext cx="0" cy="2808312"/>
          </a:xfrm>
          <a:prstGeom prst="line">
            <a:avLst/>
          </a:prstGeom>
          <a:noFill/>
          <a:ln w="9525">
            <a:solidFill>
              <a:schemeClr val="tx1"/>
            </a:solidFill>
            <a:prstDash val="dash"/>
            <a:round/>
            <a:headEnd/>
            <a:tailEnd/>
          </a:ln>
          <a:effectLst/>
        </p:spPr>
        <p:txBody>
          <a:bodyPr wrap="none" anchor="ctr"/>
          <a:lstStyle/>
          <a:p>
            <a:endParaRPr lang="fr-CA"/>
          </a:p>
        </p:txBody>
      </p:sp>
      <p:sp>
        <p:nvSpPr>
          <p:cNvPr id="39" name="AutoShape 13"/>
          <p:cNvSpPr>
            <a:spLocks noChangeAspect="1" noChangeArrowheads="1"/>
          </p:cNvSpPr>
          <p:nvPr/>
        </p:nvSpPr>
        <p:spPr bwMode="auto">
          <a:xfrm>
            <a:off x="2699792" y="2492449"/>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2" name="Text Box 27"/>
          <p:cNvSpPr txBox="1">
            <a:spLocks noChangeArrowheads="1"/>
          </p:cNvSpPr>
          <p:nvPr/>
        </p:nvSpPr>
        <p:spPr bwMode="auto">
          <a:xfrm>
            <a:off x="1907704" y="2596842"/>
            <a:ext cx="633507" cy="369332"/>
          </a:xfrm>
          <a:prstGeom prst="rect">
            <a:avLst/>
          </a:prstGeom>
          <a:noFill/>
          <a:ln w="9525">
            <a:noFill/>
            <a:miter lim="800000"/>
            <a:headEnd/>
            <a:tailEnd/>
          </a:ln>
          <a:effectLst/>
        </p:spPr>
        <p:txBody>
          <a:bodyPr wrap="none">
            <a:spAutoFit/>
          </a:bodyPr>
          <a:lstStyle/>
          <a:p>
            <a:r>
              <a:rPr lang="fr-FR" dirty="0"/>
              <a:t>9,00</a:t>
            </a:r>
          </a:p>
        </p:txBody>
      </p:sp>
      <p:sp>
        <p:nvSpPr>
          <p:cNvPr id="24" name="Line 21"/>
          <p:cNvSpPr>
            <a:spLocks noChangeShapeType="1"/>
          </p:cNvSpPr>
          <p:nvPr/>
        </p:nvSpPr>
        <p:spPr bwMode="auto">
          <a:xfrm flipH="1">
            <a:off x="3203848" y="2924944"/>
            <a:ext cx="0" cy="2520280"/>
          </a:xfrm>
          <a:prstGeom prst="line">
            <a:avLst/>
          </a:prstGeom>
          <a:noFill/>
          <a:ln w="9525">
            <a:solidFill>
              <a:schemeClr val="tx1"/>
            </a:solidFill>
            <a:prstDash val="dash"/>
            <a:round/>
            <a:headEnd/>
            <a:tailEnd/>
          </a:ln>
          <a:effectLst/>
        </p:spPr>
        <p:txBody>
          <a:bodyPr wrap="none" anchor="ctr"/>
          <a:lstStyle/>
          <a:p>
            <a:endParaRPr lang="fr-CA"/>
          </a:p>
        </p:txBody>
      </p:sp>
      <p:sp>
        <p:nvSpPr>
          <p:cNvPr id="25" name="AutoShape 13"/>
          <p:cNvSpPr>
            <a:spLocks noChangeAspect="1" noChangeArrowheads="1"/>
          </p:cNvSpPr>
          <p:nvPr/>
        </p:nvSpPr>
        <p:spPr bwMode="auto">
          <a:xfrm>
            <a:off x="3131840" y="2924497"/>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Line 20"/>
          <p:cNvSpPr>
            <a:spLocks noChangeShapeType="1"/>
          </p:cNvSpPr>
          <p:nvPr/>
        </p:nvSpPr>
        <p:spPr bwMode="auto">
          <a:xfrm>
            <a:off x="2555776" y="2996952"/>
            <a:ext cx="656456" cy="8384"/>
          </a:xfrm>
          <a:prstGeom prst="line">
            <a:avLst/>
          </a:prstGeom>
          <a:noFill/>
          <a:ln w="9525">
            <a:solidFill>
              <a:schemeClr val="tx1"/>
            </a:solidFill>
            <a:prstDash val="dash"/>
            <a:round/>
            <a:headEnd/>
            <a:tailEnd/>
          </a:ln>
          <a:effectLst/>
        </p:spPr>
        <p:txBody>
          <a:bodyPr wrap="none" anchor="ctr"/>
          <a:lstStyle/>
          <a:p>
            <a:endParaRPr lang="fr-CA"/>
          </a:p>
        </p:txBody>
      </p:sp>
      <p:sp>
        <p:nvSpPr>
          <p:cNvPr id="40" name="Text Box 27"/>
          <p:cNvSpPr txBox="1">
            <a:spLocks noChangeArrowheads="1"/>
          </p:cNvSpPr>
          <p:nvPr/>
        </p:nvSpPr>
        <p:spPr bwMode="auto">
          <a:xfrm>
            <a:off x="3059832" y="5445224"/>
            <a:ext cx="312906" cy="369332"/>
          </a:xfrm>
          <a:prstGeom prst="rect">
            <a:avLst/>
          </a:prstGeom>
          <a:noFill/>
          <a:ln w="9525">
            <a:noFill/>
            <a:miter lim="800000"/>
            <a:headEnd/>
            <a:tailEnd/>
          </a:ln>
          <a:effectLst/>
        </p:spPr>
        <p:txBody>
          <a:bodyPr wrap="none">
            <a:spAutoFit/>
          </a:bodyPr>
          <a:lstStyle/>
          <a:p>
            <a:r>
              <a:rPr lang="fr-FR" dirty="0"/>
              <a:t>3</a:t>
            </a:r>
          </a:p>
        </p:txBody>
      </p:sp>
      <p:sp>
        <p:nvSpPr>
          <p:cNvPr id="41" name="Text Box 27"/>
          <p:cNvSpPr txBox="1">
            <a:spLocks noChangeArrowheads="1"/>
          </p:cNvSpPr>
          <p:nvPr/>
        </p:nvSpPr>
        <p:spPr bwMode="auto">
          <a:xfrm>
            <a:off x="1907704" y="2812866"/>
            <a:ext cx="633507" cy="369332"/>
          </a:xfrm>
          <a:prstGeom prst="rect">
            <a:avLst/>
          </a:prstGeom>
          <a:noFill/>
          <a:ln w="9525">
            <a:noFill/>
            <a:miter lim="800000"/>
            <a:headEnd/>
            <a:tailEnd/>
          </a:ln>
          <a:effectLst/>
        </p:spPr>
        <p:txBody>
          <a:bodyPr wrap="none">
            <a:spAutoFit/>
          </a:bodyPr>
          <a:lstStyle/>
          <a:p>
            <a:r>
              <a:rPr lang="fr-FR" dirty="0"/>
              <a:t>8,50</a:t>
            </a:r>
          </a:p>
        </p:txBody>
      </p:sp>
      <p:sp>
        <p:nvSpPr>
          <p:cNvPr id="42" name="ZoneTexte 41"/>
          <p:cNvSpPr txBox="1"/>
          <p:nvPr/>
        </p:nvSpPr>
        <p:spPr>
          <a:xfrm rot="10800000" flipV="1">
            <a:off x="5234362" y="3429000"/>
            <a:ext cx="3923928" cy="1200329"/>
          </a:xfrm>
          <a:prstGeom prst="rect">
            <a:avLst/>
          </a:prstGeom>
          <a:noFill/>
        </p:spPr>
        <p:txBody>
          <a:bodyPr wrap="square" rtlCol="0">
            <a:spAutoFit/>
          </a:bodyPr>
          <a:lstStyle/>
          <a:p>
            <a:r>
              <a:rPr lang="fr-CA" dirty="0"/>
              <a:t>S’ils sont prêts à payer 9,50, 9 et 8,50 pour les 3 premières unités du bien, c’est que ce sont les valeurs qu’ils accordent à chacune d’elles.</a:t>
            </a:r>
          </a:p>
        </p:txBody>
      </p:sp>
      <p:sp>
        <p:nvSpPr>
          <p:cNvPr id="43" name="Espace réservé du numéro de diapositive 42"/>
          <p:cNvSpPr>
            <a:spLocks noGrp="1"/>
          </p:cNvSpPr>
          <p:nvPr>
            <p:ph type="sldNum" sz="quarter" idx="12"/>
          </p:nvPr>
        </p:nvSpPr>
        <p:spPr/>
        <p:txBody>
          <a:bodyPr/>
          <a:lstStyle/>
          <a:p>
            <a:fld id="{B75AE95C-6B33-44A6-91C8-9898F0E2AB93}" type="slidenum">
              <a:rPr lang="fr-CA" smtClean="0"/>
              <a:pPr/>
              <a:t>5</a:t>
            </a:fld>
            <a:endParaRPr lang="fr-CA"/>
          </a:p>
        </p:txBody>
      </p:sp>
      <p:sp>
        <p:nvSpPr>
          <p:cNvPr id="3" name="ZoneTexte 2"/>
          <p:cNvSpPr txBox="1"/>
          <p:nvPr/>
        </p:nvSpPr>
        <p:spPr>
          <a:xfrm>
            <a:off x="4279407" y="6021288"/>
            <a:ext cx="3880229" cy="646331"/>
          </a:xfrm>
          <a:prstGeom prst="rect">
            <a:avLst/>
          </a:prstGeom>
          <a:noFill/>
        </p:spPr>
        <p:txBody>
          <a:bodyPr wrap="none" rtlCol="0">
            <a:spAutoFit/>
          </a:bodyPr>
          <a:lstStyle/>
          <a:p>
            <a:r>
              <a:rPr lang="fr-FR" dirty="0" err="1"/>
              <a:t>Fct</a:t>
            </a:r>
            <a:r>
              <a:rPr lang="fr-FR" dirty="0"/>
              <a:t> de D : </a:t>
            </a:r>
            <a:r>
              <a:rPr lang="fr-FR" dirty="0" err="1"/>
              <a:t>Qd</a:t>
            </a:r>
            <a:r>
              <a:rPr lang="fr-FR" dirty="0"/>
              <a:t> (P) = 20 – 2P</a:t>
            </a:r>
          </a:p>
          <a:p>
            <a:r>
              <a:rPr lang="fr-FR" dirty="0" err="1"/>
              <a:t>Fct</a:t>
            </a:r>
            <a:r>
              <a:rPr lang="fr-FR" dirty="0"/>
              <a:t> de D inverse : P (</a:t>
            </a:r>
            <a:r>
              <a:rPr lang="fr-FR" dirty="0" err="1"/>
              <a:t>Qd</a:t>
            </a:r>
            <a:r>
              <a:rPr lang="fr-FR" dirty="0"/>
              <a:t>) = 10 – Q/2</a:t>
            </a:r>
          </a:p>
        </p:txBody>
      </p:sp>
      <p:sp>
        <p:nvSpPr>
          <p:cNvPr id="8" name="ZoneTexte 7"/>
          <p:cNvSpPr txBox="1"/>
          <p:nvPr/>
        </p:nvSpPr>
        <p:spPr>
          <a:xfrm>
            <a:off x="5868144" y="5013176"/>
            <a:ext cx="351378" cy="369332"/>
          </a:xfrm>
          <a:prstGeom prst="rect">
            <a:avLst/>
          </a:prstGeom>
          <a:noFill/>
        </p:spPr>
        <p:txBody>
          <a:bodyPr wrap="none" rtlCol="0">
            <a:spAutoFit/>
          </a:bodyPr>
          <a:lstStyle/>
          <a:p>
            <a:r>
              <a:rPr lang="en-CA" dirty="0"/>
              <a:t>D</a:t>
            </a:r>
            <a:endParaRPr lang="fr-CA" dirty="0"/>
          </a:p>
        </p:txBody>
      </p:sp>
    </p:spTree>
    <p:extLst>
      <p:ext uri="{BB962C8B-B14F-4D97-AF65-F5344CB8AC3E}">
        <p14:creationId xmlns:p14="http://schemas.microsoft.com/office/powerpoint/2010/main" val="24862780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CA" sz="3200" b="1" dirty="0">
                <a:solidFill>
                  <a:srgbClr val="FFCC00"/>
                </a:solidFill>
                <a:latin typeface="Franklin Gothic Book" pitchFamily="34" charset="0"/>
              </a:rPr>
              <a:t>Défaillances des marchés</a:t>
            </a:r>
          </a:p>
        </p:txBody>
      </p:sp>
      <p:sp>
        <p:nvSpPr>
          <p:cNvPr id="3" name="Espace réservé du contenu 2"/>
          <p:cNvSpPr>
            <a:spLocks noGrp="1"/>
          </p:cNvSpPr>
          <p:nvPr>
            <p:ph idx="1"/>
          </p:nvPr>
        </p:nvSpPr>
        <p:spPr>
          <a:xfrm>
            <a:off x="457200" y="1412776"/>
            <a:ext cx="8291264" cy="5184576"/>
          </a:xfrm>
        </p:spPr>
        <p:txBody>
          <a:bodyPr/>
          <a:lstStyle/>
          <a:p>
            <a:pPr>
              <a:buClr>
                <a:srgbClr val="FFCC00"/>
              </a:buClr>
              <a:buFont typeface="Wingdings" pitchFamily="2" charset="2"/>
              <a:buChar char="§"/>
            </a:pPr>
            <a:r>
              <a:rPr lang="fr-CA" sz="3000" dirty="0"/>
              <a:t>S’il y a des externalités positives de </a:t>
            </a:r>
            <a:r>
              <a:rPr lang="fr-CA" sz="3000" dirty="0" err="1"/>
              <a:t>prod</a:t>
            </a:r>
            <a:r>
              <a:rPr lang="fr-CA" sz="3000" dirty="0"/>
              <a:t>., le SP ne capte pas tous les bénéfices</a:t>
            </a:r>
          </a:p>
          <a:p>
            <a:pPr>
              <a:buClr>
                <a:srgbClr val="FFCC00"/>
              </a:buClr>
              <a:buFont typeface="Wingdings" pitchFamily="2" charset="2"/>
              <a:buChar char="§"/>
            </a:pPr>
            <a:endParaRPr lang="fr-CA" sz="2600" dirty="0"/>
          </a:p>
          <a:p>
            <a:pPr>
              <a:buClr>
                <a:srgbClr val="FFCC00"/>
              </a:buClr>
              <a:buFont typeface="Wingdings" pitchFamily="2" charset="2"/>
              <a:buChar char="§"/>
            </a:pPr>
            <a:r>
              <a:rPr lang="fr-CA" sz="3000" dirty="0"/>
              <a:t>S’il y a des externalités négatives de cons., le SC ne capte pas tous les coûts</a:t>
            </a:r>
          </a:p>
          <a:p>
            <a:pPr>
              <a:buClr>
                <a:srgbClr val="FFCC00"/>
              </a:buClr>
              <a:buNone/>
            </a:pPr>
            <a:endParaRPr lang="fr-CA" sz="2600" dirty="0"/>
          </a:p>
          <a:p>
            <a:pPr>
              <a:buClr>
                <a:srgbClr val="FFCC00"/>
              </a:buClr>
              <a:buFont typeface="Wingdings" pitchFamily="2" charset="2"/>
              <a:buChar char="§"/>
            </a:pPr>
            <a:r>
              <a:rPr lang="fr-CA" sz="3000" dirty="0"/>
              <a:t>La protection peut alors améliorer le bien-être, mais ce n’est pas la meilleure solution…</a:t>
            </a:r>
          </a:p>
          <a:p>
            <a:pPr lvl="1">
              <a:buClr>
                <a:srgbClr val="FFCC00"/>
              </a:buClr>
              <a:buFont typeface="Wingdings" pitchFamily="2" charset="2"/>
              <a:buChar char="§"/>
            </a:pPr>
            <a:r>
              <a:rPr lang="fr-CA" dirty="0"/>
              <a:t>Optimum de deuxième rang</a:t>
            </a:r>
            <a:endParaRPr lang="fr-CA" sz="2600" dirty="0"/>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50</a:t>
            </a:fld>
            <a:endParaRPr lang="fr-CA"/>
          </a:p>
        </p:txBody>
      </p:sp>
    </p:spTree>
    <p:extLst>
      <p:ext uri="{BB962C8B-B14F-4D97-AF65-F5344CB8AC3E}">
        <p14:creationId xmlns:p14="http://schemas.microsoft.com/office/powerpoint/2010/main" val="25237168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435280" cy="1143000"/>
          </a:xfrm>
        </p:spPr>
        <p:txBody>
          <a:bodyPr>
            <a:normAutofit/>
          </a:bodyPr>
          <a:lstStyle/>
          <a:p>
            <a:pPr algn="l"/>
            <a:r>
              <a:rPr lang="fr-CA" sz="3200" b="1" dirty="0">
                <a:solidFill>
                  <a:srgbClr val="FFCC00"/>
                </a:solidFill>
                <a:latin typeface="Franklin Gothic Book" pitchFamily="34" charset="0"/>
              </a:rPr>
              <a:t>Bien-être et externalités</a:t>
            </a:r>
          </a:p>
        </p:txBody>
      </p:sp>
      <p:cxnSp>
        <p:nvCxnSpPr>
          <p:cNvPr id="6" name="Connecteur droit avec flèche 5"/>
          <p:cNvCxnSpPr/>
          <p:nvPr/>
        </p:nvCxnSpPr>
        <p:spPr>
          <a:xfrm flipV="1">
            <a:off x="1547664" y="3789040"/>
            <a:ext cx="2304256" cy="174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flipV="1">
            <a:off x="1547664" y="1556792"/>
            <a:ext cx="0" cy="22322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3563888" y="3851756"/>
            <a:ext cx="364202" cy="369332"/>
          </a:xfrm>
          <a:prstGeom prst="rect">
            <a:avLst/>
          </a:prstGeom>
          <a:noFill/>
          <a:ln>
            <a:noFill/>
          </a:ln>
        </p:spPr>
        <p:txBody>
          <a:bodyPr wrap="none" rtlCol="0">
            <a:spAutoFit/>
          </a:bodyPr>
          <a:lstStyle/>
          <a:p>
            <a:r>
              <a:rPr lang="fr-CA" dirty="0"/>
              <a:t>Q</a:t>
            </a:r>
          </a:p>
        </p:txBody>
      </p:sp>
      <p:sp>
        <p:nvSpPr>
          <p:cNvPr id="15" name="ZoneTexte 14"/>
          <p:cNvSpPr txBox="1"/>
          <p:nvPr/>
        </p:nvSpPr>
        <p:spPr>
          <a:xfrm>
            <a:off x="1115616" y="1412776"/>
            <a:ext cx="338554" cy="369332"/>
          </a:xfrm>
          <a:prstGeom prst="rect">
            <a:avLst/>
          </a:prstGeom>
          <a:noFill/>
          <a:ln>
            <a:noFill/>
          </a:ln>
        </p:spPr>
        <p:txBody>
          <a:bodyPr wrap="none" rtlCol="0">
            <a:spAutoFit/>
          </a:bodyPr>
          <a:lstStyle/>
          <a:p>
            <a:r>
              <a:rPr lang="fr-CA" dirty="0"/>
              <a:t>P</a:t>
            </a:r>
          </a:p>
        </p:txBody>
      </p:sp>
      <p:sp>
        <p:nvSpPr>
          <p:cNvPr id="37" name="ZoneTexte 36"/>
          <p:cNvSpPr txBox="1"/>
          <p:nvPr/>
        </p:nvSpPr>
        <p:spPr>
          <a:xfrm>
            <a:off x="971600" y="2771636"/>
            <a:ext cx="627095" cy="369332"/>
          </a:xfrm>
          <a:prstGeom prst="rect">
            <a:avLst/>
          </a:prstGeom>
          <a:noFill/>
          <a:ln>
            <a:noFill/>
          </a:ln>
        </p:spPr>
        <p:txBody>
          <a:bodyPr wrap="none" rtlCol="0">
            <a:spAutoFit/>
          </a:bodyPr>
          <a:lstStyle/>
          <a:p>
            <a:r>
              <a:rPr lang="fr-CA" dirty="0"/>
              <a:t>P*+t</a:t>
            </a:r>
          </a:p>
        </p:txBody>
      </p:sp>
      <p:sp>
        <p:nvSpPr>
          <p:cNvPr id="39" name="ZoneTexte 38"/>
          <p:cNvSpPr txBox="1"/>
          <p:nvPr/>
        </p:nvSpPr>
        <p:spPr>
          <a:xfrm>
            <a:off x="2555776" y="3789040"/>
            <a:ext cx="490840" cy="307777"/>
          </a:xfrm>
          <a:prstGeom prst="rect">
            <a:avLst/>
          </a:prstGeom>
          <a:noFill/>
          <a:ln>
            <a:noFill/>
          </a:ln>
        </p:spPr>
        <p:txBody>
          <a:bodyPr wrap="none" rtlCol="0">
            <a:spAutoFit/>
          </a:bodyPr>
          <a:lstStyle/>
          <a:p>
            <a:r>
              <a:rPr lang="fr-CA" sz="1400" dirty="0"/>
              <a:t>Qd</a:t>
            </a:r>
            <a:r>
              <a:rPr lang="fr-CA" sz="1400" baseline="30000" dirty="0"/>
              <a:t>2</a:t>
            </a:r>
          </a:p>
        </p:txBody>
      </p:sp>
      <p:cxnSp>
        <p:nvCxnSpPr>
          <p:cNvPr id="29" name="Connecteur droit 28"/>
          <p:cNvCxnSpPr/>
          <p:nvPr/>
        </p:nvCxnSpPr>
        <p:spPr>
          <a:xfrm>
            <a:off x="1835696" y="1916832"/>
            <a:ext cx="1440160" cy="15121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flipV="1">
            <a:off x="1835696" y="1916832"/>
            <a:ext cx="1584176" cy="15121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ZoneTexte 42"/>
          <p:cNvSpPr txBox="1"/>
          <p:nvPr/>
        </p:nvSpPr>
        <p:spPr>
          <a:xfrm>
            <a:off x="3275856" y="1844824"/>
            <a:ext cx="364202" cy="369332"/>
          </a:xfrm>
          <a:prstGeom prst="rect">
            <a:avLst/>
          </a:prstGeom>
          <a:noFill/>
          <a:ln>
            <a:noFill/>
          </a:ln>
        </p:spPr>
        <p:txBody>
          <a:bodyPr wrap="none" rtlCol="0">
            <a:spAutoFit/>
          </a:bodyPr>
          <a:lstStyle/>
          <a:p>
            <a:r>
              <a:rPr lang="fr-CA" dirty="0"/>
              <a:t>O</a:t>
            </a:r>
          </a:p>
        </p:txBody>
      </p:sp>
      <p:sp>
        <p:nvSpPr>
          <p:cNvPr id="44" name="ZoneTexte 43"/>
          <p:cNvSpPr txBox="1"/>
          <p:nvPr/>
        </p:nvSpPr>
        <p:spPr>
          <a:xfrm>
            <a:off x="3203848" y="3212976"/>
            <a:ext cx="364202" cy="369332"/>
          </a:xfrm>
          <a:prstGeom prst="rect">
            <a:avLst/>
          </a:prstGeom>
          <a:noFill/>
          <a:ln>
            <a:noFill/>
          </a:ln>
        </p:spPr>
        <p:txBody>
          <a:bodyPr wrap="none" rtlCol="0">
            <a:spAutoFit/>
          </a:bodyPr>
          <a:lstStyle/>
          <a:p>
            <a:r>
              <a:rPr lang="fr-CA" dirty="0"/>
              <a:t>D</a:t>
            </a:r>
          </a:p>
        </p:txBody>
      </p:sp>
      <p:sp>
        <p:nvSpPr>
          <p:cNvPr id="47" name="ZoneTexte 46"/>
          <p:cNvSpPr txBox="1"/>
          <p:nvPr/>
        </p:nvSpPr>
        <p:spPr>
          <a:xfrm>
            <a:off x="1115616" y="3131676"/>
            <a:ext cx="428322" cy="369332"/>
          </a:xfrm>
          <a:prstGeom prst="rect">
            <a:avLst/>
          </a:prstGeom>
          <a:noFill/>
          <a:ln>
            <a:noFill/>
          </a:ln>
        </p:spPr>
        <p:txBody>
          <a:bodyPr wrap="square" rtlCol="0">
            <a:spAutoFit/>
          </a:bodyPr>
          <a:lstStyle/>
          <a:p>
            <a:r>
              <a:rPr lang="fr-CA" dirty="0"/>
              <a:t>P*</a:t>
            </a:r>
          </a:p>
        </p:txBody>
      </p:sp>
      <p:cxnSp>
        <p:nvCxnSpPr>
          <p:cNvPr id="49" name="Connecteur droit 48"/>
          <p:cNvCxnSpPr/>
          <p:nvPr/>
        </p:nvCxnSpPr>
        <p:spPr>
          <a:xfrm flipH="1" flipV="1">
            <a:off x="1547664" y="3275692"/>
            <a:ext cx="1584176" cy="9292"/>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52" name="Connecteur droit 51"/>
          <p:cNvCxnSpPr/>
          <p:nvPr/>
        </p:nvCxnSpPr>
        <p:spPr>
          <a:xfrm flipH="1">
            <a:off x="1547664" y="2996952"/>
            <a:ext cx="1296144"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flipV="1">
            <a:off x="1979712" y="3284984"/>
            <a:ext cx="0" cy="3096344"/>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61" name="Connecteur droit 60"/>
          <p:cNvCxnSpPr/>
          <p:nvPr/>
        </p:nvCxnSpPr>
        <p:spPr>
          <a:xfrm flipV="1">
            <a:off x="3131840" y="3284984"/>
            <a:ext cx="0" cy="504056"/>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flipV="1">
            <a:off x="2267744" y="2996952"/>
            <a:ext cx="0" cy="3384376"/>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flipV="1">
            <a:off x="2843808" y="2996952"/>
            <a:ext cx="1" cy="792087"/>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67" name="ZoneTexte 66"/>
          <p:cNvSpPr txBox="1"/>
          <p:nvPr/>
        </p:nvSpPr>
        <p:spPr>
          <a:xfrm>
            <a:off x="2915816" y="3789040"/>
            <a:ext cx="490840" cy="307777"/>
          </a:xfrm>
          <a:prstGeom prst="rect">
            <a:avLst/>
          </a:prstGeom>
          <a:noFill/>
          <a:ln>
            <a:noFill/>
          </a:ln>
        </p:spPr>
        <p:txBody>
          <a:bodyPr wrap="none" rtlCol="0">
            <a:spAutoFit/>
          </a:bodyPr>
          <a:lstStyle/>
          <a:p>
            <a:r>
              <a:rPr lang="fr-CA" sz="1400" dirty="0"/>
              <a:t>Qd</a:t>
            </a:r>
            <a:r>
              <a:rPr lang="fr-CA" sz="1400" baseline="30000" dirty="0"/>
              <a:t>1</a:t>
            </a:r>
          </a:p>
        </p:txBody>
      </p:sp>
      <p:sp>
        <p:nvSpPr>
          <p:cNvPr id="68" name="ZoneTexte 67"/>
          <p:cNvSpPr txBox="1"/>
          <p:nvPr/>
        </p:nvSpPr>
        <p:spPr>
          <a:xfrm>
            <a:off x="1691680" y="3789040"/>
            <a:ext cx="490840" cy="307777"/>
          </a:xfrm>
          <a:prstGeom prst="rect">
            <a:avLst/>
          </a:prstGeom>
          <a:noFill/>
          <a:ln>
            <a:noFill/>
          </a:ln>
        </p:spPr>
        <p:txBody>
          <a:bodyPr wrap="none" rtlCol="0">
            <a:spAutoFit/>
          </a:bodyPr>
          <a:lstStyle/>
          <a:p>
            <a:r>
              <a:rPr lang="fr-CA" sz="1400" dirty="0"/>
              <a:t>Qo</a:t>
            </a:r>
            <a:r>
              <a:rPr lang="fr-CA" sz="1400" baseline="30000" dirty="0"/>
              <a:t>1</a:t>
            </a:r>
          </a:p>
        </p:txBody>
      </p:sp>
      <p:sp>
        <p:nvSpPr>
          <p:cNvPr id="69" name="ZoneTexte 68"/>
          <p:cNvSpPr txBox="1"/>
          <p:nvPr/>
        </p:nvSpPr>
        <p:spPr>
          <a:xfrm>
            <a:off x="2051720" y="3789040"/>
            <a:ext cx="490840" cy="307777"/>
          </a:xfrm>
          <a:prstGeom prst="rect">
            <a:avLst/>
          </a:prstGeom>
          <a:noFill/>
          <a:ln>
            <a:noFill/>
          </a:ln>
        </p:spPr>
        <p:txBody>
          <a:bodyPr wrap="none" rtlCol="0">
            <a:spAutoFit/>
          </a:bodyPr>
          <a:lstStyle/>
          <a:p>
            <a:r>
              <a:rPr lang="fr-CA" sz="1400" dirty="0"/>
              <a:t>Qo</a:t>
            </a:r>
            <a:r>
              <a:rPr lang="fr-CA" sz="1400" baseline="30000" dirty="0"/>
              <a:t>2</a:t>
            </a:r>
          </a:p>
        </p:txBody>
      </p:sp>
      <p:cxnSp>
        <p:nvCxnSpPr>
          <p:cNvPr id="71" name="Connecteur droit avec flèche 70"/>
          <p:cNvCxnSpPr/>
          <p:nvPr/>
        </p:nvCxnSpPr>
        <p:spPr>
          <a:xfrm flipV="1">
            <a:off x="1547664" y="6379586"/>
            <a:ext cx="2304256" cy="174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p:nvPr/>
        </p:nvCxnSpPr>
        <p:spPr>
          <a:xfrm flipV="1">
            <a:off x="1547664" y="4149080"/>
            <a:ext cx="0" cy="22322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3" name="ZoneTexte 72"/>
          <p:cNvSpPr txBox="1"/>
          <p:nvPr/>
        </p:nvSpPr>
        <p:spPr>
          <a:xfrm>
            <a:off x="3631734" y="6444044"/>
            <a:ext cx="364202" cy="369332"/>
          </a:xfrm>
          <a:prstGeom prst="rect">
            <a:avLst/>
          </a:prstGeom>
          <a:noFill/>
          <a:ln>
            <a:noFill/>
          </a:ln>
        </p:spPr>
        <p:txBody>
          <a:bodyPr wrap="none" rtlCol="0">
            <a:spAutoFit/>
          </a:bodyPr>
          <a:lstStyle/>
          <a:p>
            <a:r>
              <a:rPr lang="fr-CA" dirty="0"/>
              <a:t>Q</a:t>
            </a:r>
          </a:p>
        </p:txBody>
      </p:sp>
      <p:sp>
        <p:nvSpPr>
          <p:cNvPr id="74" name="ZoneTexte 73"/>
          <p:cNvSpPr txBox="1"/>
          <p:nvPr/>
        </p:nvSpPr>
        <p:spPr>
          <a:xfrm>
            <a:off x="1115616" y="4077072"/>
            <a:ext cx="312906" cy="369332"/>
          </a:xfrm>
          <a:prstGeom prst="rect">
            <a:avLst/>
          </a:prstGeom>
          <a:noFill/>
          <a:ln>
            <a:noFill/>
          </a:ln>
        </p:spPr>
        <p:txBody>
          <a:bodyPr wrap="none" rtlCol="0">
            <a:spAutoFit/>
          </a:bodyPr>
          <a:lstStyle/>
          <a:p>
            <a:r>
              <a:rPr lang="fr-CA" dirty="0"/>
              <a:t>$</a:t>
            </a:r>
          </a:p>
        </p:txBody>
      </p:sp>
      <p:sp>
        <p:nvSpPr>
          <p:cNvPr id="75" name="Forme libre 74"/>
          <p:cNvSpPr/>
          <p:nvPr/>
        </p:nvSpPr>
        <p:spPr>
          <a:xfrm>
            <a:off x="1619672" y="4581128"/>
            <a:ext cx="2107389" cy="1189721"/>
          </a:xfrm>
          <a:custGeom>
            <a:avLst/>
            <a:gdLst>
              <a:gd name="connsiteX0" fmla="*/ 0 w 2075543"/>
              <a:gd name="connsiteY0" fmla="*/ 0 h 1103086"/>
              <a:gd name="connsiteX1" fmla="*/ 319315 w 2075543"/>
              <a:gd name="connsiteY1" fmla="*/ 537028 h 1103086"/>
              <a:gd name="connsiteX2" fmla="*/ 1088572 w 2075543"/>
              <a:gd name="connsiteY2" fmla="*/ 986971 h 1103086"/>
              <a:gd name="connsiteX3" fmla="*/ 2075543 w 2075543"/>
              <a:gd name="connsiteY3" fmla="*/ 1103086 h 1103086"/>
            </a:gdLst>
            <a:ahLst/>
            <a:cxnLst>
              <a:cxn ang="0">
                <a:pos x="connsiteX0" y="connsiteY0"/>
              </a:cxn>
              <a:cxn ang="0">
                <a:pos x="connsiteX1" y="connsiteY1"/>
              </a:cxn>
              <a:cxn ang="0">
                <a:pos x="connsiteX2" y="connsiteY2"/>
              </a:cxn>
              <a:cxn ang="0">
                <a:pos x="connsiteX3" y="connsiteY3"/>
              </a:cxn>
            </a:cxnLst>
            <a:rect l="l" t="t" r="r" b="b"/>
            <a:pathLst>
              <a:path w="2075543" h="1103086">
                <a:moveTo>
                  <a:pt x="0" y="0"/>
                </a:moveTo>
                <a:cubicBezTo>
                  <a:pt x="68943" y="186266"/>
                  <a:pt x="137886" y="372533"/>
                  <a:pt x="319315" y="537028"/>
                </a:cubicBezTo>
                <a:cubicBezTo>
                  <a:pt x="500744" y="701523"/>
                  <a:pt x="795867" y="892628"/>
                  <a:pt x="1088572" y="986971"/>
                </a:cubicBezTo>
                <a:cubicBezTo>
                  <a:pt x="1381277" y="1081314"/>
                  <a:pt x="1728410" y="1092200"/>
                  <a:pt x="2075543" y="1103086"/>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76" name="ZoneTexte 75"/>
          <p:cNvSpPr txBox="1"/>
          <p:nvPr/>
        </p:nvSpPr>
        <p:spPr>
          <a:xfrm>
            <a:off x="3563888" y="5373216"/>
            <a:ext cx="530915" cy="369332"/>
          </a:xfrm>
          <a:prstGeom prst="rect">
            <a:avLst/>
          </a:prstGeom>
          <a:noFill/>
          <a:ln>
            <a:noFill/>
          </a:ln>
        </p:spPr>
        <p:txBody>
          <a:bodyPr wrap="none" rtlCol="0">
            <a:spAutoFit/>
          </a:bodyPr>
          <a:lstStyle/>
          <a:p>
            <a:r>
              <a:rPr lang="fr-CA" dirty="0" err="1"/>
              <a:t>Bm</a:t>
            </a:r>
            <a:endParaRPr lang="fr-CA" dirty="0"/>
          </a:p>
        </p:txBody>
      </p:sp>
      <p:sp>
        <p:nvSpPr>
          <p:cNvPr id="80" name="ZoneTexte 79"/>
          <p:cNvSpPr txBox="1"/>
          <p:nvPr/>
        </p:nvSpPr>
        <p:spPr>
          <a:xfrm>
            <a:off x="1691680" y="6361583"/>
            <a:ext cx="490840" cy="307777"/>
          </a:xfrm>
          <a:prstGeom prst="rect">
            <a:avLst/>
          </a:prstGeom>
          <a:noFill/>
          <a:ln>
            <a:noFill/>
          </a:ln>
        </p:spPr>
        <p:txBody>
          <a:bodyPr wrap="none" rtlCol="0">
            <a:spAutoFit/>
          </a:bodyPr>
          <a:lstStyle/>
          <a:p>
            <a:r>
              <a:rPr lang="fr-CA" sz="1400" dirty="0"/>
              <a:t>Qo</a:t>
            </a:r>
            <a:r>
              <a:rPr lang="fr-CA" sz="1400" baseline="30000" dirty="0"/>
              <a:t>1</a:t>
            </a:r>
          </a:p>
        </p:txBody>
      </p:sp>
      <p:sp>
        <p:nvSpPr>
          <p:cNvPr id="81" name="ZoneTexte 80"/>
          <p:cNvSpPr txBox="1"/>
          <p:nvPr/>
        </p:nvSpPr>
        <p:spPr>
          <a:xfrm>
            <a:off x="2051720" y="6361583"/>
            <a:ext cx="490840" cy="307777"/>
          </a:xfrm>
          <a:prstGeom prst="rect">
            <a:avLst/>
          </a:prstGeom>
          <a:noFill/>
          <a:ln>
            <a:noFill/>
          </a:ln>
        </p:spPr>
        <p:txBody>
          <a:bodyPr wrap="none" rtlCol="0">
            <a:spAutoFit/>
          </a:bodyPr>
          <a:lstStyle/>
          <a:p>
            <a:r>
              <a:rPr lang="fr-CA" sz="1400" dirty="0"/>
              <a:t>Qo</a:t>
            </a:r>
            <a:r>
              <a:rPr lang="fr-CA" sz="1400" baseline="30000" dirty="0"/>
              <a:t>2</a:t>
            </a:r>
          </a:p>
        </p:txBody>
      </p:sp>
      <p:sp>
        <p:nvSpPr>
          <p:cNvPr id="82" name="ZoneTexte 81"/>
          <p:cNvSpPr txBox="1"/>
          <p:nvPr/>
        </p:nvSpPr>
        <p:spPr>
          <a:xfrm>
            <a:off x="2771800" y="3049215"/>
            <a:ext cx="284052" cy="307777"/>
          </a:xfrm>
          <a:prstGeom prst="rect">
            <a:avLst/>
          </a:prstGeom>
          <a:noFill/>
          <a:ln>
            <a:noFill/>
          </a:ln>
        </p:spPr>
        <p:txBody>
          <a:bodyPr wrap="none" rtlCol="0">
            <a:spAutoFit/>
          </a:bodyPr>
          <a:lstStyle/>
          <a:p>
            <a:r>
              <a:rPr lang="fr-CA" sz="1400" dirty="0"/>
              <a:t>a</a:t>
            </a:r>
          </a:p>
        </p:txBody>
      </p:sp>
      <p:sp>
        <p:nvSpPr>
          <p:cNvPr id="83" name="ZoneTexte 82"/>
          <p:cNvSpPr txBox="1"/>
          <p:nvPr/>
        </p:nvSpPr>
        <p:spPr>
          <a:xfrm>
            <a:off x="2051720" y="3068960"/>
            <a:ext cx="284052" cy="307777"/>
          </a:xfrm>
          <a:prstGeom prst="rect">
            <a:avLst/>
          </a:prstGeom>
          <a:noFill/>
          <a:ln>
            <a:noFill/>
          </a:ln>
        </p:spPr>
        <p:txBody>
          <a:bodyPr wrap="none" rtlCol="0">
            <a:spAutoFit/>
          </a:bodyPr>
          <a:lstStyle/>
          <a:p>
            <a:r>
              <a:rPr lang="fr-CA" sz="1400" dirty="0"/>
              <a:t>b</a:t>
            </a:r>
          </a:p>
        </p:txBody>
      </p:sp>
      <p:sp>
        <p:nvSpPr>
          <p:cNvPr id="84" name="ZoneTexte 83"/>
          <p:cNvSpPr txBox="1"/>
          <p:nvPr/>
        </p:nvSpPr>
        <p:spPr>
          <a:xfrm>
            <a:off x="1979712" y="5661248"/>
            <a:ext cx="284052" cy="307777"/>
          </a:xfrm>
          <a:prstGeom prst="rect">
            <a:avLst/>
          </a:prstGeom>
          <a:noFill/>
          <a:ln>
            <a:noFill/>
          </a:ln>
        </p:spPr>
        <p:txBody>
          <a:bodyPr wrap="none" rtlCol="0">
            <a:spAutoFit/>
          </a:bodyPr>
          <a:lstStyle/>
          <a:p>
            <a:r>
              <a:rPr lang="fr-CA" sz="1400" dirty="0"/>
              <a:t>c</a:t>
            </a:r>
          </a:p>
        </p:txBody>
      </p:sp>
      <p:sp>
        <p:nvSpPr>
          <p:cNvPr id="85" name="ZoneTexte 84"/>
          <p:cNvSpPr txBox="1"/>
          <p:nvPr/>
        </p:nvSpPr>
        <p:spPr>
          <a:xfrm>
            <a:off x="2483768" y="4293096"/>
            <a:ext cx="1146468" cy="646331"/>
          </a:xfrm>
          <a:prstGeom prst="rect">
            <a:avLst/>
          </a:prstGeom>
          <a:noFill/>
          <a:ln>
            <a:noFill/>
          </a:ln>
        </p:spPr>
        <p:txBody>
          <a:bodyPr wrap="none" rtlCol="0">
            <a:spAutoFit/>
          </a:bodyPr>
          <a:lstStyle/>
          <a:p>
            <a:r>
              <a:rPr lang="fr-CA" dirty="0">
                <a:sym typeface="Symbol"/>
              </a:rPr>
              <a:t>B.-Ê si </a:t>
            </a:r>
          </a:p>
          <a:p>
            <a:r>
              <a:rPr lang="fr-CA" dirty="0">
                <a:sym typeface="Symbol"/>
              </a:rPr>
              <a:t>c &gt; a + b</a:t>
            </a:r>
            <a:r>
              <a:rPr lang="fr-CA" dirty="0"/>
              <a:t> </a:t>
            </a:r>
          </a:p>
        </p:txBody>
      </p:sp>
      <p:cxnSp>
        <p:nvCxnSpPr>
          <p:cNvPr id="86" name="Connecteur droit avec flèche 85"/>
          <p:cNvCxnSpPr/>
          <p:nvPr/>
        </p:nvCxnSpPr>
        <p:spPr>
          <a:xfrm flipV="1">
            <a:off x="5193213" y="3789040"/>
            <a:ext cx="2304256" cy="174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flipV="1">
            <a:off x="5193213" y="1556792"/>
            <a:ext cx="0" cy="22322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8" name="ZoneTexte 87"/>
          <p:cNvSpPr txBox="1"/>
          <p:nvPr/>
        </p:nvSpPr>
        <p:spPr>
          <a:xfrm>
            <a:off x="7209437" y="3851756"/>
            <a:ext cx="364202" cy="369332"/>
          </a:xfrm>
          <a:prstGeom prst="rect">
            <a:avLst/>
          </a:prstGeom>
          <a:noFill/>
          <a:ln>
            <a:noFill/>
          </a:ln>
        </p:spPr>
        <p:txBody>
          <a:bodyPr wrap="none" rtlCol="0">
            <a:spAutoFit/>
          </a:bodyPr>
          <a:lstStyle/>
          <a:p>
            <a:r>
              <a:rPr lang="fr-CA" dirty="0"/>
              <a:t>Q</a:t>
            </a:r>
          </a:p>
        </p:txBody>
      </p:sp>
      <p:sp>
        <p:nvSpPr>
          <p:cNvPr id="89" name="ZoneTexte 88"/>
          <p:cNvSpPr txBox="1"/>
          <p:nvPr/>
        </p:nvSpPr>
        <p:spPr>
          <a:xfrm>
            <a:off x="4761165" y="1412776"/>
            <a:ext cx="338554" cy="369332"/>
          </a:xfrm>
          <a:prstGeom prst="rect">
            <a:avLst/>
          </a:prstGeom>
          <a:noFill/>
          <a:ln>
            <a:noFill/>
          </a:ln>
        </p:spPr>
        <p:txBody>
          <a:bodyPr wrap="none" rtlCol="0">
            <a:spAutoFit/>
          </a:bodyPr>
          <a:lstStyle/>
          <a:p>
            <a:r>
              <a:rPr lang="fr-CA" dirty="0"/>
              <a:t>P</a:t>
            </a:r>
          </a:p>
        </p:txBody>
      </p:sp>
      <p:sp>
        <p:nvSpPr>
          <p:cNvPr id="90" name="ZoneTexte 89"/>
          <p:cNvSpPr txBox="1"/>
          <p:nvPr/>
        </p:nvSpPr>
        <p:spPr>
          <a:xfrm>
            <a:off x="4617149" y="2771636"/>
            <a:ext cx="627095" cy="369332"/>
          </a:xfrm>
          <a:prstGeom prst="rect">
            <a:avLst/>
          </a:prstGeom>
          <a:noFill/>
          <a:ln>
            <a:noFill/>
          </a:ln>
        </p:spPr>
        <p:txBody>
          <a:bodyPr wrap="none" rtlCol="0">
            <a:spAutoFit/>
          </a:bodyPr>
          <a:lstStyle/>
          <a:p>
            <a:r>
              <a:rPr lang="fr-CA" dirty="0"/>
              <a:t>P*+t</a:t>
            </a:r>
          </a:p>
        </p:txBody>
      </p:sp>
      <p:sp>
        <p:nvSpPr>
          <p:cNvPr id="91" name="ZoneTexte 90"/>
          <p:cNvSpPr txBox="1"/>
          <p:nvPr/>
        </p:nvSpPr>
        <p:spPr>
          <a:xfrm>
            <a:off x="6201325" y="3789040"/>
            <a:ext cx="490840" cy="307777"/>
          </a:xfrm>
          <a:prstGeom prst="rect">
            <a:avLst/>
          </a:prstGeom>
          <a:noFill/>
          <a:ln>
            <a:noFill/>
          </a:ln>
        </p:spPr>
        <p:txBody>
          <a:bodyPr wrap="none" rtlCol="0">
            <a:spAutoFit/>
          </a:bodyPr>
          <a:lstStyle/>
          <a:p>
            <a:r>
              <a:rPr lang="fr-CA" sz="1400" dirty="0"/>
              <a:t>Qd</a:t>
            </a:r>
            <a:r>
              <a:rPr lang="fr-CA" sz="1400" baseline="30000" dirty="0"/>
              <a:t>2</a:t>
            </a:r>
          </a:p>
        </p:txBody>
      </p:sp>
      <p:cxnSp>
        <p:nvCxnSpPr>
          <p:cNvPr id="92" name="Connecteur droit 91"/>
          <p:cNvCxnSpPr/>
          <p:nvPr/>
        </p:nvCxnSpPr>
        <p:spPr>
          <a:xfrm>
            <a:off x="5481245" y="1916832"/>
            <a:ext cx="1440160" cy="15121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V="1">
            <a:off x="5481245" y="1916832"/>
            <a:ext cx="1584176" cy="15121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ZoneTexte 93"/>
          <p:cNvSpPr txBox="1"/>
          <p:nvPr/>
        </p:nvSpPr>
        <p:spPr>
          <a:xfrm>
            <a:off x="6921405" y="1844824"/>
            <a:ext cx="364202" cy="369332"/>
          </a:xfrm>
          <a:prstGeom prst="rect">
            <a:avLst/>
          </a:prstGeom>
          <a:noFill/>
          <a:ln>
            <a:noFill/>
          </a:ln>
        </p:spPr>
        <p:txBody>
          <a:bodyPr wrap="none" rtlCol="0">
            <a:spAutoFit/>
          </a:bodyPr>
          <a:lstStyle/>
          <a:p>
            <a:r>
              <a:rPr lang="fr-CA" dirty="0"/>
              <a:t>O</a:t>
            </a:r>
          </a:p>
        </p:txBody>
      </p:sp>
      <p:sp>
        <p:nvSpPr>
          <p:cNvPr id="95" name="ZoneTexte 94"/>
          <p:cNvSpPr txBox="1"/>
          <p:nvPr/>
        </p:nvSpPr>
        <p:spPr>
          <a:xfrm>
            <a:off x="6849397" y="3212976"/>
            <a:ext cx="364202" cy="369332"/>
          </a:xfrm>
          <a:prstGeom prst="rect">
            <a:avLst/>
          </a:prstGeom>
          <a:noFill/>
          <a:ln>
            <a:noFill/>
          </a:ln>
        </p:spPr>
        <p:txBody>
          <a:bodyPr wrap="none" rtlCol="0">
            <a:spAutoFit/>
          </a:bodyPr>
          <a:lstStyle/>
          <a:p>
            <a:r>
              <a:rPr lang="fr-CA" dirty="0"/>
              <a:t>D</a:t>
            </a:r>
          </a:p>
        </p:txBody>
      </p:sp>
      <p:sp>
        <p:nvSpPr>
          <p:cNvPr id="96" name="ZoneTexte 95"/>
          <p:cNvSpPr txBox="1"/>
          <p:nvPr/>
        </p:nvSpPr>
        <p:spPr>
          <a:xfrm>
            <a:off x="4761165" y="3131676"/>
            <a:ext cx="428322" cy="369332"/>
          </a:xfrm>
          <a:prstGeom prst="rect">
            <a:avLst/>
          </a:prstGeom>
          <a:noFill/>
          <a:ln>
            <a:noFill/>
          </a:ln>
        </p:spPr>
        <p:txBody>
          <a:bodyPr wrap="square" rtlCol="0">
            <a:spAutoFit/>
          </a:bodyPr>
          <a:lstStyle/>
          <a:p>
            <a:r>
              <a:rPr lang="fr-CA" dirty="0"/>
              <a:t>P*</a:t>
            </a:r>
          </a:p>
        </p:txBody>
      </p:sp>
      <p:cxnSp>
        <p:nvCxnSpPr>
          <p:cNvPr id="97" name="Connecteur droit 96"/>
          <p:cNvCxnSpPr/>
          <p:nvPr/>
        </p:nvCxnSpPr>
        <p:spPr>
          <a:xfrm flipH="1" flipV="1">
            <a:off x="5193213" y="3275692"/>
            <a:ext cx="1584176" cy="9292"/>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a:off x="5193213" y="2996952"/>
            <a:ext cx="1296144"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6777389" y="3284984"/>
            <a:ext cx="26859" cy="3096344"/>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01" name="Connecteur droit 100"/>
          <p:cNvCxnSpPr/>
          <p:nvPr/>
        </p:nvCxnSpPr>
        <p:spPr>
          <a:xfrm flipH="1" flipV="1">
            <a:off x="5913294" y="2996952"/>
            <a:ext cx="26858" cy="792088"/>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flipV="1">
            <a:off x="6489358" y="2996953"/>
            <a:ext cx="26858" cy="3312367"/>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03" name="ZoneTexte 102"/>
          <p:cNvSpPr txBox="1"/>
          <p:nvPr/>
        </p:nvSpPr>
        <p:spPr>
          <a:xfrm>
            <a:off x="6561365" y="3789040"/>
            <a:ext cx="490840" cy="307777"/>
          </a:xfrm>
          <a:prstGeom prst="rect">
            <a:avLst/>
          </a:prstGeom>
          <a:noFill/>
          <a:ln>
            <a:noFill/>
          </a:ln>
        </p:spPr>
        <p:txBody>
          <a:bodyPr wrap="none" rtlCol="0">
            <a:spAutoFit/>
          </a:bodyPr>
          <a:lstStyle/>
          <a:p>
            <a:r>
              <a:rPr lang="fr-CA" sz="1400" dirty="0"/>
              <a:t>Qd</a:t>
            </a:r>
            <a:r>
              <a:rPr lang="fr-CA" sz="1400" baseline="30000" dirty="0"/>
              <a:t>1</a:t>
            </a:r>
          </a:p>
        </p:txBody>
      </p:sp>
      <p:sp>
        <p:nvSpPr>
          <p:cNvPr id="104" name="ZoneTexte 103"/>
          <p:cNvSpPr txBox="1"/>
          <p:nvPr/>
        </p:nvSpPr>
        <p:spPr>
          <a:xfrm>
            <a:off x="5377304" y="3769295"/>
            <a:ext cx="490840" cy="307777"/>
          </a:xfrm>
          <a:prstGeom prst="rect">
            <a:avLst/>
          </a:prstGeom>
          <a:noFill/>
          <a:ln>
            <a:noFill/>
          </a:ln>
        </p:spPr>
        <p:txBody>
          <a:bodyPr wrap="none" rtlCol="0">
            <a:spAutoFit/>
          </a:bodyPr>
          <a:lstStyle/>
          <a:p>
            <a:r>
              <a:rPr lang="fr-CA" sz="1400" dirty="0"/>
              <a:t>Qo</a:t>
            </a:r>
            <a:r>
              <a:rPr lang="fr-CA" sz="1400" baseline="30000" dirty="0"/>
              <a:t>1</a:t>
            </a:r>
          </a:p>
        </p:txBody>
      </p:sp>
      <p:sp>
        <p:nvSpPr>
          <p:cNvPr id="105" name="ZoneTexte 104"/>
          <p:cNvSpPr txBox="1"/>
          <p:nvPr/>
        </p:nvSpPr>
        <p:spPr>
          <a:xfrm>
            <a:off x="5737344" y="3769295"/>
            <a:ext cx="490840" cy="307777"/>
          </a:xfrm>
          <a:prstGeom prst="rect">
            <a:avLst/>
          </a:prstGeom>
          <a:noFill/>
          <a:ln>
            <a:noFill/>
          </a:ln>
        </p:spPr>
        <p:txBody>
          <a:bodyPr wrap="none" rtlCol="0">
            <a:spAutoFit/>
          </a:bodyPr>
          <a:lstStyle/>
          <a:p>
            <a:r>
              <a:rPr lang="fr-CA" sz="1400" dirty="0"/>
              <a:t>Qo</a:t>
            </a:r>
            <a:r>
              <a:rPr lang="fr-CA" sz="1400" baseline="30000" dirty="0"/>
              <a:t>2</a:t>
            </a:r>
          </a:p>
        </p:txBody>
      </p:sp>
      <p:cxnSp>
        <p:nvCxnSpPr>
          <p:cNvPr id="106" name="Connecteur droit avec flèche 105"/>
          <p:cNvCxnSpPr/>
          <p:nvPr/>
        </p:nvCxnSpPr>
        <p:spPr>
          <a:xfrm flipV="1">
            <a:off x="5193213" y="6379586"/>
            <a:ext cx="2304256" cy="174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Connecteur droit avec flèche 106"/>
          <p:cNvCxnSpPr/>
          <p:nvPr/>
        </p:nvCxnSpPr>
        <p:spPr>
          <a:xfrm flipV="1">
            <a:off x="5193213" y="4149080"/>
            <a:ext cx="0" cy="223224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8" name="ZoneTexte 107"/>
          <p:cNvSpPr txBox="1"/>
          <p:nvPr/>
        </p:nvSpPr>
        <p:spPr>
          <a:xfrm>
            <a:off x="7277283" y="6444044"/>
            <a:ext cx="364202" cy="369332"/>
          </a:xfrm>
          <a:prstGeom prst="rect">
            <a:avLst/>
          </a:prstGeom>
          <a:noFill/>
          <a:ln>
            <a:noFill/>
          </a:ln>
        </p:spPr>
        <p:txBody>
          <a:bodyPr wrap="none" rtlCol="0">
            <a:spAutoFit/>
          </a:bodyPr>
          <a:lstStyle/>
          <a:p>
            <a:r>
              <a:rPr lang="fr-CA" dirty="0"/>
              <a:t>Q</a:t>
            </a:r>
          </a:p>
        </p:txBody>
      </p:sp>
      <p:sp>
        <p:nvSpPr>
          <p:cNvPr id="109" name="ZoneTexte 108"/>
          <p:cNvSpPr txBox="1"/>
          <p:nvPr/>
        </p:nvSpPr>
        <p:spPr>
          <a:xfrm>
            <a:off x="4761165" y="4077072"/>
            <a:ext cx="312906" cy="369332"/>
          </a:xfrm>
          <a:prstGeom prst="rect">
            <a:avLst/>
          </a:prstGeom>
          <a:noFill/>
          <a:ln>
            <a:noFill/>
          </a:ln>
        </p:spPr>
        <p:txBody>
          <a:bodyPr wrap="none" rtlCol="0">
            <a:spAutoFit/>
          </a:bodyPr>
          <a:lstStyle/>
          <a:p>
            <a:r>
              <a:rPr lang="fr-CA" dirty="0"/>
              <a:t>$</a:t>
            </a:r>
          </a:p>
        </p:txBody>
      </p:sp>
      <p:sp>
        <p:nvSpPr>
          <p:cNvPr id="110" name="Forme libre 109"/>
          <p:cNvSpPr/>
          <p:nvPr/>
        </p:nvSpPr>
        <p:spPr>
          <a:xfrm rot="17117287">
            <a:off x="5114937" y="4685220"/>
            <a:ext cx="2107389" cy="1189721"/>
          </a:xfrm>
          <a:custGeom>
            <a:avLst/>
            <a:gdLst>
              <a:gd name="connsiteX0" fmla="*/ 0 w 2075543"/>
              <a:gd name="connsiteY0" fmla="*/ 0 h 1103086"/>
              <a:gd name="connsiteX1" fmla="*/ 319315 w 2075543"/>
              <a:gd name="connsiteY1" fmla="*/ 537028 h 1103086"/>
              <a:gd name="connsiteX2" fmla="*/ 1088572 w 2075543"/>
              <a:gd name="connsiteY2" fmla="*/ 986971 h 1103086"/>
              <a:gd name="connsiteX3" fmla="*/ 2075543 w 2075543"/>
              <a:gd name="connsiteY3" fmla="*/ 1103086 h 1103086"/>
            </a:gdLst>
            <a:ahLst/>
            <a:cxnLst>
              <a:cxn ang="0">
                <a:pos x="connsiteX0" y="connsiteY0"/>
              </a:cxn>
              <a:cxn ang="0">
                <a:pos x="connsiteX1" y="connsiteY1"/>
              </a:cxn>
              <a:cxn ang="0">
                <a:pos x="connsiteX2" y="connsiteY2"/>
              </a:cxn>
              <a:cxn ang="0">
                <a:pos x="connsiteX3" y="connsiteY3"/>
              </a:cxn>
            </a:cxnLst>
            <a:rect l="l" t="t" r="r" b="b"/>
            <a:pathLst>
              <a:path w="2075543" h="1103086">
                <a:moveTo>
                  <a:pt x="0" y="0"/>
                </a:moveTo>
                <a:cubicBezTo>
                  <a:pt x="68943" y="186266"/>
                  <a:pt x="137886" y="372533"/>
                  <a:pt x="319315" y="537028"/>
                </a:cubicBezTo>
                <a:cubicBezTo>
                  <a:pt x="500744" y="701523"/>
                  <a:pt x="795867" y="892628"/>
                  <a:pt x="1088572" y="986971"/>
                </a:cubicBezTo>
                <a:cubicBezTo>
                  <a:pt x="1381277" y="1081314"/>
                  <a:pt x="1728410" y="1092200"/>
                  <a:pt x="2075543" y="1103086"/>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111" name="ZoneTexte 110"/>
          <p:cNvSpPr txBox="1"/>
          <p:nvPr/>
        </p:nvSpPr>
        <p:spPr>
          <a:xfrm>
            <a:off x="6948264" y="4365104"/>
            <a:ext cx="543739" cy="369332"/>
          </a:xfrm>
          <a:prstGeom prst="rect">
            <a:avLst/>
          </a:prstGeom>
          <a:noFill/>
          <a:ln>
            <a:noFill/>
          </a:ln>
        </p:spPr>
        <p:txBody>
          <a:bodyPr wrap="none" rtlCol="0">
            <a:spAutoFit/>
          </a:bodyPr>
          <a:lstStyle/>
          <a:p>
            <a:r>
              <a:rPr lang="fr-CA" dirty="0"/>
              <a:t>Cm</a:t>
            </a:r>
          </a:p>
        </p:txBody>
      </p:sp>
      <p:sp>
        <p:nvSpPr>
          <p:cNvPr id="114" name="ZoneTexte 113"/>
          <p:cNvSpPr txBox="1"/>
          <p:nvPr/>
        </p:nvSpPr>
        <p:spPr>
          <a:xfrm>
            <a:off x="6417349" y="3049215"/>
            <a:ext cx="284052" cy="307777"/>
          </a:xfrm>
          <a:prstGeom prst="rect">
            <a:avLst/>
          </a:prstGeom>
          <a:noFill/>
          <a:ln>
            <a:noFill/>
          </a:ln>
        </p:spPr>
        <p:txBody>
          <a:bodyPr wrap="none" rtlCol="0">
            <a:spAutoFit/>
          </a:bodyPr>
          <a:lstStyle/>
          <a:p>
            <a:r>
              <a:rPr lang="fr-CA" sz="1400" dirty="0"/>
              <a:t>a</a:t>
            </a:r>
          </a:p>
        </p:txBody>
      </p:sp>
      <p:sp>
        <p:nvSpPr>
          <p:cNvPr id="115" name="ZoneTexte 114"/>
          <p:cNvSpPr txBox="1"/>
          <p:nvPr/>
        </p:nvSpPr>
        <p:spPr>
          <a:xfrm>
            <a:off x="5697269" y="3068960"/>
            <a:ext cx="284052" cy="307777"/>
          </a:xfrm>
          <a:prstGeom prst="rect">
            <a:avLst/>
          </a:prstGeom>
          <a:noFill/>
          <a:ln>
            <a:noFill/>
          </a:ln>
        </p:spPr>
        <p:txBody>
          <a:bodyPr wrap="none" rtlCol="0">
            <a:spAutoFit/>
          </a:bodyPr>
          <a:lstStyle/>
          <a:p>
            <a:r>
              <a:rPr lang="fr-CA" sz="1400" dirty="0"/>
              <a:t>b</a:t>
            </a:r>
          </a:p>
        </p:txBody>
      </p:sp>
      <p:sp>
        <p:nvSpPr>
          <p:cNvPr id="116" name="ZoneTexte 115"/>
          <p:cNvSpPr txBox="1"/>
          <p:nvPr/>
        </p:nvSpPr>
        <p:spPr>
          <a:xfrm>
            <a:off x="6516216" y="5805264"/>
            <a:ext cx="284052" cy="307777"/>
          </a:xfrm>
          <a:prstGeom prst="rect">
            <a:avLst/>
          </a:prstGeom>
          <a:noFill/>
          <a:ln>
            <a:noFill/>
          </a:ln>
        </p:spPr>
        <p:txBody>
          <a:bodyPr wrap="none" rtlCol="0">
            <a:spAutoFit/>
          </a:bodyPr>
          <a:lstStyle/>
          <a:p>
            <a:r>
              <a:rPr lang="fr-CA" sz="1400" dirty="0"/>
              <a:t>c</a:t>
            </a:r>
          </a:p>
        </p:txBody>
      </p:sp>
      <p:sp>
        <p:nvSpPr>
          <p:cNvPr id="117" name="ZoneTexte 116"/>
          <p:cNvSpPr txBox="1"/>
          <p:nvPr/>
        </p:nvSpPr>
        <p:spPr>
          <a:xfrm>
            <a:off x="5436096" y="4293096"/>
            <a:ext cx="1146468" cy="646331"/>
          </a:xfrm>
          <a:prstGeom prst="rect">
            <a:avLst/>
          </a:prstGeom>
          <a:noFill/>
          <a:ln>
            <a:noFill/>
          </a:ln>
        </p:spPr>
        <p:txBody>
          <a:bodyPr wrap="none" rtlCol="0">
            <a:spAutoFit/>
          </a:bodyPr>
          <a:lstStyle/>
          <a:p>
            <a:r>
              <a:rPr lang="fr-CA" dirty="0">
                <a:sym typeface="Symbol"/>
              </a:rPr>
              <a:t>B.-Ê si </a:t>
            </a:r>
          </a:p>
          <a:p>
            <a:r>
              <a:rPr lang="fr-CA" dirty="0">
                <a:sym typeface="Symbol"/>
              </a:rPr>
              <a:t>c &gt; a + b</a:t>
            </a:r>
            <a:r>
              <a:rPr lang="fr-CA" dirty="0"/>
              <a:t> </a:t>
            </a:r>
          </a:p>
        </p:txBody>
      </p:sp>
      <p:cxnSp>
        <p:nvCxnSpPr>
          <p:cNvPr id="123" name="Connecteur droit 122"/>
          <p:cNvCxnSpPr/>
          <p:nvPr/>
        </p:nvCxnSpPr>
        <p:spPr>
          <a:xfrm flipV="1">
            <a:off x="5580112" y="3284984"/>
            <a:ext cx="0" cy="504056"/>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26" name="ZoneTexte 125"/>
          <p:cNvSpPr txBox="1"/>
          <p:nvPr/>
        </p:nvSpPr>
        <p:spPr>
          <a:xfrm>
            <a:off x="6228184" y="6381328"/>
            <a:ext cx="490840" cy="307777"/>
          </a:xfrm>
          <a:prstGeom prst="rect">
            <a:avLst/>
          </a:prstGeom>
          <a:noFill/>
          <a:ln>
            <a:noFill/>
          </a:ln>
        </p:spPr>
        <p:txBody>
          <a:bodyPr wrap="none" rtlCol="0">
            <a:spAutoFit/>
          </a:bodyPr>
          <a:lstStyle/>
          <a:p>
            <a:r>
              <a:rPr lang="fr-CA" sz="1400" dirty="0"/>
              <a:t>Qd</a:t>
            </a:r>
            <a:r>
              <a:rPr lang="fr-CA" sz="1400" baseline="30000" dirty="0"/>
              <a:t>2</a:t>
            </a:r>
          </a:p>
        </p:txBody>
      </p:sp>
      <p:sp>
        <p:nvSpPr>
          <p:cNvPr id="127" name="ZoneTexte 126"/>
          <p:cNvSpPr txBox="1"/>
          <p:nvPr/>
        </p:nvSpPr>
        <p:spPr>
          <a:xfrm>
            <a:off x="6588224" y="6381328"/>
            <a:ext cx="490840" cy="307777"/>
          </a:xfrm>
          <a:prstGeom prst="rect">
            <a:avLst/>
          </a:prstGeom>
          <a:noFill/>
          <a:ln>
            <a:noFill/>
          </a:ln>
        </p:spPr>
        <p:txBody>
          <a:bodyPr wrap="none" rtlCol="0">
            <a:spAutoFit/>
          </a:bodyPr>
          <a:lstStyle/>
          <a:p>
            <a:r>
              <a:rPr lang="fr-CA" sz="1400" dirty="0"/>
              <a:t>Qd</a:t>
            </a:r>
            <a:r>
              <a:rPr lang="fr-CA" sz="1400" baseline="30000" dirty="0"/>
              <a:t>1</a:t>
            </a:r>
          </a:p>
        </p:txBody>
      </p:sp>
      <p:sp>
        <p:nvSpPr>
          <p:cNvPr id="128" name="ZoneTexte 127"/>
          <p:cNvSpPr txBox="1"/>
          <p:nvPr/>
        </p:nvSpPr>
        <p:spPr>
          <a:xfrm>
            <a:off x="5292080" y="1268760"/>
            <a:ext cx="2223686" cy="369332"/>
          </a:xfrm>
          <a:prstGeom prst="rect">
            <a:avLst/>
          </a:prstGeom>
          <a:noFill/>
          <a:ln>
            <a:noFill/>
          </a:ln>
        </p:spPr>
        <p:txBody>
          <a:bodyPr wrap="none" rtlCol="0">
            <a:spAutoFit/>
          </a:bodyPr>
          <a:lstStyle/>
          <a:p>
            <a:r>
              <a:rPr lang="fr-CA" dirty="0"/>
              <a:t>Les cigares cubains</a:t>
            </a:r>
          </a:p>
        </p:txBody>
      </p:sp>
      <p:sp>
        <p:nvSpPr>
          <p:cNvPr id="129" name="ZoneTexte 128"/>
          <p:cNvSpPr txBox="1"/>
          <p:nvPr/>
        </p:nvSpPr>
        <p:spPr>
          <a:xfrm>
            <a:off x="1547664" y="1268760"/>
            <a:ext cx="2428870" cy="369332"/>
          </a:xfrm>
          <a:prstGeom prst="rect">
            <a:avLst/>
          </a:prstGeom>
          <a:noFill/>
          <a:ln>
            <a:noFill/>
          </a:ln>
        </p:spPr>
        <p:txBody>
          <a:bodyPr wrap="none" rtlCol="0">
            <a:spAutoFit/>
          </a:bodyPr>
          <a:lstStyle/>
          <a:p>
            <a:r>
              <a:rPr lang="fr-CA" dirty="0"/>
              <a:t>La culture des cerises</a:t>
            </a:r>
          </a:p>
        </p:txBody>
      </p:sp>
      <p:sp>
        <p:nvSpPr>
          <p:cNvPr id="70" name="Espace réservé du numéro de diapositive 69"/>
          <p:cNvSpPr>
            <a:spLocks noGrp="1"/>
          </p:cNvSpPr>
          <p:nvPr>
            <p:ph type="sldNum" sz="quarter" idx="12"/>
          </p:nvPr>
        </p:nvSpPr>
        <p:spPr>
          <a:ln>
            <a:noFill/>
          </a:ln>
        </p:spPr>
        <p:txBody>
          <a:bodyPr/>
          <a:lstStyle/>
          <a:p>
            <a:fld id="{E9830A88-B6D1-4B90-AA5C-26041EB30AAF}" type="slidenum">
              <a:rPr lang="fr-CA" smtClean="0">
                <a:solidFill>
                  <a:schemeClr val="tx1"/>
                </a:solidFill>
              </a:rPr>
              <a:pPr/>
              <a:t>51</a:t>
            </a:fld>
            <a:endParaRPr lang="fr-CA">
              <a:solidFill>
                <a:schemeClr val="tx1"/>
              </a:solidFill>
            </a:endParaRPr>
          </a:p>
        </p:txBody>
      </p:sp>
    </p:spTree>
    <p:extLst>
      <p:ext uri="{BB962C8B-B14F-4D97-AF65-F5344CB8AC3E}">
        <p14:creationId xmlns:p14="http://schemas.microsoft.com/office/powerpoint/2010/main" val="31574806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a:xfrm>
            <a:off x="468313" y="1484313"/>
            <a:ext cx="8229600" cy="4824412"/>
          </a:xfrm>
        </p:spPr>
        <p:txBody>
          <a:bodyPr/>
          <a:lstStyle/>
          <a:p>
            <a:pPr>
              <a:buClr>
                <a:srgbClr val="FFCC00"/>
              </a:buClr>
              <a:buFont typeface="Wingdings" pitchFamily="2" charset="2"/>
              <a:buChar char="§"/>
            </a:pPr>
            <a:r>
              <a:rPr lang="fr-CA" dirty="0"/>
              <a:t>Les industries naissantes et la diversification de l’économie</a:t>
            </a:r>
          </a:p>
          <a:p>
            <a:pPr lvl="1">
              <a:buClr>
                <a:srgbClr val="FFCC00"/>
              </a:buClr>
              <a:buFont typeface="Wingdings" pitchFamily="2" charset="2"/>
              <a:buChar char="v"/>
            </a:pPr>
            <a:r>
              <a:rPr lang="fr-CA" dirty="0"/>
              <a:t>Pays en voie de développement</a:t>
            </a:r>
          </a:p>
          <a:p>
            <a:pPr lvl="1">
              <a:buClr>
                <a:srgbClr val="FFCC00"/>
              </a:buClr>
              <a:buFont typeface="Wingdings" pitchFamily="2" charset="2"/>
              <a:buChar char="v"/>
            </a:pPr>
            <a:r>
              <a:rPr lang="fr-CA" dirty="0"/>
              <a:t>Haute technologie</a:t>
            </a:r>
          </a:p>
          <a:p>
            <a:pPr lvl="1">
              <a:buClr>
                <a:srgbClr val="FFCC00"/>
              </a:buClr>
              <a:buFont typeface="Wingdings" pitchFamily="2" charset="2"/>
              <a:buNone/>
            </a:pPr>
            <a:endParaRPr lang="fr-CA" dirty="0"/>
          </a:p>
          <a:p>
            <a:pPr>
              <a:buClr>
                <a:srgbClr val="FFCC00"/>
              </a:buClr>
              <a:buFont typeface="Wingdings" pitchFamily="2" charset="2"/>
              <a:buChar char="§"/>
            </a:pPr>
            <a:r>
              <a:rPr lang="fr-CA" dirty="0"/>
              <a:t>L’autonomie ou la sécurité nationale</a:t>
            </a:r>
          </a:p>
          <a:p>
            <a:pPr lvl="1">
              <a:buClr>
                <a:srgbClr val="FFCC00"/>
              </a:buClr>
              <a:buFont typeface="Wingdings" pitchFamily="2" charset="2"/>
              <a:buChar char="v"/>
            </a:pPr>
            <a:r>
              <a:rPr lang="fr-CA" dirty="0"/>
              <a:t>Produits agricoles</a:t>
            </a:r>
          </a:p>
          <a:p>
            <a:pPr lvl="1">
              <a:buClr>
                <a:srgbClr val="FFCC00"/>
              </a:buClr>
              <a:buFont typeface="Wingdings" pitchFamily="2" charset="2"/>
              <a:buChar char="v"/>
            </a:pPr>
            <a:r>
              <a:rPr lang="fr-CA" dirty="0"/>
              <a:t>Produits militaires</a:t>
            </a:r>
          </a:p>
        </p:txBody>
      </p:sp>
      <p:sp>
        <p:nvSpPr>
          <p:cNvPr id="10" name="Titre 5"/>
          <p:cNvSpPr>
            <a:spLocks noGrp="1"/>
          </p:cNvSpPr>
          <p:nvPr>
            <p:ph type="title"/>
          </p:nvPr>
        </p:nvSpPr>
        <p:spPr>
          <a:xfrm>
            <a:off x="457200" y="274638"/>
            <a:ext cx="8686800" cy="1143000"/>
          </a:xfrm>
        </p:spPr>
        <p:txBody>
          <a:bodyPr>
            <a:normAutofit/>
          </a:bodyPr>
          <a:lstStyle/>
          <a:p>
            <a:pPr algn="l"/>
            <a:r>
              <a:rPr lang="fr-CA" sz="3200" b="1" dirty="0">
                <a:solidFill>
                  <a:srgbClr val="FFCC00"/>
                </a:solidFill>
                <a:latin typeface="Franklin Gothic Book" pitchFamily="34" charset="0"/>
              </a:rPr>
              <a:t>Autres assises du protectionnisme</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52</a:t>
            </a:fld>
            <a:endParaRPr lang="fr-CA"/>
          </a:p>
        </p:txBody>
      </p:sp>
    </p:spTree>
    <p:extLst>
      <p:ext uri="{BB962C8B-B14F-4D97-AF65-F5344CB8AC3E}">
        <p14:creationId xmlns:p14="http://schemas.microsoft.com/office/powerpoint/2010/main" val="28790975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20888"/>
            <a:ext cx="9144000" cy="1872208"/>
          </a:xfrm>
        </p:spPr>
        <p:txBody>
          <a:bodyPr>
            <a:noAutofit/>
          </a:bodyPr>
          <a:lstStyle/>
          <a:p>
            <a:pPr marL="1028700" indent="-1028700" algn="ctr">
              <a:buFont typeface="+mj-lt"/>
              <a:buAutoNum type="romanUcPeriod" startAt="4"/>
            </a:pPr>
            <a:r>
              <a:rPr lang="fr-CA" b="1" dirty="0">
                <a:solidFill>
                  <a:srgbClr val="FFCC00"/>
                </a:solidFill>
                <a:effectLst>
                  <a:outerShdw blurRad="38100" dist="38100" dir="2700000" algn="tl">
                    <a:srgbClr val="000000">
                      <a:alpha val="43137"/>
                    </a:srgbClr>
                  </a:outerShdw>
                </a:effectLst>
                <a:latin typeface="Franklin Gothic Book" pitchFamily="34" charset="0"/>
              </a:rPr>
              <a:t>La politique de la politique commerciale</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53</a:t>
            </a:fld>
            <a:endParaRPr lang="fr-CA"/>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58200" cy="1143000"/>
          </a:xfrm>
        </p:spPr>
        <p:txBody>
          <a:bodyPr>
            <a:normAutofit/>
          </a:bodyPr>
          <a:lstStyle/>
          <a:p>
            <a:pPr algn="l"/>
            <a:r>
              <a:rPr lang="fr-CA" sz="3200" b="1" dirty="0">
                <a:solidFill>
                  <a:srgbClr val="FFCC00"/>
                </a:solidFill>
                <a:latin typeface="Franklin Gothic Book" pitchFamily="34" charset="0"/>
              </a:rPr>
              <a:t>La politique commerciale : la théorie et les faits</a:t>
            </a:r>
          </a:p>
        </p:txBody>
      </p:sp>
      <p:sp>
        <p:nvSpPr>
          <p:cNvPr id="3" name="Espace réservé du contenu 2"/>
          <p:cNvSpPr>
            <a:spLocks noGrp="1"/>
          </p:cNvSpPr>
          <p:nvPr>
            <p:ph idx="1"/>
          </p:nvPr>
        </p:nvSpPr>
        <p:spPr>
          <a:xfrm>
            <a:off x="457200" y="1484784"/>
            <a:ext cx="8435280" cy="5040560"/>
          </a:xfrm>
        </p:spPr>
        <p:txBody>
          <a:bodyPr/>
          <a:lstStyle/>
          <a:p>
            <a:pPr>
              <a:buClr>
                <a:srgbClr val="FFCC00"/>
              </a:buClr>
              <a:buFont typeface="Wingdings" pitchFamily="2" charset="2"/>
              <a:buChar char="§"/>
            </a:pPr>
            <a:r>
              <a:rPr lang="fr-CA" sz="3000" dirty="0"/>
              <a:t>Pour les petits pays, et dans une moindre mesure pour les grands, la théorie éco. semble pencher en faveur du libre-échange</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Toutefois, force est de constater que les barrières commerciales ont la vie dure</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Voyons donc qui contrôle la </a:t>
            </a:r>
            <a:r>
              <a:rPr lang="fr-CA" sz="3000" dirty="0" err="1"/>
              <a:t>pol</a:t>
            </a:r>
            <a:r>
              <a:rPr lang="fr-CA" sz="3000" dirty="0"/>
              <a:t>. </a:t>
            </a:r>
            <a:r>
              <a:rPr lang="fr-CA" sz="3000" dirty="0" err="1"/>
              <a:t>comm</a:t>
            </a:r>
            <a:r>
              <a:rPr lang="fr-CA" sz="3000" dirty="0"/>
              <a:t>. et quel est l’objectif qui est poursuivi</a:t>
            </a: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54</a:t>
            </a:fld>
            <a:endParaRPr lang="fr-CA"/>
          </a:p>
        </p:txBody>
      </p:sp>
    </p:spTree>
    <p:extLst>
      <p:ext uri="{BB962C8B-B14F-4D97-AF65-F5344CB8AC3E}">
        <p14:creationId xmlns:p14="http://schemas.microsoft.com/office/powerpoint/2010/main" val="9230805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CA" sz="3200" b="1" dirty="0">
                <a:solidFill>
                  <a:srgbClr val="FFCC00"/>
                </a:solidFill>
                <a:latin typeface="Franklin Gothic Book" pitchFamily="34" charset="0"/>
              </a:rPr>
              <a:t>Le modèle d’</a:t>
            </a:r>
            <a:r>
              <a:rPr lang="fr-CA" sz="3200" b="1" dirty="0" err="1">
                <a:solidFill>
                  <a:srgbClr val="FFCC00"/>
                </a:solidFill>
                <a:latin typeface="Franklin Gothic Book" pitchFamily="34" charset="0"/>
              </a:rPr>
              <a:t>Hotelling</a:t>
            </a:r>
            <a:r>
              <a:rPr lang="fr-CA" sz="3200" b="1" dirty="0">
                <a:solidFill>
                  <a:srgbClr val="FFCC00"/>
                </a:solidFill>
                <a:latin typeface="Franklin Gothic Book" pitchFamily="34" charset="0"/>
              </a:rPr>
              <a:t> et la CC électorale</a:t>
            </a:r>
          </a:p>
        </p:txBody>
      </p:sp>
      <p:sp>
        <p:nvSpPr>
          <p:cNvPr id="3" name="Espace réservé du contenu 2"/>
          <p:cNvSpPr>
            <a:spLocks noGrp="1"/>
          </p:cNvSpPr>
          <p:nvPr>
            <p:ph idx="1"/>
          </p:nvPr>
        </p:nvSpPr>
        <p:spPr>
          <a:xfrm>
            <a:off x="457200" y="1600200"/>
            <a:ext cx="8229600" cy="4925144"/>
          </a:xfrm>
        </p:spPr>
        <p:txBody>
          <a:bodyPr>
            <a:normAutofit fontScale="92500" lnSpcReduction="10000"/>
          </a:bodyPr>
          <a:lstStyle/>
          <a:p>
            <a:pPr>
              <a:buClr>
                <a:srgbClr val="FFCC00"/>
              </a:buClr>
              <a:buFont typeface="Wingdings" pitchFamily="2" charset="2"/>
              <a:buChar char="§"/>
            </a:pPr>
            <a:r>
              <a:rPr lang="fr-CA" sz="3000" dirty="0"/>
              <a:t>Les </a:t>
            </a:r>
            <a:r>
              <a:rPr lang="fr-CA" dirty="0"/>
              <a:t>hypothèses :</a:t>
            </a:r>
            <a:endParaRPr lang="fr-CA" sz="3000" dirty="0"/>
          </a:p>
          <a:p>
            <a:pPr lvl="1">
              <a:buClr>
                <a:srgbClr val="FFCC00"/>
              </a:buClr>
              <a:buFont typeface="Wingdings" pitchFamily="2" charset="2"/>
              <a:buChar char="v"/>
            </a:pPr>
            <a:r>
              <a:rPr lang="fr-CA" sz="2600" dirty="0"/>
              <a:t>les électeurs sont différenciés seul. par leur préférence quant au niveau de protectionnisme désiré et sont uniformément répartis le long de l’axe gauche/droite ;</a:t>
            </a:r>
          </a:p>
          <a:p>
            <a:pPr lvl="1">
              <a:buClr>
                <a:srgbClr val="FFCC00"/>
              </a:buClr>
              <a:buFont typeface="Wingdings" pitchFamily="2" charset="2"/>
              <a:buChar char="v"/>
            </a:pPr>
            <a:r>
              <a:rPr lang="fr-CA" sz="2600" dirty="0"/>
              <a:t>la </a:t>
            </a:r>
            <a:r>
              <a:rPr lang="fr-CA" sz="2600" dirty="0" err="1"/>
              <a:t>pol</a:t>
            </a:r>
            <a:r>
              <a:rPr lang="fr-CA" sz="2600" dirty="0"/>
              <a:t>. </a:t>
            </a:r>
            <a:r>
              <a:rPr lang="fr-CA" sz="2600" dirty="0" err="1"/>
              <a:t>comm</a:t>
            </a:r>
            <a:r>
              <a:rPr lang="fr-CA" sz="2600" dirty="0"/>
              <a:t>. est l’unique enjeux électoral ;</a:t>
            </a:r>
          </a:p>
          <a:p>
            <a:pPr lvl="1">
              <a:buClr>
                <a:srgbClr val="FFCC00"/>
              </a:buClr>
              <a:buFont typeface="Wingdings" pitchFamily="2" charset="2"/>
              <a:buChar char="v"/>
            </a:pPr>
            <a:r>
              <a:rPr lang="fr-CA" sz="2600" dirty="0"/>
              <a:t>les </a:t>
            </a:r>
            <a:r>
              <a:rPr lang="fr-CA" sz="2600" dirty="0" err="1"/>
              <a:t>pol</a:t>
            </a:r>
            <a:r>
              <a:rPr lang="fr-CA" sz="2600" dirty="0"/>
              <a:t>. </a:t>
            </a:r>
            <a:r>
              <a:rPr lang="fr-CA" dirty="0"/>
              <a:t>d</a:t>
            </a:r>
            <a:r>
              <a:rPr lang="fr-CA" sz="2600" dirty="0"/>
              <a:t>es deux partis en course sont dictées uniquement en fonction des votes ;</a:t>
            </a:r>
          </a:p>
          <a:p>
            <a:pPr lvl="1">
              <a:buClr>
                <a:srgbClr val="FFCC00"/>
              </a:buClr>
              <a:buFont typeface="Wingdings" pitchFamily="2" charset="2"/>
              <a:buChar char="v"/>
            </a:pPr>
            <a:r>
              <a:rPr lang="fr-CA" sz="2600" dirty="0"/>
              <a:t>le scrutin est uninominal à un tour.</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La loi d’</a:t>
            </a:r>
            <a:r>
              <a:rPr lang="fr-CA" sz="3000" dirty="0" err="1"/>
              <a:t>Hotelling</a:t>
            </a:r>
            <a:r>
              <a:rPr lang="fr-CA" sz="3000" dirty="0"/>
              <a:t> : la </a:t>
            </a:r>
            <a:r>
              <a:rPr lang="fr-CA" sz="3000" dirty="0" err="1"/>
              <a:t>pol</a:t>
            </a:r>
            <a:r>
              <a:rPr lang="fr-CA" sz="3000" dirty="0"/>
              <a:t>. proposée par tous les partis est celle préférée par l’électeur médian</a:t>
            </a:r>
          </a:p>
          <a:p>
            <a:pPr>
              <a:buClr>
                <a:srgbClr val="FFCC00"/>
              </a:buClr>
              <a:buFont typeface="Wingdings" pitchFamily="2" charset="2"/>
              <a:buChar char="§"/>
            </a:pPr>
            <a:endParaRPr lang="fr-CA" sz="2600" dirty="0">
              <a:solidFill>
                <a:schemeClr val="bg1"/>
              </a:solidFill>
            </a:endParaRP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55</a:t>
            </a:fld>
            <a:endParaRPr lang="fr-CA"/>
          </a:p>
        </p:txBody>
      </p:sp>
    </p:spTree>
    <p:extLst>
      <p:ext uri="{BB962C8B-B14F-4D97-AF65-F5344CB8AC3E}">
        <p14:creationId xmlns:p14="http://schemas.microsoft.com/office/powerpoint/2010/main" val="6616569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CA" sz="3200" b="1" dirty="0">
                <a:solidFill>
                  <a:srgbClr val="FFCC00"/>
                </a:solidFill>
                <a:latin typeface="Franklin Gothic Book" pitchFamily="34" charset="0"/>
              </a:rPr>
              <a:t>Politique de la politique commerciale</a:t>
            </a:r>
          </a:p>
        </p:txBody>
      </p:sp>
      <p:sp>
        <p:nvSpPr>
          <p:cNvPr id="3" name="Espace réservé du contenu 2"/>
          <p:cNvSpPr>
            <a:spLocks noGrp="1"/>
          </p:cNvSpPr>
          <p:nvPr>
            <p:ph idx="1"/>
          </p:nvPr>
        </p:nvSpPr>
        <p:spPr>
          <a:xfrm>
            <a:off x="457200" y="1600200"/>
            <a:ext cx="8229600" cy="4925144"/>
          </a:xfrm>
        </p:spPr>
        <p:txBody>
          <a:bodyPr>
            <a:normAutofit/>
          </a:bodyPr>
          <a:lstStyle/>
          <a:p>
            <a:pPr>
              <a:buClr>
                <a:srgbClr val="FFCC00"/>
              </a:buClr>
              <a:buFont typeface="Wingdings" pitchFamily="2" charset="2"/>
              <a:buChar char="§"/>
            </a:pPr>
            <a:r>
              <a:rPr lang="fr-CA" sz="3000" dirty="0"/>
              <a:t>La CC électorale implique que la </a:t>
            </a:r>
            <a:r>
              <a:rPr lang="fr-CA" sz="3000" dirty="0" err="1"/>
              <a:t>pol</a:t>
            </a:r>
            <a:r>
              <a:rPr lang="fr-CA" sz="3000" dirty="0"/>
              <a:t>. aille dans le sens de l’intérêt du groupe majoritaire</a:t>
            </a:r>
          </a:p>
          <a:p>
            <a:pPr lvl="1">
              <a:buClr>
                <a:srgbClr val="FFCC00"/>
              </a:buClr>
              <a:buFont typeface="Wingdings" panose="05000000000000000000" pitchFamily="2" charset="2"/>
              <a:buChar char="v"/>
            </a:pPr>
            <a:r>
              <a:rPr lang="fr-CA" dirty="0"/>
              <a:t>Cons. / </a:t>
            </a:r>
            <a:r>
              <a:rPr lang="fr-CA" dirty="0" err="1"/>
              <a:t>prod</a:t>
            </a:r>
            <a:r>
              <a:rPr lang="fr-CA" dirty="0"/>
              <a:t>.</a:t>
            </a:r>
          </a:p>
          <a:p>
            <a:pPr lvl="1">
              <a:buClr>
                <a:srgbClr val="FFCC00"/>
              </a:buClr>
              <a:buFont typeface="Wingdings" panose="05000000000000000000" pitchFamily="2" charset="2"/>
              <a:buChar char="v"/>
            </a:pPr>
            <a:r>
              <a:rPr lang="fr-CA" dirty="0"/>
              <a:t>Cols bleus / cols blancs</a:t>
            </a:r>
          </a:p>
          <a:p>
            <a:pPr>
              <a:buClr>
                <a:srgbClr val="FFCC00"/>
              </a:buClr>
              <a:buFont typeface="Wingdings" pitchFamily="2" charset="2"/>
              <a:buChar char="§"/>
            </a:pPr>
            <a:endParaRPr lang="fr-CA" sz="3000" dirty="0"/>
          </a:p>
          <a:p>
            <a:pPr>
              <a:buClr>
                <a:srgbClr val="FFCC00"/>
              </a:buClr>
              <a:buFont typeface="Wingdings" pitchFamily="2" charset="2"/>
              <a:buChar char="§"/>
            </a:pPr>
            <a:r>
              <a:rPr lang="fr-CA" sz="3000" dirty="0"/>
              <a:t>Or, dans les faits, la </a:t>
            </a:r>
            <a:r>
              <a:rPr lang="fr-CA" sz="3000" dirty="0" err="1"/>
              <a:t>pol</a:t>
            </a:r>
            <a:r>
              <a:rPr lang="fr-CA" sz="3000" dirty="0"/>
              <a:t>. </a:t>
            </a:r>
            <a:r>
              <a:rPr lang="fr-CA" sz="3000" dirty="0" err="1"/>
              <a:t>comm</a:t>
            </a:r>
            <a:r>
              <a:rPr lang="fr-CA" sz="3000" dirty="0"/>
              <a:t>. </a:t>
            </a:r>
            <a:r>
              <a:rPr lang="fr-CA" dirty="0"/>
              <a:t>sert souvent </a:t>
            </a:r>
            <a:r>
              <a:rPr lang="fr-CA" sz="3000" dirty="0"/>
              <a:t>l’intérêt de petits groupes minoritaires. </a:t>
            </a:r>
          </a:p>
          <a:p>
            <a:pPr>
              <a:buClr>
                <a:srgbClr val="FFCC00"/>
              </a:buClr>
              <a:buFont typeface="Wingdings" pitchFamily="2" charset="2"/>
              <a:buChar char="§"/>
            </a:pPr>
            <a:endParaRPr lang="fr-CA" sz="3000" dirty="0"/>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56</a:t>
            </a:fld>
            <a:endParaRPr lang="fr-CA"/>
          </a:p>
        </p:txBody>
      </p:sp>
    </p:spTree>
    <p:extLst>
      <p:ext uri="{BB962C8B-B14F-4D97-AF65-F5344CB8AC3E}">
        <p14:creationId xmlns:p14="http://schemas.microsoft.com/office/powerpoint/2010/main" val="1644501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err="1">
                <a:solidFill>
                  <a:srgbClr val="FFCC00"/>
                </a:solidFill>
                <a:latin typeface="Franklin Gothic Book" pitchFamily="34" charset="0"/>
              </a:rPr>
              <a:t>Mancure</a:t>
            </a:r>
            <a:r>
              <a:rPr lang="fr-CA" sz="3200" b="1" dirty="0">
                <a:solidFill>
                  <a:srgbClr val="FFCC00"/>
                </a:solidFill>
                <a:latin typeface="Franklin Gothic Book" pitchFamily="34" charset="0"/>
              </a:rPr>
              <a:t> </a:t>
            </a:r>
            <a:r>
              <a:rPr lang="fr-CA" sz="3200" b="1" dirty="0" err="1">
                <a:solidFill>
                  <a:srgbClr val="FFCC00"/>
                </a:solidFill>
                <a:latin typeface="Franklin Gothic Book" pitchFamily="34" charset="0"/>
              </a:rPr>
              <a:t>Olson</a:t>
            </a:r>
            <a:r>
              <a:rPr lang="fr-CA" sz="3200" b="1" dirty="0">
                <a:solidFill>
                  <a:srgbClr val="FFCC00"/>
                </a:solidFill>
                <a:latin typeface="Franklin Gothic Book" pitchFamily="34" charset="0"/>
              </a:rPr>
              <a:t> et l’action collective</a:t>
            </a:r>
            <a:endParaRPr lang="fr-CA" sz="3200" dirty="0"/>
          </a:p>
        </p:txBody>
      </p:sp>
      <p:sp>
        <p:nvSpPr>
          <p:cNvPr id="3" name="Espace réservé du contenu 2"/>
          <p:cNvSpPr>
            <a:spLocks noGrp="1"/>
          </p:cNvSpPr>
          <p:nvPr>
            <p:ph idx="1"/>
          </p:nvPr>
        </p:nvSpPr>
        <p:spPr>
          <a:xfrm>
            <a:off x="457200" y="1600200"/>
            <a:ext cx="7931224" cy="4525963"/>
          </a:xfrm>
        </p:spPr>
        <p:txBody>
          <a:bodyPr>
            <a:normAutofit fontScale="92500"/>
          </a:bodyPr>
          <a:lstStyle/>
          <a:p>
            <a:pPr>
              <a:buClr>
                <a:srgbClr val="FFCC00"/>
              </a:buClr>
              <a:buFont typeface="Wingdings" pitchFamily="2" charset="2"/>
              <a:buChar char="§"/>
            </a:pPr>
            <a:r>
              <a:rPr lang="fr-CA" dirty="0"/>
              <a:t>L’asymétrie des bénéfices de la </a:t>
            </a:r>
            <a:r>
              <a:rPr lang="fr-CA" dirty="0" err="1"/>
              <a:t>pol</a:t>
            </a:r>
            <a:r>
              <a:rPr lang="fr-CA" dirty="0"/>
              <a:t>. et du coût d’association des </a:t>
            </a:r>
            <a:r>
              <a:rPr lang="fr-CA" dirty="0" err="1"/>
              <a:t>prod</a:t>
            </a:r>
            <a:r>
              <a:rPr lang="fr-CA" dirty="0"/>
              <a:t>. et des cons.</a:t>
            </a:r>
          </a:p>
          <a:p>
            <a:pPr lvl="1">
              <a:buClr>
                <a:srgbClr val="FFCC00"/>
              </a:buClr>
              <a:buFont typeface="Wingdings" panose="05000000000000000000" pitchFamily="2" charset="2"/>
              <a:buChar char="v"/>
            </a:pPr>
            <a:r>
              <a:rPr lang="fr-CA" sz="2200" dirty="0"/>
              <a:t>Peu de </a:t>
            </a:r>
            <a:r>
              <a:rPr lang="fr-CA" sz="2200" dirty="0" err="1"/>
              <a:t>prod</a:t>
            </a:r>
            <a:r>
              <a:rPr lang="fr-CA" sz="2200" dirty="0"/>
              <a:t>. voyant d’importants bénéfices individuels potentiels</a:t>
            </a:r>
          </a:p>
          <a:p>
            <a:pPr lvl="1">
              <a:buClr>
                <a:srgbClr val="FFCC00"/>
              </a:buClr>
              <a:buFont typeface="Wingdings" panose="05000000000000000000" pitchFamily="2" charset="2"/>
              <a:buChar char="v"/>
            </a:pPr>
            <a:r>
              <a:rPr lang="fr-CA" sz="2200" dirty="0"/>
              <a:t>Beaucoup de cons. subissant de petites pertes individuelles et risquant de resquiller l’effort de représentation</a:t>
            </a:r>
          </a:p>
          <a:p>
            <a:pPr>
              <a:buClr>
                <a:srgbClr val="FFCC00"/>
              </a:buClr>
              <a:buFont typeface="Wingdings" pitchFamily="2" charset="2"/>
              <a:buChar char="§"/>
            </a:pPr>
            <a:endParaRPr lang="fr-CA" dirty="0"/>
          </a:p>
          <a:p>
            <a:pPr marL="36576" indent="0">
              <a:buClr>
                <a:srgbClr val="FFCC00"/>
              </a:buClr>
              <a:buNone/>
            </a:pPr>
            <a:r>
              <a:rPr lang="fr-CA" sz="1800" dirty="0"/>
              <a:t>« </a:t>
            </a:r>
            <a:r>
              <a:rPr lang="fr-CA" sz="1800" i="1" dirty="0"/>
              <a:t>Comme les groupes relativement petits sont fréquemment capables de s’organiser sur la base du volontariat et d’agir en conformité avec leurs intérêts communs et que les grands groupes ne sont pas dans l’ensemble en mesure d’y parvenir, l’issue du combat politique qui oppose les groupes rivaux n’est pas symétrique… Les groupes les plus petits réussissent souvent à battre les plus grands qui, dans une démocratie, seraient naturellement censés l’emporter.</a:t>
            </a:r>
            <a:r>
              <a:rPr lang="fr-CA" sz="1800" dirty="0"/>
              <a:t> »</a:t>
            </a:r>
          </a:p>
        </p:txBody>
      </p:sp>
      <p:sp>
        <p:nvSpPr>
          <p:cNvPr id="4" name="Espace réservé du numéro de diapositive 3"/>
          <p:cNvSpPr>
            <a:spLocks noGrp="1"/>
          </p:cNvSpPr>
          <p:nvPr>
            <p:ph type="sldNum" sz="quarter" idx="12"/>
          </p:nvPr>
        </p:nvSpPr>
        <p:spPr/>
        <p:txBody>
          <a:bodyPr/>
          <a:lstStyle/>
          <a:p>
            <a:fld id="{B75AE95C-6B33-44A6-91C8-9898F0E2AB93}" type="slidenum">
              <a:rPr lang="fr-CA" smtClean="0"/>
              <a:pPr/>
              <a:t>57</a:t>
            </a:fld>
            <a:endParaRPr lang="fr-CA"/>
          </a:p>
        </p:txBody>
      </p:sp>
    </p:spTree>
    <p:extLst>
      <p:ext uri="{BB962C8B-B14F-4D97-AF65-F5344CB8AC3E}">
        <p14:creationId xmlns:p14="http://schemas.microsoft.com/office/powerpoint/2010/main" val="27616327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CA" sz="3200" b="1" dirty="0">
                <a:solidFill>
                  <a:srgbClr val="FFCC00"/>
                </a:solidFill>
                <a:latin typeface="Franklin Gothic Book" pitchFamily="34" charset="0"/>
              </a:rPr>
              <a:t>Des </a:t>
            </a:r>
            <a:r>
              <a:rPr lang="fr-CA" sz="3200" b="1" dirty="0" err="1">
                <a:solidFill>
                  <a:srgbClr val="FFCC00"/>
                </a:solidFill>
                <a:latin typeface="Franklin Gothic Book" pitchFamily="34" charset="0"/>
              </a:rPr>
              <a:t>gouv</a:t>
            </a:r>
            <a:r>
              <a:rPr lang="fr-CA" sz="3200" b="1" dirty="0">
                <a:solidFill>
                  <a:srgbClr val="FFCC00"/>
                </a:solidFill>
                <a:latin typeface="Franklin Gothic Book" pitchFamily="34" charset="0"/>
              </a:rPr>
              <a:t>. «marionnettes»…</a:t>
            </a:r>
          </a:p>
        </p:txBody>
      </p:sp>
      <p:sp>
        <p:nvSpPr>
          <p:cNvPr id="3" name="Espace réservé du contenu 2"/>
          <p:cNvSpPr>
            <a:spLocks noGrp="1"/>
          </p:cNvSpPr>
          <p:nvPr>
            <p:ph idx="1"/>
          </p:nvPr>
        </p:nvSpPr>
        <p:spPr/>
        <p:txBody>
          <a:bodyPr/>
          <a:lstStyle/>
          <a:p>
            <a:pPr>
              <a:buClr>
                <a:srgbClr val="FFCC00"/>
              </a:buClr>
              <a:buFont typeface="Wingdings" pitchFamily="2" charset="2"/>
              <a:buChar char="§"/>
            </a:pPr>
            <a:r>
              <a:rPr lang="fr-CA" dirty="0"/>
              <a:t>La </a:t>
            </a:r>
            <a:r>
              <a:rPr lang="fr-CA" dirty="0" err="1"/>
              <a:t>pol</a:t>
            </a:r>
            <a:r>
              <a:rPr lang="fr-CA" dirty="0"/>
              <a:t>. </a:t>
            </a:r>
            <a:r>
              <a:rPr lang="fr-CA" dirty="0" err="1"/>
              <a:t>comm</a:t>
            </a:r>
            <a:r>
              <a:rPr lang="fr-CA" dirty="0"/>
              <a:t>. sert donc davantage l’intérêt de petits groupes de producteurs plutôt que le bien commun.</a:t>
            </a:r>
          </a:p>
          <a:p>
            <a:pPr>
              <a:buClr>
                <a:srgbClr val="FFCC00"/>
              </a:buClr>
              <a:buFont typeface="Wingdings" pitchFamily="2" charset="2"/>
              <a:buChar char="§"/>
            </a:pPr>
            <a:endParaRPr lang="fr-CA" dirty="0"/>
          </a:p>
          <a:p>
            <a:pPr>
              <a:buClr>
                <a:srgbClr val="FFCC00"/>
              </a:buClr>
              <a:buFont typeface="Wingdings" pitchFamily="2" charset="2"/>
              <a:buChar char="§"/>
            </a:pPr>
            <a:r>
              <a:rPr lang="fr-CA" dirty="0"/>
              <a:t>Aussi, les capitales sont «assiégées» par les lobbys qui…</a:t>
            </a:r>
          </a:p>
          <a:p>
            <a:pPr lvl="1">
              <a:buClr>
                <a:srgbClr val="FFCC00"/>
              </a:buClr>
              <a:buFont typeface="Wingdings" pitchFamily="2" charset="2"/>
              <a:buChar char="v"/>
            </a:pPr>
            <a:r>
              <a:rPr lang="fr-CA" dirty="0"/>
              <a:t>Détournent l’appareil législatif de ses </a:t>
            </a:r>
            <a:r>
              <a:rPr lang="fr-CA" dirty="0" err="1"/>
              <a:t>fcts</a:t>
            </a:r>
            <a:endParaRPr lang="fr-CA" dirty="0"/>
          </a:p>
          <a:p>
            <a:pPr lvl="1">
              <a:buClr>
                <a:srgbClr val="FFCC00"/>
              </a:buClr>
              <a:buFont typeface="Wingdings" pitchFamily="2" charset="2"/>
              <a:buChar char="v"/>
            </a:pPr>
            <a:r>
              <a:rPr lang="fr-CA" dirty="0"/>
              <a:t>Ce qui entraîne une mauvaise allocation des </a:t>
            </a:r>
            <a:r>
              <a:rPr lang="fr-CA" dirty="0" err="1"/>
              <a:t>ress</a:t>
            </a:r>
            <a:r>
              <a:rPr lang="fr-CA" dirty="0"/>
              <a:t>.</a:t>
            </a:r>
          </a:p>
          <a:p>
            <a:pPr>
              <a:buClr>
                <a:srgbClr val="FFCC00"/>
              </a:buClr>
              <a:buFont typeface="Wingdings" pitchFamily="2" charset="2"/>
              <a:buChar char="§"/>
            </a:pPr>
            <a:endParaRPr lang="fr-CA" dirty="0">
              <a:solidFill>
                <a:schemeClr val="bg1"/>
              </a:solidFill>
            </a:endParaRPr>
          </a:p>
        </p:txBody>
      </p:sp>
      <p:sp>
        <p:nvSpPr>
          <p:cNvPr id="4" name="Espace réservé du numéro de diapositive 3"/>
          <p:cNvSpPr>
            <a:spLocks noGrp="1"/>
          </p:cNvSpPr>
          <p:nvPr>
            <p:ph type="sldNum" sz="quarter" idx="12"/>
          </p:nvPr>
        </p:nvSpPr>
        <p:spPr/>
        <p:txBody>
          <a:bodyPr/>
          <a:lstStyle/>
          <a:p>
            <a:fld id="{E9830A88-B6D1-4B90-AA5C-26041EB30AAF}" type="slidenum">
              <a:rPr lang="fr-CA" smtClean="0"/>
              <a:pPr/>
              <a:t>58</a:t>
            </a:fld>
            <a:endParaRPr lang="fr-CA"/>
          </a:p>
        </p:txBody>
      </p:sp>
    </p:spTree>
    <p:extLst>
      <p:ext uri="{BB962C8B-B14F-4D97-AF65-F5344CB8AC3E}">
        <p14:creationId xmlns:p14="http://schemas.microsoft.com/office/powerpoint/2010/main" val="14992040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1143000"/>
          </a:xfrm>
        </p:spPr>
        <p:txBody>
          <a:bodyPr>
            <a:normAutofit/>
          </a:bodyPr>
          <a:lstStyle/>
          <a:p>
            <a:pPr algn="l"/>
            <a:r>
              <a:rPr lang="fr-CA" sz="3200" b="1" dirty="0">
                <a:solidFill>
                  <a:srgbClr val="FFCC00"/>
                </a:solidFill>
                <a:latin typeface="Franklin Gothic Book" pitchFamily="34" charset="0"/>
              </a:rPr>
              <a:t>Qui abaissent les barrières?</a:t>
            </a:r>
          </a:p>
        </p:txBody>
      </p:sp>
      <p:sp>
        <p:nvSpPr>
          <p:cNvPr id="3" name="Espace réservé du contenu 2"/>
          <p:cNvSpPr>
            <a:spLocks noGrp="1"/>
          </p:cNvSpPr>
          <p:nvPr>
            <p:ph idx="1"/>
          </p:nvPr>
        </p:nvSpPr>
        <p:spPr>
          <a:xfrm>
            <a:off x="457200" y="1600200"/>
            <a:ext cx="8435280" cy="4525963"/>
          </a:xfrm>
          <a:ln>
            <a:noFill/>
            <a:prstDash val="solid"/>
          </a:ln>
        </p:spPr>
        <p:txBody>
          <a:bodyPr/>
          <a:lstStyle/>
          <a:p>
            <a:pPr>
              <a:buClr>
                <a:srgbClr val="FFCC00"/>
              </a:buClr>
              <a:buFont typeface="Wingdings" pitchFamily="2" charset="2"/>
              <a:buChar char="§"/>
            </a:pPr>
            <a:r>
              <a:rPr lang="fr-CA" dirty="0"/>
              <a:t>Un jeu est composé de joueurs, de stratégies possibles et de gains conditionnels</a:t>
            </a:r>
          </a:p>
        </p:txBody>
      </p:sp>
      <p:graphicFrame>
        <p:nvGraphicFramePr>
          <p:cNvPr id="5" name="Tableau 4"/>
          <p:cNvGraphicFramePr>
            <a:graphicFrameLocks noGrp="1"/>
          </p:cNvGraphicFramePr>
          <p:nvPr>
            <p:extLst>
              <p:ext uri="{D42A27DB-BD31-4B8C-83A1-F6EECF244321}">
                <p14:modId xmlns:p14="http://schemas.microsoft.com/office/powerpoint/2010/main" val="3918913679"/>
              </p:ext>
            </p:extLst>
          </p:nvPr>
        </p:nvGraphicFramePr>
        <p:xfrm>
          <a:off x="1691680" y="2924944"/>
          <a:ext cx="5542280" cy="2795848"/>
        </p:xfrm>
        <a:graphic>
          <a:graphicData uri="http://schemas.openxmlformats.org/drawingml/2006/table">
            <a:tbl>
              <a:tblPr firstRow="1" bandRow="1">
                <a:tableStyleId>{5C22544A-7EE6-4342-B048-85BDC9FD1C3A}</a:tableStyleId>
              </a:tblPr>
              <a:tblGrid>
                <a:gridCol w="970280">
                  <a:extLst>
                    <a:ext uri="{9D8B030D-6E8A-4147-A177-3AD203B41FA5}">
                      <a16:colId xmlns:a16="http://schemas.microsoft.com/office/drawing/2014/main" val="20000"/>
                    </a:ext>
                  </a:extLst>
                </a:gridCol>
                <a:gridCol w="1477992">
                  <a:extLst>
                    <a:ext uri="{9D8B030D-6E8A-4147-A177-3AD203B41FA5}">
                      <a16:colId xmlns:a16="http://schemas.microsoft.com/office/drawing/2014/main" val="20001"/>
                    </a:ext>
                  </a:extLst>
                </a:gridCol>
                <a:gridCol w="1570008">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599423">
                <a:tc rowSpan="2" gridSpan="2">
                  <a:txBody>
                    <a:bodyPr/>
                    <a:lstStyle/>
                    <a:p>
                      <a:pPr algn="ctr"/>
                      <a:r>
                        <a:rPr kumimoji="0" lang="fr-CA" b="1" kern="1200" dirty="0">
                          <a:solidFill>
                            <a:schemeClr val="lt1"/>
                          </a:solidFill>
                          <a:latin typeface="+mn-lt"/>
                          <a:ea typeface="+mn-ea"/>
                          <a:cs typeface="+mn-cs"/>
                        </a:rPr>
                        <a:t>Dilemme du prisonnier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rowSpan="2" hMerge="1">
                  <a:txBody>
                    <a:bodyPr/>
                    <a:lstStyle/>
                    <a:p>
                      <a:pPr algn="ctr"/>
                      <a:endParaRPr lang="fr-C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fr-CA" dirty="0">
                          <a:solidFill>
                            <a:schemeClr val="tx1"/>
                          </a:solidFill>
                        </a:rPr>
                        <a:t>Pays</a:t>
                      </a:r>
                      <a:r>
                        <a:rPr lang="fr-CA" baseline="0" dirty="0">
                          <a:solidFill>
                            <a:schemeClr val="tx1"/>
                          </a:solidFill>
                        </a:rPr>
                        <a:t> 1</a:t>
                      </a:r>
                      <a:endParaRPr lang="fr-CA"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algn="ctr"/>
                      <a:endParaRPr lang="fr-CA" dirty="0">
                        <a:solidFill>
                          <a:schemeClr val="tx1"/>
                        </a:solidFill>
                      </a:endParaRPr>
                    </a:p>
                  </a:txBody>
                  <a:tcPr/>
                </a:tc>
                <a:extLst>
                  <a:ext uri="{0D108BD9-81ED-4DB2-BD59-A6C34878D82A}">
                    <a16:rowId xmlns:a16="http://schemas.microsoft.com/office/drawing/2014/main" val="10000"/>
                  </a:ext>
                </a:extLst>
              </a:tr>
              <a:tr h="713596">
                <a:tc gridSpan="2" vMerge="1">
                  <a:txBody>
                    <a:bodyPr/>
                    <a:lstStyle/>
                    <a:p>
                      <a:endParaRPr lang="fr-CA"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lang="fr-C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dirty="0">
                          <a:solidFill>
                            <a:schemeClr val="tx1"/>
                          </a:solidFill>
                        </a:rPr>
                        <a:t>Libre-échange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fr-CA" dirty="0">
                          <a:solidFill>
                            <a:schemeClr val="tx1"/>
                          </a:solidFill>
                        </a:rPr>
                        <a:t>Protection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r h="713596">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b="1" dirty="0">
                          <a:solidFill>
                            <a:schemeClr val="tx1"/>
                          </a:solidFill>
                        </a:rPr>
                        <a:t>Pays 2</a:t>
                      </a:r>
                    </a:p>
                    <a:p>
                      <a:pPr algn="ctr"/>
                      <a:endParaRPr lang="fr-CA"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dirty="0">
                          <a:solidFill>
                            <a:schemeClr val="tx1"/>
                          </a:solidFill>
                        </a:rPr>
                        <a:t>Libre-échange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CA" dirty="0">
                          <a:solidFill>
                            <a:schemeClr val="tx1"/>
                          </a:solidFill>
                        </a:rPr>
                        <a:t>Pays 1 (10)</a:t>
                      </a:r>
                    </a:p>
                    <a:p>
                      <a:pPr algn="ctr"/>
                      <a:r>
                        <a:rPr lang="fr-CA" dirty="0">
                          <a:solidFill>
                            <a:schemeClr val="tx1"/>
                          </a:solidFill>
                        </a:rPr>
                        <a:t>Pays</a:t>
                      </a:r>
                      <a:r>
                        <a:rPr lang="fr-CA" baseline="0" dirty="0">
                          <a:solidFill>
                            <a:schemeClr val="tx1"/>
                          </a:solidFill>
                        </a:rPr>
                        <a:t> 2 (1</a:t>
                      </a:r>
                      <a:r>
                        <a:rPr lang="fr-CA" dirty="0">
                          <a:solidFill>
                            <a:schemeClr val="tx1"/>
                          </a:solidFill>
                        </a:rPr>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CA" dirty="0">
                          <a:solidFill>
                            <a:schemeClr val="tx1"/>
                          </a:solidFill>
                        </a:rPr>
                        <a:t>Pays 1 (20)</a:t>
                      </a:r>
                    </a:p>
                    <a:p>
                      <a:pPr algn="ctr"/>
                      <a:r>
                        <a:rPr lang="fr-CA" dirty="0">
                          <a:solidFill>
                            <a:schemeClr val="tx1"/>
                          </a:solidFill>
                        </a:rPr>
                        <a:t>Pays</a:t>
                      </a:r>
                      <a:r>
                        <a:rPr lang="fr-CA" baseline="0" dirty="0">
                          <a:solidFill>
                            <a:schemeClr val="tx1"/>
                          </a:solidFill>
                        </a:rPr>
                        <a:t> 2 (</a:t>
                      </a:r>
                      <a:r>
                        <a:rPr lang="fr-CA" dirty="0">
                          <a:solidFill>
                            <a:schemeClr val="tx1"/>
                          </a:solidFill>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2"/>
                  </a:ext>
                </a:extLst>
              </a:tr>
              <a:tr h="769233">
                <a:tc vMerge="1">
                  <a:txBody>
                    <a:bodyPr/>
                    <a:lstStyle/>
                    <a:p>
                      <a:endParaRPr lang="fr-CA" dirty="0"/>
                    </a:p>
                  </a:txBody>
                  <a:tcPr/>
                </a:tc>
                <a:tc>
                  <a:txBody>
                    <a:bodyPr/>
                    <a:lstStyle/>
                    <a:p>
                      <a:pPr algn="ctr"/>
                      <a:r>
                        <a:rPr lang="fr-CA" dirty="0">
                          <a:solidFill>
                            <a:schemeClr val="tx1"/>
                          </a:solidFill>
                        </a:rPr>
                        <a:t>Protection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CA" dirty="0">
                          <a:solidFill>
                            <a:schemeClr val="tx1"/>
                          </a:solidFill>
                        </a:rPr>
                        <a:t>Pays 1 (-10)</a:t>
                      </a:r>
                    </a:p>
                    <a:p>
                      <a:pPr algn="ctr"/>
                      <a:r>
                        <a:rPr lang="fr-CA" dirty="0">
                          <a:solidFill>
                            <a:schemeClr val="tx1"/>
                          </a:solidFill>
                        </a:rPr>
                        <a:t>Pays</a:t>
                      </a:r>
                      <a:r>
                        <a:rPr lang="fr-CA" baseline="0" dirty="0">
                          <a:solidFill>
                            <a:schemeClr val="tx1"/>
                          </a:solidFill>
                        </a:rPr>
                        <a:t> 2 (</a:t>
                      </a:r>
                      <a:r>
                        <a:rPr lang="fr-CA" dirty="0">
                          <a:solidFill>
                            <a:schemeClr val="tx1"/>
                          </a:solidFill>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fr-CA" dirty="0">
                          <a:solidFill>
                            <a:schemeClr val="tx1"/>
                          </a:solidFill>
                        </a:rPr>
                        <a:t>Pays 1 (-5)</a:t>
                      </a:r>
                    </a:p>
                    <a:p>
                      <a:pPr algn="ctr"/>
                      <a:r>
                        <a:rPr lang="fr-CA" dirty="0">
                          <a:solidFill>
                            <a:schemeClr val="tx1"/>
                          </a:solidFill>
                        </a:rPr>
                        <a:t>Pays</a:t>
                      </a:r>
                      <a:r>
                        <a:rPr lang="fr-CA" baseline="0" dirty="0">
                          <a:solidFill>
                            <a:schemeClr val="tx1"/>
                          </a:solidFill>
                        </a:rPr>
                        <a:t> 2 (-5</a:t>
                      </a:r>
                      <a:r>
                        <a:rPr lang="fr-CA"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3"/>
                  </a:ext>
                </a:extLst>
              </a:tr>
            </a:tbl>
          </a:graphicData>
        </a:graphic>
      </p:graphicFrame>
      <p:sp>
        <p:nvSpPr>
          <p:cNvPr id="6" name="Espace réservé du numéro de diapositive 5"/>
          <p:cNvSpPr>
            <a:spLocks noGrp="1"/>
          </p:cNvSpPr>
          <p:nvPr>
            <p:ph type="sldNum" sz="quarter" idx="12"/>
          </p:nvPr>
        </p:nvSpPr>
        <p:spPr/>
        <p:txBody>
          <a:bodyPr/>
          <a:lstStyle/>
          <a:p>
            <a:fld id="{E9830A88-B6D1-4B90-AA5C-26041EB30AAF}" type="slidenum">
              <a:rPr lang="fr-CA" smtClean="0"/>
              <a:pPr/>
              <a:t>59</a:t>
            </a:fld>
            <a:endParaRPr lang="fr-CA"/>
          </a:p>
        </p:txBody>
      </p:sp>
    </p:spTree>
    <p:extLst>
      <p:ext uri="{BB962C8B-B14F-4D97-AF65-F5344CB8AC3E}">
        <p14:creationId xmlns:p14="http://schemas.microsoft.com/office/powerpoint/2010/main" val="378241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a:solidFill>
                  <a:srgbClr val="FFC000"/>
                </a:solidFill>
              </a:rPr>
              <a:t>Le surplus du consommateur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11" name="Text Box 37"/>
          <p:cNvSpPr txBox="1">
            <a:spLocks noChangeArrowheads="1"/>
          </p:cNvSpPr>
          <p:nvPr/>
        </p:nvSpPr>
        <p:spPr bwMode="auto">
          <a:xfrm>
            <a:off x="3491880" y="1340768"/>
            <a:ext cx="5364088" cy="923330"/>
          </a:xfrm>
          <a:prstGeom prst="rect">
            <a:avLst/>
          </a:prstGeom>
          <a:noFill/>
          <a:ln w="9525">
            <a:noFill/>
            <a:miter lim="800000"/>
            <a:headEnd/>
            <a:tailEnd/>
          </a:ln>
          <a:effectLst/>
        </p:spPr>
        <p:txBody>
          <a:bodyPr wrap="square">
            <a:spAutoFit/>
          </a:bodyPr>
          <a:lstStyle/>
          <a:p>
            <a:r>
              <a:rPr lang="fr-FR" dirty="0"/>
              <a:t>Le surplus des consommateurs pour chaque unité consommée est la différence entre leur disposition à payer et le prix qu’ils les paient (</a:t>
            </a:r>
            <a:r>
              <a:rPr lang="fr-FR" dirty="0" err="1"/>
              <a:t>P</a:t>
            </a:r>
            <a:r>
              <a:rPr lang="fr-FR" baseline="30000" dirty="0" err="1"/>
              <a:t>eq</a:t>
            </a:r>
            <a:r>
              <a:rPr lang="fr-FR" dirty="0"/>
              <a:t>=6).</a:t>
            </a:r>
          </a:p>
        </p:txBody>
      </p:sp>
      <p:sp>
        <p:nvSpPr>
          <p:cNvPr id="27" name="Text Box 16"/>
          <p:cNvSpPr txBox="1">
            <a:spLocks noChangeArrowheads="1"/>
          </p:cNvSpPr>
          <p:nvPr/>
        </p:nvSpPr>
        <p:spPr bwMode="auto">
          <a:xfrm>
            <a:off x="5868144" y="5477162"/>
            <a:ext cx="504056" cy="369332"/>
          </a:xfrm>
          <a:prstGeom prst="rect">
            <a:avLst/>
          </a:prstGeom>
          <a:noFill/>
          <a:ln w="9525">
            <a:noFill/>
            <a:miter lim="800000"/>
            <a:headEnd/>
            <a:tailEnd/>
          </a:ln>
        </p:spPr>
        <p:txBody>
          <a:bodyPr wrap="square">
            <a:spAutoFit/>
          </a:bodyPr>
          <a:lstStyle/>
          <a:p>
            <a:r>
              <a:rPr lang="fr-FR" dirty="0"/>
              <a:t>20</a:t>
            </a:r>
          </a:p>
        </p:txBody>
      </p:sp>
      <p:sp>
        <p:nvSpPr>
          <p:cNvPr id="28" name="Text Box 18"/>
          <p:cNvSpPr txBox="1">
            <a:spLocks noChangeArrowheads="1"/>
          </p:cNvSpPr>
          <p:nvPr/>
        </p:nvSpPr>
        <p:spPr bwMode="auto">
          <a:xfrm>
            <a:off x="2123728" y="2060848"/>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0" name="Line 20"/>
          <p:cNvSpPr>
            <a:spLocks noChangeShapeType="1"/>
          </p:cNvSpPr>
          <p:nvPr/>
        </p:nvSpPr>
        <p:spPr bwMode="auto">
          <a:xfrm>
            <a:off x="2771800" y="2780928"/>
            <a:ext cx="288032" cy="0"/>
          </a:xfrm>
          <a:prstGeom prst="line">
            <a:avLst/>
          </a:prstGeom>
          <a:noFill/>
          <a:ln w="9525">
            <a:solidFill>
              <a:schemeClr val="tx1"/>
            </a:solidFill>
            <a:prstDash val="dash"/>
            <a:round/>
            <a:headEnd/>
            <a:tailEnd/>
          </a:ln>
          <a:effectLst/>
        </p:spPr>
        <p:txBody>
          <a:bodyPr wrap="none" anchor="ctr"/>
          <a:lstStyle/>
          <a:p>
            <a:endParaRPr lang="fr-CA"/>
          </a:p>
        </p:txBody>
      </p:sp>
      <p:sp>
        <p:nvSpPr>
          <p:cNvPr id="31" name="Line 21"/>
          <p:cNvSpPr>
            <a:spLocks noChangeShapeType="1"/>
          </p:cNvSpPr>
          <p:nvPr/>
        </p:nvSpPr>
        <p:spPr bwMode="auto">
          <a:xfrm flipH="1">
            <a:off x="2987824" y="2780928"/>
            <a:ext cx="0" cy="2664296"/>
          </a:xfrm>
          <a:prstGeom prst="line">
            <a:avLst/>
          </a:prstGeom>
          <a:noFill/>
          <a:ln w="9525">
            <a:solidFill>
              <a:schemeClr val="tx1"/>
            </a:solidFill>
            <a:prstDash val="dash"/>
            <a:round/>
            <a:headEnd/>
            <a:tailEnd/>
          </a:ln>
          <a:effectLst/>
        </p:spPr>
        <p:txBody>
          <a:bodyPr wrap="none" anchor="ctr"/>
          <a:lstStyle/>
          <a:p>
            <a:endParaRPr lang="fr-CA"/>
          </a:p>
        </p:txBody>
      </p:sp>
      <p:sp>
        <p:nvSpPr>
          <p:cNvPr id="32" name="Text Box 27"/>
          <p:cNvSpPr txBox="1">
            <a:spLocks noChangeArrowheads="1"/>
          </p:cNvSpPr>
          <p:nvPr/>
        </p:nvSpPr>
        <p:spPr bwMode="auto">
          <a:xfrm>
            <a:off x="2843808" y="5445224"/>
            <a:ext cx="312906" cy="369332"/>
          </a:xfrm>
          <a:prstGeom prst="rect">
            <a:avLst/>
          </a:prstGeom>
          <a:noFill/>
          <a:ln w="9525">
            <a:noFill/>
            <a:miter lim="800000"/>
            <a:headEnd/>
            <a:tailEnd/>
          </a:ln>
          <a:effectLst/>
        </p:spPr>
        <p:txBody>
          <a:bodyPr wrap="none">
            <a:spAutoFit/>
          </a:bodyPr>
          <a:lstStyle/>
          <a:p>
            <a:r>
              <a:rPr lang="fr-FR" dirty="0"/>
              <a:t>2</a:t>
            </a:r>
          </a:p>
        </p:txBody>
      </p:sp>
      <p:sp>
        <p:nvSpPr>
          <p:cNvPr id="34" name="AutoShape 13"/>
          <p:cNvSpPr>
            <a:spLocks noChangeAspect="1" noChangeArrowheads="1"/>
          </p:cNvSpPr>
          <p:nvPr/>
        </p:nvSpPr>
        <p:spPr bwMode="auto">
          <a:xfrm>
            <a:off x="2915816" y="270892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5" name="Line 20"/>
          <p:cNvSpPr>
            <a:spLocks noChangeShapeType="1"/>
          </p:cNvSpPr>
          <p:nvPr/>
        </p:nvSpPr>
        <p:spPr bwMode="auto">
          <a:xfrm>
            <a:off x="2555776" y="2564904"/>
            <a:ext cx="216024" cy="0"/>
          </a:xfrm>
          <a:prstGeom prst="line">
            <a:avLst/>
          </a:prstGeom>
          <a:noFill/>
          <a:ln w="9525">
            <a:solidFill>
              <a:schemeClr val="tx1"/>
            </a:solidFill>
            <a:prstDash val="dash"/>
            <a:round/>
            <a:headEnd/>
            <a:tailEnd/>
          </a:ln>
          <a:effectLst/>
        </p:spPr>
        <p:txBody>
          <a:bodyPr wrap="none" anchor="ctr"/>
          <a:lstStyle/>
          <a:p>
            <a:endParaRPr lang="fr-CA"/>
          </a:p>
        </p:txBody>
      </p:sp>
      <p:sp>
        <p:nvSpPr>
          <p:cNvPr id="36" name="Text Box 27"/>
          <p:cNvSpPr txBox="1">
            <a:spLocks noChangeArrowheads="1"/>
          </p:cNvSpPr>
          <p:nvPr/>
        </p:nvSpPr>
        <p:spPr bwMode="auto">
          <a:xfrm>
            <a:off x="1917460" y="2348880"/>
            <a:ext cx="633507" cy="369332"/>
          </a:xfrm>
          <a:prstGeom prst="rect">
            <a:avLst/>
          </a:prstGeom>
          <a:noFill/>
          <a:ln w="9525">
            <a:noFill/>
            <a:miter lim="800000"/>
            <a:headEnd/>
            <a:tailEnd/>
          </a:ln>
          <a:effectLst/>
        </p:spPr>
        <p:txBody>
          <a:bodyPr wrap="none">
            <a:spAutoFit/>
          </a:bodyPr>
          <a:lstStyle/>
          <a:p>
            <a:r>
              <a:rPr lang="fr-FR" dirty="0"/>
              <a:t>9,50</a:t>
            </a:r>
          </a:p>
        </p:txBody>
      </p:sp>
      <p:sp>
        <p:nvSpPr>
          <p:cNvPr id="37" name="Text Box 30"/>
          <p:cNvSpPr txBox="1">
            <a:spLocks noChangeArrowheads="1"/>
          </p:cNvSpPr>
          <p:nvPr/>
        </p:nvSpPr>
        <p:spPr bwMode="auto">
          <a:xfrm>
            <a:off x="2602109" y="5445224"/>
            <a:ext cx="312906" cy="369332"/>
          </a:xfrm>
          <a:prstGeom prst="rect">
            <a:avLst/>
          </a:prstGeom>
          <a:noFill/>
          <a:ln w="9525">
            <a:noFill/>
            <a:miter lim="800000"/>
            <a:headEnd/>
            <a:tailEnd/>
          </a:ln>
          <a:effectLst/>
        </p:spPr>
        <p:txBody>
          <a:bodyPr wrap="none">
            <a:spAutoFit/>
          </a:bodyPr>
          <a:lstStyle/>
          <a:p>
            <a:pPr algn="ctr"/>
            <a:r>
              <a:rPr lang="fr-FR" dirty="0"/>
              <a:t>1</a:t>
            </a:r>
          </a:p>
        </p:txBody>
      </p:sp>
      <p:sp>
        <p:nvSpPr>
          <p:cNvPr id="38" name="Line 21"/>
          <p:cNvSpPr>
            <a:spLocks noChangeShapeType="1"/>
          </p:cNvSpPr>
          <p:nvPr/>
        </p:nvSpPr>
        <p:spPr bwMode="auto">
          <a:xfrm flipH="1">
            <a:off x="2771800" y="2636912"/>
            <a:ext cx="0" cy="2808312"/>
          </a:xfrm>
          <a:prstGeom prst="line">
            <a:avLst/>
          </a:prstGeom>
          <a:noFill/>
          <a:ln w="9525">
            <a:solidFill>
              <a:schemeClr val="tx1"/>
            </a:solidFill>
            <a:prstDash val="dash"/>
            <a:round/>
            <a:headEnd/>
            <a:tailEnd/>
          </a:ln>
          <a:effectLst/>
        </p:spPr>
        <p:txBody>
          <a:bodyPr wrap="none" anchor="ctr"/>
          <a:lstStyle/>
          <a:p>
            <a:endParaRPr lang="fr-CA"/>
          </a:p>
        </p:txBody>
      </p:sp>
      <p:sp>
        <p:nvSpPr>
          <p:cNvPr id="39" name="AutoShape 13"/>
          <p:cNvSpPr>
            <a:spLocks noChangeAspect="1" noChangeArrowheads="1"/>
          </p:cNvSpPr>
          <p:nvPr/>
        </p:nvSpPr>
        <p:spPr bwMode="auto">
          <a:xfrm>
            <a:off x="2699792" y="2492449"/>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2" name="Text Box 27"/>
          <p:cNvSpPr txBox="1">
            <a:spLocks noChangeArrowheads="1"/>
          </p:cNvSpPr>
          <p:nvPr/>
        </p:nvSpPr>
        <p:spPr bwMode="auto">
          <a:xfrm>
            <a:off x="1907704" y="2596842"/>
            <a:ext cx="633507" cy="369332"/>
          </a:xfrm>
          <a:prstGeom prst="rect">
            <a:avLst/>
          </a:prstGeom>
          <a:noFill/>
          <a:ln w="9525">
            <a:noFill/>
            <a:miter lim="800000"/>
            <a:headEnd/>
            <a:tailEnd/>
          </a:ln>
          <a:effectLst/>
        </p:spPr>
        <p:txBody>
          <a:bodyPr wrap="none">
            <a:spAutoFit/>
          </a:bodyPr>
          <a:lstStyle/>
          <a:p>
            <a:r>
              <a:rPr lang="fr-FR" dirty="0"/>
              <a:t>9,00</a:t>
            </a:r>
          </a:p>
        </p:txBody>
      </p:sp>
      <p:sp>
        <p:nvSpPr>
          <p:cNvPr id="24" name="Line 21"/>
          <p:cNvSpPr>
            <a:spLocks noChangeShapeType="1"/>
          </p:cNvSpPr>
          <p:nvPr/>
        </p:nvSpPr>
        <p:spPr bwMode="auto">
          <a:xfrm flipH="1">
            <a:off x="3203848" y="2924944"/>
            <a:ext cx="0" cy="2520280"/>
          </a:xfrm>
          <a:prstGeom prst="line">
            <a:avLst/>
          </a:prstGeom>
          <a:noFill/>
          <a:ln w="9525">
            <a:solidFill>
              <a:schemeClr val="tx1"/>
            </a:solidFill>
            <a:prstDash val="dash"/>
            <a:round/>
            <a:headEnd/>
            <a:tailEnd/>
          </a:ln>
          <a:effectLst/>
        </p:spPr>
        <p:txBody>
          <a:bodyPr wrap="none" anchor="ctr"/>
          <a:lstStyle/>
          <a:p>
            <a:endParaRPr lang="fr-CA"/>
          </a:p>
        </p:txBody>
      </p:sp>
      <p:sp>
        <p:nvSpPr>
          <p:cNvPr id="25" name="AutoShape 13"/>
          <p:cNvSpPr>
            <a:spLocks noChangeAspect="1" noChangeArrowheads="1"/>
          </p:cNvSpPr>
          <p:nvPr/>
        </p:nvSpPr>
        <p:spPr bwMode="auto">
          <a:xfrm>
            <a:off x="3131840" y="2924497"/>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6" name="Line 20"/>
          <p:cNvSpPr>
            <a:spLocks noChangeShapeType="1"/>
          </p:cNvSpPr>
          <p:nvPr/>
        </p:nvSpPr>
        <p:spPr bwMode="auto">
          <a:xfrm>
            <a:off x="2987824" y="2996952"/>
            <a:ext cx="224408" cy="8384"/>
          </a:xfrm>
          <a:prstGeom prst="line">
            <a:avLst/>
          </a:prstGeom>
          <a:noFill/>
          <a:ln w="9525">
            <a:solidFill>
              <a:schemeClr val="tx1"/>
            </a:solidFill>
            <a:prstDash val="dash"/>
            <a:round/>
            <a:headEnd/>
            <a:tailEnd/>
          </a:ln>
          <a:effectLst/>
        </p:spPr>
        <p:txBody>
          <a:bodyPr wrap="none" anchor="ctr"/>
          <a:lstStyle/>
          <a:p>
            <a:endParaRPr lang="fr-CA"/>
          </a:p>
        </p:txBody>
      </p:sp>
      <p:sp>
        <p:nvSpPr>
          <p:cNvPr id="40" name="Text Box 27"/>
          <p:cNvSpPr txBox="1">
            <a:spLocks noChangeArrowheads="1"/>
          </p:cNvSpPr>
          <p:nvPr/>
        </p:nvSpPr>
        <p:spPr bwMode="auto">
          <a:xfrm>
            <a:off x="3059832" y="5445224"/>
            <a:ext cx="312906" cy="369332"/>
          </a:xfrm>
          <a:prstGeom prst="rect">
            <a:avLst/>
          </a:prstGeom>
          <a:noFill/>
          <a:ln w="9525">
            <a:noFill/>
            <a:miter lim="800000"/>
            <a:headEnd/>
            <a:tailEnd/>
          </a:ln>
          <a:effectLst/>
        </p:spPr>
        <p:txBody>
          <a:bodyPr wrap="none">
            <a:spAutoFit/>
          </a:bodyPr>
          <a:lstStyle/>
          <a:p>
            <a:r>
              <a:rPr lang="fr-FR" dirty="0"/>
              <a:t>3</a:t>
            </a:r>
          </a:p>
        </p:txBody>
      </p:sp>
      <p:sp>
        <p:nvSpPr>
          <p:cNvPr id="41" name="Text Box 27"/>
          <p:cNvSpPr txBox="1">
            <a:spLocks noChangeArrowheads="1"/>
          </p:cNvSpPr>
          <p:nvPr/>
        </p:nvSpPr>
        <p:spPr bwMode="auto">
          <a:xfrm>
            <a:off x="1907704" y="2812866"/>
            <a:ext cx="633507" cy="369332"/>
          </a:xfrm>
          <a:prstGeom prst="rect">
            <a:avLst/>
          </a:prstGeom>
          <a:noFill/>
          <a:ln w="9525">
            <a:noFill/>
            <a:miter lim="800000"/>
            <a:headEnd/>
            <a:tailEnd/>
          </a:ln>
          <a:effectLst/>
        </p:spPr>
        <p:txBody>
          <a:bodyPr wrap="none">
            <a:spAutoFit/>
          </a:bodyPr>
          <a:lstStyle/>
          <a:p>
            <a:r>
              <a:rPr lang="fr-FR" dirty="0"/>
              <a:t>8,50</a:t>
            </a:r>
          </a:p>
        </p:txBody>
      </p:sp>
      <p:sp>
        <p:nvSpPr>
          <p:cNvPr id="42" name="ZoneTexte 41"/>
          <p:cNvSpPr txBox="1"/>
          <p:nvPr/>
        </p:nvSpPr>
        <p:spPr>
          <a:xfrm rot="10800000" flipV="1">
            <a:off x="4932040" y="2786445"/>
            <a:ext cx="3923928" cy="1200329"/>
          </a:xfrm>
          <a:prstGeom prst="rect">
            <a:avLst/>
          </a:prstGeom>
          <a:noFill/>
        </p:spPr>
        <p:txBody>
          <a:bodyPr wrap="square" rtlCol="0">
            <a:spAutoFit/>
          </a:bodyPr>
          <a:lstStyle/>
          <a:p>
            <a:r>
              <a:rPr lang="fr-CA" dirty="0"/>
              <a:t>Ils retirent donc des bénéfices correspondant aux aires a, b, c de la consommation des 3 premières unités du bien.</a:t>
            </a:r>
          </a:p>
        </p:txBody>
      </p:sp>
      <p:sp>
        <p:nvSpPr>
          <p:cNvPr id="43" name="Line 20"/>
          <p:cNvSpPr>
            <a:spLocks noChangeShapeType="1"/>
          </p:cNvSpPr>
          <p:nvPr/>
        </p:nvSpPr>
        <p:spPr bwMode="auto">
          <a:xfrm>
            <a:off x="2557114" y="3645024"/>
            <a:ext cx="1510830" cy="0"/>
          </a:xfrm>
          <a:prstGeom prst="line">
            <a:avLst/>
          </a:prstGeom>
          <a:noFill/>
          <a:ln w="9525">
            <a:solidFill>
              <a:schemeClr val="tx1"/>
            </a:solidFill>
            <a:prstDash val="dash"/>
            <a:round/>
            <a:headEnd/>
            <a:tailEnd/>
          </a:ln>
          <a:effectLst/>
        </p:spPr>
        <p:txBody>
          <a:bodyPr wrap="none" anchor="ctr"/>
          <a:lstStyle/>
          <a:p>
            <a:endParaRPr lang="fr-CA"/>
          </a:p>
        </p:txBody>
      </p:sp>
      <p:sp>
        <p:nvSpPr>
          <p:cNvPr id="44" name="Line 21"/>
          <p:cNvSpPr>
            <a:spLocks noChangeShapeType="1"/>
          </p:cNvSpPr>
          <p:nvPr/>
        </p:nvSpPr>
        <p:spPr bwMode="auto">
          <a:xfrm flipH="1">
            <a:off x="3982974" y="3654316"/>
            <a:ext cx="0" cy="1790908"/>
          </a:xfrm>
          <a:prstGeom prst="line">
            <a:avLst/>
          </a:prstGeom>
          <a:noFill/>
          <a:ln w="9525">
            <a:solidFill>
              <a:schemeClr val="tx1"/>
            </a:solidFill>
            <a:prstDash val="dash"/>
            <a:round/>
            <a:headEnd/>
            <a:tailEnd/>
          </a:ln>
          <a:effectLst/>
        </p:spPr>
        <p:txBody>
          <a:bodyPr wrap="none" anchor="ctr"/>
          <a:lstStyle/>
          <a:p>
            <a:endParaRPr lang="fr-CA"/>
          </a:p>
        </p:txBody>
      </p:sp>
      <p:sp>
        <p:nvSpPr>
          <p:cNvPr id="45" name="Text Box 27"/>
          <p:cNvSpPr txBox="1">
            <a:spLocks noChangeArrowheads="1"/>
          </p:cNvSpPr>
          <p:nvPr/>
        </p:nvSpPr>
        <p:spPr bwMode="auto">
          <a:xfrm>
            <a:off x="2177009" y="3491716"/>
            <a:ext cx="312906" cy="369332"/>
          </a:xfrm>
          <a:prstGeom prst="rect">
            <a:avLst/>
          </a:prstGeom>
          <a:noFill/>
          <a:ln w="9525">
            <a:noFill/>
            <a:miter lim="800000"/>
            <a:headEnd/>
            <a:tailEnd/>
          </a:ln>
          <a:effectLst/>
        </p:spPr>
        <p:txBody>
          <a:bodyPr wrap="none">
            <a:spAutoFit/>
          </a:bodyPr>
          <a:lstStyle/>
          <a:p>
            <a:r>
              <a:rPr lang="fr-FR" dirty="0"/>
              <a:t>6</a:t>
            </a:r>
          </a:p>
        </p:txBody>
      </p:sp>
      <p:sp>
        <p:nvSpPr>
          <p:cNvPr id="46" name="Text Box 30"/>
          <p:cNvSpPr txBox="1">
            <a:spLocks noChangeArrowheads="1"/>
          </p:cNvSpPr>
          <p:nvPr/>
        </p:nvSpPr>
        <p:spPr bwMode="auto">
          <a:xfrm>
            <a:off x="3826521" y="5463282"/>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47" name="AutoShape 13"/>
          <p:cNvSpPr>
            <a:spLocks noChangeAspect="1" noChangeArrowheads="1"/>
          </p:cNvSpPr>
          <p:nvPr/>
        </p:nvSpPr>
        <p:spPr bwMode="auto">
          <a:xfrm>
            <a:off x="3923481" y="357279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9" name="ZoneTexte 48"/>
          <p:cNvSpPr txBox="1"/>
          <p:nvPr/>
        </p:nvSpPr>
        <p:spPr>
          <a:xfrm>
            <a:off x="2530902" y="2996952"/>
            <a:ext cx="312906" cy="369332"/>
          </a:xfrm>
          <a:prstGeom prst="rect">
            <a:avLst/>
          </a:prstGeom>
          <a:noFill/>
        </p:spPr>
        <p:txBody>
          <a:bodyPr wrap="none" rtlCol="0">
            <a:spAutoFit/>
          </a:bodyPr>
          <a:lstStyle/>
          <a:p>
            <a:r>
              <a:rPr lang="fr-CA" dirty="0"/>
              <a:t>a</a:t>
            </a:r>
          </a:p>
        </p:txBody>
      </p:sp>
      <p:sp>
        <p:nvSpPr>
          <p:cNvPr id="55" name="ZoneTexte 54"/>
          <p:cNvSpPr txBox="1"/>
          <p:nvPr/>
        </p:nvSpPr>
        <p:spPr>
          <a:xfrm>
            <a:off x="2753338" y="3140968"/>
            <a:ext cx="312906" cy="369332"/>
          </a:xfrm>
          <a:prstGeom prst="rect">
            <a:avLst/>
          </a:prstGeom>
          <a:noFill/>
        </p:spPr>
        <p:txBody>
          <a:bodyPr wrap="none" rtlCol="0">
            <a:spAutoFit/>
          </a:bodyPr>
          <a:lstStyle/>
          <a:p>
            <a:r>
              <a:rPr lang="fr-CA" dirty="0"/>
              <a:t>b</a:t>
            </a:r>
          </a:p>
        </p:txBody>
      </p:sp>
      <p:sp>
        <p:nvSpPr>
          <p:cNvPr id="56" name="ZoneTexte 55"/>
          <p:cNvSpPr txBox="1"/>
          <p:nvPr/>
        </p:nvSpPr>
        <p:spPr>
          <a:xfrm>
            <a:off x="2980582" y="3284984"/>
            <a:ext cx="300082" cy="369332"/>
          </a:xfrm>
          <a:prstGeom prst="rect">
            <a:avLst/>
          </a:prstGeom>
          <a:noFill/>
        </p:spPr>
        <p:txBody>
          <a:bodyPr wrap="none" rtlCol="0">
            <a:spAutoFit/>
          </a:bodyPr>
          <a:lstStyle/>
          <a:p>
            <a:r>
              <a:rPr lang="fr-CA" dirty="0"/>
              <a:t>c</a:t>
            </a:r>
          </a:p>
        </p:txBody>
      </p:sp>
      <p:sp>
        <p:nvSpPr>
          <p:cNvPr id="48" name="Espace réservé du numéro de diapositive 47"/>
          <p:cNvSpPr>
            <a:spLocks noGrp="1"/>
          </p:cNvSpPr>
          <p:nvPr>
            <p:ph type="sldNum" sz="quarter" idx="12"/>
          </p:nvPr>
        </p:nvSpPr>
        <p:spPr/>
        <p:txBody>
          <a:bodyPr/>
          <a:lstStyle/>
          <a:p>
            <a:fld id="{B75AE95C-6B33-44A6-91C8-9898F0E2AB93}" type="slidenum">
              <a:rPr lang="fr-CA" smtClean="0"/>
              <a:pPr/>
              <a:t>6</a:t>
            </a:fld>
            <a:endParaRPr lang="fr-CA"/>
          </a:p>
        </p:txBody>
      </p:sp>
      <p:sp>
        <p:nvSpPr>
          <p:cNvPr id="50" name="ZoneTexte 49"/>
          <p:cNvSpPr txBox="1"/>
          <p:nvPr/>
        </p:nvSpPr>
        <p:spPr>
          <a:xfrm>
            <a:off x="5868144" y="5013176"/>
            <a:ext cx="351378" cy="369332"/>
          </a:xfrm>
          <a:prstGeom prst="rect">
            <a:avLst/>
          </a:prstGeom>
          <a:noFill/>
        </p:spPr>
        <p:txBody>
          <a:bodyPr wrap="none" rtlCol="0">
            <a:spAutoFit/>
          </a:bodyPr>
          <a:lstStyle/>
          <a:p>
            <a:r>
              <a:rPr lang="en-CA" dirty="0"/>
              <a:t>D</a:t>
            </a:r>
            <a:endParaRPr lang="fr-CA" dirty="0"/>
          </a:p>
        </p:txBody>
      </p:sp>
    </p:spTree>
    <p:extLst>
      <p:ext uri="{BB962C8B-B14F-4D97-AF65-F5344CB8AC3E}">
        <p14:creationId xmlns:p14="http://schemas.microsoft.com/office/powerpoint/2010/main" val="27968644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1143000"/>
          </a:xfrm>
        </p:spPr>
        <p:txBody>
          <a:bodyPr>
            <a:normAutofit/>
          </a:bodyPr>
          <a:lstStyle/>
          <a:p>
            <a:pPr algn="l"/>
            <a:r>
              <a:rPr lang="fr-CA" sz="3200" b="1" dirty="0">
                <a:solidFill>
                  <a:srgbClr val="FFCC00"/>
                </a:solidFill>
                <a:latin typeface="Franklin Gothic Book" pitchFamily="34" charset="0"/>
              </a:rPr>
              <a:t>Dynamique du jeu et équilibres</a:t>
            </a:r>
          </a:p>
        </p:txBody>
      </p:sp>
      <p:sp>
        <p:nvSpPr>
          <p:cNvPr id="3" name="Espace réservé du contenu 2"/>
          <p:cNvSpPr>
            <a:spLocks noGrp="1"/>
          </p:cNvSpPr>
          <p:nvPr>
            <p:ph idx="1"/>
          </p:nvPr>
        </p:nvSpPr>
        <p:spPr>
          <a:ln>
            <a:noFill/>
            <a:prstDash val="solid"/>
          </a:ln>
        </p:spPr>
        <p:txBody>
          <a:bodyPr>
            <a:normAutofit fontScale="85000" lnSpcReduction="20000"/>
          </a:bodyPr>
          <a:lstStyle/>
          <a:p>
            <a:pPr>
              <a:buClr>
                <a:srgbClr val="FFCC00"/>
              </a:buClr>
              <a:buFont typeface="Wingdings" pitchFamily="2" charset="2"/>
              <a:buChar char="§"/>
            </a:pPr>
            <a:r>
              <a:rPr lang="fr-CA" dirty="0"/>
              <a:t>L’optimum social : max ∑gains </a:t>
            </a:r>
            <a:r>
              <a:rPr lang="fr-CA" dirty="0" err="1"/>
              <a:t>ind</a:t>
            </a:r>
            <a:r>
              <a:rPr lang="fr-CA" dirty="0"/>
              <a:t>.</a:t>
            </a:r>
          </a:p>
          <a:p>
            <a:pPr>
              <a:buClr>
                <a:srgbClr val="FFCC00"/>
              </a:buClr>
              <a:buFont typeface="Wingdings" pitchFamily="2" charset="2"/>
              <a:buChar char="§"/>
            </a:pPr>
            <a:endParaRPr lang="fr-CA" dirty="0"/>
          </a:p>
          <a:p>
            <a:pPr>
              <a:buClr>
                <a:srgbClr val="FFCC00"/>
              </a:buClr>
              <a:buFont typeface="Wingdings" pitchFamily="2" charset="2"/>
              <a:buChar char="§"/>
            </a:pPr>
            <a:r>
              <a:rPr lang="fr-CA" dirty="0" err="1"/>
              <a:t>Équ</a:t>
            </a:r>
            <a:r>
              <a:rPr lang="fr-CA" dirty="0"/>
              <a:t>. de Nash : situation ou aucun jour ne dévie sa stratégie </a:t>
            </a:r>
            <a:r>
              <a:rPr lang="fr-CA" u="sng" dirty="0"/>
              <a:t>étant donné </a:t>
            </a:r>
            <a:r>
              <a:rPr lang="fr-CA" dirty="0"/>
              <a:t>celle jouée par l’autre</a:t>
            </a:r>
          </a:p>
          <a:p>
            <a:pPr>
              <a:buClr>
                <a:srgbClr val="FFCC00"/>
              </a:buClr>
              <a:buFont typeface="Wingdings" pitchFamily="2" charset="2"/>
              <a:buChar char="§"/>
            </a:pPr>
            <a:endParaRPr lang="fr-CA" dirty="0"/>
          </a:p>
          <a:p>
            <a:pPr>
              <a:buClr>
                <a:srgbClr val="FFCC00"/>
              </a:buClr>
              <a:buFont typeface="Wingdings" pitchFamily="2" charset="2"/>
              <a:buChar char="§"/>
            </a:pPr>
            <a:r>
              <a:rPr lang="fr-CA" dirty="0" err="1"/>
              <a:t>Équ</a:t>
            </a:r>
            <a:r>
              <a:rPr lang="fr-CA" dirty="0"/>
              <a:t>. en stratégie dominante : situation ou aucun jour ne dévie sa stratégie </a:t>
            </a:r>
            <a:r>
              <a:rPr lang="fr-CA" u="sng" dirty="0"/>
              <a:t>peu importe </a:t>
            </a:r>
            <a:r>
              <a:rPr lang="fr-CA" dirty="0"/>
              <a:t>celle jouée par l’autre</a:t>
            </a:r>
          </a:p>
          <a:p>
            <a:pPr marL="36576" indent="0">
              <a:buClr>
                <a:srgbClr val="FFCC00"/>
              </a:buClr>
              <a:buNone/>
            </a:pPr>
            <a:endParaRPr lang="fr-CA" dirty="0"/>
          </a:p>
          <a:p>
            <a:pPr marL="36576" indent="0">
              <a:buClr>
                <a:srgbClr val="FFCC00"/>
              </a:buClr>
              <a:buNone/>
            </a:pPr>
            <a:r>
              <a:rPr lang="fr-CA" dirty="0"/>
              <a:t>N.B. : </a:t>
            </a:r>
            <a:r>
              <a:rPr lang="fr-CA" dirty="0" err="1"/>
              <a:t>équ</a:t>
            </a:r>
            <a:r>
              <a:rPr lang="fr-CA" dirty="0"/>
              <a:t>. </a:t>
            </a:r>
            <a:r>
              <a:rPr lang="fr-CA" dirty="0" err="1"/>
              <a:t>strat</a:t>
            </a:r>
            <a:r>
              <a:rPr lang="fr-CA" dirty="0"/>
              <a:t>. dom. </a:t>
            </a:r>
            <a:r>
              <a:rPr lang="fr-CA" dirty="0">
                <a:sym typeface="Symbol" panose="05050102010706020507" pitchFamily="18" charset="2"/>
              </a:rPr>
              <a:t> </a:t>
            </a:r>
            <a:r>
              <a:rPr lang="fr-CA" dirty="0" err="1">
                <a:sym typeface="Symbol" panose="05050102010706020507" pitchFamily="18" charset="2"/>
              </a:rPr>
              <a:t>équ</a:t>
            </a:r>
            <a:r>
              <a:rPr lang="fr-CA" dirty="0">
                <a:sym typeface="Symbol" panose="05050102010706020507" pitchFamily="18" charset="2"/>
              </a:rPr>
              <a:t>. Nash, mais pas l’inverse</a:t>
            </a:r>
            <a:endParaRPr lang="fr-CA" dirty="0"/>
          </a:p>
        </p:txBody>
      </p:sp>
      <p:sp>
        <p:nvSpPr>
          <p:cNvPr id="6" name="Espace réservé du numéro de diapositive 5"/>
          <p:cNvSpPr>
            <a:spLocks noGrp="1"/>
          </p:cNvSpPr>
          <p:nvPr>
            <p:ph type="sldNum" sz="quarter" idx="12"/>
          </p:nvPr>
        </p:nvSpPr>
        <p:spPr/>
        <p:txBody>
          <a:bodyPr/>
          <a:lstStyle/>
          <a:p>
            <a:fld id="{E9830A88-B6D1-4B90-AA5C-26041EB30AAF}" type="slidenum">
              <a:rPr lang="fr-CA" smtClean="0"/>
              <a:pPr/>
              <a:t>60</a:t>
            </a:fld>
            <a:endParaRPr lang="fr-CA"/>
          </a:p>
        </p:txBody>
      </p:sp>
    </p:spTree>
    <p:extLst>
      <p:ext uri="{BB962C8B-B14F-4D97-AF65-F5344CB8AC3E}">
        <p14:creationId xmlns:p14="http://schemas.microsoft.com/office/powerpoint/2010/main" val="38190589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435280" cy="1143000"/>
          </a:xfrm>
        </p:spPr>
        <p:txBody>
          <a:bodyPr>
            <a:normAutofit/>
          </a:bodyPr>
          <a:lstStyle/>
          <a:p>
            <a:pPr algn="l"/>
            <a:r>
              <a:rPr lang="fr-CA" sz="3200" b="1" dirty="0">
                <a:solidFill>
                  <a:srgbClr val="FFCC00"/>
                </a:solidFill>
                <a:latin typeface="Franklin Gothic Book" pitchFamily="34" charset="0"/>
              </a:rPr>
              <a:t>Dynamique du jeu et équilibres</a:t>
            </a:r>
          </a:p>
        </p:txBody>
      </p:sp>
      <p:sp>
        <p:nvSpPr>
          <p:cNvPr id="3" name="Espace réservé du contenu 2"/>
          <p:cNvSpPr>
            <a:spLocks noGrp="1"/>
          </p:cNvSpPr>
          <p:nvPr>
            <p:ph idx="1"/>
          </p:nvPr>
        </p:nvSpPr>
        <p:spPr>
          <a:xfrm>
            <a:off x="457200" y="1600200"/>
            <a:ext cx="8435280" cy="4525963"/>
          </a:xfrm>
          <a:ln>
            <a:noFill/>
            <a:prstDash val="solid"/>
          </a:ln>
        </p:spPr>
        <p:txBody>
          <a:bodyPr>
            <a:normAutofit/>
          </a:bodyPr>
          <a:lstStyle/>
          <a:p>
            <a:pPr>
              <a:buClr>
                <a:srgbClr val="FFCC00"/>
              </a:buClr>
              <a:buFont typeface="Wingdings" pitchFamily="2" charset="2"/>
              <a:buChar char="§"/>
            </a:pPr>
            <a:r>
              <a:rPr lang="fr-CA" dirty="0"/>
              <a:t>Deux grands pays auront individuellement intérêt à imposer un t*, tout en ayant collectivement intérêt à ne pas le faire</a:t>
            </a:r>
          </a:p>
          <a:p>
            <a:pPr>
              <a:buClr>
                <a:srgbClr val="FFCC00"/>
              </a:buClr>
              <a:buFont typeface="Wingdings" pitchFamily="2" charset="2"/>
              <a:buChar char="§"/>
            </a:pPr>
            <a:endParaRPr lang="fr-CA" dirty="0"/>
          </a:p>
          <a:p>
            <a:pPr>
              <a:buClr>
                <a:srgbClr val="FFCC00"/>
              </a:buClr>
              <a:buFont typeface="Wingdings" pitchFamily="2" charset="2"/>
              <a:buChar char="§"/>
            </a:pPr>
            <a:r>
              <a:rPr lang="fr-CA" dirty="0"/>
              <a:t>D’où la nécessité d’une coopération internationale</a:t>
            </a:r>
          </a:p>
        </p:txBody>
      </p:sp>
      <p:sp>
        <p:nvSpPr>
          <p:cNvPr id="6" name="Espace réservé du numéro de diapositive 5"/>
          <p:cNvSpPr>
            <a:spLocks noGrp="1"/>
          </p:cNvSpPr>
          <p:nvPr>
            <p:ph type="sldNum" sz="quarter" idx="12"/>
          </p:nvPr>
        </p:nvSpPr>
        <p:spPr/>
        <p:txBody>
          <a:bodyPr/>
          <a:lstStyle/>
          <a:p>
            <a:fld id="{E9830A88-B6D1-4B90-AA5C-26041EB30AAF}" type="slidenum">
              <a:rPr lang="fr-CA" smtClean="0"/>
              <a:pPr/>
              <a:t>61</a:t>
            </a:fld>
            <a:endParaRPr lang="fr-CA"/>
          </a:p>
        </p:txBody>
      </p:sp>
    </p:spTree>
    <p:extLst>
      <p:ext uri="{BB962C8B-B14F-4D97-AF65-F5344CB8AC3E}">
        <p14:creationId xmlns:p14="http://schemas.microsoft.com/office/powerpoint/2010/main" val="274598010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20888"/>
            <a:ext cx="9144000" cy="1872208"/>
          </a:xfrm>
        </p:spPr>
        <p:txBody>
          <a:bodyPr>
            <a:noAutofit/>
          </a:bodyPr>
          <a:lstStyle/>
          <a:p>
            <a:pPr marL="1028700" indent="-1028700" algn="ctr">
              <a:buFont typeface="+mj-lt"/>
              <a:buAutoNum type="romanUcPeriod" startAt="5"/>
            </a:pPr>
            <a:r>
              <a:rPr lang="fr-CA" b="1" dirty="0">
                <a:solidFill>
                  <a:srgbClr val="FFCC00"/>
                </a:solidFill>
                <a:effectLst>
                  <a:outerShdw blurRad="38100" dist="38100" dir="2700000" algn="tl">
                    <a:srgbClr val="000000">
                      <a:alpha val="43137"/>
                    </a:srgbClr>
                  </a:outerShdw>
                </a:effectLst>
                <a:latin typeface="Franklin Gothic Book" pitchFamily="34" charset="0"/>
              </a:rPr>
              <a:t>Annexe</a:t>
            </a:r>
          </a:p>
        </p:txBody>
      </p:sp>
      <p:sp>
        <p:nvSpPr>
          <p:cNvPr id="3" name="Espace réservé du numéro de diapositive 2"/>
          <p:cNvSpPr>
            <a:spLocks noGrp="1"/>
          </p:cNvSpPr>
          <p:nvPr>
            <p:ph type="sldNum" sz="quarter" idx="12"/>
          </p:nvPr>
        </p:nvSpPr>
        <p:spPr/>
        <p:txBody>
          <a:bodyPr/>
          <a:lstStyle/>
          <a:p>
            <a:fld id="{555B84E7-B44B-450A-BBF1-EB1E92E27D5A}" type="slidenum">
              <a:rPr lang="fr-CA" smtClean="0"/>
              <a:pPr/>
              <a:t>62</a:t>
            </a:fld>
            <a:endParaRPr lang="fr-CA"/>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13792"/>
            <a:ext cx="8075240" cy="1143000"/>
          </a:xfrm>
        </p:spPr>
        <p:txBody>
          <a:bodyPr>
            <a:normAutofit/>
          </a:bodyPr>
          <a:lstStyle/>
          <a:p>
            <a:r>
              <a:rPr lang="fr-CA" sz="3200" b="1" dirty="0">
                <a:solidFill>
                  <a:srgbClr val="FFC000"/>
                </a:solidFill>
              </a:rPr>
              <a:t>Petits et grands pays : une question de taille relative !</a:t>
            </a:r>
          </a:p>
        </p:txBody>
      </p:sp>
      <p:sp>
        <p:nvSpPr>
          <p:cNvPr id="4" name="Line 2"/>
          <p:cNvSpPr>
            <a:spLocks noChangeShapeType="1"/>
          </p:cNvSpPr>
          <p:nvPr/>
        </p:nvSpPr>
        <p:spPr bwMode="auto">
          <a:xfrm>
            <a:off x="501688" y="5454516"/>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01687" y="2718212"/>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683568" y="2276872"/>
            <a:ext cx="1909497" cy="369332"/>
          </a:xfrm>
          <a:prstGeom prst="rect">
            <a:avLst/>
          </a:prstGeom>
          <a:noFill/>
          <a:ln w="9525">
            <a:noFill/>
            <a:miter lim="800000"/>
            <a:headEnd/>
            <a:tailEnd/>
          </a:ln>
        </p:spPr>
        <p:txBody>
          <a:bodyPr wrap="none">
            <a:spAutoFit/>
          </a:bodyPr>
          <a:lstStyle/>
          <a:p>
            <a:r>
              <a:rPr lang="fr-FR" b="1" dirty="0">
                <a:latin typeface="Times"/>
              </a:rPr>
              <a:t>Petit importateur</a:t>
            </a:r>
            <a:endParaRPr lang="fr-FR" baseline="30000" dirty="0">
              <a:latin typeface="Times"/>
            </a:endParaRPr>
          </a:p>
        </p:txBody>
      </p:sp>
      <p:sp>
        <p:nvSpPr>
          <p:cNvPr id="10" name="Text Box 10"/>
          <p:cNvSpPr txBox="1">
            <a:spLocks noChangeArrowheads="1"/>
          </p:cNvSpPr>
          <p:nvPr/>
        </p:nvSpPr>
        <p:spPr bwMode="auto">
          <a:xfrm>
            <a:off x="2740347" y="5454516"/>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74377" y="2502188"/>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398858" y="5486454"/>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398857" y="2750150"/>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244408" y="5507940"/>
            <a:ext cx="922047" cy="369332"/>
          </a:xfrm>
          <a:prstGeom prst="rect">
            <a:avLst/>
          </a:prstGeom>
          <a:noFill/>
          <a:ln w="9525">
            <a:noFill/>
            <a:miter lim="800000"/>
            <a:headEnd/>
            <a:tailEnd/>
          </a:ln>
        </p:spPr>
        <p:txBody>
          <a:bodyPr wrap="none">
            <a:spAutoFit/>
          </a:bodyPr>
          <a:lstStyle/>
          <a:p>
            <a:r>
              <a:rPr lang="fr-FR" dirty="0" err="1">
                <a:latin typeface="Times"/>
              </a:rPr>
              <a:t>Qté</a:t>
            </a:r>
            <a:r>
              <a:rPr lang="fr-FR" dirty="0">
                <a:latin typeface="Times"/>
              </a:rPr>
              <a:t> *50</a:t>
            </a:r>
            <a:endParaRPr lang="fr-FR" baseline="-25000" dirty="0">
              <a:latin typeface="Times"/>
            </a:endParaRPr>
          </a:p>
        </p:txBody>
      </p:sp>
      <p:sp>
        <p:nvSpPr>
          <p:cNvPr id="27" name="Text Box 12"/>
          <p:cNvSpPr txBox="1">
            <a:spLocks noChangeArrowheads="1"/>
          </p:cNvSpPr>
          <p:nvPr/>
        </p:nvSpPr>
        <p:spPr bwMode="auto">
          <a:xfrm>
            <a:off x="5775689" y="2502188"/>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63</a:t>
            </a:fld>
            <a:endParaRPr lang="fr-CA"/>
          </a:p>
        </p:txBody>
      </p:sp>
      <p:sp>
        <p:nvSpPr>
          <p:cNvPr id="61" name="Text Box 6"/>
          <p:cNvSpPr txBox="1">
            <a:spLocks noChangeArrowheads="1"/>
          </p:cNvSpPr>
          <p:nvPr/>
        </p:nvSpPr>
        <p:spPr bwMode="auto">
          <a:xfrm>
            <a:off x="6516216" y="2286164"/>
            <a:ext cx="2063385" cy="369332"/>
          </a:xfrm>
          <a:prstGeom prst="rect">
            <a:avLst/>
          </a:prstGeom>
          <a:noFill/>
          <a:ln w="9525">
            <a:noFill/>
            <a:miter lim="800000"/>
            <a:headEnd/>
            <a:tailEnd/>
          </a:ln>
        </p:spPr>
        <p:txBody>
          <a:bodyPr wrap="none">
            <a:spAutoFit/>
          </a:bodyPr>
          <a:lstStyle/>
          <a:p>
            <a:r>
              <a:rPr lang="fr-FR" b="1" dirty="0">
                <a:latin typeface="Times"/>
              </a:rPr>
              <a:t>Grand exportateur</a:t>
            </a:r>
            <a:endParaRPr lang="fr-FR" baseline="30000" dirty="0">
              <a:latin typeface="Times"/>
            </a:endParaRPr>
          </a:p>
        </p:txBody>
      </p:sp>
      <p:cxnSp>
        <p:nvCxnSpPr>
          <p:cNvPr id="110" name="Connecteur droit 109"/>
          <p:cNvCxnSpPr/>
          <p:nvPr/>
        </p:nvCxnSpPr>
        <p:spPr>
          <a:xfrm>
            <a:off x="467544" y="4653136"/>
            <a:ext cx="6912768"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67965" y="4077072"/>
            <a:ext cx="633507" cy="369332"/>
          </a:xfrm>
          <a:prstGeom prst="rect">
            <a:avLst/>
          </a:prstGeom>
          <a:noFill/>
          <a:ln w="9525">
            <a:noFill/>
            <a:miter lim="800000"/>
            <a:headEnd/>
            <a:tailEnd/>
          </a:ln>
          <a:effectLst/>
        </p:spPr>
        <p:txBody>
          <a:bodyPr wrap="none">
            <a:spAutoFit/>
          </a:bodyPr>
          <a:lstStyle/>
          <a:p>
            <a:r>
              <a:rPr lang="fr-FR" dirty="0"/>
              <a:t>5,33</a:t>
            </a:r>
          </a:p>
        </p:txBody>
      </p:sp>
      <p:sp>
        <p:nvSpPr>
          <p:cNvPr id="71" name="Text Box 27"/>
          <p:cNvSpPr txBox="1">
            <a:spLocks noChangeArrowheads="1"/>
          </p:cNvSpPr>
          <p:nvPr/>
        </p:nvSpPr>
        <p:spPr bwMode="auto">
          <a:xfrm>
            <a:off x="148059" y="4941168"/>
            <a:ext cx="312906" cy="369332"/>
          </a:xfrm>
          <a:prstGeom prst="rect">
            <a:avLst/>
          </a:prstGeom>
          <a:noFill/>
          <a:ln w="9525">
            <a:noFill/>
            <a:miter lim="800000"/>
            <a:headEnd/>
            <a:tailEnd/>
          </a:ln>
          <a:effectLst/>
        </p:spPr>
        <p:txBody>
          <a:bodyPr wrap="none">
            <a:spAutoFit/>
          </a:bodyPr>
          <a:lstStyle/>
          <a:p>
            <a:r>
              <a:rPr lang="fr-FR" dirty="0"/>
              <a:t>2</a:t>
            </a:r>
          </a:p>
        </p:txBody>
      </p:sp>
      <p:sp>
        <p:nvSpPr>
          <p:cNvPr id="76" name="Text Box 12"/>
          <p:cNvSpPr txBox="1">
            <a:spLocks noChangeArrowheads="1"/>
          </p:cNvSpPr>
          <p:nvPr/>
        </p:nvSpPr>
        <p:spPr bwMode="auto">
          <a:xfrm>
            <a:off x="5148064" y="4283804"/>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77" name="Text Box 12"/>
          <p:cNvSpPr txBox="1">
            <a:spLocks noChangeArrowheads="1"/>
          </p:cNvSpPr>
          <p:nvPr/>
        </p:nvSpPr>
        <p:spPr bwMode="auto">
          <a:xfrm>
            <a:off x="2092275" y="3006244"/>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782223" y="3006244"/>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60428" y="5454516"/>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60427" y="2718212"/>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851920" y="2286164"/>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699087" y="5463808"/>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884363" y="2511480"/>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5" name="Line 21"/>
          <p:cNvSpPr>
            <a:spLocks noChangeShapeType="1"/>
          </p:cNvSpPr>
          <p:nvPr/>
        </p:nvSpPr>
        <p:spPr bwMode="auto">
          <a:xfrm flipH="1">
            <a:off x="4499992" y="4599488"/>
            <a:ext cx="0" cy="845736"/>
          </a:xfrm>
          <a:prstGeom prst="line">
            <a:avLst/>
          </a:prstGeom>
          <a:noFill/>
          <a:ln w="19050">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4242810" y="5445224"/>
            <a:ext cx="473206" cy="369332"/>
          </a:xfrm>
          <a:prstGeom prst="rect">
            <a:avLst/>
          </a:prstGeom>
          <a:noFill/>
          <a:ln w="9525">
            <a:noFill/>
            <a:miter lim="800000"/>
            <a:headEnd/>
            <a:tailEnd/>
          </a:ln>
        </p:spPr>
        <p:txBody>
          <a:bodyPr wrap="none">
            <a:spAutoFit/>
          </a:bodyPr>
          <a:lstStyle/>
          <a:p>
            <a:r>
              <a:rPr lang="fr-FR" dirty="0">
                <a:latin typeface="Times"/>
              </a:rPr>
              <a:t>7,7</a:t>
            </a:r>
            <a:endParaRPr lang="fr-FR" baseline="-25000" dirty="0">
              <a:latin typeface="Times"/>
            </a:endParaRPr>
          </a:p>
        </p:txBody>
      </p:sp>
      <p:sp>
        <p:nvSpPr>
          <p:cNvPr id="59" name="Text Box 16"/>
          <p:cNvSpPr txBox="1">
            <a:spLocks noChangeArrowheads="1"/>
          </p:cNvSpPr>
          <p:nvPr/>
        </p:nvSpPr>
        <p:spPr bwMode="auto">
          <a:xfrm>
            <a:off x="4932040" y="5463808"/>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3" name="Text Box 12"/>
          <p:cNvSpPr txBox="1">
            <a:spLocks noChangeArrowheads="1"/>
          </p:cNvSpPr>
          <p:nvPr/>
        </p:nvSpPr>
        <p:spPr bwMode="auto">
          <a:xfrm>
            <a:off x="5572748" y="5075892"/>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08099" y="3078252"/>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08099" y="3006244"/>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flipV="1">
            <a:off x="6844803" y="2686854"/>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12755" y="3006244"/>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60427" y="3942348"/>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148064" y="5085184"/>
            <a:ext cx="360040" cy="3693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91880" y="4581128"/>
            <a:ext cx="2160240" cy="7200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4427984" y="4509120"/>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00" name="Text Box 12"/>
          <p:cNvSpPr txBox="1">
            <a:spLocks noChangeArrowheads="1"/>
          </p:cNvSpPr>
          <p:nvPr/>
        </p:nvSpPr>
        <p:spPr bwMode="auto">
          <a:xfrm>
            <a:off x="7911015" y="2996952"/>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00963" y="2996952"/>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827584" y="4653136"/>
            <a:ext cx="0" cy="801380"/>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2123728" y="4653136"/>
            <a:ext cx="0" cy="841450"/>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611560" y="5454516"/>
            <a:ext cx="588623" cy="369332"/>
          </a:xfrm>
          <a:prstGeom prst="rect">
            <a:avLst/>
          </a:prstGeom>
          <a:noFill/>
          <a:ln w="9525">
            <a:noFill/>
            <a:miter lim="800000"/>
            <a:headEnd/>
            <a:tailEnd/>
          </a:ln>
        </p:spPr>
        <p:txBody>
          <a:bodyPr wrap="none">
            <a:spAutoFit/>
          </a:bodyPr>
          <a:lstStyle/>
          <a:p>
            <a:r>
              <a:rPr lang="fr-FR" dirty="0">
                <a:latin typeface="Times"/>
              </a:rPr>
              <a:t>4,15</a:t>
            </a:r>
            <a:endParaRPr lang="fr-FR" baseline="-25000" dirty="0">
              <a:latin typeface="Times"/>
            </a:endParaRPr>
          </a:p>
        </p:txBody>
      </p:sp>
      <p:sp>
        <p:nvSpPr>
          <p:cNvPr id="65" name="Text Box 16"/>
          <p:cNvSpPr txBox="1">
            <a:spLocks noChangeArrowheads="1"/>
          </p:cNvSpPr>
          <p:nvPr/>
        </p:nvSpPr>
        <p:spPr bwMode="auto">
          <a:xfrm>
            <a:off x="1763688" y="5454516"/>
            <a:ext cx="695447" cy="369332"/>
          </a:xfrm>
          <a:prstGeom prst="rect">
            <a:avLst/>
          </a:prstGeom>
          <a:noFill/>
          <a:ln w="9525">
            <a:noFill/>
            <a:miter lim="800000"/>
            <a:headEnd/>
            <a:tailEnd/>
          </a:ln>
        </p:spPr>
        <p:txBody>
          <a:bodyPr wrap="none">
            <a:spAutoFit/>
          </a:bodyPr>
          <a:lstStyle/>
          <a:p>
            <a:r>
              <a:rPr lang="fr-FR" dirty="0">
                <a:latin typeface="Times"/>
              </a:rPr>
              <a:t>11,85</a:t>
            </a:r>
            <a:endParaRPr lang="fr-FR" baseline="-25000" dirty="0">
              <a:latin typeface="Times"/>
            </a:endParaRPr>
          </a:p>
        </p:txBody>
      </p:sp>
      <p:sp>
        <p:nvSpPr>
          <p:cNvPr id="6" name="ZoneTexte 5"/>
          <p:cNvSpPr txBox="1"/>
          <p:nvPr/>
        </p:nvSpPr>
        <p:spPr>
          <a:xfrm>
            <a:off x="1036084" y="5805264"/>
            <a:ext cx="960519" cy="369332"/>
          </a:xfrm>
          <a:prstGeom prst="rect">
            <a:avLst/>
          </a:prstGeom>
          <a:noFill/>
        </p:spPr>
        <p:txBody>
          <a:bodyPr wrap="none" rtlCol="0">
            <a:spAutoFit/>
          </a:bodyPr>
          <a:lstStyle/>
          <a:p>
            <a:r>
              <a:rPr lang="en-CA" dirty="0"/>
              <a:t>M = 7,7</a:t>
            </a:r>
            <a:endParaRPr lang="fr-CA" dirty="0"/>
          </a:p>
        </p:txBody>
      </p:sp>
      <p:sp>
        <p:nvSpPr>
          <p:cNvPr id="69" name="ZoneTexte 68"/>
          <p:cNvSpPr txBox="1"/>
          <p:nvPr/>
        </p:nvSpPr>
        <p:spPr>
          <a:xfrm>
            <a:off x="6804248" y="5651956"/>
            <a:ext cx="1568058" cy="369332"/>
          </a:xfrm>
          <a:prstGeom prst="rect">
            <a:avLst/>
          </a:prstGeom>
          <a:noFill/>
        </p:spPr>
        <p:txBody>
          <a:bodyPr wrap="none" rtlCol="0">
            <a:spAutoFit/>
          </a:bodyPr>
          <a:lstStyle/>
          <a:p>
            <a:r>
              <a:rPr lang="en-CA" dirty="0"/>
              <a:t>X = 0,154*50</a:t>
            </a:r>
            <a:endParaRPr lang="fr-CA" dirty="0"/>
          </a:p>
        </p:txBody>
      </p:sp>
      <p:sp>
        <p:nvSpPr>
          <p:cNvPr id="92" name="AutoShape 13"/>
          <p:cNvSpPr>
            <a:spLocks noChangeAspect="1" noChangeArrowheads="1"/>
          </p:cNvSpPr>
          <p:nvPr/>
        </p:nvSpPr>
        <p:spPr bwMode="auto">
          <a:xfrm>
            <a:off x="755576" y="458068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2051273" y="458068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6" name="Accolade ouvrante 105"/>
          <p:cNvSpPr/>
          <p:nvPr/>
        </p:nvSpPr>
        <p:spPr>
          <a:xfrm rot="16200000">
            <a:off x="1408295" y="5233845"/>
            <a:ext cx="134723" cy="1152129"/>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85" name="Rectangle 84"/>
          <p:cNvSpPr/>
          <p:nvPr/>
        </p:nvSpPr>
        <p:spPr>
          <a:xfrm>
            <a:off x="6089673" y="1076543"/>
            <a:ext cx="3594895" cy="1200329"/>
          </a:xfrm>
          <a:prstGeom prst="rect">
            <a:avLst/>
          </a:prstGeom>
        </p:spPr>
        <p:txBody>
          <a:bodyPr wrap="square">
            <a:spAutoFit/>
          </a:bodyPr>
          <a:lstStyle/>
          <a:p>
            <a:endParaRPr lang="fr-FR" dirty="0"/>
          </a:p>
          <a:p>
            <a:r>
              <a:rPr lang="fr-FR" dirty="0"/>
              <a:t>Qo</a:t>
            </a:r>
            <a:r>
              <a:rPr lang="fr-FR" baseline="30000" dirty="0"/>
              <a:t>X1</a:t>
            </a:r>
            <a:r>
              <a:rPr lang="fr-FR" dirty="0"/>
              <a:t>= 2P – 8 </a:t>
            </a:r>
          </a:p>
          <a:p>
            <a:r>
              <a:rPr lang="fr-FR" dirty="0"/>
              <a:t>Qo</a:t>
            </a:r>
            <a:r>
              <a:rPr lang="fr-FR" baseline="30000" dirty="0"/>
              <a:t>x1</a:t>
            </a:r>
            <a:r>
              <a:rPr lang="fr-FR" dirty="0"/>
              <a:t> =50 Qo</a:t>
            </a:r>
            <a:r>
              <a:rPr lang="fr-FR" baseline="30000" dirty="0"/>
              <a:t>x1</a:t>
            </a:r>
            <a:r>
              <a:rPr lang="fr-FR" dirty="0"/>
              <a:t> = 100P – 400</a:t>
            </a:r>
          </a:p>
          <a:p>
            <a:r>
              <a:rPr lang="fr-FR" dirty="0"/>
              <a:t>P(Qo</a:t>
            </a:r>
            <a:r>
              <a:rPr lang="fr-FR" baseline="30000" dirty="0"/>
              <a:t>X1</a:t>
            </a:r>
            <a:r>
              <a:rPr lang="fr-FR" dirty="0"/>
              <a:t>) = Q/100 + 4</a:t>
            </a:r>
          </a:p>
        </p:txBody>
      </p:sp>
      <p:sp>
        <p:nvSpPr>
          <p:cNvPr id="112" name="ZoneTexte 111"/>
          <p:cNvSpPr txBox="1"/>
          <p:nvPr/>
        </p:nvSpPr>
        <p:spPr>
          <a:xfrm>
            <a:off x="3466398" y="1124744"/>
            <a:ext cx="2473754" cy="1200329"/>
          </a:xfrm>
          <a:prstGeom prst="rect">
            <a:avLst/>
          </a:prstGeom>
          <a:noFill/>
        </p:spPr>
        <p:txBody>
          <a:bodyPr wrap="none" rtlCol="0">
            <a:spAutoFit/>
          </a:bodyPr>
          <a:lstStyle/>
          <a:p>
            <a:endParaRPr lang="fr-FR" dirty="0"/>
          </a:p>
          <a:p>
            <a:r>
              <a:rPr lang="fr-FR" dirty="0"/>
              <a:t>6 – Q/4 = 4 + Q/100</a:t>
            </a:r>
          </a:p>
          <a:p>
            <a:r>
              <a:rPr lang="fr-FR" dirty="0"/>
              <a:t>0,26 Q = 2</a:t>
            </a:r>
          </a:p>
          <a:p>
            <a:r>
              <a:rPr lang="fr-FR" dirty="0" err="1"/>
              <a:t>Q</a:t>
            </a:r>
            <a:r>
              <a:rPr lang="fr-FR" baseline="30000" dirty="0" err="1"/>
              <a:t>eq</a:t>
            </a:r>
            <a:r>
              <a:rPr lang="fr-FR" dirty="0"/>
              <a:t> = 7,7 ; </a:t>
            </a:r>
            <a:r>
              <a:rPr lang="fr-FR" dirty="0" err="1"/>
              <a:t>P</a:t>
            </a:r>
            <a:r>
              <a:rPr lang="fr-FR" baseline="30000" dirty="0" err="1"/>
              <a:t>eq</a:t>
            </a:r>
            <a:r>
              <a:rPr lang="fr-FR" dirty="0"/>
              <a:t> = 4,075</a:t>
            </a:r>
            <a:endParaRPr lang="fr-CA" dirty="0"/>
          </a:p>
        </p:txBody>
      </p:sp>
      <p:sp>
        <p:nvSpPr>
          <p:cNvPr id="68" name="Rectangle 67"/>
          <p:cNvSpPr/>
          <p:nvPr/>
        </p:nvSpPr>
        <p:spPr>
          <a:xfrm>
            <a:off x="107504" y="1412776"/>
            <a:ext cx="4572000" cy="646331"/>
          </a:xfrm>
          <a:prstGeom prst="rect">
            <a:avLst/>
          </a:prstGeom>
        </p:spPr>
        <p:txBody>
          <a:bodyPr>
            <a:spAutoFit/>
          </a:bodyPr>
          <a:lstStyle/>
          <a:p>
            <a:r>
              <a:rPr lang="fr-FR" dirty="0" err="1"/>
              <a:t>Qd</a:t>
            </a:r>
            <a:r>
              <a:rPr lang="fr-FR" dirty="0"/>
              <a:t> (P) = 20 – 2*4,075 = 11,85</a:t>
            </a:r>
          </a:p>
          <a:p>
            <a:r>
              <a:rPr lang="fr-FR" dirty="0" err="1"/>
              <a:t>Qo</a:t>
            </a:r>
            <a:r>
              <a:rPr lang="fr-FR" dirty="0"/>
              <a:t>(P) = 2*4,075 – 4 = 4,15</a:t>
            </a:r>
          </a:p>
        </p:txBody>
      </p:sp>
      <p:sp>
        <p:nvSpPr>
          <p:cNvPr id="72" name="ZoneTexte 71"/>
          <p:cNvSpPr txBox="1"/>
          <p:nvPr/>
        </p:nvSpPr>
        <p:spPr>
          <a:xfrm>
            <a:off x="323528" y="6093296"/>
            <a:ext cx="8856984" cy="646331"/>
          </a:xfrm>
          <a:prstGeom prst="rect">
            <a:avLst/>
          </a:prstGeom>
          <a:noFill/>
        </p:spPr>
        <p:txBody>
          <a:bodyPr wrap="square" rtlCol="0">
            <a:spAutoFit/>
          </a:bodyPr>
          <a:lstStyle/>
          <a:p>
            <a:r>
              <a:rPr lang="fr-CA" dirty="0"/>
              <a:t>Avec un ratio de 50:1, il est légitime de dire que l’O</a:t>
            </a:r>
            <a:r>
              <a:rPr lang="fr-CA" baseline="30000" dirty="0"/>
              <a:t>X</a:t>
            </a:r>
            <a:r>
              <a:rPr lang="fr-CA" dirty="0"/>
              <a:t> est complètement élastique à P=4, ce qui permet de négliger les 2 graphiques de droite. C’est l’</a:t>
            </a:r>
            <a:r>
              <a:rPr lang="fr-CA" dirty="0" err="1"/>
              <a:t>hyp</a:t>
            </a:r>
            <a:r>
              <a:rPr lang="fr-CA" dirty="0"/>
              <a:t>. d’atomicité.</a:t>
            </a:r>
          </a:p>
        </p:txBody>
      </p:sp>
      <p:sp>
        <p:nvSpPr>
          <p:cNvPr id="79" name="Line 21"/>
          <p:cNvSpPr>
            <a:spLocks noChangeShapeType="1"/>
          </p:cNvSpPr>
          <p:nvPr/>
        </p:nvSpPr>
        <p:spPr bwMode="auto">
          <a:xfrm flipH="1">
            <a:off x="7452320" y="4653136"/>
            <a:ext cx="0" cy="773728"/>
          </a:xfrm>
          <a:prstGeom prst="line">
            <a:avLst/>
          </a:prstGeom>
          <a:noFill/>
          <a:ln w="19050">
            <a:solidFill>
              <a:schemeClr val="tx1"/>
            </a:solidFill>
            <a:prstDash val="dash"/>
            <a:round/>
            <a:headEnd/>
            <a:tailEnd/>
          </a:ln>
          <a:effectLst/>
        </p:spPr>
        <p:txBody>
          <a:bodyPr wrap="none" anchor="ctr"/>
          <a:lstStyle/>
          <a:p>
            <a:endParaRPr lang="fr-CA"/>
          </a:p>
        </p:txBody>
      </p:sp>
      <p:sp>
        <p:nvSpPr>
          <p:cNvPr id="82" name="AutoShape 13"/>
          <p:cNvSpPr>
            <a:spLocks noChangeAspect="1" noChangeArrowheads="1"/>
          </p:cNvSpPr>
          <p:nvPr/>
        </p:nvSpPr>
        <p:spPr bwMode="auto">
          <a:xfrm>
            <a:off x="7379865" y="4581128"/>
            <a:ext cx="144463" cy="144463"/>
          </a:xfrm>
          <a:prstGeom prst="flowChartConnector">
            <a:avLst/>
          </a:prstGeom>
          <a:solidFill>
            <a:srgbClr val="FFFF00"/>
          </a:solidFill>
          <a:ln w="9525">
            <a:noFill/>
            <a:round/>
            <a:headEnd/>
            <a:tailEnd/>
          </a:ln>
          <a:effectLst/>
        </p:spPr>
        <p:txBody>
          <a:bodyPr wrap="none" anchor="ctr"/>
          <a:lstStyle/>
          <a:p>
            <a:endParaRPr lang="fr-CA" dirty="0"/>
          </a:p>
        </p:txBody>
      </p:sp>
    </p:spTree>
    <p:extLst>
      <p:ext uri="{BB962C8B-B14F-4D97-AF65-F5344CB8AC3E}">
        <p14:creationId xmlns:p14="http://schemas.microsoft.com/office/powerpoint/2010/main" val="40572031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13792"/>
            <a:ext cx="8075240" cy="1143000"/>
          </a:xfrm>
        </p:spPr>
        <p:txBody>
          <a:bodyPr>
            <a:normAutofit/>
          </a:bodyPr>
          <a:lstStyle/>
          <a:p>
            <a:r>
              <a:rPr lang="fr-CA" sz="3200" b="1" dirty="0">
                <a:solidFill>
                  <a:srgbClr val="FFC000"/>
                </a:solidFill>
              </a:rPr>
              <a:t>Petits et grands pays : une question de taille relative !</a:t>
            </a:r>
          </a:p>
        </p:txBody>
      </p:sp>
      <p:sp>
        <p:nvSpPr>
          <p:cNvPr id="4" name="Line 2"/>
          <p:cNvSpPr>
            <a:spLocks noChangeShapeType="1"/>
          </p:cNvSpPr>
          <p:nvPr/>
        </p:nvSpPr>
        <p:spPr bwMode="auto">
          <a:xfrm>
            <a:off x="501688" y="5373216"/>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01687" y="2636912"/>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683568" y="2339588"/>
            <a:ext cx="2101857" cy="369332"/>
          </a:xfrm>
          <a:prstGeom prst="rect">
            <a:avLst/>
          </a:prstGeom>
          <a:noFill/>
          <a:ln w="9525">
            <a:noFill/>
            <a:miter lim="800000"/>
            <a:headEnd/>
            <a:tailEnd/>
          </a:ln>
        </p:spPr>
        <p:txBody>
          <a:bodyPr wrap="none">
            <a:spAutoFit/>
          </a:bodyPr>
          <a:lstStyle/>
          <a:p>
            <a:r>
              <a:rPr lang="fr-FR" b="1" dirty="0">
                <a:latin typeface="Times"/>
              </a:rPr>
              <a:t>Grand importateur</a:t>
            </a:r>
            <a:endParaRPr lang="fr-FR" baseline="30000" dirty="0">
              <a:latin typeface="Times"/>
            </a:endParaRPr>
          </a:p>
        </p:txBody>
      </p:sp>
      <p:sp>
        <p:nvSpPr>
          <p:cNvPr id="10" name="Text Box 10"/>
          <p:cNvSpPr txBox="1">
            <a:spLocks noChangeArrowheads="1"/>
          </p:cNvSpPr>
          <p:nvPr/>
        </p:nvSpPr>
        <p:spPr bwMode="auto">
          <a:xfrm>
            <a:off x="2627784" y="5373216"/>
            <a:ext cx="922047" cy="369332"/>
          </a:xfrm>
          <a:prstGeom prst="rect">
            <a:avLst/>
          </a:prstGeom>
          <a:noFill/>
          <a:ln w="9525">
            <a:noFill/>
            <a:miter lim="800000"/>
            <a:headEnd/>
            <a:tailEnd/>
          </a:ln>
        </p:spPr>
        <p:txBody>
          <a:bodyPr wrap="none">
            <a:spAutoFit/>
          </a:bodyPr>
          <a:lstStyle/>
          <a:p>
            <a:r>
              <a:rPr lang="fr-FR" dirty="0" err="1">
                <a:latin typeface="Times"/>
              </a:rPr>
              <a:t>Qté</a:t>
            </a:r>
            <a:r>
              <a:rPr lang="fr-FR" dirty="0">
                <a:latin typeface="Times"/>
              </a:rPr>
              <a:t> *50</a:t>
            </a:r>
            <a:endParaRPr lang="fr-FR" baseline="-25000" dirty="0">
              <a:latin typeface="Times"/>
            </a:endParaRPr>
          </a:p>
        </p:txBody>
      </p:sp>
      <p:sp>
        <p:nvSpPr>
          <p:cNvPr id="12" name="Text Box 12"/>
          <p:cNvSpPr txBox="1">
            <a:spLocks noChangeArrowheads="1"/>
          </p:cNvSpPr>
          <p:nvPr/>
        </p:nvSpPr>
        <p:spPr bwMode="auto">
          <a:xfrm>
            <a:off x="-74377" y="2420888"/>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398858" y="5405154"/>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398857" y="2668850"/>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244408" y="5426640"/>
            <a:ext cx="922047" cy="369332"/>
          </a:xfrm>
          <a:prstGeom prst="rect">
            <a:avLst/>
          </a:prstGeom>
          <a:noFill/>
          <a:ln w="9525">
            <a:noFill/>
            <a:miter lim="800000"/>
            <a:headEnd/>
            <a:tailEnd/>
          </a:ln>
        </p:spPr>
        <p:txBody>
          <a:bodyPr wrap="none">
            <a:spAutoFit/>
          </a:bodyPr>
          <a:lstStyle/>
          <a:p>
            <a:r>
              <a:rPr lang="fr-FR" dirty="0" err="1">
                <a:latin typeface="Times"/>
              </a:rPr>
              <a:t>Qté</a:t>
            </a:r>
            <a:r>
              <a:rPr lang="fr-FR" dirty="0">
                <a:latin typeface="Times"/>
              </a:rPr>
              <a:t> *50</a:t>
            </a:r>
            <a:endParaRPr lang="fr-FR" baseline="-25000" dirty="0">
              <a:latin typeface="Times"/>
            </a:endParaRPr>
          </a:p>
        </p:txBody>
      </p:sp>
      <p:sp>
        <p:nvSpPr>
          <p:cNvPr id="27" name="Text Box 12"/>
          <p:cNvSpPr txBox="1">
            <a:spLocks noChangeArrowheads="1"/>
          </p:cNvSpPr>
          <p:nvPr/>
        </p:nvSpPr>
        <p:spPr bwMode="auto">
          <a:xfrm>
            <a:off x="5775689" y="2420888"/>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64</a:t>
            </a:fld>
            <a:endParaRPr lang="fr-CA"/>
          </a:p>
        </p:txBody>
      </p:sp>
      <p:sp>
        <p:nvSpPr>
          <p:cNvPr id="61" name="Text Box 6"/>
          <p:cNvSpPr txBox="1">
            <a:spLocks noChangeArrowheads="1"/>
          </p:cNvSpPr>
          <p:nvPr/>
        </p:nvSpPr>
        <p:spPr bwMode="auto">
          <a:xfrm>
            <a:off x="6516216" y="2339588"/>
            <a:ext cx="1871025" cy="369332"/>
          </a:xfrm>
          <a:prstGeom prst="rect">
            <a:avLst/>
          </a:prstGeom>
          <a:noFill/>
          <a:ln w="9525">
            <a:noFill/>
            <a:miter lim="800000"/>
            <a:headEnd/>
            <a:tailEnd/>
          </a:ln>
        </p:spPr>
        <p:txBody>
          <a:bodyPr wrap="none">
            <a:spAutoFit/>
          </a:bodyPr>
          <a:lstStyle/>
          <a:p>
            <a:r>
              <a:rPr lang="fr-FR" b="1" dirty="0">
                <a:latin typeface="Times"/>
              </a:rPr>
              <a:t>Petit exportateur</a:t>
            </a:r>
            <a:endParaRPr lang="fr-FR" baseline="30000" dirty="0">
              <a:latin typeface="Times"/>
            </a:endParaRPr>
          </a:p>
        </p:txBody>
      </p:sp>
      <p:cxnSp>
        <p:nvCxnSpPr>
          <p:cNvPr id="110" name="Connecteur droit 109"/>
          <p:cNvCxnSpPr/>
          <p:nvPr/>
        </p:nvCxnSpPr>
        <p:spPr>
          <a:xfrm>
            <a:off x="467544" y="3851756"/>
            <a:ext cx="741682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154638" y="3635732"/>
            <a:ext cx="312906" cy="369332"/>
          </a:xfrm>
          <a:prstGeom prst="rect">
            <a:avLst/>
          </a:prstGeom>
          <a:noFill/>
          <a:ln w="9525">
            <a:noFill/>
            <a:miter lim="800000"/>
            <a:headEnd/>
            <a:tailEnd/>
          </a:ln>
          <a:effectLst/>
        </p:spPr>
        <p:txBody>
          <a:bodyPr wrap="none">
            <a:spAutoFit/>
          </a:bodyPr>
          <a:lstStyle/>
          <a:p>
            <a:r>
              <a:rPr lang="fr-FR" dirty="0"/>
              <a:t>6</a:t>
            </a:r>
          </a:p>
        </p:txBody>
      </p:sp>
      <p:sp>
        <p:nvSpPr>
          <p:cNvPr id="71" name="Text Box 27"/>
          <p:cNvSpPr txBox="1">
            <a:spLocks noChangeArrowheads="1"/>
          </p:cNvSpPr>
          <p:nvPr/>
        </p:nvSpPr>
        <p:spPr bwMode="auto">
          <a:xfrm>
            <a:off x="148059" y="4859868"/>
            <a:ext cx="312906" cy="369332"/>
          </a:xfrm>
          <a:prstGeom prst="rect">
            <a:avLst/>
          </a:prstGeom>
          <a:noFill/>
          <a:ln w="9525">
            <a:noFill/>
            <a:miter lim="800000"/>
            <a:headEnd/>
            <a:tailEnd/>
          </a:ln>
          <a:effectLst/>
        </p:spPr>
        <p:txBody>
          <a:bodyPr wrap="none">
            <a:spAutoFit/>
          </a:bodyPr>
          <a:lstStyle/>
          <a:p>
            <a:r>
              <a:rPr lang="fr-FR" dirty="0"/>
              <a:t>2</a:t>
            </a:r>
          </a:p>
        </p:txBody>
      </p:sp>
      <p:sp>
        <p:nvSpPr>
          <p:cNvPr id="77" name="Text Box 12"/>
          <p:cNvSpPr txBox="1">
            <a:spLocks noChangeArrowheads="1"/>
          </p:cNvSpPr>
          <p:nvPr/>
        </p:nvSpPr>
        <p:spPr bwMode="auto">
          <a:xfrm>
            <a:off x="2092275" y="2924944"/>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782223" y="2924944"/>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60428" y="5373216"/>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60427" y="2636912"/>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851920" y="2339588"/>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699087" y="5382508"/>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884363" y="2430180"/>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5" name="Line 21"/>
          <p:cNvSpPr>
            <a:spLocks noChangeShapeType="1"/>
          </p:cNvSpPr>
          <p:nvPr/>
        </p:nvSpPr>
        <p:spPr bwMode="auto">
          <a:xfrm flipH="1">
            <a:off x="4355976" y="3923764"/>
            <a:ext cx="0" cy="1368152"/>
          </a:xfrm>
          <a:prstGeom prst="line">
            <a:avLst/>
          </a:prstGeom>
          <a:noFill/>
          <a:ln w="19050">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4139952" y="5363924"/>
            <a:ext cx="473206" cy="369332"/>
          </a:xfrm>
          <a:prstGeom prst="rect">
            <a:avLst/>
          </a:prstGeom>
          <a:noFill/>
          <a:ln w="9525">
            <a:noFill/>
            <a:miter lim="800000"/>
            <a:headEnd/>
            <a:tailEnd/>
          </a:ln>
        </p:spPr>
        <p:txBody>
          <a:bodyPr wrap="none">
            <a:spAutoFit/>
          </a:bodyPr>
          <a:lstStyle/>
          <a:p>
            <a:r>
              <a:rPr lang="fr-FR" dirty="0">
                <a:latin typeface="Times"/>
              </a:rPr>
              <a:t>7,7</a:t>
            </a:r>
            <a:endParaRPr lang="fr-FR" baseline="-25000" dirty="0">
              <a:latin typeface="Times"/>
            </a:endParaRPr>
          </a:p>
        </p:txBody>
      </p:sp>
      <p:sp>
        <p:nvSpPr>
          <p:cNvPr id="59" name="Text Box 16"/>
          <p:cNvSpPr txBox="1">
            <a:spLocks noChangeArrowheads="1"/>
          </p:cNvSpPr>
          <p:nvPr/>
        </p:nvSpPr>
        <p:spPr bwMode="auto">
          <a:xfrm>
            <a:off x="4932040" y="5382508"/>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3" name="Text Box 12"/>
          <p:cNvSpPr txBox="1">
            <a:spLocks noChangeArrowheads="1"/>
          </p:cNvSpPr>
          <p:nvPr/>
        </p:nvSpPr>
        <p:spPr bwMode="auto">
          <a:xfrm>
            <a:off x="5004048" y="3851756"/>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08099" y="2996952"/>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08099" y="2924944"/>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flipV="1">
            <a:off x="6844803" y="2605554"/>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12755" y="2924944"/>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19872" y="3851756"/>
            <a:ext cx="1656184" cy="7200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0" name="Text Box 12"/>
          <p:cNvSpPr txBox="1">
            <a:spLocks noChangeArrowheads="1"/>
          </p:cNvSpPr>
          <p:nvPr/>
        </p:nvSpPr>
        <p:spPr bwMode="auto">
          <a:xfrm>
            <a:off x="7911015" y="2915652"/>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00963" y="2915652"/>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7020272" y="3851756"/>
            <a:ext cx="0" cy="1512168"/>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7884368" y="3923764"/>
            <a:ext cx="0" cy="1440160"/>
          </a:xfrm>
          <a:prstGeom prst="line">
            <a:avLst/>
          </a:prstGeom>
          <a:noFill/>
          <a:ln w="9525">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611560" y="5373216"/>
            <a:ext cx="588623" cy="369332"/>
          </a:xfrm>
          <a:prstGeom prst="rect">
            <a:avLst/>
          </a:prstGeom>
          <a:noFill/>
          <a:ln w="9525">
            <a:noFill/>
            <a:miter lim="800000"/>
            <a:headEnd/>
            <a:tailEnd/>
          </a:ln>
        </p:spPr>
        <p:txBody>
          <a:bodyPr wrap="none">
            <a:spAutoFit/>
          </a:bodyPr>
          <a:lstStyle/>
          <a:p>
            <a:r>
              <a:rPr lang="fr-FR" dirty="0">
                <a:latin typeface="Times"/>
              </a:rPr>
              <a:t>4,15</a:t>
            </a:r>
            <a:endParaRPr lang="fr-FR" baseline="-25000" dirty="0">
              <a:latin typeface="Times"/>
            </a:endParaRPr>
          </a:p>
        </p:txBody>
      </p:sp>
      <p:sp>
        <p:nvSpPr>
          <p:cNvPr id="65" name="Text Box 16"/>
          <p:cNvSpPr txBox="1">
            <a:spLocks noChangeArrowheads="1"/>
          </p:cNvSpPr>
          <p:nvPr/>
        </p:nvSpPr>
        <p:spPr bwMode="auto">
          <a:xfrm>
            <a:off x="1763688" y="5373216"/>
            <a:ext cx="695447" cy="369332"/>
          </a:xfrm>
          <a:prstGeom prst="rect">
            <a:avLst/>
          </a:prstGeom>
          <a:noFill/>
          <a:ln w="9525">
            <a:noFill/>
            <a:miter lim="800000"/>
            <a:headEnd/>
            <a:tailEnd/>
          </a:ln>
        </p:spPr>
        <p:txBody>
          <a:bodyPr wrap="none">
            <a:spAutoFit/>
          </a:bodyPr>
          <a:lstStyle/>
          <a:p>
            <a:r>
              <a:rPr lang="fr-FR" dirty="0">
                <a:latin typeface="Times"/>
              </a:rPr>
              <a:t>11,85</a:t>
            </a:r>
            <a:endParaRPr lang="fr-FR" baseline="-25000" dirty="0">
              <a:latin typeface="Times"/>
            </a:endParaRPr>
          </a:p>
        </p:txBody>
      </p:sp>
      <p:sp>
        <p:nvSpPr>
          <p:cNvPr id="6" name="ZoneTexte 5"/>
          <p:cNvSpPr txBox="1"/>
          <p:nvPr/>
        </p:nvSpPr>
        <p:spPr>
          <a:xfrm>
            <a:off x="1036084" y="5723964"/>
            <a:ext cx="747320" cy="369332"/>
          </a:xfrm>
          <a:prstGeom prst="rect">
            <a:avLst/>
          </a:prstGeom>
          <a:noFill/>
        </p:spPr>
        <p:txBody>
          <a:bodyPr wrap="none" rtlCol="0">
            <a:spAutoFit/>
          </a:bodyPr>
          <a:lstStyle/>
          <a:p>
            <a:r>
              <a:rPr lang="en-CA" dirty="0"/>
              <a:t>M</a:t>
            </a:r>
            <a:r>
              <a:rPr lang="en-CA" baseline="30000" dirty="0"/>
              <a:t> </a:t>
            </a:r>
            <a:r>
              <a:rPr lang="en-CA" dirty="0"/>
              <a:t>= 1</a:t>
            </a:r>
            <a:endParaRPr lang="fr-CA" dirty="0"/>
          </a:p>
        </p:txBody>
      </p:sp>
      <p:sp>
        <p:nvSpPr>
          <p:cNvPr id="69" name="ZoneTexte 68"/>
          <p:cNvSpPr txBox="1"/>
          <p:nvPr/>
        </p:nvSpPr>
        <p:spPr>
          <a:xfrm>
            <a:off x="7079946" y="5723964"/>
            <a:ext cx="729687" cy="369332"/>
          </a:xfrm>
          <a:prstGeom prst="rect">
            <a:avLst/>
          </a:prstGeom>
          <a:noFill/>
        </p:spPr>
        <p:txBody>
          <a:bodyPr wrap="none" rtlCol="0">
            <a:spAutoFit/>
          </a:bodyPr>
          <a:lstStyle/>
          <a:p>
            <a:r>
              <a:rPr lang="en-CA" dirty="0"/>
              <a:t>X = 1</a:t>
            </a:r>
            <a:endParaRPr lang="fr-CA" dirty="0"/>
          </a:p>
        </p:txBody>
      </p:sp>
      <p:sp>
        <p:nvSpPr>
          <p:cNvPr id="70" name="Text Box 16"/>
          <p:cNvSpPr txBox="1">
            <a:spLocks noChangeArrowheads="1"/>
          </p:cNvSpPr>
          <p:nvPr/>
        </p:nvSpPr>
        <p:spPr bwMode="auto">
          <a:xfrm>
            <a:off x="7132835" y="5373216"/>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80" name="Text Box 16"/>
          <p:cNvSpPr txBox="1">
            <a:spLocks noChangeArrowheads="1"/>
          </p:cNvSpPr>
          <p:nvPr/>
        </p:nvSpPr>
        <p:spPr bwMode="auto">
          <a:xfrm>
            <a:off x="7451717" y="5373216"/>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81" name="Accolade ouvrante 80"/>
          <p:cNvSpPr/>
          <p:nvPr/>
        </p:nvSpPr>
        <p:spPr>
          <a:xfrm rot="16200000">
            <a:off x="7401787" y="5601423"/>
            <a:ext cx="134500" cy="254597"/>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92" name="AutoShape 13"/>
          <p:cNvSpPr>
            <a:spLocks noChangeAspect="1" noChangeArrowheads="1"/>
          </p:cNvSpPr>
          <p:nvPr/>
        </p:nvSpPr>
        <p:spPr bwMode="auto">
          <a:xfrm>
            <a:off x="6948264" y="3779748"/>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7812360" y="3779748"/>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6" name="Accolade ouvrante 105"/>
          <p:cNvSpPr/>
          <p:nvPr/>
        </p:nvSpPr>
        <p:spPr>
          <a:xfrm rot="16200000">
            <a:off x="1408295" y="5152545"/>
            <a:ext cx="134723" cy="1152129"/>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72" name="ZoneTexte 71"/>
          <p:cNvSpPr txBox="1"/>
          <p:nvPr/>
        </p:nvSpPr>
        <p:spPr>
          <a:xfrm>
            <a:off x="323528" y="6021288"/>
            <a:ext cx="8856984" cy="646331"/>
          </a:xfrm>
          <a:prstGeom prst="rect">
            <a:avLst/>
          </a:prstGeom>
          <a:noFill/>
        </p:spPr>
        <p:txBody>
          <a:bodyPr wrap="square" rtlCol="0">
            <a:spAutoFit/>
          </a:bodyPr>
          <a:lstStyle/>
          <a:p>
            <a:r>
              <a:rPr lang="fr-CA" dirty="0"/>
              <a:t>Avec un ratio de 50:1, il est légitime de dire que la D</a:t>
            </a:r>
            <a:r>
              <a:rPr lang="fr-CA" baseline="30000" dirty="0"/>
              <a:t>M</a:t>
            </a:r>
            <a:r>
              <a:rPr lang="fr-CA" dirty="0"/>
              <a:t> est complètement élastique à P=6, ce qui permet de négliger les 2 graphiques de gauche. C’est l’</a:t>
            </a:r>
            <a:r>
              <a:rPr lang="fr-CA" dirty="0" err="1"/>
              <a:t>hyp</a:t>
            </a:r>
            <a:r>
              <a:rPr lang="fr-CA" dirty="0"/>
              <a:t>. d’atomicité.</a:t>
            </a:r>
          </a:p>
        </p:txBody>
      </p:sp>
      <p:sp>
        <p:nvSpPr>
          <p:cNvPr id="62" name="Text Box 12"/>
          <p:cNvSpPr txBox="1">
            <a:spLocks noChangeArrowheads="1"/>
          </p:cNvSpPr>
          <p:nvPr/>
        </p:nvSpPr>
        <p:spPr bwMode="auto">
          <a:xfrm>
            <a:off x="5220072" y="3028310"/>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cxnSp>
        <p:nvCxnSpPr>
          <p:cNvPr id="63" name="Connecteur droit 62"/>
          <p:cNvCxnSpPr/>
          <p:nvPr/>
        </p:nvCxnSpPr>
        <p:spPr>
          <a:xfrm flipV="1">
            <a:off x="3460427" y="3275692"/>
            <a:ext cx="1615629" cy="14425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4283968" y="3851756"/>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82" name="Rectangle 81"/>
          <p:cNvSpPr/>
          <p:nvPr/>
        </p:nvSpPr>
        <p:spPr>
          <a:xfrm>
            <a:off x="6089673" y="1076543"/>
            <a:ext cx="3594895" cy="1200329"/>
          </a:xfrm>
          <a:prstGeom prst="rect">
            <a:avLst/>
          </a:prstGeom>
        </p:spPr>
        <p:txBody>
          <a:bodyPr wrap="square">
            <a:spAutoFit/>
          </a:bodyPr>
          <a:lstStyle/>
          <a:p>
            <a:endParaRPr lang="fr-FR" dirty="0"/>
          </a:p>
          <a:p>
            <a:r>
              <a:rPr lang="fr-FR" dirty="0"/>
              <a:t>Qo</a:t>
            </a:r>
            <a:r>
              <a:rPr lang="fr-FR" baseline="30000" dirty="0"/>
              <a:t>X1</a:t>
            </a:r>
            <a:r>
              <a:rPr lang="fr-FR" dirty="0"/>
              <a:t>= 2P – 8 </a:t>
            </a:r>
          </a:p>
          <a:p>
            <a:r>
              <a:rPr lang="fr-FR" dirty="0"/>
              <a:t>Qo</a:t>
            </a:r>
            <a:r>
              <a:rPr lang="fr-FR" baseline="30000" dirty="0"/>
              <a:t>x1</a:t>
            </a:r>
            <a:r>
              <a:rPr lang="fr-FR" dirty="0"/>
              <a:t> =50 Qo</a:t>
            </a:r>
            <a:r>
              <a:rPr lang="fr-FR" baseline="30000" dirty="0"/>
              <a:t>x1</a:t>
            </a:r>
            <a:r>
              <a:rPr lang="fr-FR" dirty="0"/>
              <a:t> = 100P – 400</a:t>
            </a:r>
          </a:p>
          <a:p>
            <a:r>
              <a:rPr lang="fr-FR" dirty="0"/>
              <a:t>P(Qo</a:t>
            </a:r>
            <a:r>
              <a:rPr lang="fr-FR" baseline="30000" dirty="0"/>
              <a:t>X1</a:t>
            </a:r>
            <a:r>
              <a:rPr lang="fr-FR" dirty="0"/>
              <a:t>) = Q/100 + 4</a:t>
            </a:r>
          </a:p>
        </p:txBody>
      </p:sp>
      <p:sp>
        <p:nvSpPr>
          <p:cNvPr id="86" name="ZoneTexte 85"/>
          <p:cNvSpPr txBox="1"/>
          <p:nvPr/>
        </p:nvSpPr>
        <p:spPr>
          <a:xfrm>
            <a:off x="3466398" y="1124744"/>
            <a:ext cx="2473754" cy="1200329"/>
          </a:xfrm>
          <a:prstGeom prst="rect">
            <a:avLst/>
          </a:prstGeom>
          <a:noFill/>
        </p:spPr>
        <p:txBody>
          <a:bodyPr wrap="none" rtlCol="0">
            <a:spAutoFit/>
          </a:bodyPr>
          <a:lstStyle/>
          <a:p>
            <a:endParaRPr lang="fr-FR" dirty="0"/>
          </a:p>
          <a:p>
            <a:r>
              <a:rPr lang="fr-FR" dirty="0"/>
              <a:t>6 – Q/4 = 4 + Q/100</a:t>
            </a:r>
          </a:p>
          <a:p>
            <a:r>
              <a:rPr lang="fr-FR" dirty="0"/>
              <a:t>0,26 Q = 2</a:t>
            </a:r>
          </a:p>
          <a:p>
            <a:r>
              <a:rPr lang="fr-FR" dirty="0" err="1"/>
              <a:t>Q</a:t>
            </a:r>
            <a:r>
              <a:rPr lang="fr-FR" baseline="30000" dirty="0" err="1"/>
              <a:t>eq</a:t>
            </a:r>
            <a:r>
              <a:rPr lang="fr-FR" dirty="0"/>
              <a:t> = 7,7 ; </a:t>
            </a:r>
            <a:r>
              <a:rPr lang="fr-FR" dirty="0" err="1"/>
              <a:t>P</a:t>
            </a:r>
            <a:r>
              <a:rPr lang="fr-FR" baseline="30000" dirty="0" err="1"/>
              <a:t>eq</a:t>
            </a:r>
            <a:r>
              <a:rPr lang="fr-FR" dirty="0"/>
              <a:t> = 4,075</a:t>
            </a:r>
            <a:endParaRPr lang="fr-CA" dirty="0"/>
          </a:p>
        </p:txBody>
      </p:sp>
      <p:sp>
        <p:nvSpPr>
          <p:cNvPr id="87" name="Rectangle 86"/>
          <p:cNvSpPr/>
          <p:nvPr/>
        </p:nvSpPr>
        <p:spPr>
          <a:xfrm>
            <a:off x="107504" y="1412776"/>
            <a:ext cx="4572000" cy="646331"/>
          </a:xfrm>
          <a:prstGeom prst="rect">
            <a:avLst/>
          </a:prstGeom>
        </p:spPr>
        <p:txBody>
          <a:bodyPr>
            <a:spAutoFit/>
          </a:bodyPr>
          <a:lstStyle/>
          <a:p>
            <a:r>
              <a:rPr lang="fr-FR" dirty="0" err="1"/>
              <a:t>Qd</a:t>
            </a:r>
            <a:r>
              <a:rPr lang="fr-FR" dirty="0"/>
              <a:t> (P) = 20 – 2*4,075 = 11,85</a:t>
            </a:r>
          </a:p>
          <a:p>
            <a:r>
              <a:rPr lang="fr-FR" dirty="0" err="1"/>
              <a:t>Qo</a:t>
            </a:r>
            <a:r>
              <a:rPr lang="fr-FR" dirty="0"/>
              <a:t>(P) = 2*4,075 – 4 = 4,15</a:t>
            </a:r>
          </a:p>
        </p:txBody>
      </p:sp>
    </p:spTree>
    <p:extLst>
      <p:ext uri="{BB962C8B-B14F-4D97-AF65-F5344CB8AC3E}">
        <p14:creationId xmlns:p14="http://schemas.microsoft.com/office/powerpoint/2010/main" val="40572031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9776"/>
            <a:ext cx="8686800" cy="1143000"/>
          </a:xfrm>
        </p:spPr>
        <p:txBody>
          <a:bodyPr>
            <a:normAutofit/>
          </a:bodyPr>
          <a:lstStyle/>
          <a:p>
            <a:r>
              <a:rPr lang="fr-CA" sz="3200" b="1" dirty="0">
                <a:solidFill>
                  <a:srgbClr val="FFC000"/>
                </a:solidFill>
              </a:rPr>
              <a:t>Les quotas (grands pays)</a:t>
            </a:r>
          </a:p>
        </p:txBody>
      </p:sp>
      <p:sp>
        <p:nvSpPr>
          <p:cNvPr id="4" name="Line 2"/>
          <p:cNvSpPr>
            <a:spLocks noChangeShapeType="1"/>
          </p:cNvSpPr>
          <p:nvPr/>
        </p:nvSpPr>
        <p:spPr bwMode="auto">
          <a:xfrm>
            <a:off x="50168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50168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8" name="Text Box 6"/>
          <p:cNvSpPr txBox="1">
            <a:spLocks noChangeArrowheads="1"/>
          </p:cNvSpPr>
          <p:nvPr/>
        </p:nvSpPr>
        <p:spPr bwMode="auto">
          <a:xfrm>
            <a:off x="683568" y="2420888"/>
            <a:ext cx="2213106" cy="369332"/>
          </a:xfrm>
          <a:prstGeom prst="rect">
            <a:avLst/>
          </a:prstGeom>
          <a:noFill/>
          <a:ln w="9525">
            <a:noFill/>
            <a:miter lim="800000"/>
            <a:headEnd/>
            <a:tailEnd/>
          </a:ln>
        </p:spPr>
        <p:txBody>
          <a:bodyPr wrap="none">
            <a:spAutoFit/>
          </a:bodyPr>
          <a:lstStyle/>
          <a:p>
            <a:r>
              <a:rPr lang="fr-FR" b="1" dirty="0">
                <a:latin typeface="Times"/>
              </a:rPr>
              <a:t>Marché importateur</a:t>
            </a:r>
            <a:endParaRPr lang="fr-FR" baseline="30000" dirty="0">
              <a:latin typeface="Times"/>
            </a:endParaRPr>
          </a:p>
        </p:txBody>
      </p:sp>
      <p:sp>
        <p:nvSpPr>
          <p:cNvPr id="10" name="Text Box 10"/>
          <p:cNvSpPr txBox="1">
            <a:spLocks noChangeArrowheads="1"/>
          </p:cNvSpPr>
          <p:nvPr/>
        </p:nvSpPr>
        <p:spPr bwMode="auto">
          <a:xfrm>
            <a:off x="2740347" y="55985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12" name="Text Box 12"/>
          <p:cNvSpPr txBox="1">
            <a:spLocks noChangeArrowheads="1"/>
          </p:cNvSpPr>
          <p:nvPr/>
        </p:nvSpPr>
        <p:spPr bwMode="auto">
          <a:xfrm>
            <a:off x="-74377" y="26462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36" name="Line 2"/>
          <p:cNvSpPr>
            <a:spLocks noChangeShapeType="1"/>
          </p:cNvSpPr>
          <p:nvPr/>
        </p:nvSpPr>
        <p:spPr bwMode="auto">
          <a:xfrm>
            <a:off x="6398858" y="5630470"/>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37" name="Line 3"/>
          <p:cNvSpPr>
            <a:spLocks noChangeShapeType="1"/>
          </p:cNvSpPr>
          <p:nvPr/>
        </p:nvSpPr>
        <p:spPr bwMode="auto">
          <a:xfrm flipV="1">
            <a:off x="6398857" y="2894166"/>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39" name="Text Box 10"/>
          <p:cNvSpPr txBox="1">
            <a:spLocks noChangeArrowheads="1"/>
          </p:cNvSpPr>
          <p:nvPr/>
        </p:nvSpPr>
        <p:spPr bwMode="auto">
          <a:xfrm>
            <a:off x="8662421" y="5598532"/>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27" name="Text Box 12"/>
          <p:cNvSpPr txBox="1">
            <a:spLocks noChangeArrowheads="1"/>
          </p:cNvSpPr>
          <p:nvPr/>
        </p:nvSpPr>
        <p:spPr bwMode="auto">
          <a:xfrm>
            <a:off x="5775689" y="2646204"/>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60" name="Espace réservé du numéro de diapositive 59"/>
          <p:cNvSpPr>
            <a:spLocks noGrp="1"/>
          </p:cNvSpPr>
          <p:nvPr>
            <p:ph type="sldNum" sz="quarter" idx="12"/>
          </p:nvPr>
        </p:nvSpPr>
        <p:spPr/>
        <p:txBody>
          <a:bodyPr/>
          <a:lstStyle/>
          <a:p>
            <a:fld id="{555B84E7-B44B-450A-BBF1-EB1E92E27D5A}" type="slidenum">
              <a:rPr lang="fr-CA" smtClean="0"/>
              <a:pPr/>
              <a:t>65</a:t>
            </a:fld>
            <a:endParaRPr lang="fr-CA"/>
          </a:p>
        </p:txBody>
      </p:sp>
      <p:sp>
        <p:nvSpPr>
          <p:cNvPr id="61" name="Text Box 6"/>
          <p:cNvSpPr txBox="1">
            <a:spLocks noChangeArrowheads="1"/>
          </p:cNvSpPr>
          <p:nvPr/>
        </p:nvSpPr>
        <p:spPr bwMode="auto">
          <a:xfrm>
            <a:off x="6516216" y="2430180"/>
            <a:ext cx="2174634" cy="369332"/>
          </a:xfrm>
          <a:prstGeom prst="rect">
            <a:avLst/>
          </a:prstGeom>
          <a:noFill/>
          <a:ln w="9525">
            <a:noFill/>
            <a:miter lim="800000"/>
            <a:headEnd/>
            <a:tailEnd/>
          </a:ln>
        </p:spPr>
        <p:txBody>
          <a:bodyPr wrap="none">
            <a:spAutoFit/>
          </a:bodyPr>
          <a:lstStyle/>
          <a:p>
            <a:r>
              <a:rPr lang="fr-FR" b="1" dirty="0">
                <a:latin typeface="Times"/>
              </a:rPr>
              <a:t>Marché exportateur</a:t>
            </a:r>
            <a:endParaRPr lang="fr-FR" baseline="30000" dirty="0">
              <a:latin typeface="Times"/>
            </a:endParaRPr>
          </a:p>
        </p:txBody>
      </p:sp>
      <p:cxnSp>
        <p:nvCxnSpPr>
          <p:cNvPr id="82" name="Connecteur droit 81"/>
          <p:cNvCxnSpPr>
            <a:endCxn id="86" idx="6"/>
          </p:cNvCxnSpPr>
          <p:nvPr/>
        </p:nvCxnSpPr>
        <p:spPr>
          <a:xfrm flipV="1">
            <a:off x="508099" y="4202151"/>
            <a:ext cx="3234558" cy="2823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0" name="Connecteur droit 109"/>
          <p:cNvCxnSpPr/>
          <p:nvPr/>
        </p:nvCxnSpPr>
        <p:spPr>
          <a:xfrm flipV="1">
            <a:off x="485992" y="4374396"/>
            <a:ext cx="7222907" cy="1751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4" name="Text Box 27"/>
          <p:cNvSpPr txBox="1">
            <a:spLocks noChangeArrowheads="1"/>
          </p:cNvSpPr>
          <p:nvPr/>
        </p:nvSpPr>
        <p:spPr bwMode="auto">
          <a:xfrm>
            <a:off x="-67965" y="4221088"/>
            <a:ext cx="633507" cy="369332"/>
          </a:xfrm>
          <a:prstGeom prst="rect">
            <a:avLst/>
          </a:prstGeom>
          <a:noFill/>
          <a:ln w="9525">
            <a:noFill/>
            <a:miter lim="800000"/>
            <a:headEnd/>
            <a:tailEnd/>
          </a:ln>
          <a:effectLst/>
        </p:spPr>
        <p:txBody>
          <a:bodyPr wrap="none">
            <a:spAutoFit/>
          </a:bodyPr>
          <a:lstStyle/>
          <a:p>
            <a:r>
              <a:rPr lang="fr-FR" dirty="0"/>
              <a:t>5,33</a:t>
            </a:r>
          </a:p>
        </p:txBody>
      </p:sp>
      <p:sp>
        <p:nvSpPr>
          <p:cNvPr id="71" name="Text Box 27"/>
          <p:cNvSpPr txBox="1">
            <a:spLocks noChangeArrowheads="1"/>
          </p:cNvSpPr>
          <p:nvPr/>
        </p:nvSpPr>
        <p:spPr bwMode="auto">
          <a:xfrm>
            <a:off x="148059" y="5085184"/>
            <a:ext cx="312906" cy="369332"/>
          </a:xfrm>
          <a:prstGeom prst="rect">
            <a:avLst/>
          </a:prstGeom>
          <a:noFill/>
          <a:ln w="9525">
            <a:noFill/>
            <a:miter lim="800000"/>
            <a:headEnd/>
            <a:tailEnd/>
          </a:ln>
          <a:effectLst/>
        </p:spPr>
        <p:txBody>
          <a:bodyPr wrap="none">
            <a:spAutoFit/>
          </a:bodyPr>
          <a:lstStyle/>
          <a:p>
            <a:r>
              <a:rPr lang="fr-FR" dirty="0"/>
              <a:t>2</a:t>
            </a:r>
          </a:p>
        </p:txBody>
      </p:sp>
      <p:sp>
        <p:nvSpPr>
          <p:cNvPr id="76" name="Text Box 12"/>
          <p:cNvSpPr txBox="1">
            <a:spLocks noChangeArrowheads="1"/>
          </p:cNvSpPr>
          <p:nvPr/>
        </p:nvSpPr>
        <p:spPr bwMode="auto">
          <a:xfrm>
            <a:off x="5220072" y="3109610"/>
            <a:ext cx="46198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X</a:t>
            </a:r>
          </a:p>
        </p:txBody>
      </p:sp>
      <p:sp>
        <p:nvSpPr>
          <p:cNvPr id="77" name="Text Box 12"/>
          <p:cNvSpPr txBox="1">
            <a:spLocks noChangeArrowheads="1"/>
          </p:cNvSpPr>
          <p:nvPr/>
        </p:nvSpPr>
        <p:spPr bwMode="auto">
          <a:xfrm>
            <a:off x="2092275" y="3150260"/>
            <a:ext cx="445956"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L</a:t>
            </a:r>
          </a:p>
        </p:txBody>
      </p:sp>
      <p:sp>
        <p:nvSpPr>
          <p:cNvPr id="78" name="Text Box 12"/>
          <p:cNvSpPr txBox="1">
            <a:spLocks noChangeArrowheads="1"/>
          </p:cNvSpPr>
          <p:nvPr/>
        </p:nvSpPr>
        <p:spPr bwMode="auto">
          <a:xfrm>
            <a:off x="782223" y="3150260"/>
            <a:ext cx="445956"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L</a:t>
            </a:r>
          </a:p>
        </p:txBody>
      </p:sp>
      <p:sp>
        <p:nvSpPr>
          <p:cNvPr id="40" name="Line 2"/>
          <p:cNvSpPr>
            <a:spLocks noChangeShapeType="1"/>
          </p:cNvSpPr>
          <p:nvPr/>
        </p:nvSpPr>
        <p:spPr bwMode="auto">
          <a:xfrm>
            <a:off x="3460428" y="5598532"/>
            <a:ext cx="2664296" cy="0"/>
          </a:xfrm>
          <a:prstGeom prst="line">
            <a:avLst/>
          </a:prstGeom>
          <a:noFill/>
          <a:ln w="38100">
            <a:solidFill>
              <a:schemeClr val="tx1"/>
            </a:solidFill>
            <a:round/>
            <a:headEnd/>
            <a:tailEnd type="triangle" w="med" len="med"/>
          </a:ln>
        </p:spPr>
        <p:txBody>
          <a:bodyPr wrap="none" anchor="ctr"/>
          <a:lstStyle/>
          <a:p>
            <a:endParaRPr lang="fr-CA"/>
          </a:p>
        </p:txBody>
      </p:sp>
      <p:sp>
        <p:nvSpPr>
          <p:cNvPr id="42" name="Line 3"/>
          <p:cNvSpPr>
            <a:spLocks noChangeShapeType="1"/>
          </p:cNvSpPr>
          <p:nvPr/>
        </p:nvSpPr>
        <p:spPr bwMode="auto">
          <a:xfrm flipV="1">
            <a:off x="3460427" y="2862228"/>
            <a:ext cx="0" cy="2736304"/>
          </a:xfrm>
          <a:prstGeom prst="line">
            <a:avLst/>
          </a:prstGeom>
          <a:noFill/>
          <a:ln w="38100">
            <a:solidFill>
              <a:schemeClr val="tx1"/>
            </a:solidFill>
            <a:round/>
            <a:headEnd/>
            <a:tailEnd type="triangle" w="med" len="med"/>
          </a:ln>
        </p:spPr>
        <p:txBody>
          <a:bodyPr wrap="none" anchor="ctr"/>
          <a:lstStyle/>
          <a:p>
            <a:endParaRPr lang="fr-CA"/>
          </a:p>
        </p:txBody>
      </p:sp>
      <p:sp>
        <p:nvSpPr>
          <p:cNvPr id="43" name="Text Box 6"/>
          <p:cNvSpPr txBox="1">
            <a:spLocks noChangeArrowheads="1"/>
          </p:cNvSpPr>
          <p:nvPr/>
        </p:nvSpPr>
        <p:spPr bwMode="auto">
          <a:xfrm>
            <a:off x="3892475" y="2430180"/>
            <a:ext cx="1815562" cy="369332"/>
          </a:xfrm>
          <a:prstGeom prst="rect">
            <a:avLst/>
          </a:prstGeom>
          <a:noFill/>
          <a:ln w="9525">
            <a:noFill/>
            <a:miter lim="800000"/>
            <a:headEnd/>
            <a:tailEnd/>
          </a:ln>
        </p:spPr>
        <p:txBody>
          <a:bodyPr wrap="none">
            <a:spAutoFit/>
          </a:bodyPr>
          <a:lstStyle/>
          <a:p>
            <a:r>
              <a:rPr lang="fr-FR" b="1" dirty="0">
                <a:latin typeface="Times"/>
              </a:rPr>
              <a:t>Marché mondial</a:t>
            </a:r>
            <a:endParaRPr lang="fr-FR" baseline="30000" dirty="0">
              <a:latin typeface="Times"/>
            </a:endParaRPr>
          </a:p>
        </p:txBody>
      </p:sp>
      <p:sp>
        <p:nvSpPr>
          <p:cNvPr id="46" name="Text Box 10"/>
          <p:cNvSpPr txBox="1">
            <a:spLocks noChangeArrowheads="1"/>
          </p:cNvSpPr>
          <p:nvPr/>
        </p:nvSpPr>
        <p:spPr bwMode="auto">
          <a:xfrm>
            <a:off x="5699087" y="5607824"/>
            <a:ext cx="518091" cy="369332"/>
          </a:xfrm>
          <a:prstGeom prst="rect">
            <a:avLst/>
          </a:prstGeom>
          <a:noFill/>
          <a:ln w="9525">
            <a:noFill/>
            <a:miter lim="800000"/>
            <a:headEnd/>
            <a:tailEnd/>
          </a:ln>
        </p:spPr>
        <p:txBody>
          <a:bodyPr wrap="none">
            <a:spAutoFit/>
          </a:bodyPr>
          <a:lstStyle/>
          <a:p>
            <a:r>
              <a:rPr lang="fr-FR" dirty="0" err="1">
                <a:latin typeface="Times"/>
              </a:rPr>
              <a:t>Qté</a:t>
            </a:r>
            <a:endParaRPr lang="fr-FR" baseline="-25000" dirty="0">
              <a:latin typeface="Times"/>
            </a:endParaRPr>
          </a:p>
        </p:txBody>
      </p:sp>
      <p:sp>
        <p:nvSpPr>
          <p:cNvPr id="47" name="Text Box 12"/>
          <p:cNvSpPr txBox="1">
            <a:spLocks noChangeArrowheads="1"/>
          </p:cNvSpPr>
          <p:nvPr/>
        </p:nvSpPr>
        <p:spPr bwMode="auto">
          <a:xfrm>
            <a:off x="2884363" y="2655496"/>
            <a:ext cx="569387" cy="369332"/>
          </a:xfrm>
          <a:prstGeom prst="rect">
            <a:avLst/>
          </a:prstGeom>
          <a:noFill/>
          <a:ln w="9525">
            <a:noFill/>
            <a:miter lim="800000"/>
            <a:headEnd/>
            <a:tailEnd/>
          </a:ln>
        </p:spPr>
        <p:txBody>
          <a:bodyPr wrap="none">
            <a:spAutoFit/>
          </a:bodyPr>
          <a:lstStyle/>
          <a:p>
            <a:r>
              <a:rPr lang="fr-FR" dirty="0">
                <a:latin typeface="Times"/>
              </a:rPr>
              <a:t>Prix</a:t>
            </a:r>
            <a:endParaRPr lang="fr-FR" baseline="-25000" dirty="0">
              <a:latin typeface="Times"/>
            </a:endParaRPr>
          </a:p>
        </p:txBody>
      </p:sp>
      <p:sp>
        <p:nvSpPr>
          <p:cNvPr id="54" name="Text Box 27"/>
          <p:cNvSpPr txBox="1">
            <a:spLocks noChangeArrowheads="1"/>
          </p:cNvSpPr>
          <p:nvPr/>
        </p:nvSpPr>
        <p:spPr bwMode="auto">
          <a:xfrm>
            <a:off x="-67965" y="4005064"/>
            <a:ext cx="633507" cy="369332"/>
          </a:xfrm>
          <a:prstGeom prst="rect">
            <a:avLst/>
          </a:prstGeom>
          <a:noFill/>
          <a:ln w="9525">
            <a:noFill/>
            <a:miter lim="800000"/>
            <a:headEnd/>
            <a:tailEnd/>
          </a:ln>
          <a:effectLst/>
        </p:spPr>
        <p:txBody>
          <a:bodyPr wrap="none">
            <a:spAutoFit/>
          </a:bodyPr>
          <a:lstStyle/>
          <a:p>
            <a:r>
              <a:rPr lang="fr-FR" dirty="0"/>
              <a:t>5,75</a:t>
            </a:r>
          </a:p>
        </p:txBody>
      </p:sp>
      <p:sp>
        <p:nvSpPr>
          <p:cNvPr id="55" name="Line 21"/>
          <p:cNvSpPr>
            <a:spLocks noChangeShapeType="1"/>
          </p:cNvSpPr>
          <p:nvPr/>
        </p:nvSpPr>
        <p:spPr bwMode="auto">
          <a:xfrm flipH="1">
            <a:off x="3917157" y="4455472"/>
            <a:ext cx="0" cy="1133768"/>
          </a:xfrm>
          <a:prstGeom prst="line">
            <a:avLst/>
          </a:prstGeom>
          <a:noFill/>
          <a:ln w="19050">
            <a:solidFill>
              <a:schemeClr val="tx1"/>
            </a:solidFill>
            <a:prstDash val="dash"/>
            <a:round/>
            <a:headEnd/>
            <a:tailEnd/>
          </a:ln>
          <a:effectLst/>
        </p:spPr>
        <p:txBody>
          <a:bodyPr wrap="none" anchor="ctr"/>
          <a:lstStyle/>
          <a:p>
            <a:endParaRPr lang="fr-CA"/>
          </a:p>
        </p:txBody>
      </p:sp>
      <p:sp>
        <p:nvSpPr>
          <p:cNvPr id="58" name="Text Box 16"/>
          <p:cNvSpPr txBox="1">
            <a:spLocks noChangeArrowheads="1"/>
          </p:cNvSpPr>
          <p:nvPr/>
        </p:nvSpPr>
        <p:spPr bwMode="auto">
          <a:xfrm>
            <a:off x="3748459" y="5589240"/>
            <a:ext cx="479618" cy="369332"/>
          </a:xfrm>
          <a:prstGeom prst="rect">
            <a:avLst/>
          </a:prstGeom>
          <a:noFill/>
          <a:ln w="9525">
            <a:noFill/>
            <a:miter lim="800000"/>
            <a:headEnd/>
            <a:tailEnd/>
          </a:ln>
        </p:spPr>
        <p:txBody>
          <a:bodyPr wrap="none">
            <a:spAutoFit/>
          </a:bodyPr>
          <a:lstStyle/>
          <a:p>
            <a:r>
              <a:rPr lang="fr-FR" dirty="0">
                <a:latin typeface="Times"/>
              </a:rPr>
              <a:t>8/3</a:t>
            </a:r>
            <a:endParaRPr lang="fr-FR" baseline="-25000" dirty="0">
              <a:latin typeface="Times"/>
            </a:endParaRPr>
          </a:p>
        </p:txBody>
      </p:sp>
      <p:sp>
        <p:nvSpPr>
          <p:cNvPr id="59" name="Text Box 16"/>
          <p:cNvSpPr txBox="1">
            <a:spLocks noChangeArrowheads="1"/>
          </p:cNvSpPr>
          <p:nvPr/>
        </p:nvSpPr>
        <p:spPr bwMode="auto">
          <a:xfrm>
            <a:off x="4932040" y="5607824"/>
            <a:ext cx="415498" cy="369332"/>
          </a:xfrm>
          <a:prstGeom prst="rect">
            <a:avLst/>
          </a:prstGeom>
          <a:noFill/>
          <a:ln w="9525">
            <a:noFill/>
            <a:miter lim="800000"/>
            <a:headEnd/>
            <a:tailEnd/>
          </a:ln>
        </p:spPr>
        <p:txBody>
          <a:bodyPr wrap="none">
            <a:spAutoFit/>
          </a:bodyPr>
          <a:lstStyle/>
          <a:p>
            <a:r>
              <a:rPr lang="fr-FR" dirty="0">
                <a:latin typeface="Times"/>
              </a:rPr>
              <a:t>16</a:t>
            </a:r>
            <a:endParaRPr lang="fr-FR" baseline="-25000" dirty="0">
              <a:latin typeface="Times"/>
            </a:endParaRPr>
          </a:p>
        </p:txBody>
      </p:sp>
      <p:sp>
        <p:nvSpPr>
          <p:cNvPr id="73" name="Text Box 12"/>
          <p:cNvSpPr txBox="1">
            <a:spLocks noChangeArrowheads="1"/>
          </p:cNvSpPr>
          <p:nvPr/>
        </p:nvSpPr>
        <p:spPr bwMode="auto">
          <a:xfrm>
            <a:off x="5572748" y="5219908"/>
            <a:ext cx="487634"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M</a:t>
            </a:r>
          </a:p>
        </p:txBody>
      </p:sp>
      <p:cxnSp>
        <p:nvCxnSpPr>
          <p:cNvPr id="74" name="Connecteur droit 73"/>
          <p:cNvCxnSpPr/>
          <p:nvPr/>
        </p:nvCxnSpPr>
        <p:spPr>
          <a:xfrm flipV="1">
            <a:off x="508099" y="3222268"/>
            <a:ext cx="1656184" cy="20162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508099" y="3150260"/>
            <a:ext cx="2448272" cy="24482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flipV="1">
            <a:off x="6844803" y="2830870"/>
            <a:ext cx="1944216" cy="276766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6412755" y="3150260"/>
            <a:ext cx="1516717" cy="243898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a:stCxn id="88" idx="2"/>
          </p:cNvCxnSpPr>
          <p:nvPr/>
        </p:nvCxnSpPr>
        <p:spPr>
          <a:xfrm>
            <a:off x="3603996" y="4590644"/>
            <a:ext cx="245638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a:off x="3460427" y="4086364"/>
            <a:ext cx="1728192" cy="115235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5148064" y="5229200"/>
            <a:ext cx="360040" cy="36933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V="1">
            <a:off x="3460427" y="3356992"/>
            <a:ext cx="1615629" cy="14425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a:off x="5076056" y="3068960"/>
            <a:ext cx="187156" cy="29732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9" name="AutoShape 13"/>
          <p:cNvSpPr>
            <a:spLocks noChangeAspect="1" noChangeArrowheads="1"/>
          </p:cNvSpPr>
          <p:nvPr/>
        </p:nvSpPr>
        <p:spPr bwMode="auto">
          <a:xfrm>
            <a:off x="3843941" y="4304194"/>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100" name="Text Box 12"/>
          <p:cNvSpPr txBox="1">
            <a:spLocks noChangeArrowheads="1"/>
          </p:cNvSpPr>
          <p:nvPr/>
        </p:nvSpPr>
        <p:spPr bwMode="auto">
          <a:xfrm>
            <a:off x="7911015" y="3140968"/>
            <a:ext cx="428322" cy="369332"/>
          </a:xfrm>
          <a:prstGeom prst="rect">
            <a:avLst/>
          </a:prstGeom>
          <a:noFill/>
          <a:ln w="9525">
            <a:noFill/>
            <a:miter lim="800000"/>
            <a:headEnd/>
            <a:tailEnd/>
          </a:ln>
        </p:spPr>
        <p:txBody>
          <a:bodyPr wrap="none">
            <a:spAutoFit/>
          </a:bodyPr>
          <a:lstStyle/>
          <a:p>
            <a:r>
              <a:rPr lang="fr-FR" dirty="0">
                <a:latin typeface="Times"/>
              </a:rPr>
              <a:t>O</a:t>
            </a:r>
            <a:r>
              <a:rPr lang="fr-FR" baseline="30000" dirty="0">
                <a:latin typeface="Times"/>
              </a:rPr>
              <a:t>*</a:t>
            </a:r>
          </a:p>
        </p:txBody>
      </p:sp>
      <p:sp>
        <p:nvSpPr>
          <p:cNvPr id="101" name="Text Box 12"/>
          <p:cNvSpPr txBox="1">
            <a:spLocks noChangeArrowheads="1"/>
          </p:cNvSpPr>
          <p:nvPr/>
        </p:nvSpPr>
        <p:spPr bwMode="auto">
          <a:xfrm>
            <a:off x="6600963" y="3140968"/>
            <a:ext cx="428322" cy="369332"/>
          </a:xfrm>
          <a:prstGeom prst="rect">
            <a:avLst/>
          </a:prstGeom>
          <a:noFill/>
          <a:ln w="9525">
            <a:noFill/>
            <a:miter lim="800000"/>
            <a:headEnd/>
            <a:tailEnd/>
          </a:ln>
        </p:spPr>
        <p:txBody>
          <a:bodyPr wrap="none">
            <a:spAutoFit/>
          </a:bodyPr>
          <a:lstStyle/>
          <a:p>
            <a:r>
              <a:rPr lang="fr-FR" dirty="0">
                <a:latin typeface="Times"/>
              </a:rPr>
              <a:t>D</a:t>
            </a:r>
            <a:r>
              <a:rPr lang="fr-FR" baseline="30000" dirty="0">
                <a:latin typeface="Times"/>
              </a:rPr>
              <a:t>*</a:t>
            </a:r>
          </a:p>
        </p:txBody>
      </p:sp>
      <p:sp>
        <p:nvSpPr>
          <p:cNvPr id="56" name="Line 21"/>
          <p:cNvSpPr>
            <a:spLocks noChangeShapeType="1"/>
          </p:cNvSpPr>
          <p:nvPr/>
        </p:nvSpPr>
        <p:spPr bwMode="auto">
          <a:xfrm flipH="1">
            <a:off x="1300187" y="4274382"/>
            <a:ext cx="0" cy="1324150"/>
          </a:xfrm>
          <a:prstGeom prst="line">
            <a:avLst/>
          </a:prstGeom>
          <a:noFill/>
          <a:ln w="9525">
            <a:solidFill>
              <a:schemeClr val="tx1"/>
            </a:solidFill>
            <a:prstDash val="dash"/>
            <a:round/>
            <a:headEnd/>
            <a:tailEnd/>
          </a:ln>
          <a:effectLst/>
        </p:spPr>
        <p:txBody>
          <a:bodyPr wrap="none" anchor="ctr"/>
          <a:lstStyle/>
          <a:p>
            <a:endParaRPr lang="fr-CA"/>
          </a:p>
        </p:txBody>
      </p:sp>
      <p:sp>
        <p:nvSpPr>
          <p:cNvPr id="57" name="Line 21"/>
          <p:cNvSpPr>
            <a:spLocks noChangeShapeType="1"/>
          </p:cNvSpPr>
          <p:nvPr/>
        </p:nvSpPr>
        <p:spPr bwMode="auto">
          <a:xfrm flipH="1">
            <a:off x="1588218" y="4262318"/>
            <a:ext cx="223" cy="1345506"/>
          </a:xfrm>
          <a:prstGeom prst="line">
            <a:avLst/>
          </a:prstGeom>
          <a:noFill/>
          <a:ln w="9525">
            <a:solidFill>
              <a:schemeClr val="tx1"/>
            </a:solidFill>
            <a:prstDash val="dash"/>
            <a:round/>
            <a:headEnd/>
            <a:tailEnd/>
          </a:ln>
          <a:effectLst/>
        </p:spPr>
        <p:txBody>
          <a:bodyPr wrap="none" anchor="ctr"/>
          <a:lstStyle/>
          <a:p>
            <a:endParaRPr lang="fr-CA"/>
          </a:p>
        </p:txBody>
      </p:sp>
      <p:sp>
        <p:nvSpPr>
          <p:cNvPr id="62" name="Line 21"/>
          <p:cNvSpPr>
            <a:spLocks noChangeShapeType="1"/>
          </p:cNvSpPr>
          <p:nvPr/>
        </p:nvSpPr>
        <p:spPr bwMode="auto">
          <a:xfrm flipH="1">
            <a:off x="7341739" y="4590643"/>
            <a:ext cx="0" cy="1007890"/>
          </a:xfrm>
          <a:prstGeom prst="line">
            <a:avLst/>
          </a:prstGeom>
          <a:noFill/>
          <a:ln w="19050">
            <a:solidFill>
              <a:schemeClr val="tx1"/>
            </a:solidFill>
            <a:prstDash val="dash"/>
            <a:round/>
            <a:headEnd/>
            <a:tailEnd/>
          </a:ln>
          <a:effectLst/>
        </p:spPr>
        <p:txBody>
          <a:bodyPr wrap="none" anchor="ctr"/>
          <a:lstStyle/>
          <a:p>
            <a:endParaRPr lang="fr-CA"/>
          </a:p>
        </p:txBody>
      </p:sp>
      <p:sp>
        <p:nvSpPr>
          <p:cNvPr id="63" name="Line 21"/>
          <p:cNvSpPr>
            <a:spLocks noChangeShapeType="1"/>
          </p:cNvSpPr>
          <p:nvPr/>
        </p:nvSpPr>
        <p:spPr bwMode="auto">
          <a:xfrm flipH="1">
            <a:off x="7587223" y="4590196"/>
            <a:ext cx="0" cy="1017628"/>
          </a:xfrm>
          <a:prstGeom prst="line">
            <a:avLst/>
          </a:prstGeom>
          <a:noFill/>
          <a:ln w="19050">
            <a:solidFill>
              <a:schemeClr val="tx1"/>
            </a:solidFill>
            <a:prstDash val="dash"/>
            <a:round/>
            <a:headEnd/>
            <a:tailEnd/>
          </a:ln>
          <a:effectLst/>
        </p:spPr>
        <p:txBody>
          <a:bodyPr wrap="none" anchor="ctr"/>
          <a:lstStyle/>
          <a:p>
            <a:endParaRPr lang="fr-CA"/>
          </a:p>
        </p:txBody>
      </p:sp>
      <p:sp>
        <p:nvSpPr>
          <p:cNvPr id="64" name="Text Box 16"/>
          <p:cNvSpPr txBox="1">
            <a:spLocks noChangeArrowheads="1"/>
          </p:cNvSpPr>
          <p:nvPr/>
        </p:nvSpPr>
        <p:spPr bwMode="auto">
          <a:xfrm>
            <a:off x="1043005" y="55985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65" name="Text Box 16"/>
          <p:cNvSpPr txBox="1">
            <a:spLocks noChangeArrowheads="1"/>
          </p:cNvSpPr>
          <p:nvPr/>
        </p:nvSpPr>
        <p:spPr bwMode="auto">
          <a:xfrm>
            <a:off x="1444203" y="55985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6" name="ZoneTexte 5"/>
          <p:cNvSpPr txBox="1"/>
          <p:nvPr/>
        </p:nvSpPr>
        <p:spPr>
          <a:xfrm>
            <a:off x="1036084" y="5949280"/>
            <a:ext cx="832279" cy="369332"/>
          </a:xfrm>
          <a:prstGeom prst="rect">
            <a:avLst/>
          </a:prstGeom>
          <a:noFill/>
        </p:spPr>
        <p:txBody>
          <a:bodyPr wrap="none" rtlCol="0">
            <a:spAutoFit/>
          </a:bodyPr>
          <a:lstStyle/>
          <a:p>
            <a:r>
              <a:rPr lang="en-CA" dirty="0"/>
              <a:t>M</a:t>
            </a:r>
            <a:r>
              <a:rPr lang="en-CA" baseline="30000" dirty="0"/>
              <a:t>t</a:t>
            </a:r>
            <a:r>
              <a:rPr lang="en-CA" dirty="0"/>
              <a:t> = 1</a:t>
            </a:r>
            <a:endParaRPr lang="fr-CA" dirty="0"/>
          </a:p>
        </p:txBody>
      </p:sp>
      <p:sp>
        <p:nvSpPr>
          <p:cNvPr id="69" name="ZoneTexte 68"/>
          <p:cNvSpPr txBox="1"/>
          <p:nvPr/>
        </p:nvSpPr>
        <p:spPr>
          <a:xfrm>
            <a:off x="7079946" y="6102588"/>
            <a:ext cx="772969" cy="369332"/>
          </a:xfrm>
          <a:prstGeom prst="rect">
            <a:avLst/>
          </a:prstGeom>
          <a:noFill/>
        </p:spPr>
        <p:txBody>
          <a:bodyPr wrap="none" rtlCol="0">
            <a:spAutoFit/>
          </a:bodyPr>
          <a:lstStyle/>
          <a:p>
            <a:r>
              <a:rPr lang="en-CA" dirty="0" err="1"/>
              <a:t>X</a:t>
            </a:r>
            <a:r>
              <a:rPr lang="en-CA" baseline="30000" dirty="0" err="1"/>
              <a:t>t</a:t>
            </a:r>
            <a:r>
              <a:rPr lang="en-CA" dirty="0"/>
              <a:t> = 1</a:t>
            </a:r>
            <a:endParaRPr lang="fr-CA" dirty="0"/>
          </a:p>
        </p:txBody>
      </p:sp>
      <p:sp>
        <p:nvSpPr>
          <p:cNvPr id="70" name="Text Box 16"/>
          <p:cNvSpPr txBox="1">
            <a:spLocks noChangeArrowheads="1"/>
          </p:cNvSpPr>
          <p:nvPr/>
        </p:nvSpPr>
        <p:spPr bwMode="auto">
          <a:xfrm>
            <a:off x="7132835" y="5598532"/>
            <a:ext cx="473206" cy="369332"/>
          </a:xfrm>
          <a:prstGeom prst="rect">
            <a:avLst/>
          </a:prstGeom>
          <a:noFill/>
          <a:ln w="9525">
            <a:noFill/>
            <a:miter lim="800000"/>
            <a:headEnd/>
            <a:tailEnd/>
          </a:ln>
        </p:spPr>
        <p:txBody>
          <a:bodyPr wrap="none">
            <a:spAutoFit/>
          </a:bodyPr>
          <a:lstStyle/>
          <a:p>
            <a:r>
              <a:rPr lang="fr-FR" dirty="0">
                <a:latin typeface="Times"/>
              </a:rPr>
              <a:t>7,5</a:t>
            </a:r>
            <a:endParaRPr lang="fr-FR" baseline="-25000" dirty="0">
              <a:latin typeface="Times"/>
            </a:endParaRPr>
          </a:p>
        </p:txBody>
      </p:sp>
      <p:sp>
        <p:nvSpPr>
          <p:cNvPr id="80" name="Text Box 16"/>
          <p:cNvSpPr txBox="1">
            <a:spLocks noChangeArrowheads="1"/>
          </p:cNvSpPr>
          <p:nvPr/>
        </p:nvSpPr>
        <p:spPr bwMode="auto">
          <a:xfrm>
            <a:off x="7451717" y="5598532"/>
            <a:ext cx="473206" cy="369332"/>
          </a:xfrm>
          <a:prstGeom prst="rect">
            <a:avLst/>
          </a:prstGeom>
          <a:noFill/>
          <a:ln w="9525">
            <a:noFill/>
            <a:miter lim="800000"/>
            <a:headEnd/>
            <a:tailEnd/>
          </a:ln>
        </p:spPr>
        <p:txBody>
          <a:bodyPr wrap="none">
            <a:spAutoFit/>
          </a:bodyPr>
          <a:lstStyle/>
          <a:p>
            <a:r>
              <a:rPr lang="fr-FR" dirty="0">
                <a:latin typeface="Times"/>
              </a:rPr>
              <a:t>8.5</a:t>
            </a:r>
            <a:endParaRPr lang="fr-FR" baseline="-25000" dirty="0">
              <a:latin typeface="Times"/>
            </a:endParaRPr>
          </a:p>
        </p:txBody>
      </p:sp>
      <p:sp>
        <p:nvSpPr>
          <p:cNvPr id="81" name="Accolade ouvrante 80"/>
          <p:cNvSpPr/>
          <p:nvPr/>
        </p:nvSpPr>
        <p:spPr>
          <a:xfrm rot="16200000">
            <a:off x="7320578" y="5907949"/>
            <a:ext cx="287808" cy="24548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89" name="AutoShape 13"/>
          <p:cNvSpPr>
            <a:spLocks noChangeAspect="1" noChangeArrowheads="1"/>
          </p:cNvSpPr>
          <p:nvPr/>
        </p:nvSpPr>
        <p:spPr bwMode="auto">
          <a:xfrm>
            <a:off x="7132388" y="4302388"/>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1" name="AutoShape 13"/>
          <p:cNvSpPr>
            <a:spLocks noChangeAspect="1" noChangeArrowheads="1"/>
          </p:cNvSpPr>
          <p:nvPr/>
        </p:nvSpPr>
        <p:spPr bwMode="auto">
          <a:xfrm>
            <a:off x="7652168" y="430194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2" name="AutoShape 13"/>
          <p:cNvSpPr>
            <a:spLocks noChangeAspect="1" noChangeArrowheads="1"/>
          </p:cNvSpPr>
          <p:nvPr/>
        </p:nvSpPr>
        <p:spPr bwMode="auto">
          <a:xfrm>
            <a:off x="1096997" y="433352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5" name="AutoShape 13"/>
          <p:cNvSpPr>
            <a:spLocks noChangeAspect="1" noChangeArrowheads="1"/>
          </p:cNvSpPr>
          <p:nvPr/>
        </p:nvSpPr>
        <p:spPr bwMode="auto">
          <a:xfrm>
            <a:off x="1689373" y="430419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67" name="Line 21"/>
          <p:cNvSpPr>
            <a:spLocks noChangeShapeType="1"/>
          </p:cNvSpPr>
          <p:nvPr/>
        </p:nvSpPr>
        <p:spPr bwMode="auto">
          <a:xfrm flipH="1">
            <a:off x="3676451" y="4230380"/>
            <a:ext cx="0" cy="1358860"/>
          </a:xfrm>
          <a:prstGeom prst="line">
            <a:avLst/>
          </a:prstGeom>
          <a:noFill/>
          <a:ln w="19050">
            <a:solidFill>
              <a:schemeClr val="tx1"/>
            </a:solidFill>
            <a:prstDash val="dash"/>
            <a:round/>
            <a:headEnd/>
            <a:tailEnd/>
          </a:ln>
          <a:effectLst/>
        </p:spPr>
        <p:txBody>
          <a:bodyPr wrap="none" anchor="ctr"/>
          <a:lstStyle/>
          <a:p>
            <a:endParaRPr lang="fr-CA"/>
          </a:p>
        </p:txBody>
      </p:sp>
      <p:sp>
        <p:nvSpPr>
          <p:cNvPr id="68" name="Text Box 16"/>
          <p:cNvSpPr txBox="1">
            <a:spLocks noChangeArrowheads="1"/>
          </p:cNvSpPr>
          <p:nvPr/>
        </p:nvSpPr>
        <p:spPr bwMode="auto">
          <a:xfrm>
            <a:off x="3520385" y="5589240"/>
            <a:ext cx="300082" cy="369332"/>
          </a:xfrm>
          <a:prstGeom prst="rect">
            <a:avLst/>
          </a:prstGeom>
          <a:noFill/>
          <a:ln w="9525">
            <a:noFill/>
            <a:miter lim="800000"/>
            <a:headEnd/>
            <a:tailEnd/>
          </a:ln>
        </p:spPr>
        <p:txBody>
          <a:bodyPr wrap="none">
            <a:spAutoFit/>
          </a:bodyPr>
          <a:lstStyle/>
          <a:p>
            <a:r>
              <a:rPr lang="fr-FR" dirty="0">
                <a:latin typeface="Times"/>
              </a:rPr>
              <a:t>1</a:t>
            </a:r>
            <a:endParaRPr lang="fr-FR" baseline="-25000" dirty="0">
              <a:latin typeface="Times"/>
            </a:endParaRPr>
          </a:p>
        </p:txBody>
      </p:sp>
      <p:sp>
        <p:nvSpPr>
          <p:cNvPr id="86" name="AutoShape 13"/>
          <p:cNvSpPr>
            <a:spLocks noChangeAspect="1" noChangeArrowheads="1"/>
          </p:cNvSpPr>
          <p:nvPr/>
        </p:nvSpPr>
        <p:spPr bwMode="auto">
          <a:xfrm>
            <a:off x="3598194" y="4129919"/>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88" name="AutoShape 13"/>
          <p:cNvSpPr>
            <a:spLocks noChangeAspect="1" noChangeArrowheads="1"/>
          </p:cNvSpPr>
          <p:nvPr/>
        </p:nvSpPr>
        <p:spPr bwMode="auto">
          <a:xfrm>
            <a:off x="3603996" y="4518412"/>
            <a:ext cx="144463" cy="144463"/>
          </a:xfrm>
          <a:prstGeom prst="flowChartConnector">
            <a:avLst/>
          </a:prstGeom>
          <a:solidFill>
            <a:srgbClr val="FFFF00"/>
          </a:solidFill>
          <a:ln w="9525">
            <a:noFill/>
            <a:round/>
            <a:headEnd/>
            <a:tailEnd/>
          </a:ln>
          <a:effectLst/>
        </p:spPr>
        <p:txBody>
          <a:bodyPr wrap="none" anchor="ctr"/>
          <a:lstStyle/>
          <a:p>
            <a:endParaRPr lang="fr-CA" dirty="0"/>
          </a:p>
        </p:txBody>
      </p:sp>
      <p:sp>
        <p:nvSpPr>
          <p:cNvPr id="90" name="AutoShape 13"/>
          <p:cNvSpPr>
            <a:spLocks noChangeAspect="1" noChangeArrowheads="1"/>
          </p:cNvSpPr>
          <p:nvPr/>
        </p:nvSpPr>
        <p:spPr bwMode="auto">
          <a:xfrm>
            <a:off x="7492875" y="451796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98" name="AutoShape 13"/>
          <p:cNvSpPr>
            <a:spLocks noChangeAspect="1" noChangeArrowheads="1"/>
          </p:cNvSpPr>
          <p:nvPr/>
        </p:nvSpPr>
        <p:spPr bwMode="auto">
          <a:xfrm>
            <a:off x="7276404" y="451841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4" name="AutoShape 13"/>
          <p:cNvSpPr>
            <a:spLocks noChangeAspect="1" noChangeArrowheads="1"/>
          </p:cNvSpPr>
          <p:nvPr/>
        </p:nvSpPr>
        <p:spPr bwMode="auto">
          <a:xfrm>
            <a:off x="1516211" y="415837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5" name="AutoShape 13"/>
          <p:cNvSpPr>
            <a:spLocks noChangeAspect="1" noChangeArrowheads="1"/>
          </p:cNvSpPr>
          <p:nvPr/>
        </p:nvSpPr>
        <p:spPr bwMode="auto">
          <a:xfrm>
            <a:off x="1227732" y="4157925"/>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106" name="Accolade ouvrante 105"/>
          <p:cNvSpPr/>
          <p:nvPr/>
        </p:nvSpPr>
        <p:spPr>
          <a:xfrm rot="16200000">
            <a:off x="1377837" y="5851461"/>
            <a:ext cx="134723" cy="20493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solidFill>
                <a:srgbClr val="FF0000"/>
              </a:solidFill>
            </a:endParaRPr>
          </a:p>
        </p:txBody>
      </p:sp>
      <p:sp>
        <p:nvSpPr>
          <p:cNvPr id="107" name="Text Box 27"/>
          <p:cNvSpPr txBox="1">
            <a:spLocks noChangeArrowheads="1"/>
          </p:cNvSpPr>
          <p:nvPr/>
        </p:nvSpPr>
        <p:spPr bwMode="auto">
          <a:xfrm>
            <a:off x="5907488" y="4374396"/>
            <a:ext cx="505267" cy="369332"/>
          </a:xfrm>
          <a:prstGeom prst="rect">
            <a:avLst/>
          </a:prstGeom>
          <a:noFill/>
          <a:ln w="9525">
            <a:noFill/>
            <a:miter lim="800000"/>
            <a:headEnd/>
            <a:tailEnd/>
          </a:ln>
          <a:effectLst/>
        </p:spPr>
        <p:txBody>
          <a:bodyPr wrap="none">
            <a:spAutoFit/>
          </a:bodyPr>
          <a:lstStyle/>
          <a:p>
            <a:r>
              <a:rPr lang="fr-FR" dirty="0"/>
              <a:t>4,5</a:t>
            </a:r>
          </a:p>
        </p:txBody>
      </p:sp>
      <p:cxnSp>
        <p:nvCxnSpPr>
          <p:cNvPr id="108" name="Connecteur droit 107"/>
          <p:cNvCxnSpPr/>
          <p:nvPr/>
        </p:nvCxnSpPr>
        <p:spPr>
          <a:xfrm>
            <a:off x="6412755" y="4590196"/>
            <a:ext cx="1137919" cy="224"/>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1" name="ZoneTexte 110"/>
          <p:cNvSpPr txBox="1"/>
          <p:nvPr/>
        </p:nvSpPr>
        <p:spPr>
          <a:xfrm>
            <a:off x="4788024" y="4931876"/>
            <a:ext cx="960519" cy="369332"/>
          </a:xfrm>
          <a:prstGeom prst="rect">
            <a:avLst/>
          </a:prstGeom>
          <a:noFill/>
        </p:spPr>
        <p:txBody>
          <a:bodyPr wrap="none" rtlCol="0">
            <a:spAutoFit/>
          </a:bodyPr>
          <a:lstStyle/>
          <a:p>
            <a:r>
              <a:rPr lang="fr-CA" dirty="0"/>
              <a:t>t = 1,25</a:t>
            </a:r>
          </a:p>
        </p:txBody>
      </p:sp>
      <p:cxnSp>
        <p:nvCxnSpPr>
          <p:cNvPr id="79" name="Connecteur droit 78"/>
          <p:cNvCxnSpPr/>
          <p:nvPr/>
        </p:nvCxnSpPr>
        <p:spPr>
          <a:xfrm>
            <a:off x="3491880" y="4508896"/>
            <a:ext cx="1688464" cy="1080344"/>
          </a:xfrm>
          <a:prstGeom prst="line">
            <a:avLst/>
          </a:prstGeom>
          <a:ln w="38100">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flipH="1">
            <a:off x="4788023" y="4941168"/>
            <a:ext cx="1" cy="4098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3" name="Rectangle 102"/>
          <p:cNvSpPr/>
          <p:nvPr/>
        </p:nvSpPr>
        <p:spPr>
          <a:xfrm>
            <a:off x="1043608" y="1196752"/>
            <a:ext cx="4453484" cy="923330"/>
          </a:xfrm>
          <a:prstGeom prst="rect">
            <a:avLst/>
          </a:prstGeom>
        </p:spPr>
        <p:txBody>
          <a:bodyPr wrap="square">
            <a:spAutoFit/>
          </a:bodyPr>
          <a:lstStyle/>
          <a:p>
            <a:r>
              <a:rPr lang="fr-FR" dirty="0" err="1"/>
              <a:t>Qd</a:t>
            </a:r>
            <a:r>
              <a:rPr lang="fr-FR" baseline="30000" dirty="0" err="1"/>
              <a:t>M</a:t>
            </a:r>
            <a:r>
              <a:rPr lang="fr-FR" dirty="0"/>
              <a:t>= 1</a:t>
            </a:r>
          </a:p>
          <a:p>
            <a:r>
              <a:rPr lang="fr-FR" dirty="0" err="1"/>
              <a:t>Q</a:t>
            </a:r>
            <a:r>
              <a:rPr lang="fr-FR" baseline="30000" dirty="0" err="1"/>
              <a:t>eq</a:t>
            </a:r>
            <a:r>
              <a:rPr lang="fr-FR" dirty="0"/>
              <a:t> = 1</a:t>
            </a:r>
          </a:p>
          <a:p>
            <a:r>
              <a:rPr lang="fr-FR" dirty="0"/>
              <a:t>P(</a:t>
            </a:r>
            <a:r>
              <a:rPr lang="fr-FR" dirty="0" err="1"/>
              <a:t>Qd</a:t>
            </a:r>
            <a:r>
              <a:rPr lang="fr-FR" baseline="30000" dirty="0" err="1"/>
              <a:t>M</a:t>
            </a:r>
            <a:r>
              <a:rPr lang="fr-FR" dirty="0"/>
              <a:t>) = 5,75 et P(</a:t>
            </a:r>
            <a:r>
              <a:rPr lang="fr-FR" dirty="0" err="1"/>
              <a:t>Qo</a:t>
            </a:r>
            <a:r>
              <a:rPr lang="fr-FR" baseline="30000" dirty="0" err="1"/>
              <a:t>X</a:t>
            </a:r>
            <a:r>
              <a:rPr lang="fr-FR" dirty="0"/>
              <a:t>) = 4,5</a:t>
            </a:r>
          </a:p>
        </p:txBody>
      </p:sp>
    </p:spTree>
    <p:extLst>
      <p:ext uri="{BB962C8B-B14F-4D97-AF65-F5344CB8AC3E}">
        <p14:creationId xmlns:p14="http://schemas.microsoft.com/office/powerpoint/2010/main" val="4057203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3200" b="1" dirty="0">
                <a:solidFill>
                  <a:srgbClr val="FFC000"/>
                </a:solidFill>
              </a:rPr>
              <a:t>Le prix de réserve</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11" name="Text Box 37"/>
          <p:cNvSpPr txBox="1">
            <a:spLocks noChangeArrowheads="1"/>
          </p:cNvSpPr>
          <p:nvPr/>
        </p:nvSpPr>
        <p:spPr bwMode="auto">
          <a:xfrm>
            <a:off x="3347864" y="1569566"/>
            <a:ext cx="5472608" cy="923330"/>
          </a:xfrm>
          <a:prstGeom prst="rect">
            <a:avLst/>
          </a:prstGeom>
          <a:noFill/>
          <a:ln w="9525">
            <a:noFill/>
            <a:miter lim="800000"/>
            <a:headEnd/>
            <a:tailEnd/>
          </a:ln>
          <a:effectLst/>
        </p:spPr>
        <p:txBody>
          <a:bodyPr wrap="square">
            <a:spAutoFit/>
          </a:bodyPr>
          <a:lstStyle/>
          <a:p>
            <a:r>
              <a:rPr lang="fr-FR" dirty="0"/>
              <a:t>La courbe d’offre indique le prix minimum auquel les offreurs sont prêts à mettre chacune des unités du bien sur le marché (le prix de réserve).</a:t>
            </a:r>
          </a:p>
        </p:txBody>
      </p:sp>
      <p:sp>
        <p:nvSpPr>
          <p:cNvPr id="49"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22" name="Line 20"/>
          <p:cNvSpPr>
            <a:spLocks noChangeShapeType="1"/>
          </p:cNvSpPr>
          <p:nvPr/>
        </p:nvSpPr>
        <p:spPr bwMode="auto">
          <a:xfrm>
            <a:off x="2555776" y="4509120"/>
            <a:ext cx="432048" cy="0"/>
          </a:xfrm>
          <a:prstGeom prst="line">
            <a:avLst/>
          </a:prstGeom>
          <a:noFill/>
          <a:ln w="9525">
            <a:solidFill>
              <a:schemeClr val="tx1"/>
            </a:solidFill>
            <a:prstDash val="dash"/>
            <a:round/>
            <a:headEnd/>
            <a:tailEnd/>
          </a:ln>
          <a:effectLst/>
        </p:spPr>
        <p:txBody>
          <a:bodyPr wrap="none" anchor="ctr"/>
          <a:lstStyle/>
          <a:p>
            <a:endParaRPr lang="fr-CA"/>
          </a:p>
        </p:txBody>
      </p:sp>
      <p:sp>
        <p:nvSpPr>
          <p:cNvPr id="23" name="Line 21"/>
          <p:cNvSpPr>
            <a:spLocks noChangeShapeType="1"/>
          </p:cNvSpPr>
          <p:nvPr/>
        </p:nvSpPr>
        <p:spPr bwMode="auto">
          <a:xfrm flipH="1">
            <a:off x="2987823" y="4509120"/>
            <a:ext cx="12437" cy="936104"/>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27"/>
          <p:cNvSpPr txBox="1">
            <a:spLocks noChangeArrowheads="1"/>
          </p:cNvSpPr>
          <p:nvPr/>
        </p:nvSpPr>
        <p:spPr bwMode="auto">
          <a:xfrm>
            <a:off x="2843808" y="5445224"/>
            <a:ext cx="312906" cy="369332"/>
          </a:xfrm>
          <a:prstGeom prst="rect">
            <a:avLst/>
          </a:prstGeom>
          <a:noFill/>
          <a:ln w="9525">
            <a:noFill/>
            <a:miter lim="800000"/>
            <a:headEnd/>
            <a:tailEnd/>
          </a:ln>
          <a:effectLst/>
        </p:spPr>
        <p:txBody>
          <a:bodyPr wrap="none">
            <a:spAutoFit/>
          </a:bodyPr>
          <a:lstStyle/>
          <a:p>
            <a:r>
              <a:rPr lang="fr-FR" dirty="0"/>
              <a:t>2</a:t>
            </a:r>
          </a:p>
        </p:txBody>
      </p:sp>
      <p:sp>
        <p:nvSpPr>
          <p:cNvPr id="26" name="Line 20"/>
          <p:cNvSpPr>
            <a:spLocks noChangeShapeType="1"/>
          </p:cNvSpPr>
          <p:nvPr/>
        </p:nvSpPr>
        <p:spPr bwMode="auto">
          <a:xfrm>
            <a:off x="2555776" y="4221088"/>
            <a:ext cx="576064" cy="0"/>
          </a:xfrm>
          <a:prstGeom prst="line">
            <a:avLst/>
          </a:prstGeom>
          <a:noFill/>
          <a:ln w="9525">
            <a:solidFill>
              <a:schemeClr val="tx1"/>
            </a:solidFill>
            <a:prstDash val="dash"/>
            <a:round/>
            <a:headEnd/>
            <a:tailEnd/>
          </a:ln>
          <a:effectLst/>
        </p:spPr>
        <p:txBody>
          <a:bodyPr wrap="none" anchor="ctr"/>
          <a:lstStyle/>
          <a:p>
            <a:endParaRPr lang="fr-CA"/>
          </a:p>
        </p:txBody>
      </p:sp>
      <p:sp>
        <p:nvSpPr>
          <p:cNvPr id="27" name="Text Box 27"/>
          <p:cNvSpPr txBox="1">
            <a:spLocks noChangeArrowheads="1"/>
          </p:cNvSpPr>
          <p:nvPr/>
        </p:nvSpPr>
        <p:spPr bwMode="auto">
          <a:xfrm>
            <a:off x="2170862" y="4355812"/>
            <a:ext cx="312906" cy="369332"/>
          </a:xfrm>
          <a:prstGeom prst="rect">
            <a:avLst/>
          </a:prstGeom>
          <a:noFill/>
          <a:ln w="9525">
            <a:noFill/>
            <a:miter lim="800000"/>
            <a:headEnd/>
            <a:tailEnd/>
          </a:ln>
          <a:effectLst/>
        </p:spPr>
        <p:txBody>
          <a:bodyPr wrap="none">
            <a:spAutoFit/>
          </a:bodyPr>
          <a:lstStyle/>
          <a:p>
            <a:r>
              <a:rPr lang="fr-FR" dirty="0"/>
              <a:t>3</a:t>
            </a:r>
          </a:p>
        </p:txBody>
      </p:sp>
      <p:sp>
        <p:nvSpPr>
          <p:cNvPr id="28" name="Text Box 30"/>
          <p:cNvSpPr txBox="1">
            <a:spLocks noChangeArrowheads="1"/>
          </p:cNvSpPr>
          <p:nvPr/>
        </p:nvSpPr>
        <p:spPr bwMode="auto">
          <a:xfrm>
            <a:off x="2602109" y="5445224"/>
            <a:ext cx="312906" cy="369332"/>
          </a:xfrm>
          <a:prstGeom prst="rect">
            <a:avLst/>
          </a:prstGeom>
          <a:noFill/>
          <a:ln w="9525">
            <a:noFill/>
            <a:miter lim="800000"/>
            <a:headEnd/>
            <a:tailEnd/>
          </a:ln>
          <a:effectLst/>
        </p:spPr>
        <p:txBody>
          <a:bodyPr wrap="none">
            <a:spAutoFit/>
          </a:bodyPr>
          <a:lstStyle/>
          <a:p>
            <a:pPr algn="ctr"/>
            <a:r>
              <a:rPr lang="fr-FR" dirty="0"/>
              <a:t>1</a:t>
            </a:r>
          </a:p>
        </p:txBody>
      </p:sp>
      <p:sp>
        <p:nvSpPr>
          <p:cNvPr id="29" name="Line 21"/>
          <p:cNvSpPr>
            <a:spLocks noChangeShapeType="1"/>
          </p:cNvSpPr>
          <p:nvPr/>
        </p:nvSpPr>
        <p:spPr bwMode="auto">
          <a:xfrm flipH="1">
            <a:off x="2771799" y="4829090"/>
            <a:ext cx="0" cy="544126"/>
          </a:xfrm>
          <a:prstGeom prst="line">
            <a:avLst/>
          </a:prstGeom>
          <a:noFill/>
          <a:ln w="9525">
            <a:solidFill>
              <a:schemeClr val="tx1"/>
            </a:solidFill>
            <a:prstDash val="dash"/>
            <a:round/>
            <a:headEnd/>
            <a:tailEnd/>
          </a:ln>
          <a:effectLst/>
        </p:spPr>
        <p:txBody>
          <a:bodyPr wrap="none" anchor="ctr"/>
          <a:lstStyle/>
          <a:p>
            <a:endParaRPr lang="fr-CA"/>
          </a:p>
        </p:txBody>
      </p:sp>
      <p:sp>
        <p:nvSpPr>
          <p:cNvPr id="31" name="Text Box 27"/>
          <p:cNvSpPr txBox="1">
            <a:spLocks noChangeArrowheads="1"/>
          </p:cNvSpPr>
          <p:nvPr/>
        </p:nvSpPr>
        <p:spPr bwMode="auto">
          <a:xfrm>
            <a:off x="2050509" y="4643844"/>
            <a:ext cx="505267" cy="369332"/>
          </a:xfrm>
          <a:prstGeom prst="rect">
            <a:avLst/>
          </a:prstGeom>
          <a:noFill/>
          <a:ln w="9525">
            <a:noFill/>
            <a:miter lim="800000"/>
            <a:headEnd/>
            <a:tailEnd/>
          </a:ln>
          <a:effectLst/>
        </p:spPr>
        <p:txBody>
          <a:bodyPr wrap="none">
            <a:spAutoFit/>
          </a:bodyPr>
          <a:lstStyle/>
          <a:p>
            <a:r>
              <a:rPr lang="fr-FR" dirty="0"/>
              <a:t>2,5</a:t>
            </a:r>
          </a:p>
        </p:txBody>
      </p:sp>
      <p:sp>
        <p:nvSpPr>
          <p:cNvPr id="32" name="Line 21"/>
          <p:cNvSpPr>
            <a:spLocks noChangeShapeType="1"/>
          </p:cNvSpPr>
          <p:nvPr/>
        </p:nvSpPr>
        <p:spPr bwMode="auto">
          <a:xfrm flipH="1">
            <a:off x="3203847" y="4221311"/>
            <a:ext cx="6218" cy="1223913"/>
          </a:xfrm>
          <a:prstGeom prst="line">
            <a:avLst/>
          </a:prstGeom>
          <a:noFill/>
          <a:ln w="9525">
            <a:solidFill>
              <a:schemeClr val="tx1"/>
            </a:solidFill>
            <a:prstDash val="dash"/>
            <a:round/>
            <a:headEnd/>
            <a:tailEnd/>
          </a:ln>
          <a:effectLst/>
        </p:spPr>
        <p:txBody>
          <a:bodyPr wrap="none" anchor="ctr"/>
          <a:lstStyle/>
          <a:p>
            <a:endParaRPr lang="fr-CA"/>
          </a:p>
        </p:txBody>
      </p:sp>
      <p:sp>
        <p:nvSpPr>
          <p:cNvPr id="34" name="Line 20"/>
          <p:cNvSpPr>
            <a:spLocks noChangeShapeType="1"/>
          </p:cNvSpPr>
          <p:nvPr/>
        </p:nvSpPr>
        <p:spPr bwMode="auto">
          <a:xfrm>
            <a:off x="2555776" y="4788768"/>
            <a:ext cx="216024" cy="8384"/>
          </a:xfrm>
          <a:prstGeom prst="line">
            <a:avLst/>
          </a:prstGeom>
          <a:noFill/>
          <a:ln w="9525">
            <a:solidFill>
              <a:schemeClr val="tx1"/>
            </a:solidFill>
            <a:prstDash val="dash"/>
            <a:round/>
            <a:headEnd/>
            <a:tailEnd/>
          </a:ln>
          <a:effectLst/>
        </p:spPr>
        <p:txBody>
          <a:bodyPr wrap="none" anchor="ctr"/>
          <a:lstStyle/>
          <a:p>
            <a:endParaRPr lang="fr-CA"/>
          </a:p>
        </p:txBody>
      </p:sp>
      <p:sp>
        <p:nvSpPr>
          <p:cNvPr id="35" name="Text Box 27"/>
          <p:cNvSpPr txBox="1">
            <a:spLocks noChangeArrowheads="1"/>
          </p:cNvSpPr>
          <p:nvPr/>
        </p:nvSpPr>
        <p:spPr bwMode="auto">
          <a:xfrm>
            <a:off x="3059832" y="5445224"/>
            <a:ext cx="312906" cy="369332"/>
          </a:xfrm>
          <a:prstGeom prst="rect">
            <a:avLst/>
          </a:prstGeom>
          <a:noFill/>
          <a:ln w="9525">
            <a:noFill/>
            <a:miter lim="800000"/>
            <a:headEnd/>
            <a:tailEnd/>
          </a:ln>
          <a:effectLst/>
        </p:spPr>
        <p:txBody>
          <a:bodyPr wrap="none">
            <a:spAutoFit/>
          </a:bodyPr>
          <a:lstStyle/>
          <a:p>
            <a:r>
              <a:rPr lang="fr-FR" dirty="0"/>
              <a:t>3</a:t>
            </a:r>
          </a:p>
        </p:txBody>
      </p:sp>
      <p:sp>
        <p:nvSpPr>
          <p:cNvPr id="37" name="Text Box 27"/>
          <p:cNvSpPr txBox="1">
            <a:spLocks noChangeArrowheads="1"/>
          </p:cNvSpPr>
          <p:nvPr/>
        </p:nvSpPr>
        <p:spPr bwMode="auto">
          <a:xfrm>
            <a:off x="2195736" y="4859868"/>
            <a:ext cx="312906" cy="369332"/>
          </a:xfrm>
          <a:prstGeom prst="rect">
            <a:avLst/>
          </a:prstGeom>
          <a:noFill/>
          <a:ln w="9525">
            <a:noFill/>
            <a:miter lim="800000"/>
            <a:headEnd/>
            <a:tailEnd/>
          </a:ln>
          <a:effectLst/>
        </p:spPr>
        <p:txBody>
          <a:bodyPr wrap="none">
            <a:spAutoFit/>
          </a:bodyPr>
          <a:lstStyle/>
          <a:p>
            <a:r>
              <a:rPr lang="fr-FR" dirty="0"/>
              <a:t>2</a:t>
            </a:r>
          </a:p>
        </p:txBody>
      </p:sp>
      <p:sp>
        <p:nvSpPr>
          <p:cNvPr id="38" name="Text Box 37"/>
          <p:cNvSpPr txBox="1">
            <a:spLocks noChangeArrowheads="1"/>
          </p:cNvSpPr>
          <p:nvPr/>
        </p:nvSpPr>
        <p:spPr bwMode="auto">
          <a:xfrm>
            <a:off x="5269196" y="2780928"/>
            <a:ext cx="3779912" cy="1200329"/>
          </a:xfrm>
          <a:prstGeom prst="rect">
            <a:avLst/>
          </a:prstGeom>
          <a:noFill/>
          <a:ln w="9525">
            <a:noFill/>
            <a:miter lim="800000"/>
            <a:headEnd/>
            <a:tailEnd/>
          </a:ln>
          <a:effectLst/>
        </p:spPr>
        <p:txBody>
          <a:bodyPr wrap="square">
            <a:spAutoFit/>
          </a:bodyPr>
          <a:lstStyle/>
          <a:p>
            <a:r>
              <a:rPr lang="fr-FR" dirty="0"/>
              <a:t>Ce prix correspond au coût de production de chacune des unités mises sur le marché, incluant le salaire versé à l’entrepreneur.</a:t>
            </a:r>
          </a:p>
        </p:txBody>
      </p:sp>
      <p:sp>
        <p:nvSpPr>
          <p:cNvPr id="39" name="Espace réservé du numéro de diapositive 38"/>
          <p:cNvSpPr>
            <a:spLocks noGrp="1"/>
          </p:cNvSpPr>
          <p:nvPr>
            <p:ph type="sldNum" sz="quarter" idx="12"/>
          </p:nvPr>
        </p:nvSpPr>
        <p:spPr/>
        <p:txBody>
          <a:bodyPr/>
          <a:lstStyle/>
          <a:p>
            <a:fld id="{B75AE95C-6B33-44A6-91C8-9898F0E2AB93}" type="slidenum">
              <a:rPr lang="fr-CA" smtClean="0"/>
              <a:pPr/>
              <a:t>7</a:t>
            </a:fld>
            <a:endParaRPr lang="fr-CA"/>
          </a:p>
        </p:txBody>
      </p:sp>
      <p:sp>
        <p:nvSpPr>
          <p:cNvPr id="3" name="Rectangle 2"/>
          <p:cNvSpPr/>
          <p:nvPr/>
        </p:nvSpPr>
        <p:spPr>
          <a:xfrm>
            <a:off x="4153500" y="6021288"/>
            <a:ext cx="4572000" cy="646331"/>
          </a:xfrm>
          <a:prstGeom prst="rect">
            <a:avLst/>
          </a:prstGeom>
        </p:spPr>
        <p:txBody>
          <a:bodyPr>
            <a:spAutoFit/>
          </a:bodyPr>
          <a:lstStyle/>
          <a:p>
            <a:r>
              <a:rPr lang="fr-FR" dirty="0" err="1"/>
              <a:t>Fct</a:t>
            </a:r>
            <a:r>
              <a:rPr lang="fr-FR" dirty="0"/>
              <a:t> d’O : </a:t>
            </a:r>
            <a:r>
              <a:rPr lang="fr-FR" dirty="0" err="1"/>
              <a:t>Qo</a:t>
            </a:r>
            <a:r>
              <a:rPr lang="fr-FR" dirty="0"/>
              <a:t>(P) = 2P – 4 </a:t>
            </a:r>
          </a:p>
          <a:p>
            <a:r>
              <a:rPr lang="fr-FR" dirty="0" err="1"/>
              <a:t>Fct</a:t>
            </a:r>
            <a:r>
              <a:rPr lang="fr-FR" dirty="0"/>
              <a:t> d’O inverse : P(</a:t>
            </a:r>
            <a:r>
              <a:rPr lang="fr-FR" dirty="0" err="1"/>
              <a:t>Qo</a:t>
            </a:r>
            <a:r>
              <a:rPr lang="fr-FR" dirty="0"/>
              <a:t>) = 2 + Q/2</a:t>
            </a:r>
          </a:p>
        </p:txBody>
      </p:sp>
      <p:cxnSp>
        <p:nvCxnSpPr>
          <p:cNvPr id="41" name="Connecteur droit 40"/>
          <p:cNvCxnSpPr/>
          <p:nvPr/>
        </p:nvCxnSpPr>
        <p:spPr>
          <a:xfrm flipV="1">
            <a:off x="2564874" y="2564904"/>
            <a:ext cx="2044468" cy="2448273"/>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2" name="AutoShape 13"/>
          <p:cNvSpPr>
            <a:spLocks noChangeAspect="1" noChangeArrowheads="1"/>
          </p:cNvSpPr>
          <p:nvPr/>
        </p:nvSpPr>
        <p:spPr bwMode="auto">
          <a:xfrm>
            <a:off x="2915816" y="443711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3" name="AutoShape 13"/>
          <p:cNvSpPr>
            <a:spLocks noChangeAspect="1" noChangeArrowheads="1"/>
          </p:cNvSpPr>
          <p:nvPr/>
        </p:nvSpPr>
        <p:spPr bwMode="auto">
          <a:xfrm>
            <a:off x="2699792" y="4725144"/>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4" name="AutoShape 13"/>
          <p:cNvSpPr>
            <a:spLocks noChangeAspect="1" noChangeArrowheads="1"/>
          </p:cNvSpPr>
          <p:nvPr/>
        </p:nvSpPr>
        <p:spPr bwMode="auto">
          <a:xfrm>
            <a:off x="3131840" y="4149080"/>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45" name="Text Box 27"/>
          <p:cNvSpPr txBox="1">
            <a:spLocks noChangeArrowheads="1"/>
          </p:cNvSpPr>
          <p:nvPr/>
        </p:nvSpPr>
        <p:spPr bwMode="auto">
          <a:xfrm>
            <a:off x="2051720" y="4067780"/>
            <a:ext cx="505267" cy="369332"/>
          </a:xfrm>
          <a:prstGeom prst="rect">
            <a:avLst/>
          </a:prstGeom>
          <a:noFill/>
          <a:ln w="9525">
            <a:noFill/>
            <a:miter lim="800000"/>
            <a:headEnd/>
            <a:tailEnd/>
          </a:ln>
          <a:effectLst/>
        </p:spPr>
        <p:txBody>
          <a:bodyPr wrap="none">
            <a:spAutoFit/>
          </a:bodyPr>
          <a:lstStyle/>
          <a:p>
            <a:r>
              <a:rPr lang="fr-FR" dirty="0"/>
              <a:t>3,5</a:t>
            </a:r>
          </a:p>
        </p:txBody>
      </p:sp>
      <p:sp>
        <p:nvSpPr>
          <p:cNvPr id="46" name="ZoneTexte 45"/>
          <p:cNvSpPr txBox="1"/>
          <p:nvPr/>
        </p:nvSpPr>
        <p:spPr>
          <a:xfrm>
            <a:off x="4309478" y="2852936"/>
            <a:ext cx="364202" cy="369332"/>
          </a:xfrm>
          <a:prstGeom prst="rect">
            <a:avLst/>
          </a:prstGeom>
          <a:noFill/>
        </p:spPr>
        <p:txBody>
          <a:bodyPr wrap="none" rtlCol="0">
            <a:spAutoFit/>
          </a:bodyPr>
          <a:lstStyle/>
          <a:p>
            <a:r>
              <a:rPr lang="en-CA" dirty="0"/>
              <a:t>O</a:t>
            </a:r>
            <a:endParaRPr lang="fr-CA" dirty="0"/>
          </a:p>
        </p:txBody>
      </p:sp>
    </p:spTree>
    <p:extLst>
      <p:ext uri="{BB962C8B-B14F-4D97-AF65-F5344CB8AC3E}">
        <p14:creationId xmlns:p14="http://schemas.microsoft.com/office/powerpoint/2010/main" val="3956567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Connecteur droit 58"/>
          <p:cNvCxnSpPr/>
          <p:nvPr/>
        </p:nvCxnSpPr>
        <p:spPr>
          <a:xfrm flipV="1">
            <a:off x="2564874" y="2852936"/>
            <a:ext cx="1791102" cy="217966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Le surplus du producteur</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49"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22" name="Line 20"/>
          <p:cNvSpPr>
            <a:spLocks noChangeShapeType="1"/>
          </p:cNvSpPr>
          <p:nvPr/>
        </p:nvSpPr>
        <p:spPr bwMode="auto">
          <a:xfrm>
            <a:off x="2771800" y="4509120"/>
            <a:ext cx="216024" cy="0"/>
          </a:xfrm>
          <a:prstGeom prst="line">
            <a:avLst/>
          </a:prstGeom>
          <a:noFill/>
          <a:ln w="9525">
            <a:solidFill>
              <a:schemeClr val="tx1"/>
            </a:solidFill>
            <a:prstDash val="dash"/>
            <a:round/>
            <a:headEnd/>
            <a:tailEnd/>
          </a:ln>
          <a:effectLst/>
        </p:spPr>
        <p:txBody>
          <a:bodyPr wrap="none" anchor="ctr"/>
          <a:lstStyle/>
          <a:p>
            <a:endParaRPr lang="fr-CA"/>
          </a:p>
        </p:txBody>
      </p:sp>
      <p:sp>
        <p:nvSpPr>
          <p:cNvPr id="23" name="Line 21"/>
          <p:cNvSpPr>
            <a:spLocks noChangeShapeType="1"/>
          </p:cNvSpPr>
          <p:nvPr/>
        </p:nvSpPr>
        <p:spPr bwMode="auto">
          <a:xfrm flipH="1">
            <a:off x="2987824" y="3501008"/>
            <a:ext cx="0" cy="1944216"/>
          </a:xfrm>
          <a:prstGeom prst="line">
            <a:avLst/>
          </a:prstGeom>
          <a:noFill/>
          <a:ln w="9525">
            <a:solidFill>
              <a:schemeClr val="tx1"/>
            </a:solidFill>
            <a:prstDash val="dash"/>
            <a:round/>
            <a:headEnd/>
            <a:tailEnd/>
          </a:ln>
          <a:effectLst/>
        </p:spPr>
        <p:txBody>
          <a:bodyPr wrap="none" anchor="ctr"/>
          <a:lstStyle/>
          <a:p>
            <a:endParaRPr lang="fr-CA"/>
          </a:p>
        </p:txBody>
      </p:sp>
      <p:sp>
        <p:nvSpPr>
          <p:cNvPr id="24" name="Text Box 27"/>
          <p:cNvSpPr txBox="1">
            <a:spLocks noChangeArrowheads="1"/>
          </p:cNvSpPr>
          <p:nvPr/>
        </p:nvSpPr>
        <p:spPr bwMode="auto">
          <a:xfrm>
            <a:off x="2843808" y="5445224"/>
            <a:ext cx="312906" cy="369332"/>
          </a:xfrm>
          <a:prstGeom prst="rect">
            <a:avLst/>
          </a:prstGeom>
          <a:noFill/>
          <a:ln w="9525">
            <a:noFill/>
            <a:miter lim="800000"/>
            <a:headEnd/>
            <a:tailEnd/>
          </a:ln>
          <a:effectLst/>
        </p:spPr>
        <p:txBody>
          <a:bodyPr wrap="none">
            <a:spAutoFit/>
          </a:bodyPr>
          <a:lstStyle/>
          <a:p>
            <a:r>
              <a:rPr lang="fr-FR" dirty="0"/>
              <a:t>2</a:t>
            </a:r>
          </a:p>
        </p:txBody>
      </p:sp>
      <p:sp>
        <p:nvSpPr>
          <p:cNvPr id="25" name="AutoShape 13"/>
          <p:cNvSpPr>
            <a:spLocks noChangeAspect="1" noChangeArrowheads="1"/>
          </p:cNvSpPr>
          <p:nvPr/>
        </p:nvSpPr>
        <p:spPr bwMode="auto">
          <a:xfrm>
            <a:off x="2915816" y="4437112"/>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8" name="Text Box 30"/>
          <p:cNvSpPr txBox="1">
            <a:spLocks noChangeArrowheads="1"/>
          </p:cNvSpPr>
          <p:nvPr/>
        </p:nvSpPr>
        <p:spPr bwMode="auto">
          <a:xfrm>
            <a:off x="2602108" y="5445224"/>
            <a:ext cx="312906" cy="369332"/>
          </a:xfrm>
          <a:prstGeom prst="rect">
            <a:avLst/>
          </a:prstGeom>
          <a:noFill/>
          <a:ln w="9525">
            <a:noFill/>
            <a:miter lim="800000"/>
            <a:headEnd/>
            <a:tailEnd/>
          </a:ln>
          <a:effectLst/>
        </p:spPr>
        <p:txBody>
          <a:bodyPr wrap="none">
            <a:spAutoFit/>
          </a:bodyPr>
          <a:lstStyle/>
          <a:p>
            <a:pPr algn="ctr"/>
            <a:r>
              <a:rPr lang="fr-FR" dirty="0"/>
              <a:t>1</a:t>
            </a:r>
          </a:p>
        </p:txBody>
      </p:sp>
      <p:sp>
        <p:nvSpPr>
          <p:cNvPr id="29" name="Line 21"/>
          <p:cNvSpPr>
            <a:spLocks noChangeShapeType="1"/>
          </p:cNvSpPr>
          <p:nvPr/>
        </p:nvSpPr>
        <p:spPr bwMode="auto">
          <a:xfrm flipH="1">
            <a:off x="2771800" y="3501008"/>
            <a:ext cx="0" cy="1944216"/>
          </a:xfrm>
          <a:prstGeom prst="line">
            <a:avLst/>
          </a:prstGeom>
          <a:noFill/>
          <a:ln w="9525">
            <a:solidFill>
              <a:schemeClr val="tx1"/>
            </a:solidFill>
            <a:prstDash val="dash"/>
            <a:round/>
            <a:headEnd/>
            <a:tailEnd/>
          </a:ln>
          <a:effectLst/>
        </p:spPr>
        <p:txBody>
          <a:bodyPr wrap="none" anchor="ctr"/>
          <a:lstStyle/>
          <a:p>
            <a:endParaRPr lang="fr-CA"/>
          </a:p>
        </p:txBody>
      </p:sp>
      <p:sp>
        <p:nvSpPr>
          <p:cNvPr id="30" name="AutoShape 13"/>
          <p:cNvSpPr>
            <a:spLocks noChangeAspect="1" noChangeArrowheads="1"/>
          </p:cNvSpPr>
          <p:nvPr/>
        </p:nvSpPr>
        <p:spPr bwMode="auto">
          <a:xfrm>
            <a:off x="2699792" y="4653136"/>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2" name="Line 21"/>
          <p:cNvSpPr>
            <a:spLocks noChangeShapeType="1"/>
          </p:cNvSpPr>
          <p:nvPr/>
        </p:nvSpPr>
        <p:spPr bwMode="auto">
          <a:xfrm flipH="1">
            <a:off x="3203848" y="3501008"/>
            <a:ext cx="0" cy="1944216"/>
          </a:xfrm>
          <a:prstGeom prst="line">
            <a:avLst/>
          </a:prstGeom>
          <a:noFill/>
          <a:ln w="9525">
            <a:solidFill>
              <a:schemeClr val="tx1"/>
            </a:solidFill>
            <a:prstDash val="dash"/>
            <a:round/>
            <a:headEnd/>
            <a:tailEnd/>
          </a:ln>
          <a:effectLst/>
        </p:spPr>
        <p:txBody>
          <a:bodyPr wrap="none" anchor="ctr"/>
          <a:lstStyle/>
          <a:p>
            <a:endParaRPr lang="fr-CA"/>
          </a:p>
        </p:txBody>
      </p:sp>
      <p:sp>
        <p:nvSpPr>
          <p:cNvPr id="33" name="AutoShape 13"/>
          <p:cNvSpPr>
            <a:spLocks noChangeAspect="1" noChangeArrowheads="1"/>
          </p:cNvSpPr>
          <p:nvPr/>
        </p:nvSpPr>
        <p:spPr bwMode="auto">
          <a:xfrm>
            <a:off x="3131840" y="4220641"/>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34" name="Line 20"/>
          <p:cNvSpPr>
            <a:spLocks noChangeShapeType="1"/>
          </p:cNvSpPr>
          <p:nvPr/>
        </p:nvSpPr>
        <p:spPr bwMode="auto">
          <a:xfrm>
            <a:off x="2555776" y="4725144"/>
            <a:ext cx="216024" cy="8384"/>
          </a:xfrm>
          <a:prstGeom prst="line">
            <a:avLst/>
          </a:prstGeom>
          <a:noFill/>
          <a:ln w="9525">
            <a:solidFill>
              <a:schemeClr val="tx1"/>
            </a:solidFill>
            <a:prstDash val="dash"/>
            <a:round/>
            <a:headEnd/>
            <a:tailEnd/>
          </a:ln>
          <a:effectLst/>
        </p:spPr>
        <p:txBody>
          <a:bodyPr wrap="none" anchor="ctr"/>
          <a:lstStyle/>
          <a:p>
            <a:endParaRPr lang="fr-CA"/>
          </a:p>
        </p:txBody>
      </p:sp>
      <p:sp>
        <p:nvSpPr>
          <p:cNvPr id="35" name="Text Box 27"/>
          <p:cNvSpPr txBox="1">
            <a:spLocks noChangeArrowheads="1"/>
          </p:cNvSpPr>
          <p:nvPr/>
        </p:nvSpPr>
        <p:spPr bwMode="auto">
          <a:xfrm>
            <a:off x="3059832" y="5445224"/>
            <a:ext cx="312906" cy="369332"/>
          </a:xfrm>
          <a:prstGeom prst="rect">
            <a:avLst/>
          </a:prstGeom>
          <a:noFill/>
          <a:ln w="9525">
            <a:noFill/>
            <a:miter lim="800000"/>
            <a:headEnd/>
            <a:tailEnd/>
          </a:ln>
          <a:effectLst/>
        </p:spPr>
        <p:txBody>
          <a:bodyPr wrap="none">
            <a:spAutoFit/>
          </a:bodyPr>
          <a:lstStyle/>
          <a:p>
            <a:r>
              <a:rPr lang="fr-FR" dirty="0"/>
              <a:t>3</a:t>
            </a:r>
          </a:p>
        </p:txBody>
      </p:sp>
      <p:sp>
        <p:nvSpPr>
          <p:cNvPr id="38" name="Text Box 37"/>
          <p:cNvSpPr txBox="1">
            <a:spLocks noChangeArrowheads="1"/>
          </p:cNvSpPr>
          <p:nvPr/>
        </p:nvSpPr>
        <p:spPr bwMode="auto">
          <a:xfrm>
            <a:off x="3065857" y="1536467"/>
            <a:ext cx="6012160" cy="923330"/>
          </a:xfrm>
          <a:prstGeom prst="rect">
            <a:avLst/>
          </a:prstGeom>
          <a:noFill/>
          <a:ln w="9525">
            <a:noFill/>
            <a:miter lim="800000"/>
            <a:headEnd/>
            <a:tailEnd/>
          </a:ln>
          <a:effectLst/>
        </p:spPr>
        <p:txBody>
          <a:bodyPr wrap="square">
            <a:spAutoFit/>
          </a:bodyPr>
          <a:lstStyle/>
          <a:p>
            <a:r>
              <a:rPr lang="fr-FR" dirty="0"/>
              <a:t>Le surplus du producteur pour chaque unité produite est la différence entre le prix auquel il écoule l’unité (</a:t>
            </a:r>
            <a:r>
              <a:rPr lang="fr-FR" dirty="0" err="1"/>
              <a:t>P</a:t>
            </a:r>
            <a:r>
              <a:rPr lang="fr-FR" baseline="30000" dirty="0" err="1"/>
              <a:t>eq</a:t>
            </a:r>
            <a:r>
              <a:rPr lang="fr-FR" dirty="0"/>
              <a:t> = 6) et le coût de production de cette dernière.</a:t>
            </a:r>
          </a:p>
        </p:txBody>
      </p:sp>
      <p:sp>
        <p:nvSpPr>
          <p:cNvPr id="42" name="ZoneTexte 41"/>
          <p:cNvSpPr txBox="1"/>
          <p:nvPr/>
        </p:nvSpPr>
        <p:spPr>
          <a:xfrm>
            <a:off x="2530902" y="3717032"/>
            <a:ext cx="312906" cy="369332"/>
          </a:xfrm>
          <a:prstGeom prst="rect">
            <a:avLst/>
          </a:prstGeom>
          <a:noFill/>
        </p:spPr>
        <p:txBody>
          <a:bodyPr wrap="none" rtlCol="0">
            <a:spAutoFit/>
          </a:bodyPr>
          <a:lstStyle/>
          <a:p>
            <a:r>
              <a:rPr lang="fr-CA" dirty="0"/>
              <a:t>a</a:t>
            </a:r>
          </a:p>
        </p:txBody>
      </p:sp>
      <p:sp>
        <p:nvSpPr>
          <p:cNvPr id="46" name="ZoneTexte 45"/>
          <p:cNvSpPr txBox="1"/>
          <p:nvPr/>
        </p:nvSpPr>
        <p:spPr>
          <a:xfrm>
            <a:off x="2699792" y="3717032"/>
            <a:ext cx="312906" cy="369332"/>
          </a:xfrm>
          <a:prstGeom prst="rect">
            <a:avLst/>
          </a:prstGeom>
          <a:noFill/>
        </p:spPr>
        <p:txBody>
          <a:bodyPr wrap="none" rtlCol="0">
            <a:spAutoFit/>
          </a:bodyPr>
          <a:lstStyle/>
          <a:p>
            <a:r>
              <a:rPr lang="fr-CA" dirty="0"/>
              <a:t>b</a:t>
            </a:r>
          </a:p>
        </p:txBody>
      </p:sp>
      <p:sp>
        <p:nvSpPr>
          <p:cNvPr id="53" name="ZoneTexte 52"/>
          <p:cNvSpPr txBox="1"/>
          <p:nvPr/>
        </p:nvSpPr>
        <p:spPr>
          <a:xfrm>
            <a:off x="2915816" y="3717032"/>
            <a:ext cx="300082" cy="369332"/>
          </a:xfrm>
          <a:prstGeom prst="rect">
            <a:avLst/>
          </a:prstGeom>
          <a:noFill/>
        </p:spPr>
        <p:txBody>
          <a:bodyPr wrap="none" rtlCol="0">
            <a:spAutoFit/>
          </a:bodyPr>
          <a:lstStyle/>
          <a:p>
            <a:r>
              <a:rPr lang="fr-CA" dirty="0"/>
              <a:t>c</a:t>
            </a:r>
          </a:p>
        </p:txBody>
      </p:sp>
      <p:sp>
        <p:nvSpPr>
          <p:cNvPr id="54" name="ZoneTexte 53"/>
          <p:cNvSpPr txBox="1"/>
          <p:nvPr/>
        </p:nvSpPr>
        <p:spPr>
          <a:xfrm rot="10800000" flipV="1">
            <a:off x="4491579" y="3467615"/>
            <a:ext cx="4320480" cy="1200329"/>
          </a:xfrm>
          <a:prstGeom prst="rect">
            <a:avLst/>
          </a:prstGeom>
          <a:noFill/>
        </p:spPr>
        <p:txBody>
          <a:bodyPr wrap="square" rtlCol="0">
            <a:spAutoFit/>
          </a:bodyPr>
          <a:lstStyle/>
          <a:p>
            <a:r>
              <a:rPr lang="fr-CA" dirty="0"/>
              <a:t>Ils retirent donc des bénéfices correspondant respectivement aux aires a, b, c de la vente des 3 premières unités du bien.</a:t>
            </a:r>
          </a:p>
        </p:txBody>
      </p:sp>
      <p:sp>
        <p:nvSpPr>
          <p:cNvPr id="44" name="Espace réservé du numéro de diapositive 43"/>
          <p:cNvSpPr>
            <a:spLocks noGrp="1"/>
          </p:cNvSpPr>
          <p:nvPr>
            <p:ph type="sldNum" sz="quarter" idx="12"/>
          </p:nvPr>
        </p:nvSpPr>
        <p:spPr/>
        <p:txBody>
          <a:bodyPr/>
          <a:lstStyle/>
          <a:p>
            <a:fld id="{B75AE95C-6B33-44A6-91C8-9898F0E2AB93}" type="slidenum">
              <a:rPr lang="fr-CA" smtClean="0"/>
              <a:pPr/>
              <a:t>8</a:t>
            </a:fld>
            <a:endParaRPr lang="fr-CA"/>
          </a:p>
        </p:txBody>
      </p:sp>
      <p:sp>
        <p:nvSpPr>
          <p:cNvPr id="48" name="Line 20"/>
          <p:cNvSpPr>
            <a:spLocks noChangeShapeType="1"/>
          </p:cNvSpPr>
          <p:nvPr/>
        </p:nvSpPr>
        <p:spPr bwMode="auto">
          <a:xfrm>
            <a:off x="2987824" y="4293096"/>
            <a:ext cx="144016" cy="0"/>
          </a:xfrm>
          <a:prstGeom prst="line">
            <a:avLst/>
          </a:prstGeom>
          <a:noFill/>
          <a:ln w="9525">
            <a:solidFill>
              <a:schemeClr val="tx1"/>
            </a:solidFill>
            <a:prstDash val="dash"/>
            <a:round/>
            <a:headEnd/>
            <a:tailEnd/>
          </a:ln>
          <a:effectLst/>
        </p:spPr>
        <p:txBody>
          <a:bodyPr wrap="none" anchor="ctr"/>
          <a:lstStyle/>
          <a:p>
            <a:endParaRPr lang="fr-CA"/>
          </a:p>
        </p:txBody>
      </p:sp>
      <p:sp>
        <p:nvSpPr>
          <p:cNvPr id="55" name="Text Box 27"/>
          <p:cNvSpPr txBox="1">
            <a:spLocks noChangeArrowheads="1"/>
          </p:cNvSpPr>
          <p:nvPr/>
        </p:nvSpPr>
        <p:spPr bwMode="auto">
          <a:xfrm>
            <a:off x="2159567" y="4324677"/>
            <a:ext cx="312906" cy="369332"/>
          </a:xfrm>
          <a:prstGeom prst="rect">
            <a:avLst/>
          </a:prstGeom>
          <a:noFill/>
          <a:ln w="9525">
            <a:noFill/>
            <a:miter lim="800000"/>
            <a:headEnd/>
            <a:tailEnd/>
          </a:ln>
          <a:effectLst/>
        </p:spPr>
        <p:txBody>
          <a:bodyPr wrap="none">
            <a:spAutoFit/>
          </a:bodyPr>
          <a:lstStyle/>
          <a:p>
            <a:r>
              <a:rPr lang="fr-FR" dirty="0"/>
              <a:t>3</a:t>
            </a:r>
          </a:p>
        </p:txBody>
      </p:sp>
      <p:sp>
        <p:nvSpPr>
          <p:cNvPr id="56" name="Text Box 27"/>
          <p:cNvSpPr txBox="1">
            <a:spLocks noChangeArrowheads="1"/>
          </p:cNvSpPr>
          <p:nvPr/>
        </p:nvSpPr>
        <p:spPr bwMode="auto">
          <a:xfrm>
            <a:off x="2050509" y="4581128"/>
            <a:ext cx="505267" cy="369332"/>
          </a:xfrm>
          <a:prstGeom prst="rect">
            <a:avLst/>
          </a:prstGeom>
          <a:noFill/>
          <a:ln w="9525">
            <a:noFill/>
            <a:miter lim="800000"/>
            <a:headEnd/>
            <a:tailEnd/>
          </a:ln>
          <a:effectLst/>
        </p:spPr>
        <p:txBody>
          <a:bodyPr wrap="none">
            <a:spAutoFit/>
          </a:bodyPr>
          <a:lstStyle/>
          <a:p>
            <a:r>
              <a:rPr lang="fr-FR" dirty="0"/>
              <a:t>2,5</a:t>
            </a:r>
          </a:p>
        </p:txBody>
      </p:sp>
      <p:sp>
        <p:nvSpPr>
          <p:cNvPr id="57" name="Text Box 27"/>
          <p:cNvSpPr txBox="1">
            <a:spLocks noChangeArrowheads="1"/>
          </p:cNvSpPr>
          <p:nvPr/>
        </p:nvSpPr>
        <p:spPr bwMode="auto">
          <a:xfrm>
            <a:off x="2195736" y="4859868"/>
            <a:ext cx="312906" cy="369332"/>
          </a:xfrm>
          <a:prstGeom prst="rect">
            <a:avLst/>
          </a:prstGeom>
          <a:noFill/>
          <a:ln w="9525">
            <a:noFill/>
            <a:miter lim="800000"/>
            <a:headEnd/>
            <a:tailEnd/>
          </a:ln>
          <a:effectLst/>
        </p:spPr>
        <p:txBody>
          <a:bodyPr wrap="none">
            <a:spAutoFit/>
          </a:bodyPr>
          <a:lstStyle/>
          <a:p>
            <a:r>
              <a:rPr lang="fr-FR" dirty="0"/>
              <a:t>2</a:t>
            </a:r>
          </a:p>
        </p:txBody>
      </p:sp>
      <p:sp>
        <p:nvSpPr>
          <p:cNvPr id="58" name="Text Box 27"/>
          <p:cNvSpPr txBox="1">
            <a:spLocks noChangeArrowheads="1"/>
          </p:cNvSpPr>
          <p:nvPr/>
        </p:nvSpPr>
        <p:spPr bwMode="auto">
          <a:xfrm>
            <a:off x="2050509" y="4067780"/>
            <a:ext cx="505267" cy="369332"/>
          </a:xfrm>
          <a:prstGeom prst="rect">
            <a:avLst/>
          </a:prstGeom>
          <a:noFill/>
          <a:ln w="9525">
            <a:noFill/>
            <a:miter lim="800000"/>
            <a:headEnd/>
            <a:tailEnd/>
          </a:ln>
          <a:effectLst/>
        </p:spPr>
        <p:txBody>
          <a:bodyPr wrap="none">
            <a:spAutoFit/>
          </a:bodyPr>
          <a:lstStyle/>
          <a:p>
            <a:r>
              <a:rPr lang="fr-FR" dirty="0"/>
              <a:t>3,5</a:t>
            </a:r>
          </a:p>
        </p:txBody>
      </p:sp>
      <p:sp>
        <p:nvSpPr>
          <p:cNvPr id="6" name="ZoneTexte 5"/>
          <p:cNvSpPr txBox="1"/>
          <p:nvPr/>
        </p:nvSpPr>
        <p:spPr>
          <a:xfrm>
            <a:off x="4309478" y="2852936"/>
            <a:ext cx="364202" cy="369332"/>
          </a:xfrm>
          <a:prstGeom prst="rect">
            <a:avLst/>
          </a:prstGeom>
          <a:noFill/>
        </p:spPr>
        <p:txBody>
          <a:bodyPr wrap="none" rtlCol="0">
            <a:spAutoFit/>
          </a:bodyPr>
          <a:lstStyle/>
          <a:p>
            <a:r>
              <a:rPr lang="en-CA" dirty="0"/>
              <a:t>O</a:t>
            </a:r>
            <a:endParaRPr lang="fr-CA" dirty="0"/>
          </a:p>
        </p:txBody>
      </p:sp>
      <p:sp>
        <p:nvSpPr>
          <p:cNvPr id="43" name="Line 20"/>
          <p:cNvSpPr>
            <a:spLocks noChangeShapeType="1"/>
          </p:cNvSpPr>
          <p:nvPr/>
        </p:nvSpPr>
        <p:spPr bwMode="auto">
          <a:xfrm>
            <a:off x="2564874" y="3459222"/>
            <a:ext cx="1263002" cy="0"/>
          </a:xfrm>
          <a:prstGeom prst="line">
            <a:avLst/>
          </a:prstGeom>
          <a:noFill/>
          <a:ln w="9525">
            <a:solidFill>
              <a:schemeClr val="tx1"/>
            </a:solidFill>
            <a:prstDash val="dash"/>
            <a:round/>
            <a:headEnd/>
            <a:tailEnd/>
          </a:ln>
          <a:effectLst/>
        </p:spPr>
        <p:txBody>
          <a:bodyPr wrap="none" anchor="ctr"/>
          <a:lstStyle/>
          <a:p>
            <a:endParaRPr lang="fr-CA"/>
          </a:p>
        </p:txBody>
      </p:sp>
      <p:sp>
        <p:nvSpPr>
          <p:cNvPr id="47" name="Text Box 27"/>
          <p:cNvSpPr txBox="1">
            <a:spLocks noChangeArrowheads="1"/>
          </p:cNvSpPr>
          <p:nvPr/>
        </p:nvSpPr>
        <p:spPr bwMode="auto">
          <a:xfrm>
            <a:off x="2177009" y="3283243"/>
            <a:ext cx="312906" cy="369332"/>
          </a:xfrm>
          <a:prstGeom prst="rect">
            <a:avLst/>
          </a:prstGeom>
          <a:noFill/>
          <a:ln w="9525">
            <a:noFill/>
            <a:miter lim="800000"/>
            <a:headEnd/>
            <a:tailEnd/>
          </a:ln>
          <a:effectLst/>
        </p:spPr>
        <p:txBody>
          <a:bodyPr wrap="none">
            <a:spAutoFit/>
          </a:bodyPr>
          <a:lstStyle/>
          <a:p>
            <a:r>
              <a:rPr lang="fr-FR" dirty="0"/>
              <a:t>6</a:t>
            </a:r>
          </a:p>
        </p:txBody>
      </p:sp>
      <p:sp>
        <p:nvSpPr>
          <p:cNvPr id="51" name="AutoShape 13"/>
          <p:cNvSpPr>
            <a:spLocks noChangeAspect="1" noChangeArrowheads="1"/>
          </p:cNvSpPr>
          <p:nvPr/>
        </p:nvSpPr>
        <p:spPr bwMode="auto">
          <a:xfrm>
            <a:off x="3784237" y="3409833"/>
            <a:ext cx="144463" cy="144463"/>
          </a:xfrm>
          <a:prstGeom prst="flowChartConnector">
            <a:avLst/>
          </a:prstGeom>
          <a:solidFill>
            <a:srgbClr val="FFFF00"/>
          </a:solidFill>
          <a:ln w="9525">
            <a:noFill/>
            <a:round/>
            <a:headEnd/>
            <a:tailEnd/>
          </a:ln>
          <a:effectLst/>
        </p:spPr>
        <p:txBody>
          <a:bodyPr wrap="none" anchor="ctr"/>
          <a:lstStyle/>
          <a:p>
            <a:endParaRPr lang="fr-CA"/>
          </a:p>
        </p:txBody>
      </p:sp>
    </p:spTree>
    <p:extLst>
      <p:ext uri="{BB962C8B-B14F-4D97-AF65-F5344CB8AC3E}">
        <p14:creationId xmlns:p14="http://schemas.microsoft.com/office/powerpoint/2010/main" val="1502627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Connecteur droit 32"/>
          <p:cNvCxnSpPr/>
          <p:nvPr/>
        </p:nvCxnSpPr>
        <p:spPr>
          <a:xfrm flipV="1">
            <a:off x="2564874" y="2940849"/>
            <a:ext cx="1755098" cy="207232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normAutofit/>
          </a:bodyPr>
          <a:lstStyle/>
          <a:p>
            <a:r>
              <a:rPr lang="fr-CA" sz="3200" b="1" dirty="0">
                <a:solidFill>
                  <a:srgbClr val="FFC000"/>
                </a:solidFill>
              </a:rPr>
              <a:t>Surplus des consommateurs et des producteurs à l’équilibre</a:t>
            </a:r>
          </a:p>
        </p:txBody>
      </p:sp>
      <p:sp>
        <p:nvSpPr>
          <p:cNvPr id="4" name="Line 2"/>
          <p:cNvSpPr>
            <a:spLocks noChangeShapeType="1"/>
          </p:cNvSpPr>
          <p:nvPr/>
        </p:nvSpPr>
        <p:spPr bwMode="auto">
          <a:xfrm>
            <a:off x="2557114" y="5445224"/>
            <a:ext cx="4104456" cy="0"/>
          </a:xfrm>
          <a:prstGeom prst="line">
            <a:avLst/>
          </a:prstGeom>
          <a:noFill/>
          <a:ln w="38100">
            <a:solidFill>
              <a:schemeClr val="tx1"/>
            </a:solidFill>
            <a:round/>
            <a:headEnd/>
            <a:tailEnd type="triangle" w="med" len="med"/>
          </a:ln>
        </p:spPr>
        <p:txBody>
          <a:bodyPr wrap="none" anchor="ctr"/>
          <a:lstStyle/>
          <a:p>
            <a:endParaRPr lang="fr-CA"/>
          </a:p>
        </p:txBody>
      </p:sp>
      <p:sp>
        <p:nvSpPr>
          <p:cNvPr id="5" name="Line 3"/>
          <p:cNvSpPr>
            <a:spLocks noChangeShapeType="1"/>
          </p:cNvSpPr>
          <p:nvPr/>
        </p:nvSpPr>
        <p:spPr bwMode="auto">
          <a:xfrm flipV="1">
            <a:off x="2557114" y="1772816"/>
            <a:ext cx="0" cy="3672408"/>
          </a:xfrm>
          <a:prstGeom prst="line">
            <a:avLst/>
          </a:prstGeom>
          <a:noFill/>
          <a:ln w="38100">
            <a:solidFill>
              <a:schemeClr val="tx1"/>
            </a:solidFill>
            <a:round/>
            <a:headEnd/>
            <a:tailEnd type="triangle" w="med" len="med"/>
          </a:ln>
        </p:spPr>
        <p:txBody>
          <a:bodyPr wrap="none" anchor="ctr"/>
          <a:lstStyle/>
          <a:p>
            <a:endParaRPr lang="fr-CA"/>
          </a:p>
        </p:txBody>
      </p:sp>
      <p:sp>
        <p:nvSpPr>
          <p:cNvPr id="6" name="Text Box 10"/>
          <p:cNvSpPr txBox="1">
            <a:spLocks noChangeArrowheads="1"/>
          </p:cNvSpPr>
          <p:nvPr/>
        </p:nvSpPr>
        <p:spPr bwMode="auto">
          <a:xfrm>
            <a:off x="6373538" y="5517232"/>
            <a:ext cx="556563" cy="369332"/>
          </a:xfrm>
          <a:prstGeom prst="rect">
            <a:avLst/>
          </a:prstGeom>
          <a:noFill/>
          <a:ln w="9525">
            <a:noFill/>
            <a:miter lim="800000"/>
            <a:headEnd/>
            <a:tailEnd/>
          </a:ln>
        </p:spPr>
        <p:txBody>
          <a:bodyPr wrap="none">
            <a:spAutoFit/>
          </a:bodyPr>
          <a:lstStyle/>
          <a:p>
            <a:r>
              <a:rPr lang="fr-FR" dirty="0" err="1"/>
              <a:t>Qté</a:t>
            </a:r>
            <a:endParaRPr lang="fr-FR" dirty="0"/>
          </a:p>
        </p:txBody>
      </p:sp>
      <p:sp>
        <p:nvSpPr>
          <p:cNvPr id="7" name="Text Box 12"/>
          <p:cNvSpPr txBox="1">
            <a:spLocks noChangeArrowheads="1"/>
          </p:cNvSpPr>
          <p:nvPr/>
        </p:nvSpPr>
        <p:spPr bwMode="auto">
          <a:xfrm>
            <a:off x="1907704" y="1628800"/>
            <a:ext cx="582211" cy="369332"/>
          </a:xfrm>
          <a:prstGeom prst="rect">
            <a:avLst/>
          </a:prstGeom>
          <a:noFill/>
          <a:ln w="9525">
            <a:noFill/>
            <a:miter lim="800000"/>
            <a:headEnd/>
            <a:tailEnd/>
          </a:ln>
        </p:spPr>
        <p:txBody>
          <a:bodyPr wrap="none">
            <a:spAutoFit/>
          </a:bodyPr>
          <a:lstStyle/>
          <a:p>
            <a:r>
              <a:rPr lang="fr-FR" dirty="0"/>
              <a:t>Prix</a:t>
            </a:r>
          </a:p>
        </p:txBody>
      </p:sp>
      <p:sp>
        <p:nvSpPr>
          <p:cNvPr id="9" name="Text Box 16"/>
          <p:cNvSpPr txBox="1">
            <a:spLocks noChangeArrowheads="1"/>
          </p:cNvSpPr>
          <p:nvPr/>
        </p:nvSpPr>
        <p:spPr bwMode="auto">
          <a:xfrm>
            <a:off x="5868144" y="5517232"/>
            <a:ext cx="504056" cy="369332"/>
          </a:xfrm>
          <a:prstGeom prst="rect">
            <a:avLst/>
          </a:prstGeom>
          <a:noFill/>
          <a:ln w="9525">
            <a:noFill/>
            <a:miter lim="800000"/>
            <a:headEnd/>
            <a:tailEnd/>
          </a:ln>
        </p:spPr>
        <p:txBody>
          <a:bodyPr wrap="square">
            <a:spAutoFit/>
          </a:bodyPr>
          <a:lstStyle/>
          <a:p>
            <a:r>
              <a:rPr lang="fr-FR" dirty="0"/>
              <a:t>20</a:t>
            </a:r>
          </a:p>
        </p:txBody>
      </p:sp>
      <p:sp>
        <p:nvSpPr>
          <p:cNvPr id="18" name="Text Box 18"/>
          <p:cNvSpPr txBox="1">
            <a:spLocks noChangeArrowheads="1"/>
          </p:cNvSpPr>
          <p:nvPr/>
        </p:nvSpPr>
        <p:spPr bwMode="auto">
          <a:xfrm>
            <a:off x="2123728" y="2164794"/>
            <a:ext cx="504056" cy="369332"/>
          </a:xfrm>
          <a:prstGeom prst="rect">
            <a:avLst/>
          </a:prstGeom>
          <a:noFill/>
          <a:ln w="9525">
            <a:noFill/>
            <a:miter lim="800000"/>
            <a:headEnd/>
            <a:tailEnd/>
          </a:ln>
        </p:spPr>
        <p:txBody>
          <a:bodyPr wrap="square">
            <a:spAutoFit/>
          </a:bodyPr>
          <a:lstStyle/>
          <a:p>
            <a:r>
              <a:rPr lang="fr-FR" dirty="0"/>
              <a:t>10</a:t>
            </a:r>
            <a:endParaRPr lang="fr-FR" baseline="-25000" dirty="0"/>
          </a:p>
        </p:txBody>
      </p:sp>
      <p:sp>
        <p:nvSpPr>
          <p:cNvPr id="19" name="Line 20"/>
          <p:cNvSpPr>
            <a:spLocks noChangeShapeType="1"/>
          </p:cNvSpPr>
          <p:nvPr/>
        </p:nvSpPr>
        <p:spPr bwMode="auto">
          <a:xfrm>
            <a:off x="2564874" y="3459222"/>
            <a:ext cx="1263002" cy="0"/>
          </a:xfrm>
          <a:prstGeom prst="line">
            <a:avLst/>
          </a:prstGeom>
          <a:noFill/>
          <a:ln w="9525">
            <a:solidFill>
              <a:schemeClr val="tx1"/>
            </a:solidFill>
            <a:prstDash val="dash"/>
            <a:round/>
            <a:headEnd/>
            <a:tailEnd/>
          </a:ln>
          <a:effectLst/>
        </p:spPr>
        <p:txBody>
          <a:bodyPr wrap="none" anchor="ctr"/>
          <a:lstStyle/>
          <a:p>
            <a:endParaRPr lang="fr-CA"/>
          </a:p>
        </p:txBody>
      </p:sp>
      <p:sp>
        <p:nvSpPr>
          <p:cNvPr id="21" name="Line 21"/>
          <p:cNvSpPr>
            <a:spLocks noChangeShapeType="1"/>
          </p:cNvSpPr>
          <p:nvPr/>
        </p:nvSpPr>
        <p:spPr bwMode="auto">
          <a:xfrm flipH="1">
            <a:off x="3827876" y="3519676"/>
            <a:ext cx="0" cy="1925547"/>
          </a:xfrm>
          <a:prstGeom prst="line">
            <a:avLst/>
          </a:prstGeom>
          <a:noFill/>
          <a:ln w="9525">
            <a:solidFill>
              <a:schemeClr val="tx1"/>
            </a:solidFill>
            <a:prstDash val="dash"/>
            <a:round/>
            <a:headEnd/>
            <a:tailEnd/>
          </a:ln>
          <a:effectLst/>
        </p:spPr>
        <p:txBody>
          <a:bodyPr wrap="none" anchor="ctr"/>
          <a:lstStyle/>
          <a:p>
            <a:endParaRPr lang="fr-CA"/>
          </a:p>
        </p:txBody>
      </p:sp>
      <p:sp>
        <p:nvSpPr>
          <p:cNvPr id="23" name="Text Box 27"/>
          <p:cNvSpPr txBox="1">
            <a:spLocks noChangeArrowheads="1"/>
          </p:cNvSpPr>
          <p:nvPr/>
        </p:nvSpPr>
        <p:spPr bwMode="auto">
          <a:xfrm>
            <a:off x="2177009" y="3283243"/>
            <a:ext cx="312906" cy="369332"/>
          </a:xfrm>
          <a:prstGeom prst="rect">
            <a:avLst/>
          </a:prstGeom>
          <a:noFill/>
          <a:ln w="9525">
            <a:noFill/>
            <a:miter lim="800000"/>
            <a:headEnd/>
            <a:tailEnd/>
          </a:ln>
          <a:effectLst/>
        </p:spPr>
        <p:txBody>
          <a:bodyPr wrap="none">
            <a:spAutoFit/>
          </a:bodyPr>
          <a:lstStyle/>
          <a:p>
            <a:r>
              <a:rPr lang="fr-FR" dirty="0"/>
              <a:t>6</a:t>
            </a:r>
          </a:p>
        </p:txBody>
      </p:sp>
      <p:sp>
        <p:nvSpPr>
          <p:cNvPr id="24" name="Text Box 30"/>
          <p:cNvSpPr txBox="1">
            <a:spLocks noChangeArrowheads="1"/>
          </p:cNvSpPr>
          <p:nvPr/>
        </p:nvSpPr>
        <p:spPr bwMode="auto">
          <a:xfrm>
            <a:off x="3671423" y="5517232"/>
            <a:ext cx="312906" cy="369332"/>
          </a:xfrm>
          <a:prstGeom prst="rect">
            <a:avLst/>
          </a:prstGeom>
          <a:noFill/>
          <a:ln w="9525">
            <a:noFill/>
            <a:miter lim="800000"/>
            <a:headEnd/>
            <a:tailEnd/>
          </a:ln>
          <a:effectLst/>
        </p:spPr>
        <p:txBody>
          <a:bodyPr wrap="none">
            <a:spAutoFit/>
          </a:bodyPr>
          <a:lstStyle/>
          <a:p>
            <a:pPr algn="ctr"/>
            <a:r>
              <a:rPr lang="fr-FR" dirty="0"/>
              <a:t>8</a:t>
            </a:r>
          </a:p>
        </p:txBody>
      </p:sp>
      <p:sp>
        <p:nvSpPr>
          <p:cNvPr id="25" name="Text Box 16"/>
          <p:cNvSpPr txBox="1">
            <a:spLocks noChangeArrowheads="1"/>
          </p:cNvSpPr>
          <p:nvPr/>
        </p:nvSpPr>
        <p:spPr bwMode="auto">
          <a:xfrm>
            <a:off x="2195736" y="4725144"/>
            <a:ext cx="360040" cy="369332"/>
          </a:xfrm>
          <a:prstGeom prst="rect">
            <a:avLst/>
          </a:prstGeom>
          <a:noFill/>
          <a:ln w="9525">
            <a:noFill/>
            <a:miter lim="800000"/>
            <a:headEnd/>
            <a:tailEnd/>
          </a:ln>
        </p:spPr>
        <p:txBody>
          <a:bodyPr wrap="square">
            <a:spAutoFit/>
          </a:bodyPr>
          <a:lstStyle/>
          <a:p>
            <a:r>
              <a:rPr lang="fr-FR" dirty="0"/>
              <a:t>2</a:t>
            </a:r>
          </a:p>
        </p:txBody>
      </p:sp>
      <p:cxnSp>
        <p:nvCxnSpPr>
          <p:cNvPr id="29" name="Connecteur droit 28"/>
          <p:cNvCxnSpPr/>
          <p:nvPr/>
        </p:nvCxnSpPr>
        <p:spPr>
          <a:xfrm>
            <a:off x="2555776" y="2348880"/>
            <a:ext cx="3528392" cy="309634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AutoShape 13"/>
          <p:cNvSpPr>
            <a:spLocks noChangeAspect="1" noChangeArrowheads="1"/>
          </p:cNvSpPr>
          <p:nvPr/>
        </p:nvSpPr>
        <p:spPr bwMode="auto">
          <a:xfrm>
            <a:off x="3784237" y="3409833"/>
            <a:ext cx="144463" cy="144463"/>
          </a:xfrm>
          <a:prstGeom prst="flowChartConnector">
            <a:avLst/>
          </a:prstGeom>
          <a:solidFill>
            <a:srgbClr val="FFFF00"/>
          </a:solidFill>
          <a:ln w="9525">
            <a:noFill/>
            <a:round/>
            <a:headEnd/>
            <a:tailEnd/>
          </a:ln>
          <a:effectLst/>
        </p:spPr>
        <p:txBody>
          <a:bodyPr wrap="none" anchor="ctr"/>
          <a:lstStyle/>
          <a:p>
            <a:endParaRPr lang="fr-CA"/>
          </a:p>
        </p:txBody>
      </p:sp>
      <p:sp>
        <p:nvSpPr>
          <p:cNvPr id="20" name="ZoneTexte 19"/>
          <p:cNvSpPr txBox="1"/>
          <p:nvPr/>
        </p:nvSpPr>
        <p:spPr>
          <a:xfrm>
            <a:off x="2798141" y="2940849"/>
            <a:ext cx="312906" cy="369332"/>
          </a:xfrm>
          <a:prstGeom prst="rect">
            <a:avLst/>
          </a:prstGeom>
          <a:noFill/>
        </p:spPr>
        <p:txBody>
          <a:bodyPr wrap="none" rtlCol="0">
            <a:spAutoFit/>
          </a:bodyPr>
          <a:lstStyle/>
          <a:p>
            <a:r>
              <a:rPr lang="fr-CA" dirty="0"/>
              <a:t>a</a:t>
            </a:r>
          </a:p>
        </p:txBody>
      </p:sp>
      <p:sp>
        <p:nvSpPr>
          <p:cNvPr id="26" name="ZoneTexte 25"/>
          <p:cNvSpPr txBox="1"/>
          <p:nvPr/>
        </p:nvSpPr>
        <p:spPr>
          <a:xfrm>
            <a:off x="2798141" y="3787734"/>
            <a:ext cx="312906" cy="369332"/>
          </a:xfrm>
          <a:prstGeom prst="rect">
            <a:avLst/>
          </a:prstGeom>
          <a:noFill/>
        </p:spPr>
        <p:txBody>
          <a:bodyPr wrap="none" rtlCol="0">
            <a:spAutoFit/>
          </a:bodyPr>
          <a:lstStyle/>
          <a:p>
            <a:r>
              <a:rPr lang="fr-CA" dirty="0"/>
              <a:t>b</a:t>
            </a:r>
          </a:p>
        </p:txBody>
      </p:sp>
      <p:sp>
        <p:nvSpPr>
          <p:cNvPr id="28" name="Text Box 37"/>
          <p:cNvSpPr txBox="1">
            <a:spLocks noChangeArrowheads="1"/>
          </p:cNvSpPr>
          <p:nvPr/>
        </p:nvSpPr>
        <p:spPr bwMode="auto">
          <a:xfrm>
            <a:off x="3118710" y="1641574"/>
            <a:ext cx="6012160" cy="923330"/>
          </a:xfrm>
          <a:prstGeom prst="rect">
            <a:avLst/>
          </a:prstGeom>
          <a:noFill/>
          <a:ln w="9525">
            <a:noFill/>
            <a:miter lim="800000"/>
            <a:headEnd/>
            <a:tailEnd/>
          </a:ln>
          <a:effectLst/>
        </p:spPr>
        <p:txBody>
          <a:bodyPr wrap="square">
            <a:spAutoFit/>
          </a:bodyPr>
          <a:lstStyle/>
          <a:p>
            <a:r>
              <a:rPr lang="fr-FR" dirty="0"/>
              <a:t>Les aires a et b correspondent donc respectivement au surplus des consommateurs et des producteurs à l’équilibre de marché.</a:t>
            </a:r>
          </a:p>
        </p:txBody>
      </p:sp>
      <p:sp>
        <p:nvSpPr>
          <p:cNvPr id="30" name="Text Box 37"/>
          <p:cNvSpPr txBox="1">
            <a:spLocks noChangeArrowheads="1"/>
          </p:cNvSpPr>
          <p:nvPr/>
        </p:nvSpPr>
        <p:spPr bwMode="auto">
          <a:xfrm>
            <a:off x="4481829" y="2782669"/>
            <a:ext cx="4896544" cy="646331"/>
          </a:xfrm>
          <a:prstGeom prst="rect">
            <a:avLst/>
          </a:prstGeom>
          <a:noFill/>
          <a:ln w="9525">
            <a:noFill/>
            <a:miter lim="800000"/>
            <a:headEnd/>
            <a:tailEnd/>
          </a:ln>
          <a:effectLst/>
        </p:spPr>
        <p:txBody>
          <a:bodyPr wrap="square">
            <a:spAutoFit/>
          </a:bodyPr>
          <a:lstStyle/>
          <a:p>
            <a:r>
              <a:rPr lang="fr-FR" dirty="0"/>
              <a:t>C’est la mesure privilégiée pour évaluer le bien-être des uns et des autres.</a:t>
            </a:r>
          </a:p>
        </p:txBody>
      </p:sp>
      <p:sp>
        <p:nvSpPr>
          <p:cNvPr id="32" name="Text Box 37"/>
          <p:cNvSpPr txBox="1">
            <a:spLocks noChangeArrowheads="1"/>
          </p:cNvSpPr>
          <p:nvPr/>
        </p:nvSpPr>
        <p:spPr bwMode="auto">
          <a:xfrm>
            <a:off x="5868144" y="3717032"/>
            <a:ext cx="3131840" cy="1200329"/>
          </a:xfrm>
          <a:prstGeom prst="rect">
            <a:avLst/>
          </a:prstGeom>
          <a:noFill/>
          <a:ln w="9525">
            <a:noFill/>
            <a:miter lim="800000"/>
            <a:headEnd/>
            <a:tailEnd/>
          </a:ln>
          <a:effectLst/>
        </p:spPr>
        <p:txBody>
          <a:bodyPr wrap="square">
            <a:spAutoFit/>
          </a:bodyPr>
          <a:lstStyle/>
          <a:p>
            <a:r>
              <a:rPr lang="fr-FR" dirty="0"/>
              <a:t>L’aire a+b correspond au surplus total qui mesure le bien-être de la société dans son ensemble.</a:t>
            </a:r>
          </a:p>
        </p:txBody>
      </p:sp>
      <p:sp>
        <p:nvSpPr>
          <p:cNvPr id="31" name="Espace réservé du numéro de diapositive 30"/>
          <p:cNvSpPr>
            <a:spLocks noGrp="1"/>
          </p:cNvSpPr>
          <p:nvPr>
            <p:ph type="sldNum" sz="quarter" idx="12"/>
          </p:nvPr>
        </p:nvSpPr>
        <p:spPr/>
        <p:txBody>
          <a:bodyPr/>
          <a:lstStyle/>
          <a:p>
            <a:fld id="{B75AE95C-6B33-44A6-91C8-9898F0E2AB93}" type="slidenum">
              <a:rPr lang="fr-CA" smtClean="0"/>
              <a:pPr/>
              <a:t>9</a:t>
            </a:fld>
            <a:endParaRPr lang="fr-CA"/>
          </a:p>
        </p:txBody>
      </p:sp>
    </p:spTree>
    <p:extLst>
      <p:ext uri="{BB962C8B-B14F-4D97-AF65-F5344CB8AC3E}">
        <p14:creationId xmlns:p14="http://schemas.microsoft.com/office/powerpoint/2010/main" val="1931284760"/>
      </p:ext>
    </p:extLst>
  </p:cSld>
  <p:clrMapOvr>
    <a:masterClrMapping/>
  </p:clrMapOvr>
</p:sld>
</file>

<file path=ppt/theme/theme1.xml><?xml version="1.0" encoding="utf-8"?>
<a:theme xmlns:a="http://schemas.openxmlformats.org/drawingml/2006/main" name="Techniqu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2628</TotalTime>
  <Words>4246</Words>
  <Application>Microsoft Office PowerPoint</Application>
  <PresentationFormat>Affichage à l'écran (4:3)</PresentationFormat>
  <Paragraphs>1254</Paragraphs>
  <Slides>65</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65</vt:i4>
      </vt:variant>
    </vt:vector>
  </HeadingPairs>
  <TitlesOfParts>
    <vt:vector size="73" baseType="lpstr">
      <vt:lpstr>Arial</vt:lpstr>
      <vt:lpstr>Calibri</vt:lpstr>
      <vt:lpstr>Franklin Gothic Book</vt:lpstr>
      <vt:lpstr>Symbol</vt:lpstr>
      <vt:lpstr>Times</vt:lpstr>
      <vt:lpstr>Wingdings</vt:lpstr>
      <vt:lpstr>Wingdings 2</vt:lpstr>
      <vt:lpstr>Technique</vt:lpstr>
      <vt:lpstr>LA politique commerciale et le bien-être</vt:lpstr>
      <vt:lpstr>PLAN</vt:lpstr>
      <vt:lpstr>Analyse en équilibre partiel</vt:lpstr>
      <vt:lpstr>L’analyse du bien-être : rappel</vt:lpstr>
      <vt:lpstr>La disposition à payer des consommateurs</vt:lpstr>
      <vt:lpstr>Le surplus du consommateur</vt:lpstr>
      <vt:lpstr>Le prix de réserve</vt:lpstr>
      <vt:lpstr>Le surplus du producteur</vt:lpstr>
      <vt:lpstr>Surplus des consommateurs et des producteurs à l’équilibre</vt:lpstr>
      <vt:lpstr>L’efficience des marchés</vt:lpstr>
      <vt:lpstr>Les gains de l’échange</vt:lpstr>
      <vt:lpstr>Le modèle O/D en économie ouverte</vt:lpstr>
      <vt:lpstr>Échange et bien-être</vt:lpstr>
      <vt:lpstr>Les gains de l’échange a) Le cas des petits pays</vt:lpstr>
      <vt:lpstr>Un petit pays exportateur</vt:lpstr>
      <vt:lpstr>Gains de l’échange pour un petit pays exportateur</vt:lpstr>
      <vt:lpstr>Un petit pays importateur</vt:lpstr>
      <vt:lpstr>Gains de l’échange pour un petit pays importateur</vt:lpstr>
      <vt:lpstr>Les gains de l’échange b) Le cas des grands pays</vt:lpstr>
      <vt:lpstr>La demande locale d’importations</vt:lpstr>
      <vt:lpstr>L’offre étrangère d’exportations</vt:lpstr>
      <vt:lpstr>L’équilibre du marché commun (1)</vt:lpstr>
      <vt:lpstr>L’équilibre du marché commun (2)</vt:lpstr>
      <vt:lpstr>Échange et bien-être sur le marché commun</vt:lpstr>
      <vt:lpstr>Autres gains tirés de l’échange</vt:lpstr>
      <vt:lpstr>Les mesures protectionnistes et le bien-être</vt:lpstr>
      <vt:lpstr>Les mesures protectionnistes</vt:lpstr>
      <vt:lpstr>Les tarifs forfaitaires</vt:lpstr>
      <vt:lpstr>Tarif pour un petit pays importateur</vt:lpstr>
      <vt:lpstr>Tarif forfaitaire et bien-être pour un petit pays importateur</vt:lpstr>
      <vt:lpstr>Les tarifs forfaitaires et l’équilibre mondial (grands pays)</vt:lpstr>
      <vt:lpstr>Tarif forfaitaire et bien-être (grand pays M)</vt:lpstr>
      <vt:lpstr>Tarif forfaitaire et bien-être (grand pays X)</vt:lpstr>
      <vt:lpstr>Les tarifs forfaitaires et  bien-être (grands pays)</vt:lpstr>
      <vt:lpstr>Fardeau du tarif et élasticités prix</vt:lpstr>
      <vt:lpstr>Droit de douane optimal pour les grands pays</vt:lpstr>
      <vt:lpstr>Droit de douane optimal pour les grands pays</vt:lpstr>
      <vt:lpstr>Le niveau de protection effective</vt:lpstr>
      <vt:lpstr>Les quotas</vt:lpstr>
      <vt:lpstr>Quota pour un petit pays importateur</vt:lpstr>
      <vt:lpstr>Quota et bien-être pour un petit pays importateur</vt:lpstr>
      <vt:lpstr>La capture des rentes</vt:lpstr>
      <vt:lpstr>Les subventions</vt:lpstr>
      <vt:lpstr>Subvention pour un petit pays importateur</vt:lpstr>
      <vt:lpstr>Subvention et bien-être pour un petit pays importateur</vt:lpstr>
      <vt:lpstr>Les subventions aux exportations</vt:lpstr>
      <vt:lpstr>Subv. aux exportations pour un petit pays exportateur</vt:lpstr>
      <vt:lpstr>Subv. aux X et bien-être pour un petit pays exportateur</vt:lpstr>
      <vt:lpstr>Tarifs, quotas et subventions pour les petits pays</vt:lpstr>
      <vt:lpstr>Défaillances des marchés</vt:lpstr>
      <vt:lpstr>Bien-être et externalités</vt:lpstr>
      <vt:lpstr>Autres assises du protectionnisme</vt:lpstr>
      <vt:lpstr>La politique de la politique commerciale</vt:lpstr>
      <vt:lpstr>La politique commerciale : la théorie et les faits</vt:lpstr>
      <vt:lpstr>Le modèle d’Hotelling et la CC électorale</vt:lpstr>
      <vt:lpstr>Politique de la politique commerciale</vt:lpstr>
      <vt:lpstr>Mancure Olson et l’action collective</vt:lpstr>
      <vt:lpstr>Des gouv. «marionnettes»…</vt:lpstr>
      <vt:lpstr>Qui abaissent les barrières?</vt:lpstr>
      <vt:lpstr>Dynamique du jeu et équilibres</vt:lpstr>
      <vt:lpstr>Dynamique du jeu et équilibres</vt:lpstr>
      <vt:lpstr>Annexe</vt:lpstr>
      <vt:lpstr>Petits et grands pays : une question de taille relative !</vt:lpstr>
      <vt:lpstr>Petits et grands pays : une question de taille relative !</vt:lpstr>
      <vt:lpstr>Les quotas (grands pays)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politique commerciale</dc:title>
  <dc:creator>HP Authorized Customer</dc:creator>
  <cp:lastModifiedBy>Catherine Bourgoin</cp:lastModifiedBy>
  <cp:revision>506</cp:revision>
  <dcterms:created xsi:type="dcterms:W3CDTF">2011-01-23T22:57:43Z</dcterms:created>
  <dcterms:modified xsi:type="dcterms:W3CDTF">2021-11-08T21:03:49Z</dcterms:modified>
</cp:coreProperties>
</file>