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</p:sldMasterIdLst>
  <p:notesMasterIdLst>
    <p:notesMasterId r:id="rId28"/>
  </p:notesMasterIdLst>
  <p:sldIdLst>
    <p:sldId id="256" r:id="rId2"/>
    <p:sldId id="369" r:id="rId3"/>
    <p:sldId id="366" r:id="rId4"/>
    <p:sldId id="372" r:id="rId5"/>
    <p:sldId id="370" r:id="rId6"/>
    <p:sldId id="373" r:id="rId7"/>
    <p:sldId id="368" r:id="rId8"/>
    <p:sldId id="374" r:id="rId9"/>
    <p:sldId id="375" r:id="rId10"/>
    <p:sldId id="377" r:id="rId11"/>
    <p:sldId id="378" r:id="rId12"/>
    <p:sldId id="394" r:id="rId13"/>
    <p:sldId id="371" r:id="rId14"/>
    <p:sldId id="380" r:id="rId15"/>
    <p:sldId id="379" r:id="rId16"/>
    <p:sldId id="383" r:id="rId17"/>
    <p:sldId id="382" r:id="rId18"/>
    <p:sldId id="391" r:id="rId19"/>
    <p:sldId id="384" r:id="rId20"/>
    <p:sldId id="392" r:id="rId21"/>
    <p:sldId id="393" r:id="rId22"/>
    <p:sldId id="386" r:id="rId23"/>
    <p:sldId id="385" r:id="rId24"/>
    <p:sldId id="387" r:id="rId25"/>
    <p:sldId id="388" r:id="rId26"/>
    <p:sldId id="395" r:id="rId27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20809" autoAdjust="0"/>
    <p:restoredTop sz="94607" autoAdjust="0"/>
  </p:normalViewPr>
  <p:slideViewPr>
    <p:cSldViewPr>
      <p:cViewPr>
        <p:scale>
          <a:sx n="66" d="100"/>
          <a:sy n="66" d="100"/>
        </p:scale>
        <p:origin x="-1890" y="-45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3008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CA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0782DA4-8220-4EE1-A19D-B5D95C8C132E}" type="datetimeFigureOut">
              <a:rPr lang="fr-CA" smtClean="0"/>
              <a:pPr/>
              <a:t>2020-09-02</a:t>
            </a:fld>
            <a:endParaRPr lang="fr-CA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CA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CA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0ADF1F0-A53A-4F5E-AB8E-0619632A0D96}" type="slidenum">
              <a:rPr lang="fr-CA" smtClean="0"/>
              <a:pPr/>
              <a:t>‹N°›</a:t>
            </a:fld>
            <a:endParaRPr lang="fr-CA"/>
          </a:p>
        </p:txBody>
      </p:sp>
    </p:spTree>
    <p:extLst>
      <p:ext uri="{BB962C8B-B14F-4D97-AF65-F5344CB8AC3E}">
        <p14:creationId xmlns="" xmlns:p14="http://schemas.microsoft.com/office/powerpoint/2010/main" val="40883746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rme libre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Forme libre 7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Titre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7" name="Sous-titre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 smtClean="0"/>
              <a:t>Cliquez pour modifier le style des sous-titres du masque</a:t>
            </a:r>
            <a:endParaRPr kumimoji="0" lang="en-US"/>
          </a:p>
        </p:txBody>
      </p:sp>
      <p:sp>
        <p:nvSpPr>
          <p:cNvPr id="30" name="Espace réservé de la date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84241C-A88E-4D0B-826A-F1364410F13B}" type="datetime1">
              <a:rPr lang="fr-CA" smtClean="0"/>
              <a:pPr/>
              <a:t>2020-09-02</a:t>
            </a:fld>
            <a:endParaRPr lang="fr-CA"/>
          </a:p>
        </p:txBody>
      </p:sp>
      <p:sp>
        <p:nvSpPr>
          <p:cNvPr id="19" name="Espace réservé du pied de page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27" name="Espace réservé du numéro de diapositive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B84E7-B44B-450A-BBF1-EB1E92E27D5A}" type="slidenum">
              <a:rPr lang="fr-CA" smtClean="0"/>
              <a:pPr/>
              <a:t>‹N°›</a:t>
            </a:fld>
            <a:endParaRPr lang="fr-C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A5BECC-DCA4-411A-AA54-3E833186AC82}" type="datetime1">
              <a:rPr lang="fr-CA" smtClean="0"/>
              <a:pPr/>
              <a:t>2020-09-02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B84E7-B44B-450A-BBF1-EB1E92E27D5A}" type="slidenum">
              <a:rPr lang="fr-CA" smtClean="0"/>
              <a:pPr/>
              <a:t>‹N°›</a:t>
            </a:fld>
            <a:endParaRPr lang="fr-C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6E5686-D1F1-420F-A840-2B814E8995C6}" type="datetime1">
              <a:rPr lang="fr-CA" smtClean="0"/>
              <a:pPr/>
              <a:t>2020-09-02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B84E7-B44B-450A-BBF1-EB1E92E27D5A}" type="slidenum">
              <a:rPr lang="fr-CA" smtClean="0"/>
              <a:pPr/>
              <a:t>‹N°›</a:t>
            </a:fld>
            <a:endParaRPr lang="fr-C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7BF541-9866-4CDA-9887-60BE3AFA6995}" type="datetime1">
              <a:rPr lang="fr-CA" smtClean="0"/>
              <a:pPr/>
              <a:t>2020-09-02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B84E7-B44B-450A-BBF1-EB1E92E27D5A}" type="slidenum">
              <a:rPr lang="fr-CA" smtClean="0"/>
              <a:pPr/>
              <a:t>‹N°›</a:t>
            </a:fld>
            <a:endParaRPr lang="fr-C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rme libre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orme libre 8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79F27-C994-49E0-8972-DC52BB8B38D7}" type="datetime1">
              <a:rPr lang="fr-CA" smtClean="0"/>
              <a:pPr/>
              <a:t>2020-09-02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B84E7-B44B-450A-BBF1-EB1E92E27D5A}" type="slidenum">
              <a:rPr lang="fr-CA" smtClean="0"/>
              <a:pPr/>
              <a:t>‹N°›</a:t>
            </a:fld>
            <a:endParaRPr lang="fr-C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99E11-DCD9-4239-A52B-1A826F0312A4}" type="datetime1">
              <a:rPr lang="fr-CA" smtClean="0"/>
              <a:pPr/>
              <a:t>2020-09-02</a:t>
            </a:fld>
            <a:endParaRPr lang="fr-CA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B84E7-B44B-450A-BBF1-EB1E92E27D5A}" type="slidenum">
              <a:rPr lang="fr-CA" smtClean="0"/>
              <a:pPr/>
              <a:t>‹N°›</a:t>
            </a:fld>
            <a:endParaRPr lang="fr-C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D4F86B-805C-4B64-BBD8-7CFD6179F2AC}" type="datetime1">
              <a:rPr lang="fr-CA" smtClean="0"/>
              <a:pPr/>
              <a:t>2020-09-02</a:t>
            </a:fld>
            <a:endParaRPr lang="fr-CA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B84E7-B44B-450A-BBF1-EB1E92E27D5A}" type="slidenum">
              <a:rPr lang="fr-CA" smtClean="0"/>
              <a:pPr/>
              <a:t>‹N°›</a:t>
            </a:fld>
            <a:endParaRPr lang="fr-C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0A1301-7CCE-466D-8B5C-E598CE2DC154}" type="datetime1">
              <a:rPr lang="fr-CA" smtClean="0"/>
              <a:pPr/>
              <a:t>2020-09-02</a:t>
            </a:fld>
            <a:endParaRPr lang="fr-CA"/>
          </a:p>
        </p:txBody>
      </p:sp>
      <p:sp>
        <p:nvSpPr>
          <p:cNvPr id="8" name="Espace réservé du numéro de diapositive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55B84E7-B44B-450A-BBF1-EB1E92E27D5A}" type="slidenum">
              <a:rPr lang="fr-CA" smtClean="0"/>
              <a:pPr/>
              <a:t>‹N°›</a:t>
            </a:fld>
            <a:endParaRPr lang="fr-CA"/>
          </a:p>
        </p:txBody>
      </p:sp>
      <p:sp>
        <p:nvSpPr>
          <p:cNvPr id="9" name="Espace réservé du pied de page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fr-C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3E4B4A-33AD-4234-A923-BE5C289FB0D3}" type="datetime1">
              <a:rPr lang="fr-CA" smtClean="0"/>
              <a:pPr/>
              <a:t>2020-09-02</a:t>
            </a:fld>
            <a:endParaRPr lang="fr-CA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B84E7-B44B-450A-BBF1-EB1E92E27D5A}" type="slidenum">
              <a:rPr lang="fr-CA" smtClean="0"/>
              <a:pPr/>
              <a:t>‹N°›</a:t>
            </a:fld>
            <a:endParaRPr lang="fr-C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B51204-19C5-43A1-AF6C-4C7EB8E188B8}" type="datetime1">
              <a:rPr lang="fr-CA" smtClean="0"/>
              <a:pPr/>
              <a:t>2020-09-02</a:t>
            </a:fld>
            <a:endParaRPr lang="fr-CA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fld id="{555B84E7-B44B-450A-BBF1-EB1E92E27D5A}" type="slidenum">
              <a:rPr lang="fr-CA" smtClean="0"/>
              <a:pPr/>
              <a:t>‹N°›</a:t>
            </a:fld>
            <a:endParaRPr lang="fr-C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fr-FR" smtClean="0"/>
              <a:t>Cliquez sur l'icône pour ajouter une image</a:t>
            </a:r>
            <a:endParaRPr kumimoji="0" lang="en-US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fld id="{C2E2461D-2DF7-4CF2-8023-8548F0B12F1A}" type="datetime1">
              <a:rPr lang="fr-CA" smtClean="0"/>
              <a:pPr/>
              <a:t>2020-09-02</a:t>
            </a:fld>
            <a:endParaRPr lang="fr-CA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B84E7-B44B-450A-BBF1-EB1E92E27D5A}" type="slidenum">
              <a:rPr lang="fr-CA" smtClean="0"/>
              <a:pPr/>
              <a:t>‹N°›</a:t>
            </a:fld>
            <a:endParaRPr lang="fr-C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orme libre 11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Forme libre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Espace réservé du titre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0" name="Espace réservé du texte 29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10" name="Espace réservé de la date 9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B6925365-2F24-4403-AD63-B26B17BFAA0E}" type="datetime1">
              <a:rPr lang="fr-CA" smtClean="0"/>
              <a:pPr/>
              <a:t>2020-09-02</a:t>
            </a:fld>
            <a:endParaRPr lang="fr-CA"/>
          </a:p>
        </p:txBody>
      </p:sp>
      <p:sp>
        <p:nvSpPr>
          <p:cNvPr id="22" name="Espace réservé du pied de page 21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fr-CA"/>
          </a:p>
        </p:txBody>
      </p:sp>
      <p:sp>
        <p:nvSpPr>
          <p:cNvPr id="18" name="Espace réservé du numéro de diapositive 17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555B84E7-B44B-450A-BBF1-EB1E92E27D5A}" type="slidenum">
              <a:rPr lang="fr-CA" smtClean="0"/>
              <a:pPr/>
              <a:t>‹N°›</a:t>
            </a:fld>
            <a:endParaRPr lang="fr-CA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CA" dirty="0" smtClean="0"/>
              <a:t>Les mouvements internationaux DE FACTEURS</a:t>
            </a:r>
            <a:endParaRPr lang="fr-CA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CA" dirty="0" smtClean="0"/>
              <a:t>ECO3550 Thème </a:t>
            </a:r>
            <a:r>
              <a:rPr lang="fr-CA" dirty="0" smtClean="0"/>
              <a:t>4</a:t>
            </a:r>
            <a:endParaRPr lang="fr-C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4" name="Connecteur droit 43"/>
          <p:cNvCxnSpPr/>
          <p:nvPr/>
        </p:nvCxnSpPr>
        <p:spPr>
          <a:xfrm>
            <a:off x="4139952" y="4653136"/>
            <a:ext cx="2808312" cy="0"/>
          </a:xfrm>
          <a:prstGeom prst="line">
            <a:avLst/>
          </a:prstGeom>
          <a:ln>
            <a:solidFill>
              <a:schemeClr val="tx1"/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003232" cy="1143000"/>
          </a:xfrm>
        </p:spPr>
        <p:txBody>
          <a:bodyPr>
            <a:noAutofit/>
          </a:bodyPr>
          <a:lstStyle/>
          <a:p>
            <a:r>
              <a:rPr lang="fr-CA" dirty="0" smtClean="0"/>
              <a:t>Pm de L</a:t>
            </a:r>
            <a:endParaRPr lang="fr-CA" dirty="0"/>
          </a:p>
        </p:txBody>
      </p:sp>
      <p:sp>
        <p:nvSpPr>
          <p:cNvPr id="27" name="Line 3"/>
          <p:cNvSpPr>
            <a:spLocks noChangeShapeType="1"/>
          </p:cNvSpPr>
          <p:nvPr/>
        </p:nvSpPr>
        <p:spPr bwMode="auto">
          <a:xfrm flipV="1">
            <a:off x="2843808" y="1772816"/>
            <a:ext cx="0" cy="367240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fr-CA"/>
          </a:p>
        </p:txBody>
      </p:sp>
      <p:sp>
        <p:nvSpPr>
          <p:cNvPr id="28" name="Text Box 10"/>
          <p:cNvSpPr txBox="1">
            <a:spLocks noChangeArrowheads="1"/>
          </p:cNvSpPr>
          <p:nvPr/>
        </p:nvSpPr>
        <p:spPr bwMode="auto">
          <a:xfrm>
            <a:off x="6856777" y="5517232"/>
            <a:ext cx="47481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2000" dirty="0" err="1" smtClean="0">
                <a:latin typeface="Times"/>
              </a:rPr>
              <a:t>L</a:t>
            </a:r>
            <a:r>
              <a:rPr lang="fr-FR" sz="2000" baseline="-25000" dirty="0" err="1" smtClean="0">
                <a:latin typeface="Times"/>
              </a:rPr>
              <a:t>ix</a:t>
            </a:r>
            <a:endParaRPr lang="fr-FR" baseline="-25000" dirty="0">
              <a:latin typeface="Times"/>
            </a:endParaRPr>
          </a:p>
        </p:txBody>
      </p:sp>
      <p:sp>
        <p:nvSpPr>
          <p:cNvPr id="29" name="Text Box 12"/>
          <p:cNvSpPr txBox="1">
            <a:spLocks noChangeArrowheads="1"/>
          </p:cNvSpPr>
          <p:nvPr/>
        </p:nvSpPr>
        <p:spPr bwMode="auto">
          <a:xfrm>
            <a:off x="2123728" y="1700808"/>
            <a:ext cx="864096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fr-FR" sz="2000" dirty="0" smtClean="0">
                <a:solidFill>
                  <a:srgbClr val="00B0F0"/>
                </a:solidFill>
                <a:latin typeface="Times"/>
              </a:rPr>
              <a:t>Pm</a:t>
            </a:r>
            <a:r>
              <a:rPr lang="fr-FR" sz="2000" baseline="-25000" dirty="0" smtClean="0">
                <a:solidFill>
                  <a:srgbClr val="00B0F0"/>
                </a:solidFill>
                <a:latin typeface="Times"/>
              </a:rPr>
              <a:t>1x</a:t>
            </a:r>
            <a:endParaRPr lang="fr-FR" baseline="-25000" dirty="0">
              <a:solidFill>
                <a:srgbClr val="00B0F0"/>
              </a:solidFill>
              <a:latin typeface="Times"/>
            </a:endParaRPr>
          </a:p>
        </p:txBody>
      </p:sp>
      <p:sp>
        <p:nvSpPr>
          <p:cNvPr id="12" name="Forme libre 11"/>
          <p:cNvSpPr/>
          <p:nvPr/>
        </p:nvSpPr>
        <p:spPr>
          <a:xfrm rot="15922205">
            <a:off x="3331343" y="1461302"/>
            <a:ext cx="3133249" cy="3860274"/>
          </a:xfrm>
          <a:custGeom>
            <a:avLst/>
            <a:gdLst>
              <a:gd name="connsiteX0" fmla="*/ 0 w 3530600"/>
              <a:gd name="connsiteY0" fmla="*/ 3365500 h 3365500"/>
              <a:gd name="connsiteX1" fmla="*/ 622300 w 3530600"/>
              <a:gd name="connsiteY1" fmla="*/ 1968500 h 3365500"/>
              <a:gd name="connsiteX2" fmla="*/ 1536700 w 3530600"/>
              <a:gd name="connsiteY2" fmla="*/ 927100 h 3365500"/>
              <a:gd name="connsiteX3" fmla="*/ 2667000 w 3530600"/>
              <a:gd name="connsiteY3" fmla="*/ 228600 h 3365500"/>
              <a:gd name="connsiteX4" fmla="*/ 3530600 w 3530600"/>
              <a:gd name="connsiteY4" fmla="*/ 0 h 3365500"/>
              <a:gd name="connsiteX5" fmla="*/ 3530600 w 3530600"/>
              <a:gd name="connsiteY5" fmla="*/ 0 h 3365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530600" h="3365500">
                <a:moveTo>
                  <a:pt x="0" y="3365500"/>
                </a:moveTo>
                <a:cubicBezTo>
                  <a:pt x="183091" y="2870200"/>
                  <a:pt x="366183" y="2374900"/>
                  <a:pt x="622300" y="1968500"/>
                </a:cubicBezTo>
                <a:cubicBezTo>
                  <a:pt x="878417" y="1562100"/>
                  <a:pt x="1195917" y="1217083"/>
                  <a:pt x="1536700" y="927100"/>
                </a:cubicBezTo>
                <a:cubicBezTo>
                  <a:pt x="1877483" y="637117"/>
                  <a:pt x="2334683" y="383117"/>
                  <a:pt x="2667000" y="228600"/>
                </a:cubicBezTo>
                <a:cubicBezTo>
                  <a:pt x="2999317" y="74083"/>
                  <a:pt x="3530600" y="0"/>
                  <a:pt x="3530600" y="0"/>
                </a:cubicBezTo>
                <a:lnTo>
                  <a:pt x="3530600" y="0"/>
                </a:lnTo>
              </a:path>
            </a:pathLst>
          </a:cu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CA"/>
          </a:p>
        </p:txBody>
      </p:sp>
      <p:sp>
        <p:nvSpPr>
          <p:cNvPr id="13" name="Espace réservé du numéro de diapositive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B84E7-B44B-450A-BBF1-EB1E92E27D5A}" type="slidenum">
              <a:rPr lang="fr-CA" smtClean="0"/>
              <a:pPr/>
              <a:t>10</a:t>
            </a:fld>
            <a:endParaRPr lang="fr-CA" dirty="0"/>
          </a:p>
        </p:txBody>
      </p:sp>
      <p:cxnSp>
        <p:nvCxnSpPr>
          <p:cNvPr id="15" name="Connecteur droit 14"/>
          <p:cNvCxnSpPr/>
          <p:nvPr/>
        </p:nvCxnSpPr>
        <p:spPr>
          <a:xfrm>
            <a:off x="2843808" y="3789040"/>
            <a:ext cx="1296144" cy="0"/>
          </a:xfrm>
          <a:prstGeom prst="line">
            <a:avLst/>
          </a:prstGeom>
          <a:ln>
            <a:solidFill>
              <a:schemeClr val="tx1"/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onnecteur droit 16"/>
          <p:cNvCxnSpPr/>
          <p:nvPr/>
        </p:nvCxnSpPr>
        <p:spPr>
          <a:xfrm flipH="1">
            <a:off x="4139952" y="3789040"/>
            <a:ext cx="54494" cy="1656184"/>
          </a:xfrm>
          <a:prstGeom prst="line">
            <a:avLst/>
          </a:prstGeom>
          <a:ln>
            <a:solidFill>
              <a:schemeClr val="tx1"/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 Box 12"/>
          <p:cNvSpPr txBox="1">
            <a:spLocks noChangeArrowheads="1"/>
          </p:cNvSpPr>
          <p:nvPr/>
        </p:nvSpPr>
        <p:spPr bwMode="auto">
          <a:xfrm>
            <a:off x="2195736" y="3501008"/>
            <a:ext cx="658646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fr-FR" sz="2000" dirty="0" smtClean="0">
                <a:solidFill>
                  <a:srgbClr val="00B0F0"/>
                </a:solidFill>
                <a:latin typeface="Times"/>
              </a:rPr>
              <a:t>W</a:t>
            </a:r>
            <a:r>
              <a:rPr lang="fr-FR" sz="2000" baseline="-25000" dirty="0" smtClean="0">
                <a:solidFill>
                  <a:srgbClr val="00B0F0"/>
                </a:solidFill>
                <a:latin typeface="Times"/>
              </a:rPr>
              <a:t>1x</a:t>
            </a:r>
            <a:endParaRPr lang="fr-FR" baseline="-25000" dirty="0">
              <a:solidFill>
                <a:srgbClr val="00B0F0"/>
              </a:solidFill>
              <a:latin typeface="Times"/>
            </a:endParaRPr>
          </a:p>
        </p:txBody>
      </p:sp>
      <p:sp>
        <p:nvSpPr>
          <p:cNvPr id="16" name="Line 3"/>
          <p:cNvSpPr>
            <a:spLocks noChangeShapeType="1"/>
          </p:cNvSpPr>
          <p:nvPr/>
        </p:nvSpPr>
        <p:spPr bwMode="auto">
          <a:xfrm flipV="1">
            <a:off x="6948264" y="1772816"/>
            <a:ext cx="0" cy="367240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fr-CA"/>
          </a:p>
        </p:txBody>
      </p:sp>
      <p:sp>
        <p:nvSpPr>
          <p:cNvPr id="22" name="Text Box 12"/>
          <p:cNvSpPr txBox="1">
            <a:spLocks noChangeArrowheads="1"/>
          </p:cNvSpPr>
          <p:nvPr/>
        </p:nvSpPr>
        <p:spPr bwMode="auto">
          <a:xfrm>
            <a:off x="7020272" y="1700808"/>
            <a:ext cx="864096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fr-FR" sz="2000" dirty="0" smtClean="0">
                <a:solidFill>
                  <a:schemeClr val="accent2"/>
                </a:solidFill>
                <a:latin typeface="Times"/>
              </a:rPr>
              <a:t>Pm</a:t>
            </a:r>
            <a:r>
              <a:rPr lang="fr-FR" sz="2000" baseline="-25000" dirty="0" smtClean="0">
                <a:solidFill>
                  <a:schemeClr val="accent2"/>
                </a:solidFill>
                <a:latin typeface="Times"/>
              </a:rPr>
              <a:t>2x</a:t>
            </a:r>
            <a:endParaRPr lang="fr-FR" baseline="-25000" dirty="0">
              <a:solidFill>
                <a:schemeClr val="accent2"/>
              </a:solidFill>
              <a:latin typeface="Times"/>
            </a:endParaRPr>
          </a:p>
        </p:txBody>
      </p:sp>
      <p:cxnSp>
        <p:nvCxnSpPr>
          <p:cNvPr id="30" name="Connecteur droit 29"/>
          <p:cNvCxnSpPr/>
          <p:nvPr/>
        </p:nvCxnSpPr>
        <p:spPr>
          <a:xfrm>
            <a:off x="2843808" y="5445224"/>
            <a:ext cx="4104456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Forme libre 30"/>
          <p:cNvSpPr/>
          <p:nvPr/>
        </p:nvSpPr>
        <p:spPr>
          <a:xfrm rot="11745615">
            <a:off x="3349660" y="1477699"/>
            <a:ext cx="3133249" cy="3860274"/>
          </a:xfrm>
          <a:custGeom>
            <a:avLst/>
            <a:gdLst>
              <a:gd name="connsiteX0" fmla="*/ 0 w 3530600"/>
              <a:gd name="connsiteY0" fmla="*/ 3365500 h 3365500"/>
              <a:gd name="connsiteX1" fmla="*/ 622300 w 3530600"/>
              <a:gd name="connsiteY1" fmla="*/ 1968500 h 3365500"/>
              <a:gd name="connsiteX2" fmla="*/ 1536700 w 3530600"/>
              <a:gd name="connsiteY2" fmla="*/ 927100 h 3365500"/>
              <a:gd name="connsiteX3" fmla="*/ 2667000 w 3530600"/>
              <a:gd name="connsiteY3" fmla="*/ 228600 h 3365500"/>
              <a:gd name="connsiteX4" fmla="*/ 3530600 w 3530600"/>
              <a:gd name="connsiteY4" fmla="*/ 0 h 3365500"/>
              <a:gd name="connsiteX5" fmla="*/ 3530600 w 3530600"/>
              <a:gd name="connsiteY5" fmla="*/ 0 h 3365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530600" h="3365500">
                <a:moveTo>
                  <a:pt x="0" y="3365500"/>
                </a:moveTo>
                <a:cubicBezTo>
                  <a:pt x="183091" y="2870200"/>
                  <a:pt x="366183" y="2374900"/>
                  <a:pt x="622300" y="1968500"/>
                </a:cubicBezTo>
                <a:cubicBezTo>
                  <a:pt x="878417" y="1562100"/>
                  <a:pt x="1195917" y="1217083"/>
                  <a:pt x="1536700" y="927100"/>
                </a:cubicBezTo>
                <a:cubicBezTo>
                  <a:pt x="1877483" y="637117"/>
                  <a:pt x="2334683" y="383117"/>
                  <a:pt x="2667000" y="228600"/>
                </a:cubicBezTo>
                <a:cubicBezTo>
                  <a:pt x="2999317" y="74083"/>
                  <a:pt x="3530600" y="0"/>
                  <a:pt x="3530600" y="0"/>
                </a:cubicBezTo>
                <a:lnTo>
                  <a:pt x="3530600" y="0"/>
                </a:lnTo>
              </a:path>
            </a:pathLst>
          </a:custGeom>
          <a:ln w="381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CA"/>
          </a:p>
        </p:txBody>
      </p:sp>
      <p:cxnSp>
        <p:nvCxnSpPr>
          <p:cNvPr id="33" name="Connecteur droit 32"/>
          <p:cNvCxnSpPr/>
          <p:nvPr/>
        </p:nvCxnSpPr>
        <p:spPr>
          <a:xfrm flipH="1">
            <a:off x="4932040" y="4221088"/>
            <a:ext cx="16082" cy="1224136"/>
          </a:xfrm>
          <a:prstGeom prst="line">
            <a:avLst/>
          </a:prstGeom>
          <a:ln>
            <a:solidFill>
              <a:schemeClr val="tx1"/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Ellipse 35"/>
          <p:cNvSpPr/>
          <p:nvPr/>
        </p:nvSpPr>
        <p:spPr>
          <a:xfrm>
            <a:off x="4139952" y="3717032"/>
            <a:ext cx="144016" cy="144016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/>
          </a:p>
        </p:txBody>
      </p:sp>
      <p:sp>
        <p:nvSpPr>
          <p:cNvPr id="37" name="Ellipse 36"/>
          <p:cNvSpPr/>
          <p:nvPr/>
        </p:nvSpPr>
        <p:spPr>
          <a:xfrm>
            <a:off x="4067944" y="4581128"/>
            <a:ext cx="144016" cy="144016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/>
          </a:p>
        </p:txBody>
      </p:sp>
      <p:sp>
        <p:nvSpPr>
          <p:cNvPr id="38" name="Ellipse 37"/>
          <p:cNvSpPr/>
          <p:nvPr/>
        </p:nvSpPr>
        <p:spPr>
          <a:xfrm>
            <a:off x="4860032" y="4149080"/>
            <a:ext cx="144016" cy="144016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/>
          </a:p>
        </p:txBody>
      </p:sp>
      <p:sp>
        <p:nvSpPr>
          <p:cNvPr id="39" name="Accolade fermante 38"/>
          <p:cNvSpPr/>
          <p:nvPr/>
        </p:nvSpPr>
        <p:spPr>
          <a:xfrm rot="16200000">
            <a:off x="4644008" y="-387424"/>
            <a:ext cx="504056" cy="4104456"/>
          </a:xfrm>
          <a:prstGeom prst="righ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CA"/>
          </a:p>
        </p:txBody>
      </p:sp>
      <p:sp>
        <p:nvSpPr>
          <p:cNvPr id="40" name="ZoneTexte 39"/>
          <p:cNvSpPr txBox="1"/>
          <p:nvPr/>
        </p:nvSpPr>
        <p:spPr>
          <a:xfrm>
            <a:off x="3805466" y="1052736"/>
            <a:ext cx="22066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CA" dirty="0" smtClean="0"/>
              <a:t>Offre mondiale de L</a:t>
            </a:r>
            <a:endParaRPr lang="fr-CA" dirty="0"/>
          </a:p>
        </p:txBody>
      </p:sp>
      <p:sp>
        <p:nvSpPr>
          <p:cNvPr id="41" name="Accolade fermante 40"/>
          <p:cNvSpPr/>
          <p:nvPr/>
        </p:nvSpPr>
        <p:spPr>
          <a:xfrm rot="5400000">
            <a:off x="3707904" y="5301208"/>
            <a:ext cx="360040" cy="2088232"/>
          </a:xfrm>
          <a:prstGeom prst="rightBrace">
            <a:avLst/>
          </a:prstGeom>
          <a:ln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CA"/>
          </a:p>
        </p:txBody>
      </p:sp>
      <p:sp>
        <p:nvSpPr>
          <p:cNvPr id="53" name="Text Box 12"/>
          <p:cNvSpPr txBox="1">
            <a:spLocks noChangeArrowheads="1"/>
          </p:cNvSpPr>
          <p:nvPr/>
        </p:nvSpPr>
        <p:spPr bwMode="auto">
          <a:xfrm>
            <a:off x="6948264" y="4437112"/>
            <a:ext cx="658646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fr-FR" sz="2000" dirty="0" smtClean="0">
                <a:solidFill>
                  <a:schemeClr val="accent2"/>
                </a:solidFill>
                <a:latin typeface="Times"/>
              </a:rPr>
              <a:t>W</a:t>
            </a:r>
            <a:r>
              <a:rPr lang="fr-FR" sz="2000" baseline="-25000" dirty="0" smtClean="0">
                <a:solidFill>
                  <a:schemeClr val="accent2"/>
                </a:solidFill>
                <a:latin typeface="Times"/>
              </a:rPr>
              <a:t>2x</a:t>
            </a:r>
            <a:endParaRPr lang="fr-FR" baseline="-25000" dirty="0">
              <a:solidFill>
                <a:schemeClr val="accent2"/>
              </a:solidFill>
              <a:latin typeface="Times"/>
            </a:endParaRPr>
          </a:p>
        </p:txBody>
      </p:sp>
      <p:sp>
        <p:nvSpPr>
          <p:cNvPr id="55" name="ZoneTexte 54"/>
          <p:cNvSpPr txBox="1"/>
          <p:nvPr/>
        </p:nvSpPr>
        <p:spPr>
          <a:xfrm>
            <a:off x="3465861" y="6525344"/>
            <a:ext cx="9621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CA" dirty="0" smtClean="0">
                <a:solidFill>
                  <a:srgbClr val="00B0F0"/>
                </a:solidFill>
              </a:rPr>
              <a:t>O</a:t>
            </a:r>
            <a:r>
              <a:rPr lang="fr-CA" baseline="-25000" dirty="0" smtClean="0">
                <a:solidFill>
                  <a:srgbClr val="00B0F0"/>
                </a:solidFill>
              </a:rPr>
              <a:t>2</a:t>
            </a:r>
            <a:r>
              <a:rPr lang="fr-CA" dirty="0" smtClean="0">
                <a:solidFill>
                  <a:srgbClr val="00B0F0"/>
                </a:solidFill>
              </a:rPr>
              <a:t> de L</a:t>
            </a:r>
            <a:endParaRPr lang="fr-CA" dirty="0">
              <a:solidFill>
                <a:srgbClr val="00B0F0"/>
              </a:solidFill>
            </a:endParaRPr>
          </a:p>
        </p:txBody>
      </p:sp>
      <p:sp>
        <p:nvSpPr>
          <p:cNvPr id="56" name="Accolade fermante 55"/>
          <p:cNvSpPr/>
          <p:nvPr/>
        </p:nvSpPr>
        <p:spPr>
          <a:xfrm rot="5400000">
            <a:off x="5760132" y="5337212"/>
            <a:ext cx="360040" cy="2016224"/>
          </a:xfrm>
          <a:prstGeom prst="rightBrac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CA"/>
          </a:p>
        </p:txBody>
      </p:sp>
      <p:sp>
        <p:nvSpPr>
          <p:cNvPr id="57" name="ZoneTexte 56"/>
          <p:cNvSpPr txBox="1"/>
          <p:nvPr/>
        </p:nvSpPr>
        <p:spPr>
          <a:xfrm>
            <a:off x="5567045" y="6525344"/>
            <a:ext cx="10518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CA" dirty="0" smtClean="0">
                <a:solidFill>
                  <a:schemeClr val="accent2"/>
                </a:solidFill>
              </a:rPr>
              <a:t>O*</a:t>
            </a:r>
            <a:r>
              <a:rPr lang="fr-CA" baseline="-25000" dirty="0" smtClean="0">
                <a:solidFill>
                  <a:schemeClr val="accent2"/>
                </a:solidFill>
              </a:rPr>
              <a:t>2</a:t>
            </a:r>
            <a:r>
              <a:rPr lang="fr-CA" dirty="0" smtClean="0">
                <a:solidFill>
                  <a:schemeClr val="accent2"/>
                </a:solidFill>
              </a:rPr>
              <a:t> de L</a:t>
            </a:r>
            <a:endParaRPr lang="fr-CA" dirty="0">
              <a:solidFill>
                <a:schemeClr val="accent2"/>
              </a:solidFill>
            </a:endParaRPr>
          </a:p>
        </p:txBody>
      </p:sp>
      <p:sp>
        <p:nvSpPr>
          <p:cNvPr id="58" name="Accolade fermante 57"/>
          <p:cNvSpPr/>
          <p:nvPr/>
        </p:nvSpPr>
        <p:spPr>
          <a:xfrm rot="5400000">
            <a:off x="3311860" y="4977172"/>
            <a:ext cx="360040" cy="1296144"/>
          </a:xfrm>
          <a:prstGeom prst="rightBrace">
            <a:avLst/>
          </a:prstGeom>
          <a:ln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CA"/>
          </a:p>
        </p:txBody>
      </p:sp>
      <p:sp>
        <p:nvSpPr>
          <p:cNvPr id="59" name="ZoneTexte 58"/>
          <p:cNvSpPr txBox="1"/>
          <p:nvPr/>
        </p:nvSpPr>
        <p:spPr>
          <a:xfrm>
            <a:off x="3059832" y="5805264"/>
            <a:ext cx="9621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CA" dirty="0" smtClean="0">
                <a:solidFill>
                  <a:srgbClr val="00B0F0"/>
                </a:solidFill>
              </a:rPr>
              <a:t>O</a:t>
            </a:r>
            <a:r>
              <a:rPr lang="fr-CA" baseline="-25000" dirty="0" smtClean="0">
                <a:solidFill>
                  <a:srgbClr val="00B0F0"/>
                </a:solidFill>
              </a:rPr>
              <a:t>1</a:t>
            </a:r>
            <a:r>
              <a:rPr lang="fr-CA" dirty="0" smtClean="0">
                <a:solidFill>
                  <a:srgbClr val="00B0F0"/>
                </a:solidFill>
              </a:rPr>
              <a:t> de L</a:t>
            </a:r>
            <a:endParaRPr lang="fr-CA" dirty="0">
              <a:solidFill>
                <a:srgbClr val="00B0F0"/>
              </a:solidFill>
            </a:endParaRPr>
          </a:p>
        </p:txBody>
      </p:sp>
      <p:sp>
        <p:nvSpPr>
          <p:cNvPr id="60" name="Accolade fermante 59"/>
          <p:cNvSpPr/>
          <p:nvPr/>
        </p:nvSpPr>
        <p:spPr>
          <a:xfrm rot="5400000">
            <a:off x="5247692" y="4337484"/>
            <a:ext cx="360040" cy="2575520"/>
          </a:xfrm>
          <a:prstGeom prst="rightBrac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CA"/>
          </a:p>
        </p:txBody>
      </p:sp>
      <p:sp>
        <p:nvSpPr>
          <p:cNvPr id="61" name="ZoneTexte 60"/>
          <p:cNvSpPr txBox="1"/>
          <p:nvPr/>
        </p:nvSpPr>
        <p:spPr>
          <a:xfrm>
            <a:off x="5032277" y="5795972"/>
            <a:ext cx="10518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CA" dirty="0" smtClean="0">
                <a:solidFill>
                  <a:schemeClr val="accent2"/>
                </a:solidFill>
              </a:rPr>
              <a:t>O*</a:t>
            </a:r>
            <a:r>
              <a:rPr lang="fr-CA" baseline="-25000" dirty="0" smtClean="0">
                <a:solidFill>
                  <a:schemeClr val="accent2"/>
                </a:solidFill>
              </a:rPr>
              <a:t>1</a:t>
            </a:r>
            <a:r>
              <a:rPr lang="fr-CA" dirty="0" smtClean="0">
                <a:solidFill>
                  <a:schemeClr val="accent2"/>
                </a:solidFill>
              </a:rPr>
              <a:t> de L</a:t>
            </a:r>
            <a:endParaRPr lang="fr-CA" dirty="0">
              <a:solidFill>
                <a:schemeClr val="accent2"/>
              </a:solidFill>
            </a:endParaRPr>
          </a:p>
        </p:txBody>
      </p:sp>
      <p:sp>
        <p:nvSpPr>
          <p:cNvPr id="62" name="Accolade fermante 61"/>
          <p:cNvSpPr/>
          <p:nvPr/>
        </p:nvSpPr>
        <p:spPr>
          <a:xfrm rot="5400000">
            <a:off x="4355976" y="5733256"/>
            <a:ext cx="360040" cy="792088"/>
          </a:xfrm>
          <a:prstGeom prst="rightBrac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CA"/>
          </a:p>
        </p:txBody>
      </p:sp>
      <p:sp>
        <p:nvSpPr>
          <p:cNvPr id="63" name="ZoneTexte 62"/>
          <p:cNvSpPr txBox="1"/>
          <p:nvPr/>
        </p:nvSpPr>
        <p:spPr>
          <a:xfrm>
            <a:off x="4067944" y="5805264"/>
            <a:ext cx="8899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CA" dirty="0" smtClean="0">
                <a:solidFill>
                  <a:srgbClr val="FF0000"/>
                </a:solidFill>
              </a:rPr>
              <a:t>O* à O</a:t>
            </a:r>
            <a:endParaRPr lang="fr-CA" baseline="-25000" dirty="0">
              <a:solidFill>
                <a:srgbClr val="FF0000"/>
              </a:solidFill>
            </a:endParaRPr>
          </a:p>
        </p:txBody>
      </p:sp>
      <p:cxnSp>
        <p:nvCxnSpPr>
          <p:cNvPr id="64" name="Connecteur droit 63"/>
          <p:cNvCxnSpPr/>
          <p:nvPr/>
        </p:nvCxnSpPr>
        <p:spPr>
          <a:xfrm>
            <a:off x="2843808" y="4221088"/>
            <a:ext cx="4104456" cy="0"/>
          </a:xfrm>
          <a:prstGeom prst="line">
            <a:avLst/>
          </a:prstGeom>
          <a:ln>
            <a:solidFill>
              <a:schemeClr val="tx1"/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Text Box 12"/>
          <p:cNvSpPr txBox="1">
            <a:spLocks noChangeArrowheads="1"/>
          </p:cNvSpPr>
          <p:nvPr/>
        </p:nvSpPr>
        <p:spPr bwMode="auto">
          <a:xfrm>
            <a:off x="2195736" y="3933056"/>
            <a:ext cx="658646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fr-FR" sz="2000" dirty="0" err="1" smtClean="0">
                <a:solidFill>
                  <a:srgbClr val="FF0000"/>
                </a:solidFill>
                <a:latin typeface="Times"/>
              </a:rPr>
              <a:t>W</a:t>
            </a:r>
            <a:r>
              <a:rPr lang="fr-FR" sz="2000" baseline="30000" dirty="0" err="1" smtClean="0">
                <a:solidFill>
                  <a:srgbClr val="FF0000"/>
                </a:solidFill>
                <a:latin typeface="Times"/>
              </a:rPr>
              <a:t>eq</a:t>
            </a:r>
            <a:endParaRPr lang="fr-FR" baseline="30000" dirty="0">
              <a:solidFill>
                <a:srgbClr val="FF0000"/>
              </a:solidFill>
              <a:latin typeface="Times"/>
            </a:endParaRPr>
          </a:p>
        </p:txBody>
      </p:sp>
      <p:sp>
        <p:nvSpPr>
          <p:cNvPr id="67" name="Text Box 12"/>
          <p:cNvSpPr txBox="1">
            <a:spLocks noChangeArrowheads="1"/>
          </p:cNvSpPr>
          <p:nvPr/>
        </p:nvSpPr>
        <p:spPr bwMode="auto">
          <a:xfrm>
            <a:off x="6948264" y="4005064"/>
            <a:ext cx="658646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fr-FR" sz="2000" dirty="0" err="1" smtClean="0">
                <a:solidFill>
                  <a:srgbClr val="FF0000"/>
                </a:solidFill>
                <a:latin typeface="Times"/>
              </a:rPr>
              <a:t>W</a:t>
            </a:r>
            <a:r>
              <a:rPr lang="fr-FR" sz="2000" baseline="30000" dirty="0" err="1" smtClean="0">
                <a:solidFill>
                  <a:srgbClr val="FF0000"/>
                </a:solidFill>
                <a:latin typeface="Times"/>
              </a:rPr>
              <a:t>eq</a:t>
            </a:r>
            <a:endParaRPr lang="fr-FR" baseline="30000" dirty="0">
              <a:solidFill>
                <a:srgbClr val="FF0000"/>
              </a:solidFill>
              <a:latin typeface="Times"/>
            </a:endParaRPr>
          </a:p>
        </p:txBody>
      </p:sp>
      <p:cxnSp>
        <p:nvCxnSpPr>
          <p:cNvPr id="69" name="Connecteur droit avec flèche 68"/>
          <p:cNvCxnSpPr/>
          <p:nvPr/>
        </p:nvCxnSpPr>
        <p:spPr>
          <a:xfrm>
            <a:off x="2051720" y="3717032"/>
            <a:ext cx="0" cy="50405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Connecteur droit avec flèche 70"/>
          <p:cNvCxnSpPr>
            <a:stCxn id="53" idx="3"/>
            <a:endCxn id="67" idx="3"/>
          </p:cNvCxnSpPr>
          <p:nvPr/>
        </p:nvCxnSpPr>
        <p:spPr>
          <a:xfrm flipV="1">
            <a:off x="7606910" y="4205119"/>
            <a:ext cx="0" cy="432048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Connecteur droit avec flèche 73"/>
          <p:cNvCxnSpPr/>
          <p:nvPr/>
        </p:nvCxnSpPr>
        <p:spPr>
          <a:xfrm flipH="1">
            <a:off x="4427984" y="3068960"/>
            <a:ext cx="432048" cy="100811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ZoneTexte 74"/>
          <p:cNvSpPr txBox="1"/>
          <p:nvPr/>
        </p:nvSpPr>
        <p:spPr>
          <a:xfrm>
            <a:off x="3851920" y="2348880"/>
            <a:ext cx="230425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dirty="0" smtClean="0">
                <a:sym typeface="Symbol"/>
              </a:rPr>
              <a:t>Pm</a:t>
            </a:r>
            <a:r>
              <a:rPr lang="fr-CA" baseline="-25000" dirty="0" smtClean="0">
                <a:sym typeface="Symbol"/>
              </a:rPr>
              <a:t>1x</a:t>
            </a:r>
            <a:r>
              <a:rPr lang="fr-CA" dirty="0" smtClean="0">
                <a:sym typeface="Symbol"/>
              </a:rPr>
              <a:t> &gt; Pm</a:t>
            </a:r>
            <a:r>
              <a:rPr lang="fr-CA" baseline="-25000" dirty="0" smtClean="0">
                <a:sym typeface="Symbol"/>
              </a:rPr>
              <a:t>2x</a:t>
            </a:r>
            <a:r>
              <a:rPr lang="fr-CA" dirty="0" smtClean="0">
                <a:sym typeface="Symbol"/>
              </a:rPr>
              <a:t>  </a:t>
            </a:r>
            <a:r>
              <a:rPr lang="fr-CA" dirty="0" err="1" smtClean="0">
                <a:sym typeface="Symbol"/>
              </a:rPr>
              <a:t>Prod</a:t>
            </a:r>
            <a:r>
              <a:rPr lang="fr-CA" dirty="0" smtClean="0">
                <a:sym typeface="Symbol"/>
              </a:rPr>
              <a:t>. mondiale</a:t>
            </a:r>
            <a:endParaRPr lang="fr-CA" dirty="0"/>
          </a:p>
        </p:txBody>
      </p:sp>
      <p:sp>
        <p:nvSpPr>
          <p:cNvPr id="76" name="ZoneTexte 75"/>
          <p:cNvSpPr txBox="1"/>
          <p:nvPr/>
        </p:nvSpPr>
        <p:spPr>
          <a:xfrm>
            <a:off x="3563888" y="190381"/>
            <a:ext cx="507605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dirty="0" smtClean="0"/>
              <a:t>Nous reprenons ici l’exemple du thème 3 où le pays 1 incarne un PD et le pays 2 un PVD</a:t>
            </a:r>
            <a:endParaRPr lang="fr-CA" dirty="0"/>
          </a:p>
        </p:txBody>
      </p:sp>
      <p:sp>
        <p:nvSpPr>
          <p:cNvPr id="77" name="ZoneTexte 76"/>
          <p:cNvSpPr txBox="1"/>
          <p:nvPr/>
        </p:nvSpPr>
        <p:spPr>
          <a:xfrm>
            <a:off x="0" y="2060848"/>
            <a:ext cx="241176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dirty="0" smtClean="0"/>
              <a:t>La question est la suivante : les L du pays 1 accepteront-ils une </a:t>
            </a:r>
            <a:r>
              <a:rPr lang="fr-CA" dirty="0" smtClean="0">
                <a:sym typeface="Symbol"/>
              </a:rPr>
              <a:t>W</a:t>
            </a:r>
            <a:r>
              <a:rPr lang="fr-CA" baseline="-25000" dirty="0" smtClean="0">
                <a:sym typeface="Symbol"/>
              </a:rPr>
              <a:t>1x</a:t>
            </a:r>
            <a:r>
              <a:rPr lang="fr-CA" dirty="0" smtClean="0">
                <a:sym typeface="Symbol"/>
              </a:rPr>
              <a:t> pour le bien des L du pays 2?</a:t>
            </a:r>
            <a:endParaRPr lang="fr-C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 smtClean="0"/>
              <a:t>Vers un modèle à 2 biens</a:t>
            </a:r>
            <a:endParaRPr lang="fr-C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686800" cy="4525963"/>
          </a:xfrm>
        </p:spPr>
        <p:txBody>
          <a:bodyPr>
            <a:normAutofit fontScale="92500"/>
          </a:bodyPr>
          <a:lstStyle/>
          <a:p>
            <a:r>
              <a:rPr lang="fr-CA" dirty="0" smtClean="0"/>
              <a:t>Si la </a:t>
            </a:r>
            <a:r>
              <a:rPr lang="fr-CA" dirty="0" err="1" smtClean="0"/>
              <a:t>prod</a:t>
            </a:r>
            <a:r>
              <a:rPr lang="fr-CA" dirty="0" smtClean="0"/>
              <a:t>. d’un des biens est plus intensive dans l’utilisation d’un </a:t>
            </a:r>
            <a:r>
              <a:rPr lang="fr-CA" dirty="0" err="1" smtClean="0"/>
              <a:t>fctr</a:t>
            </a:r>
            <a:r>
              <a:rPr lang="fr-CA" dirty="0" smtClean="0"/>
              <a:t>, on revient au cas du thème 3</a:t>
            </a:r>
          </a:p>
          <a:p>
            <a:endParaRPr lang="fr-CA" dirty="0" smtClean="0"/>
          </a:p>
          <a:p>
            <a:r>
              <a:rPr lang="fr-CA" dirty="0" smtClean="0"/>
              <a:t>Le théorème de Samuelson prédit alors la convergence des W</a:t>
            </a:r>
            <a:r>
              <a:rPr lang="fr-CA" baseline="-25000" dirty="0" smtClean="0"/>
              <a:t>i</a:t>
            </a:r>
            <a:r>
              <a:rPr lang="fr-CA" dirty="0" smtClean="0"/>
              <a:t> sans mobilité de L</a:t>
            </a:r>
          </a:p>
          <a:p>
            <a:endParaRPr lang="fr-CA" dirty="0" smtClean="0"/>
          </a:p>
          <a:p>
            <a:r>
              <a:rPr lang="fr-CA" dirty="0" smtClean="0"/>
              <a:t>Les échanges de biens et de L semblent impliquer les mêmes conséquences, mais la circulation des biens plus faciles à réaliser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B84E7-B44B-450A-BBF1-EB1E92E27D5A}" type="slidenum">
              <a:rPr lang="fr-CA" smtClean="0"/>
              <a:pPr/>
              <a:t>11</a:t>
            </a:fld>
            <a:endParaRPr lang="fr-C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 smtClean="0"/>
              <a:t>La mobilité de L en pratique</a:t>
            </a:r>
            <a:endParaRPr lang="fr-C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363272" cy="4525963"/>
          </a:xfrm>
        </p:spPr>
        <p:txBody>
          <a:bodyPr/>
          <a:lstStyle/>
          <a:p>
            <a:r>
              <a:rPr lang="fr-CA" dirty="0" smtClean="0"/>
              <a:t>L’histoire semble montrer qu’en l’absence de contrôle sur les flux migratoires, on observait bien une convergence des salaires réels</a:t>
            </a:r>
          </a:p>
          <a:p>
            <a:endParaRPr lang="fr-CA" dirty="0" smtClean="0"/>
          </a:p>
          <a:p>
            <a:r>
              <a:rPr lang="fr-CA" dirty="0" smtClean="0"/>
              <a:t>Toutefois, les marchés du travail de tous les pays du monde sont aujourd’hui protégés</a:t>
            </a:r>
            <a:endParaRPr lang="fr-CA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B84E7-B44B-450A-BBF1-EB1E92E27D5A}" type="slidenum">
              <a:rPr lang="fr-CA" smtClean="0"/>
              <a:pPr/>
              <a:t>12</a:t>
            </a:fld>
            <a:endParaRPr lang="fr-C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2420888"/>
            <a:ext cx="9144000" cy="1872208"/>
          </a:xfrm>
        </p:spPr>
        <p:txBody>
          <a:bodyPr>
            <a:noAutofit/>
          </a:bodyPr>
          <a:lstStyle/>
          <a:p>
            <a:pPr marL="1028700" indent="-1028700" algn="ctr">
              <a:buClr>
                <a:schemeClr val="accent1"/>
              </a:buClr>
              <a:buFont typeface="+mj-lt"/>
              <a:buAutoNum type="romanUcPeriod" startAt="2"/>
            </a:pPr>
            <a:r>
              <a:rPr lang="fr-CA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 mobilité du capital</a:t>
            </a:r>
            <a:endParaRPr lang="fr-CA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B84E7-B44B-450A-BBF1-EB1E92E27D5A}" type="slidenum">
              <a:rPr lang="fr-CA" smtClean="0"/>
              <a:pPr/>
              <a:t>13</a:t>
            </a:fld>
            <a:endParaRPr lang="fr-C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 smtClean="0"/>
              <a:t>Les échanges de capitaux</a:t>
            </a:r>
            <a:endParaRPr lang="fr-C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291264" cy="4525963"/>
          </a:xfrm>
        </p:spPr>
        <p:txBody>
          <a:bodyPr>
            <a:normAutofit lnSpcReduction="10000"/>
          </a:bodyPr>
          <a:lstStyle/>
          <a:p>
            <a:r>
              <a:rPr lang="fr-CA" dirty="0" smtClean="0"/>
              <a:t>Le capital financier est échangé avant d’être transformé en capital physique</a:t>
            </a:r>
          </a:p>
          <a:p>
            <a:endParaRPr lang="fr-CA" dirty="0" smtClean="0"/>
          </a:p>
          <a:p>
            <a:r>
              <a:rPr lang="fr-CA" dirty="0" smtClean="0"/>
              <a:t>Transformé en capital physique, il génère des flux de biens pouvant être cons. localement ou exportés</a:t>
            </a:r>
          </a:p>
          <a:p>
            <a:pPr lvl="1"/>
            <a:r>
              <a:rPr lang="fr-CA" dirty="0" smtClean="0"/>
              <a:t>L’emprunteur y gagne un potentiel de C présente contre un sacrifice de C future</a:t>
            </a:r>
          </a:p>
          <a:p>
            <a:pPr lvl="1"/>
            <a:r>
              <a:rPr lang="fr-CA" dirty="0" smtClean="0"/>
              <a:t>Le prêteur y perd un potentiel de C présente contre un gain de C future</a:t>
            </a:r>
            <a:endParaRPr lang="fr-CA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B84E7-B44B-450A-BBF1-EB1E92E27D5A}" type="slidenum">
              <a:rPr lang="fr-CA" smtClean="0"/>
              <a:pPr/>
              <a:t>14</a:t>
            </a:fld>
            <a:endParaRPr lang="fr-C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686800" cy="1143000"/>
          </a:xfrm>
        </p:spPr>
        <p:txBody>
          <a:bodyPr>
            <a:normAutofit/>
          </a:bodyPr>
          <a:lstStyle/>
          <a:p>
            <a:r>
              <a:rPr lang="fr-FR" dirty="0" smtClean="0"/>
              <a:t>Arbitrage </a:t>
            </a:r>
            <a:r>
              <a:rPr lang="fr-FR" dirty="0" err="1" smtClean="0"/>
              <a:t>intertemporel</a:t>
            </a:r>
            <a:r>
              <a:rPr lang="fr-FR" dirty="0" smtClean="0"/>
              <a:t> de C</a:t>
            </a:r>
            <a:endParaRPr lang="fr-FR" dirty="0"/>
          </a:p>
        </p:txBody>
      </p:sp>
      <p:sp>
        <p:nvSpPr>
          <p:cNvPr id="5" name="Line 2"/>
          <p:cNvSpPr>
            <a:spLocks noChangeShapeType="1"/>
          </p:cNvSpPr>
          <p:nvPr/>
        </p:nvSpPr>
        <p:spPr bwMode="auto">
          <a:xfrm>
            <a:off x="3455369" y="5229200"/>
            <a:ext cx="2664296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fr-CA"/>
          </a:p>
        </p:txBody>
      </p:sp>
      <p:sp>
        <p:nvSpPr>
          <p:cNvPr id="6" name="Line 3"/>
          <p:cNvSpPr>
            <a:spLocks noChangeShapeType="1"/>
          </p:cNvSpPr>
          <p:nvPr/>
        </p:nvSpPr>
        <p:spPr bwMode="auto">
          <a:xfrm flipV="1">
            <a:off x="3455368" y="2492896"/>
            <a:ext cx="0" cy="273630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fr-CA"/>
          </a:p>
        </p:txBody>
      </p:sp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3347864" y="1844824"/>
            <a:ext cx="309634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fr-FR" b="1" dirty="0" smtClean="0">
                <a:latin typeface="Times"/>
              </a:rPr>
              <a:t>CPP </a:t>
            </a:r>
            <a:r>
              <a:rPr lang="fr-FR" b="1" dirty="0" err="1" smtClean="0">
                <a:latin typeface="Times"/>
              </a:rPr>
              <a:t>intertemporelle</a:t>
            </a:r>
            <a:endParaRPr lang="fr-FR" dirty="0">
              <a:latin typeface="Times"/>
            </a:endParaRPr>
          </a:p>
        </p:txBody>
      </p:sp>
      <p:sp>
        <p:nvSpPr>
          <p:cNvPr id="8" name="Text Box 10"/>
          <p:cNvSpPr txBox="1">
            <a:spLocks noChangeArrowheads="1"/>
          </p:cNvSpPr>
          <p:nvPr/>
        </p:nvSpPr>
        <p:spPr bwMode="auto">
          <a:xfrm>
            <a:off x="5975648" y="5197262"/>
            <a:ext cx="1273105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2000" dirty="0" smtClean="0">
                <a:latin typeface="Times"/>
              </a:rPr>
              <a:t>C présente</a:t>
            </a:r>
            <a:endParaRPr lang="fr-FR" dirty="0">
              <a:latin typeface="Times"/>
            </a:endParaRPr>
          </a:p>
        </p:txBody>
      </p:sp>
      <p:sp>
        <p:nvSpPr>
          <p:cNvPr id="9" name="Text Box 12"/>
          <p:cNvSpPr txBox="1">
            <a:spLocks noChangeArrowheads="1"/>
          </p:cNvSpPr>
          <p:nvPr/>
        </p:nvSpPr>
        <p:spPr bwMode="auto">
          <a:xfrm>
            <a:off x="2339752" y="2204864"/>
            <a:ext cx="108012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fr-FR" sz="2000" dirty="0" smtClean="0">
                <a:latin typeface="Times"/>
              </a:rPr>
              <a:t>C future</a:t>
            </a:r>
            <a:endParaRPr lang="fr-FR" dirty="0">
              <a:latin typeface="Times"/>
            </a:endParaRPr>
          </a:p>
        </p:txBody>
      </p:sp>
      <p:sp>
        <p:nvSpPr>
          <p:cNvPr id="10" name="Forme libre 9"/>
          <p:cNvSpPr/>
          <p:nvPr/>
        </p:nvSpPr>
        <p:spPr>
          <a:xfrm>
            <a:off x="3444528" y="3181038"/>
            <a:ext cx="2171080" cy="2019300"/>
          </a:xfrm>
          <a:custGeom>
            <a:avLst/>
            <a:gdLst>
              <a:gd name="connsiteX0" fmla="*/ 0 w 2298700"/>
              <a:gd name="connsiteY0" fmla="*/ 0 h 1803400"/>
              <a:gd name="connsiteX1" fmla="*/ 1181100 w 2298700"/>
              <a:gd name="connsiteY1" fmla="*/ 215900 h 1803400"/>
              <a:gd name="connsiteX2" fmla="*/ 1981200 w 2298700"/>
              <a:gd name="connsiteY2" fmla="*/ 838200 h 1803400"/>
              <a:gd name="connsiteX3" fmla="*/ 2298700 w 2298700"/>
              <a:gd name="connsiteY3" fmla="*/ 1803400 h 1803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298700" h="1803400">
                <a:moveTo>
                  <a:pt x="0" y="0"/>
                </a:moveTo>
                <a:cubicBezTo>
                  <a:pt x="425450" y="38100"/>
                  <a:pt x="850900" y="76200"/>
                  <a:pt x="1181100" y="215900"/>
                </a:cubicBezTo>
                <a:cubicBezTo>
                  <a:pt x="1511300" y="355600"/>
                  <a:pt x="1794933" y="573617"/>
                  <a:pt x="1981200" y="838200"/>
                </a:cubicBezTo>
                <a:cubicBezTo>
                  <a:pt x="2167467" y="1102783"/>
                  <a:pt x="2233083" y="1453091"/>
                  <a:pt x="2298700" y="1803400"/>
                </a:cubicBezTo>
              </a:path>
            </a:pathLst>
          </a:cu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CA"/>
          </a:p>
        </p:txBody>
      </p:sp>
      <p:sp>
        <p:nvSpPr>
          <p:cNvPr id="16" name="ZoneTexte 15"/>
          <p:cNvSpPr txBox="1"/>
          <p:nvPr/>
        </p:nvSpPr>
        <p:spPr>
          <a:xfrm>
            <a:off x="251520" y="2643877"/>
            <a:ext cx="2808312" cy="286232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fr-CA" dirty="0" smtClean="0"/>
              <a:t>Le CR croissant s’explique ici par le fait qu’à mesure que </a:t>
            </a:r>
            <a:r>
              <a:rPr lang="fr-CA" dirty="0" smtClean="0">
                <a:sym typeface="Symbol"/>
              </a:rPr>
              <a:t></a:t>
            </a:r>
            <a:r>
              <a:rPr lang="fr-CA" dirty="0" smtClean="0"/>
              <a:t>I (</a:t>
            </a:r>
            <a:r>
              <a:rPr lang="fr-CA" dirty="0" smtClean="0">
                <a:sym typeface="Symbol"/>
              </a:rPr>
              <a:t>C futur) les projets mis en branle rapporteront moins.  Il faut donc renoncer à de plus en plus de C présente pour faire croître la C future d’un même montant.</a:t>
            </a:r>
            <a:endParaRPr lang="fr-CA" baseline="-25000" dirty="0" smtClean="0"/>
          </a:p>
        </p:txBody>
      </p:sp>
      <p:sp>
        <p:nvSpPr>
          <p:cNvPr id="18" name="Espace réservé du numéro de diapositive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B84E7-B44B-450A-BBF1-EB1E92E27D5A}" type="slidenum">
              <a:rPr lang="fr-CA" smtClean="0"/>
              <a:pPr/>
              <a:t>15</a:t>
            </a:fld>
            <a:endParaRPr lang="fr-CA"/>
          </a:p>
        </p:txBody>
      </p:sp>
      <p:sp>
        <p:nvSpPr>
          <p:cNvPr id="21" name="Ellipse 20"/>
          <p:cNvSpPr/>
          <p:nvPr/>
        </p:nvSpPr>
        <p:spPr>
          <a:xfrm>
            <a:off x="5148064" y="3933056"/>
            <a:ext cx="144016" cy="144016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/>
          </a:p>
        </p:txBody>
      </p:sp>
      <p:cxnSp>
        <p:nvCxnSpPr>
          <p:cNvPr id="22" name="Connecteur droit 21"/>
          <p:cNvCxnSpPr/>
          <p:nvPr/>
        </p:nvCxnSpPr>
        <p:spPr>
          <a:xfrm>
            <a:off x="4355976" y="2852936"/>
            <a:ext cx="1512168" cy="187220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Rectangle 27"/>
          <p:cNvSpPr/>
          <p:nvPr/>
        </p:nvSpPr>
        <p:spPr>
          <a:xfrm>
            <a:off x="4644008" y="2996952"/>
            <a:ext cx="144462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CA" dirty="0" err="1" smtClean="0">
                <a:solidFill>
                  <a:srgbClr val="FF0000"/>
                </a:solidFill>
              </a:rPr>
              <a:t>P</a:t>
            </a:r>
            <a:r>
              <a:rPr lang="fr-CA" baseline="-25000" dirty="0" err="1" smtClean="0">
                <a:solidFill>
                  <a:srgbClr val="FF0000"/>
                </a:solidFill>
              </a:rPr>
              <a:t>Cp</a:t>
            </a:r>
            <a:r>
              <a:rPr lang="fr-CA" dirty="0" smtClean="0">
                <a:solidFill>
                  <a:srgbClr val="FF0000"/>
                </a:solidFill>
              </a:rPr>
              <a:t>/</a:t>
            </a:r>
            <a:r>
              <a:rPr lang="fr-CA" dirty="0" err="1" smtClean="0">
                <a:solidFill>
                  <a:srgbClr val="FF0000"/>
                </a:solidFill>
              </a:rPr>
              <a:t>P</a:t>
            </a:r>
            <a:r>
              <a:rPr lang="fr-CA" baseline="-25000" dirty="0" err="1" smtClean="0">
                <a:solidFill>
                  <a:srgbClr val="FF0000"/>
                </a:solidFill>
              </a:rPr>
              <a:t>Cf</a:t>
            </a:r>
            <a:r>
              <a:rPr lang="fr-CA" dirty="0" smtClean="0">
                <a:solidFill>
                  <a:srgbClr val="FF0000"/>
                </a:solidFill>
              </a:rPr>
              <a:t>= 1+r</a:t>
            </a:r>
            <a:endParaRPr lang="fr-CA" baseline="-25000" dirty="0">
              <a:solidFill>
                <a:srgbClr val="FF0000"/>
              </a:solidFill>
            </a:endParaRPr>
          </a:p>
        </p:txBody>
      </p:sp>
      <p:sp>
        <p:nvSpPr>
          <p:cNvPr id="29" name="ZoneTexte 28"/>
          <p:cNvSpPr txBox="1"/>
          <p:nvPr/>
        </p:nvSpPr>
        <p:spPr>
          <a:xfrm>
            <a:off x="6623720" y="1628800"/>
            <a:ext cx="252028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dirty="0" smtClean="0"/>
              <a:t>À l’optimum en autarcie le coût relatif de la C présente est 1+r, soit la C future à laquelle on doit renoncer pour 1 unité de C présente. </a:t>
            </a:r>
            <a:endParaRPr lang="fr-CA" dirty="0"/>
          </a:p>
        </p:txBody>
      </p:sp>
      <p:sp>
        <p:nvSpPr>
          <p:cNvPr id="30" name="ZoneTexte 29"/>
          <p:cNvSpPr txBox="1"/>
          <p:nvPr/>
        </p:nvSpPr>
        <p:spPr>
          <a:xfrm>
            <a:off x="251520" y="5733256"/>
            <a:ext cx="889248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dirty="0" smtClean="0"/>
              <a:t>Dans une économie, c’est donc le niveau de r, le taux d’intérêt réel, qui détermine l’arbitrage optimal entre C présente et future</a:t>
            </a:r>
          </a:p>
          <a:p>
            <a:endParaRPr lang="fr-C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435280" cy="1143000"/>
          </a:xfrm>
        </p:spPr>
        <p:txBody>
          <a:bodyPr>
            <a:normAutofit fontScale="90000"/>
          </a:bodyPr>
          <a:lstStyle/>
          <a:p>
            <a:r>
              <a:rPr lang="fr-CA" dirty="0" smtClean="0"/>
              <a:t>Écart de </a:t>
            </a:r>
            <a:r>
              <a:rPr lang="fr-CA" dirty="0" err="1" smtClean="0"/>
              <a:t>rdmts</a:t>
            </a:r>
            <a:r>
              <a:rPr lang="fr-CA" dirty="0" smtClean="0"/>
              <a:t> de I et biais de la CPP </a:t>
            </a:r>
            <a:r>
              <a:rPr lang="fr-CA" dirty="0" err="1" smtClean="0"/>
              <a:t>intertemporelle</a:t>
            </a:r>
            <a:endParaRPr lang="fr-C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219256" cy="4525963"/>
          </a:xfrm>
        </p:spPr>
        <p:txBody>
          <a:bodyPr>
            <a:normAutofit fontScale="92500"/>
          </a:bodyPr>
          <a:lstStyle/>
          <a:p>
            <a:r>
              <a:rPr lang="fr-CA" dirty="0" smtClean="0"/>
              <a:t>Dans un pays déjà </a:t>
            </a:r>
            <a:r>
              <a:rPr lang="fr-CA" dirty="0" err="1" smtClean="0"/>
              <a:t>rel</a:t>
            </a:r>
            <a:r>
              <a:rPr lang="fr-CA" dirty="0" smtClean="0"/>
              <a:t>. bien pourvu en K, le </a:t>
            </a:r>
            <a:r>
              <a:rPr lang="fr-CA" dirty="0" err="1" smtClean="0"/>
              <a:t>rdmt</a:t>
            </a:r>
            <a:r>
              <a:rPr lang="fr-CA" dirty="0" smtClean="0"/>
              <a:t> de I tend à être plus faible, et vice versa</a:t>
            </a:r>
          </a:p>
          <a:p>
            <a:endParaRPr lang="fr-CA" dirty="0" smtClean="0"/>
          </a:p>
          <a:p>
            <a:r>
              <a:rPr lang="fr-CA" dirty="0" smtClean="0"/>
              <a:t>Pour un pays </a:t>
            </a:r>
            <a:r>
              <a:rPr lang="fr-CA" dirty="0" err="1" smtClean="0"/>
              <a:t>rel</a:t>
            </a:r>
            <a:r>
              <a:rPr lang="fr-CA" dirty="0" smtClean="0"/>
              <a:t>. bien pourvu en K, le CR de la C présente est donc </a:t>
            </a:r>
            <a:r>
              <a:rPr lang="fr-CA" dirty="0" err="1" smtClean="0"/>
              <a:t>rel</a:t>
            </a:r>
            <a:r>
              <a:rPr lang="fr-CA" dirty="0" smtClean="0"/>
              <a:t>. faible, et vice versa</a:t>
            </a:r>
          </a:p>
          <a:p>
            <a:pPr>
              <a:buNone/>
            </a:pPr>
            <a:endParaRPr lang="fr-CA" dirty="0" smtClean="0"/>
          </a:p>
          <a:p>
            <a:r>
              <a:rPr lang="fr-CA" dirty="0" smtClean="0"/>
              <a:t>Un pays </a:t>
            </a:r>
            <a:r>
              <a:rPr lang="fr-CA" dirty="0" err="1" smtClean="0"/>
              <a:t>rel</a:t>
            </a:r>
            <a:r>
              <a:rPr lang="fr-CA" dirty="0" smtClean="0"/>
              <a:t>. bien pourvu en K a donc une CPP </a:t>
            </a:r>
            <a:r>
              <a:rPr lang="fr-CA" dirty="0" err="1" smtClean="0"/>
              <a:t>intertemporelle</a:t>
            </a:r>
            <a:r>
              <a:rPr lang="fr-CA" dirty="0" smtClean="0"/>
              <a:t> biaisée en faveur de  la C présente, et vice versa</a:t>
            </a:r>
            <a:endParaRPr lang="fr-CA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B84E7-B44B-450A-BBF1-EB1E92E27D5A}" type="slidenum">
              <a:rPr lang="fr-CA" smtClean="0"/>
              <a:pPr/>
              <a:t>16</a:t>
            </a:fld>
            <a:endParaRPr lang="fr-C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435280" cy="1143000"/>
          </a:xfrm>
        </p:spPr>
        <p:txBody>
          <a:bodyPr>
            <a:normAutofit/>
          </a:bodyPr>
          <a:lstStyle/>
          <a:p>
            <a:r>
              <a:rPr lang="fr-CA" dirty="0" smtClean="0"/>
              <a:t>Échange de C </a:t>
            </a:r>
            <a:r>
              <a:rPr lang="fr-CA" dirty="0" err="1" smtClean="0"/>
              <a:t>intertemporel</a:t>
            </a:r>
            <a:r>
              <a:rPr lang="fr-CA" dirty="0" smtClean="0"/>
              <a:t> et r</a:t>
            </a:r>
            <a:endParaRPr lang="fr-CA" dirty="0"/>
          </a:p>
        </p:txBody>
      </p:sp>
      <p:sp>
        <p:nvSpPr>
          <p:cNvPr id="21" name="ZoneTexte 20"/>
          <p:cNvSpPr txBox="1"/>
          <p:nvPr/>
        </p:nvSpPr>
        <p:spPr>
          <a:xfrm>
            <a:off x="611560" y="5589240"/>
            <a:ext cx="831641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dirty="0" smtClean="0"/>
              <a:t>Le prix relatif de la C présente est égal à 1+r. En autarcie, r est plus bas dans le PD. Après l’ouverture du marché des </a:t>
            </a:r>
            <a:r>
              <a:rPr lang="fr-CA" dirty="0" err="1" smtClean="0"/>
              <a:t>fctrs</a:t>
            </a:r>
            <a:r>
              <a:rPr lang="fr-CA" dirty="0" smtClean="0"/>
              <a:t>, r augmente à r* dans le PD où il y a donc moins de I qu’avant et diminue à r* dans le PVD où il a plus de I qu’avant.</a:t>
            </a:r>
            <a:endParaRPr lang="fr-CA" dirty="0"/>
          </a:p>
        </p:txBody>
      </p:sp>
      <p:sp>
        <p:nvSpPr>
          <p:cNvPr id="35" name="Espace réservé du numéro de diapositive 3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B84E7-B44B-450A-BBF1-EB1E92E27D5A}" type="slidenum">
              <a:rPr lang="fr-CA" smtClean="0"/>
              <a:pPr/>
              <a:t>17</a:t>
            </a:fld>
            <a:endParaRPr lang="fr-CA"/>
          </a:p>
        </p:txBody>
      </p:sp>
      <p:sp>
        <p:nvSpPr>
          <p:cNvPr id="54" name="Line 2"/>
          <p:cNvSpPr>
            <a:spLocks noChangeShapeType="1"/>
          </p:cNvSpPr>
          <p:nvPr/>
        </p:nvSpPr>
        <p:spPr bwMode="auto">
          <a:xfrm>
            <a:off x="1480858" y="4797152"/>
            <a:ext cx="2664296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fr-CA"/>
          </a:p>
        </p:txBody>
      </p:sp>
      <p:sp>
        <p:nvSpPr>
          <p:cNvPr id="55" name="Line 3"/>
          <p:cNvSpPr>
            <a:spLocks noChangeShapeType="1"/>
          </p:cNvSpPr>
          <p:nvPr/>
        </p:nvSpPr>
        <p:spPr bwMode="auto">
          <a:xfrm flipV="1">
            <a:off x="1480857" y="2060848"/>
            <a:ext cx="0" cy="273630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fr-CA"/>
          </a:p>
        </p:txBody>
      </p:sp>
      <p:sp>
        <p:nvSpPr>
          <p:cNvPr id="56" name="Text Box 6"/>
          <p:cNvSpPr txBox="1">
            <a:spLocks noChangeArrowheads="1"/>
          </p:cNvSpPr>
          <p:nvPr/>
        </p:nvSpPr>
        <p:spPr bwMode="auto">
          <a:xfrm>
            <a:off x="2267744" y="1556792"/>
            <a:ext cx="133882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b="1" dirty="0" smtClean="0">
                <a:latin typeface="Times"/>
              </a:rPr>
              <a:t>Pays 1 (PD)</a:t>
            </a:r>
            <a:endParaRPr lang="fr-FR" dirty="0">
              <a:latin typeface="Times"/>
            </a:endParaRPr>
          </a:p>
        </p:txBody>
      </p:sp>
      <p:sp>
        <p:nvSpPr>
          <p:cNvPr id="57" name="Text Box 10"/>
          <p:cNvSpPr txBox="1">
            <a:spLocks noChangeArrowheads="1"/>
          </p:cNvSpPr>
          <p:nvPr/>
        </p:nvSpPr>
        <p:spPr bwMode="auto">
          <a:xfrm>
            <a:off x="3635896" y="4869160"/>
            <a:ext cx="1273105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2000" dirty="0" smtClean="0">
                <a:latin typeface="Times"/>
              </a:rPr>
              <a:t>C présente</a:t>
            </a:r>
            <a:endParaRPr lang="fr-FR" dirty="0">
              <a:latin typeface="Times"/>
            </a:endParaRPr>
          </a:p>
        </p:txBody>
      </p:sp>
      <p:sp>
        <p:nvSpPr>
          <p:cNvPr id="59" name="Line 2"/>
          <p:cNvSpPr>
            <a:spLocks noChangeShapeType="1"/>
          </p:cNvSpPr>
          <p:nvPr/>
        </p:nvSpPr>
        <p:spPr bwMode="auto">
          <a:xfrm>
            <a:off x="5488402" y="4797152"/>
            <a:ext cx="2664296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fr-CA"/>
          </a:p>
        </p:txBody>
      </p:sp>
      <p:sp>
        <p:nvSpPr>
          <p:cNvPr id="60" name="Line 3"/>
          <p:cNvSpPr>
            <a:spLocks noChangeShapeType="1"/>
          </p:cNvSpPr>
          <p:nvPr/>
        </p:nvSpPr>
        <p:spPr bwMode="auto">
          <a:xfrm flipV="1">
            <a:off x="5488401" y="2060848"/>
            <a:ext cx="0" cy="273630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fr-CA"/>
          </a:p>
        </p:txBody>
      </p:sp>
      <p:cxnSp>
        <p:nvCxnSpPr>
          <p:cNvPr id="65" name="Connecteur droit 64"/>
          <p:cNvCxnSpPr/>
          <p:nvPr/>
        </p:nvCxnSpPr>
        <p:spPr>
          <a:xfrm>
            <a:off x="1835696" y="2492896"/>
            <a:ext cx="2232248" cy="223224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ZoneTexte 65"/>
          <p:cNvSpPr txBox="1"/>
          <p:nvPr/>
        </p:nvSpPr>
        <p:spPr>
          <a:xfrm>
            <a:off x="1835696" y="2267580"/>
            <a:ext cx="10801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dirty="0" smtClean="0">
                <a:solidFill>
                  <a:srgbClr val="FF0000"/>
                </a:solidFill>
              </a:rPr>
              <a:t>1+r*</a:t>
            </a:r>
            <a:endParaRPr lang="fr-CA" baseline="-25000" dirty="0">
              <a:solidFill>
                <a:srgbClr val="FF0000"/>
              </a:solidFill>
            </a:endParaRPr>
          </a:p>
        </p:txBody>
      </p:sp>
      <p:sp>
        <p:nvSpPr>
          <p:cNvPr id="67" name="ZoneTexte 66"/>
          <p:cNvSpPr txBox="1"/>
          <p:nvPr/>
        </p:nvSpPr>
        <p:spPr>
          <a:xfrm>
            <a:off x="2555776" y="3717032"/>
            <a:ext cx="3385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CA" dirty="0" smtClean="0"/>
              <a:t>A</a:t>
            </a:r>
            <a:endParaRPr lang="fr-CA" dirty="0"/>
          </a:p>
        </p:txBody>
      </p:sp>
      <p:sp>
        <p:nvSpPr>
          <p:cNvPr id="68" name="ZoneTexte 67"/>
          <p:cNvSpPr txBox="1"/>
          <p:nvPr/>
        </p:nvSpPr>
        <p:spPr>
          <a:xfrm>
            <a:off x="2915816" y="4077072"/>
            <a:ext cx="5437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CA" dirty="0" smtClean="0"/>
              <a:t>L-É</a:t>
            </a:r>
            <a:endParaRPr lang="fr-CA" dirty="0"/>
          </a:p>
        </p:txBody>
      </p:sp>
      <p:sp>
        <p:nvSpPr>
          <p:cNvPr id="69" name="ZoneTexte 68"/>
          <p:cNvSpPr txBox="1"/>
          <p:nvPr/>
        </p:nvSpPr>
        <p:spPr>
          <a:xfrm>
            <a:off x="5612437" y="2771636"/>
            <a:ext cx="5437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CA" dirty="0" smtClean="0"/>
              <a:t>L-É</a:t>
            </a:r>
            <a:endParaRPr lang="fr-CA" dirty="0"/>
          </a:p>
        </p:txBody>
      </p:sp>
      <p:sp>
        <p:nvSpPr>
          <p:cNvPr id="70" name="ZoneTexte 69"/>
          <p:cNvSpPr txBox="1"/>
          <p:nvPr/>
        </p:nvSpPr>
        <p:spPr>
          <a:xfrm>
            <a:off x="6177662" y="3347700"/>
            <a:ext cx="3385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CA" dirty="0" smtClean="0"/>
              <a:t>A</a:t>
            </a:r>
            <a:endParaRPr lang="fr-CA" dirty="0"/>
          </a:p>
        </p:txBody>
      </p:sp>
      <p:cxnSp>
        <p:nvCxnSpPr>
          <p:cNvPr id="71" name="Connecteur droit 70"/>
          <p:cNvCxnSpPr/>
          <p:nvPr/>
        </p:nvCxnSpPr>
        <p:spPr>
          <a:xfrm>
            <a:off x="5940152" y="1988840"/>
            <a:ext cx="1152128" cy="2664296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3" name="Forme libre 72"/>
          <p:cNvSpPr/>
          <p:nvPr/>
        </p:nvSpPr>
        <p:spPr>
          <a:xfrm>
            <a:off x="5508104" y="2492896"/>
            <a:ext cx="1234976" cy="2307332"/>
          </a:xfrm>
          <a:custGeom>
            <a:avLst/>
            <a:gdLst>
              <a:gd name="connsiteX0" fmla="*/ 0 w 2298700"/>
              <a:gd name="connsiteY0" fmla="*/ 0 h 1803400"/>
              <a:gd name="connsiteX1" fmla="*/ 1181100 w 2298700"/>
              <a:gd name="connsiteY1" fmla="*/ 215900 h 1803400"/>
              <a:gd name="connsiteX2" fmla="*/ 1981200 w 2298700"/>
              <a:gd name="connsiteY2" fmla="*/ 838200 h 1803400"/>
              <a:gd name="connsiteX3" fmla="*/ 2298700 w 2298700"/>
              <a:gd name="connsiteY3" fmla="*/ 1803400 h 1803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298700" h="1803400">
                <a:moveTo>
                  <a:pt x="0" y="0"/>
                </a:moveTo>
                <a:cubicBezTo>
                  <a:pt x="425450" y="38100"/>
                  <a:pt x="850900" y="76200"/>
                  <a:pt x="1181100" y="215900"/>
                </a:cubicBezTo>
                <a:cubicBezTo>
                  <a:pt x="1511300" y="355600"/>
                  <a:pt x="1794933" y="573617"/>
                  <a:pt x="1981200" y="838200"/>
                </a:cubicBezTo>
                <a:cubicBezTo>
                  <a:pt x="2167467" y="1102783"/>
                  <a:pt x="2233083" y="1453091"/>
                  <a:pt x="2298700" y="1803400"/>
                </a:cubicBezTo>
              </a:path>
            </a:pathLst>
          </a:cu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CA"/>
          </a:p>
        </p:txBody>
      </p:sp>
      <p:cxnSp>
        <p:nvCxnSpPr>
          <p:cNvPr id="74" name="Connecteur droit 73"/>
          <p:cNvCxnSpPr/>
          <p:nvPr/>
        </p:nvCxnSpPr>
        <p:spPr>
          <a:xfrm>
            <a:off x="5652120" y="2276872"/>
            <a:ext cx="2232248" cy="223224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Forme libre 74"/>
          <p:cNvSpPr/>
          <p:nvPr/>
        </p:nvSpPr>
        <p:spPr>
          <a:xfrm>
            <a:off x="1475656" y="3501008"/>
            <a:ext cx="2243088" cy="1299220"/>
          </a:xfrm>
          <a:custGeom>
            <a:avLst/>
            <a:gdLst>
              <a:gd name="connsiteX0" fmla="*/ 0 w 2298700"/>
              <a:gd name="connsiteY0" fmla="*/ 0 h 1803400"/>
              <a:gd name="connsiteX1" fmla="*/ 1181100 w 2298700"/>
              <a:gd name="connsiteY1" fmla="*/ 215900 h 1803400"/>
              <a:gd name="connsiteX2" fmla="*/ 1981200 w 2298700"/>
              <a:gd name="connsiteY2" fmla="*/ 838200 h 1803400"/>
              <a:gd name="connsiteX3" fmla="*/ 2298700 w 2298700"/>
              <a:gd name="connsiteY3" fmla="*/ 1803400 h 1803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298700" h="1803400">
                <a:moveTo>
                  <a:pt x="0" y="0"/>
                </a:moveTo>
                <a:cubicBezTo>
                  <a:pt x="425450" y="38100"/>
                  <a:pt x="850900" y="76200"/>
                  <a:pt x="1181100" y="215900"/>
                </a:cubicBezTo>
                <a:cubicBezTo>
                  <a:pt x="1511300" y="355600"/>
                  <a:pt x="1794933" y="573617"/>
                  <a:pt x="1981200" y="838200"/>
                </a:cubicBezTo>
                <a:cubicBezTo>
                  <a:pt x="2167467" y="1102783"/>
                  <a:pt x="2233083" y="1453091"/>
                  <a:pt x="2298700" y="1803400"/>
                </a:cubicBezTo>
              </a:path>
            </a:pathLst>
          </a:cu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CA"/>
          </a:p>
        </p:txBody>
      </p:sp>
      <p:cxnSp>
        <p:nvCxnSpPr>
          <p:cNvPr id="76" name="Connecteur droit 75"/>
          <p:cNvCxnSpPr/>
          <p:nvPr/>
        </p:nvCxnSpPr>
        <p:spPr>
          <a:xfrm>
            <a:off x="1835696" y="3356992"/>
            <a:ext cx="2664296" cy="1008112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" name="Ellipse 77"/>
          <p:cNvSpPr/>
          <p:nvPr/>
        </p:nvSpPr>
        <p:spPr>
          <a:xfrm>
            <a:off x="3347864" y="4005064"/>
            <a:ext cx="144016" cy="144016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/>
          </a:p>
        </p:txBody>
      </p:sp>
      <p:sp>
        <p:nvSpPr>
          <p:cNvPr id="79" name="ZoneTexte 78"/>
          <p:cNvSpPr txBox="1"/>
          <p:nvPr/>
        </p:nvSpPr>
        <p:spPr>
          <a:xfrm>
            <a:off x="1763688" y="3059668"/>
            <a:ext cx="18722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dirty="0" smtClean="0">
                <a:solidFill>
                  <a:srgbClr val="FF0000"/>
                </a:solidFill>
              </a:rPr>
              <a:t>1+r</a:t>
            </a:r>
            <a:r>
              <a:rPr lang="fr-CA" baseline="30000" dirty="0" smtClean="0">
                <a:solidFill>
                  <a:srgbClr val="FF0000"/>
                </a:solidFill>
              </a:rPr>
              <a:t>1</a:t>
            </a:r>
            <a:endParaRPr lang="fr-CA" baseline="30000" dirty="0">
              <a:solidFill>
                <a:srgbClr val="FF0000"/>
              </a:solidFill>
            </a:endParaRPr>
          </a:p>
        </p:txBody>
      </p:sp>
      <p:sp>
        <p:nvSpPr>
          <p:cNvPr id="80" name="Ellipse 79"/>
          <p:cNvSpPr/>
          <p:nvPr/>
        </p:nvSpPr>
        <p:spPr>
          <a:xfrm>
            <a:off x="6449847" y="3284984"/>
            <a:ext cx="144016" cy="144016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/>
          </a:p>
        </p:txBody>
      </p:sp>
      <p:sp>
        <p:nvSpPr>
          <p:cNvPr id="81" name="Ellipse 80"/>
          <p:cNvSpPr/>
          <p:nvPr/>
        </p:nvSpPr>
        <p:spPr>
          <a:xfrm>
            <a:off x="6084168" y="2708920"/>
            <a:ext cx="144016" cy="144016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/>
          </a:p>
        </p:txBody>
      </p:sp>
      <p:sp>
        <p:nvSpPr>
          <p:cNvPr id="82" name="Ellipse 81"/>
          <p:cNvSpPr/>
          <p:nvPr/>
        </p:nvSpPr>
        <p:spPr>
          <a:xfrm>
            <a:off x="2782640" y="3645024"/>
            <a:ext cx="144016" cy="144016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/>
          </a:p>
        </p:txBody>
      </p:sp>
      <p:sp>
        <p:nvSpPr>
          <p:cNvPr id="83" name="Text Box 6"/>
          <p:cNvSpPr txBox="1">
            <a:spLocks noChangeArrowheads="1"/>
          </p:cNvSpPr>
          <p:nvPr/>
        </p:nvSpPr>
        <p:spPr bwMode="auto">
          <a:xfrm>
            <a:off x="6228184" y="1556792"/>
            <a:ext cx="150554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b="1" dirty="0" smtClean="0">
                <a:latin typeface="Times"/>
              </a:rPr>
              <a:t>Pays 2 (PVD)</a:t>
            </a:r>
            <a:endParaRPr lang="fr-FR" dirty="0">
              <a:latin typeface="Times"/>
            </a:endParaRPr>
          </a:p>
        </p:txBody>
      </p:sp>
      <p:sp>
        <p:nvSpPr>
          <p:cNvPr id="84" name="Text Box 10"/>
          <p:cNvSpPr txBox="1">
            <a:spLocks noChangeArrowheads="1"/>
          </p:cNvSpPr>
          <p:nvPr/>
        </p:nvSpPr>
        <p:spPr bwMode="auto">
          <a:xfrm>
            <a:off x="7403351" y="4869160"/>
            <a:ext cx="1273105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2000" dirty="0" smtClean="0">
                <a:latin typeface="Times"/>
              </a:rPr>
              <a:t>C présente</a:t>
            </a:r>
            <a:endParaRPr lang="fr-FR" dirty="0">
              <a:latin typeface="Times"/>
            </a:endParaRPr>
          </a:p>
        </p:txBody>
      </p:sp>
      <p:sp>
        <p:nvSpPr>
          <p:cNvPr id="85" name="Text Box 10"/>
          <p:cNvSpPr txBox="1">
            <a:spLocks noChangeArrowheads="1"/>
          </p:cNvSpPr>
          <p:nvPr/>
        </p:nvSpPr>
        <p:spPr bwMode="auto">
          <a:xfrm>
            <a:off x="395536" y="1988840"/>
            <a:ext cx="1031051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2000" dirty="0" smtClean="0">
                <a:latin typeface="Times"/>
              </a:rPr>
              <a:t>C future</a:t>
            </a:r>
            <a:endParaRPr lang="fr-FR" dirty="0">
              <a:latin typeface="Times"/>
            </a:endParaRPr>
          </a:p>
        </p:txBody>
      </p:sp>
      <p:sp>
        <p:nvSpPr>
          <p:cNvPr id="86" name="Text Box 10"/>
          <p:cNvSpPr txBox="1">
            <a:spLocks noChangeArrowheads="1"/>
          </p:cNvSpPr>
          <p:nvPr/>
        </p:nvSpPr>
        <p:spPr bwMode="auto">
          <a:xfrm>
            <a:off x="4405045" y="1988840"/>
            <a:ext cx="1031051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2000" dirty="0" smtClean="0">
                <a:latin typeface="Times"/>
              </a:rPr>
              <a:t>C future</a:t>
            </a:r>
            <a:endParaRPr lang="fr-FR" dirty="0">
              <a:latin typeface="Times"/>
            </a:endParaRPr>
          </a:p>
        </p:txBody>
      </p:sp>
      <p:sp>
        <p:nvSpPr>
          <p:cNvPr id="87" name="ZoneTexte 86"/>
          <p:cNvSpPr txBox="1"/>
          <p:nvPr/>
        </p:nvSpPr>
        <p:spPr>
          <a:xfrm>
            <a:off x="7668344" y="4139788"/>
            <a:ext cx="10801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dirty="0" smtClean="0">
                <a:solidFill>
                  <a:srgbClr val="FF0000"/>
                </a:solidFill>
              </a:rPr>
              <a:t>1+r*</a:t>
            </a:r>
            <a:endParaRPr lang="fr-CA" baseline="-25000" dirty="0">
              <a:solidFill>
                <a:srgbClr val="FF0000"/>
              </a:solidFill>
            </a:endParaRPr>
          </a:p>
        </p:txBody>
      </p:sp>
      <p:sp>
        <p:nvSpPr>
          <p:cNvPr id="89" name="ZoneTexte 88"/>
          <p:cNvSpPr txBox="1"/>
          <p:nvPr/>
        </p:nvSpPr>
        <p:spPr>
          <a:xfrm>
            <a:off x="7020272" y="4293096"/>
            <a:ext cx="18722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dirty="0" smtClean="0">
                <a:solidFill>
                  <a:srgbClr val="FF0000"/>
                </a:solidFill>
              </a:rPr>
              <a:t>1+r</a:t>
            </a:r>
            <a:r>
              <a:rPr lang="fr-CA" baseline="30000" dirty="0" smtClean="0">
                <a:solidFill>
                  <a:srgbClr val="FF0000"/>
                </a:solidFill>
              </a:rPr>
              <a:t>2</a:t>
            </a:r>
            <a:endParaRPr lang="fr-CA" baseline="300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435280" cy="1143000"/>
          </a:xfrm>
        </p:spPr>
        <p:txBody>
          <a:bodyPr>
            <a:normAutofit/>
          </a:bodyPr>
          <a:lstStyle/>
          <a:p>
            <a:r>
              <a:rPr lang="fr-CA" dirty="0" smtClean="0"/>
              <a:t>Échange de C </a:t>
            </a:r>
            <a:r>
              <a:rPr lang="fr-CA" dirty="0" err="1" smtClean="0"/>
              <a:t>intertemporel</a:t>
            </a:r>
            <a:r>
              <a:rPr lang="fr-CA" dirty="0" smtClean="0"/>
              <a:t> et r</a:t>
            </a:r>
            <a:endParaRPr lang="fr-CA" dirty="0"/>
          </a:p>
        </p:txBody>
      </p:sp>
      <p:sp>
        <p:nvSpPr>
          <p:cNvPr id="21" name="ZoneTexte 20"/>
          <p:cNvSpPr txBox="1"/>
          <p:nvPr/>
        </p:nvSpPr>
        <p:spPr>
          <a:xfrm>
            <a:off x="611560" y="5589240"/>
            <a:ext cx="831641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dirty="0" smtClean="0"/>
              <a:t>Après que le PD se soit «spécialisé» dans la C présente (</a:t>
            </a:r>
            <a:r>
              <a:rPr lang="fr-CA" dirty="0" smtClean="0">
                <a:sym typeface="Symbol"/>
              </a:rPr>
              <a:t>I</a:t>
            </a:r>
            <a:r>
              <a:rPr lang="fr-CA" dirty="0" smtClean="0"/>
              <a:t>) et le PVD se soit «spécialisé» dans la C future (</a:t>
            </a:r>
            <a:r>
              <a:rPr lang="fr-CA" dirty="0" smtClean="0">
                <a:sym typeface="Symbol"/>
              </a:rPr>
              <a:t>I</a:t>
            </a:r>
            <a:r>
              <a:rPr lang="fr-CA" dirty="0" smtClean="0"/>
              <a:t>), le PD échange de la C présente (prêts, sorties de capitaux) au PVD et reçoit en échange de la C future (des droits de propriété).</a:t>
            </a:r>
            <a:endParaRPr lang="fr-CA" dirty="0"/>
          </a:p>
        </p:txBody>
      </p:sp>
      <p:sp>
        <p:nvSpPr>
          <p:cNvPr id="35" name="Espace réservé du numéro de diapositive 3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B84E7-B44B-450A-BBF1-EB1E92E27D5A}" type="slidenum">
              <a:rPr lang="fr-CA" smtClean="0"/>
              <a:pPr/>
              <a:t>18</a:t>
            </a:fld>
            <a:endParaRPr lang="fr-CA"/>
          </a:p>
        </p:txBody>
      </p:sp>
      <p:sp>
        <p:nvSpPr>
          <p:cNvPr id="54" name="Line 2"/>
          <p:cNvSpPr>
            <a:spLocks noChangeShapeType="1"/>
          </p:cNvSpPr>
          <p:nvPr/>
        </p:nvSpPr>
        <p:spPr bwMode="auto">
          <a:xfrm>
            <a:off x="1480858" y="4797152"/>
            <a:ext cx="2664296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fr-CA"/>
          </a:p>
        </p:txBody>
      </p:sp>
      <p:sp>
        <p:nvSpPr>
          <p:cNvPr id="55" name="Line 3"/>
          <p:cNvSpPr>
            <a:spLocks noChangeShapeType="1"/>
          </p:cNvSpPr>
          <p:nvPr/>
        </p:nvSpPr>
        <p:spPr bwMode="auto">
          <a:xfrm flipV="1">
            <a:off x="1480857" y="2060848"/>
            <a:ext cx="0" cy="273630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fr-CA"/>
          </a:p>
        </p:txBody>
      </p:sp>
      <p:sp>
        <p:nvSpPr>
          <p:cNvPr id="56" name="Text Box 6"/>
          <p:cNvSpPr txBox="1">
            <a:spLocks noChangeArrowheads="1"/>
          </p:cNvSpPr>
          <p:nvPr/>
        </p:nvSpPr>
        <p:spPr bwMode="auto">
          <a:xfrm>
            <a:off x="2267744" y="1556792"/>
            <a:ext cx="133882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b="1" dirty="0" smtClean="0">
                <a:latin typeface="Times"/>
              </a:rPr>
              <a:t>Pays 1 (PD)</a:t>
            </a:r>
            <a:endParaRPr lang="fr-FR" dirty="0">
              <a:latin typeface="Times"/>
            </a:endParaRPr>
          </a:p>
        </p:txBody>
      </p:sp>
      <p:sp>
        <p:nvSpPr>
          <p:cNvPr id="57" name="Text Box 10"/>
          <p:cNvSpPr txBox="1">
            <a:spLocks noChangeArrowheads="1"/>
          </p:cNvSpPr>
          <p:nvPr/>
        </p:nvSpPr>
        <p:spPr bwMode="auto">
          <a:xfrm>
            <a:off x="3635896" y="4869160"/>
            <a:ext cx="1273105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2000" dirty="0" smtClean="0">
                <a:latin typeface="Times"/>
              </a:rPr>
              <a:t>C présente</a:t>
            </a:r>
            <a:endParaRPr lang="fr-FR" dirty="0">
              <a:latin typeface="Times"/>
            </a:endParaRPr>
          </a:p>
        </p:txBody>
      </p:sp>
      <p:sp>
        <p:nvSpPr>
          <p:cNvPr id="59" name="Line 2"/>
          <p:cNvSpPr>
            <a:spLocks noChangeShapeType="1"/>
          </p:cNvSpPr>
          <p:nvPr/>
        </p:nvSpPr>
        <p:spPr bwMode="auto">
          <a:xfrm>
            <a:off x="5488402" y="4797152"/>
            <a:ext cx="2664296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fr-CA"/>
          </a:p>
        </p:txBody>
      </p:sp>
      <p:sp>
        <p:nvSpPr>
          <p:cNvPr id="60" name="Line 3"/>
          <p:cNvSpPr>
            <a:spLocks noChangeShapeType="1"/>
          </p:cNvSpPr>
          <p:nvPr/>
        </p:nvSpPr>
        <p:spPr bwMode="auto">
          <a:xfrm flipV="1">
            <a:off x="5488401" y="2060848"/>
            <a:ext cx="0" cy="273630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fr-CA"/>
          </a:p>
        </p:txBody>
      </p:sp>
      <p:cxnSp>
        <p:nvCxnSpPr>
          <p:cNvPr id="65" name="Connecteur droit 64"/>
          <p:cNvCxnSpPr/>
          <p:nvPr/>
        </p:nvCxnSpPr>
        <p:spPr>
          <a:xfrm>
            <a:off x="1835696" y="2492896"/>
            <a:ext cx="2232248" cy="223224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ZoneTexte 65"/>
          <p:cNvSpPr txBox="1"/>
          <p:nvPr/>
        </p:nvSpPr>
        <p:spPr>
          <a:xfrm>
            <a:off x="1835696" y="2267580"/>
            <a:ext cx="10801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dirty="0" smtClean="0">
                <a:solidFill>
                  <a:srgbClr val="FF0000"/>
                </a:solidFill>
              </a:rPr>
              <a:t>1+r*</a:t>
            </a:r>
            <a:endParaRPr lang="fr-CA" baseline="-25000" dirty="0">
              <a:solidFill>
                <a:srgbClr val="FF0000"/>
              </a:solidFill>
            </a:endParaRPr>
          </a:p>
        </p:txBody>
      </p:sp>
      <p:sp>
        <p:nvSpPr>
          <p:cNvPr id="67" name="ZoneTexte 66"/>
          <p:cNvSpPr txBox="1"/>
          <p:nvPr/>
        </p:nvSpPr>
        <p:spPr>
          <a:xfrm>
            <a:off x="2505254" y="3717032"/>
            <a:ext cx="3385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CA" dirty="0" smtClean="0"/>
              <a:t>A</a:t>
            </a:r>
            <a:endParaRPr lang="fr-CA" dirty="0"/>
          </a:p>
        </p:txBody>
      </p:sp>
      <p:sp>
        <p:nvSpPr>
          <p:cNvPr id="68" name="ZoneTexte 67"/>
          <p:cNvSpPr txBox="1"/>
          <p:nvPr/>
        </p:nvSpPr>
        <p:spPr>
          <a:xfrm>
            <a:off x="2915816" y="4077072"/>
            <a:ext cx="5437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CA" dirty="0" smtClean="0"/>
              <a:t>L-É</a:t>
            </a:r>
            <a:endParaRPr lang="fr-CA" dirty="0"/>
          </a:p>
        </p:txBody>
      </p:sp>
      <p:sp>
        <p:nvSpPr>
          <p:cNvPr id="69" name="ZoneTexte 68"/>
          <p:cNvSpPr txBox="1"/>
          <p:nvPr/>
        </p:nvSpPr>
        <p:spPr>
          <a:xfrm>
            <a:off x="5612437" y="2771636"/>
            <a:ext cx="5437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CA" dirty="0" smtClean="0"/>
              <a:t>L-É</a:t>
            </a:r>
            <a:endParaRPr lang="fr-CA" dirty="0"/>
          </a:p>
        </p:txBody>
      </p:sp>
      <p:sp>
        <p:nvSpPr>
          <p:cNvPr id="70" name="ZoneTexte 69"/>
          <p:cNvSpPr txBox="1"/>
          <p:nvPr/>
        </p:nvSpPr>
        <p:spPr>
          <a:xfrm>
            <a:off x="6177662" y="3347700"/>
            <a:ext cx="3385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CA" dirty="0" smtClean="0"/>
              <a:t>A</a:t>
            </a:r>
            <a:endParaRPr lang="fr-CA" dirty="0"/>
          </a:p>
        </p:txBody>
      </p:sp>
      <p:sp>
        <p:nvSpPr>
          <p:cNvPr id="73" name="Forme libre 72"/>
          <p:cNvSpPr/>
          <p:nvPr/>
        </p:nvSpPr>
        <p:spPr>
          <a:xfrm>
            <a:off x="5508104" y="2492896"/>
            <a:ext cx="1234976" cy="2307332"/>
          </a:xfrm>
          <a:custGeom>
            <a:avLst/>
            <a:gdLst>
              <a:gd name="connsiteX0" fmla="*/ 0 w 2298700"/>
              <a:gd name="connsiteY0" fmla="*/ 0 h 1803400"/>
              <a:gd name="connsiteX1" fmla="*/ 1181100 w 2298700"/>
              <a:gd name="connsiteY1" fmla="*/ 215900 h 1803400"/>
              <a:gd name="connsiteX2" fmla="*/ 1981200 w 2298700"/>
              <a:gd name="connsiteY2" fmla="*/ 838200 h 1803400"/>
              <a:gd name="connsiteX3" fmla="*/ 2298700 w 2298700"/>
              <a:gd name="connsiteY3" fmla="*/ 1803400 h 1803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298700" h="1803400">
                <a:moveTo>
                  <a:pt x="0" y="0"/>
                </a:moveTo>
                <a:cubicBezTo>
                  <a:pt x="425450" y="38100"/>
                  <a:pt x="850900" y="76200"/>
                  <a:pt x="1181100" y="215900"/>
                </a:cubicBezTo>
                <a:cubicBezTo>
                  <a:pt x="1511300" y="355600"/>
                  <a:pt x="1794933" y="573617"/>
                  <a:pt x="1981200" y="838200"/>
                </a:cubicBezTo>
                <a:cubicBezTo>
                  <a:pt x="2167467" y="1102783"/>
                  <a:pt x="2233083" y="1453091"/>
                  <a:pt x="2298700" y="1803400"/>
                </a:cubicBezTo>
              </a:path>
            </a:pathLst>
          </a:cu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CA"/>
          </a:p>
        </p:txBody>
      </p:sp>
      <p:cxnSp>
        <p:nvCxnSpPr>
          <p:cNvPr id="74" name="Connecteur droit 73"/>
          <p:cNvCxnSpPr/>
          <p:nvPr/>
        </p:nvCxnSpPr>
        <p:spPr>
          <a:xfrm>
            <a:off x="5652120" y="2276872"/>
            <a:ext cx="2232248" cy="223224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Forme libre 74"/>
          <p:cNvSpPr/>
          <p:nvPr/>
        </p:nvSpPr>
        <p:spPr>
          <a:xfrm>
            <a:off x="1475656" y="3501008"/>
            <a:ext cx="2243088" cy="1299220"/>
          </a:xfrm>
          <a:custGeom>
            <a:avLst/>
            <a:gdLst>
              <a:gd name="connsiteX0" fmla="*/ 0 w 2298700"/>
              <a:gd name="connsiteY0" fmla="*/ 0 h 1803400"/>
              <a:gd name="connsiteX1" fmla="*/ 1181100 w 2298700"/>
              <a:gd name="connsiteY1" fmla="*/ 215900 h 1803400"/>
              <a:gd name="connsiteX2" fmla="*/ 1981200 w 2298700"/>
              <a:gd name="connsiteY2" fmla="*/ 838200 h 1803400"/>
              <a:gd name="connsiteX3" fmla="*/ 2298700 w 2298700"/>
              <a:gd name="connsiteY3" fmla="*/ 1803400 h 1803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298700" h="1803400">
                <a:moveTo>
                  <a:pt x="0" y="0"/>
                </a:moveTo>
                <a:cubicBezTo>
                  <a:pt x="425450" y="38100"/>
                  <a:pt x="850900" y="76200"/>
                  <a:pt x="1181100" y="215900"/>
                </a:cubicBezTo>
                <a:cubicBezTo>
                  <a:pt x="1511300" y="355600"/>
                  <a:pt x="1794933" y="573617"/>
                  <a:pt x="1981200" y="838200"/>
                </a:cubicBezTo>
                <a:cubicBezTo>
                  <a:pt x="2167467" y="1102783"/>
                  <a:pt x="2233083" y="1453091"/>
                  <a:pt x="2298700" y="1803400"/>
                </a:cubicBezTo>
              </a:path>
            </a:pathLst>
          </a:cu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CA"/>
          </a:p>
        </p:txBody>
      </p:sp>
      <p:sp>
        <p:nvSpPr>
          <p:cNvPr id="78" name="Ellipse 77"/>
          <p:cNvSpPr/>
          <p:nvPr/>
        </p:nvSpPr>
        <p:spPr>
          <a:xfrm>
            <a:off x="3347864" y="4005064"/>
            <a:ext cx="144016" cy="144016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/>
          </a:p>
        </p:txBody>
      </p:sp>
      <p:sp>
        <p:nvSpPr>
          <p:cNvPr id="80" name="Ellipse 79"/>
          <p:cNvSpPr/>
          <p:nvPr/>
        </p:nvSpPr>
        <p:spPr>
          <a:xfrm>
            <a:off x="6449847" y="3284984"/>
            <a:ext cx="144016" cy="144016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/>
          </a:p>
        </p:txBody>
      </p:sp>
      <p:sp>
        <p:nvSpPr>
          <p:cNvPr id="81" name="Ellipse 80"/>
          <p:cNvSpPr/>
          <p:nvPr/>
        </p:nvSpPr>
        <p:spPr>
          <a:xfrm>
            <a:off x="6084168" y="2708920"/>
            <a:ext cx="144016" cy="144016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/>
          </a:p>
        </p:txBody>
      </p:sp>
      <p:sp>
        <p:nvSpPr>
          <p:cNvPr id="82" name="Ellipse 81"/>
          <p:cNvSpPr/>
          <p:nvPr/>
        </p:nvSpPr>
        <p:spPr>
          <a:xfrm>
            <a:off x="2782640" y="3645024"/>
            <a:ext cx="144016" cy="144016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/>
          </a:p>
        </p:txBody>
      </p:sp>
      <p:sp>
        <p:nvSpPr>
          <p:cNvPr id="83" name="Text Box 6"/>
          <p:cNvSpPr txBox="1">
            <a:spLocks noChangeArrowheads="1"/>
          </p:cNvSpPr>
          <p:nvPr/>
        </p:nvSpPr>
        <p:spPr bwMode="auto">
          <a:xfrm>
            <a:off x="6228184" y="1556792"/>
            <a:ext cx="150554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b="1" dirty="0" smtClean="0">
                <a:latin typeface="Times"/>
              </a:rPr>
              <a:t>Pays 2 (PVD)</a:t>
            </a:r>
            <a:endParaRPr lang="fr-FR" dirty="0">
              <a:latin typeface="Times"/>
            </a:endParaRPr>
          </a:p>
        </p:txBody>
      </p:sp>
      <p:sp>
        <p:nvSpPr>
          <p:cNvPr id="84" name="Text Box 10"/>
          <p:cNvSpPr txBox="1">
            <a:spLocks noChangeArrowheads="1"/>
          </p:cNvSpPr>
          <p:nvPr/>
        </p:nvSpPr>
        <p:spPr bwMode="auto">
          <a:xfrm>
            <a:off x="7403351" y="4869160"/>
            <a:ext cx="1273105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2000" dirty="0" smtClean="0">
                <a:latin typeface="Times"/>
              </a:rPr>
              <a:t>C présente</a:t>
            </a:r>
            <a:endParaRPr lang="fr-FR" dirty="0">
              <a:latin typeface="Times"/>
            </a:endParaRPr>
          </a:p>
        </p:txBody>
      </p:sp>
      <p:sp>
        <p:nvSpPr>
          <p:cNvPr id="85" name="Text Box 10"/>
          <p:cNvSpPr txBox="1">
            <a:spLocks noChangeArrowheads="1"/>
          </p:cNvSpPr>
          <p:nvPr/>
        </p:nvSpPr>
        <p:spPr bwMode="auto">
          <a:xfrm>
            <a:off x="395536" y="1988840"/>
            <a:ext cx="1031051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2000" dirty="0" smtClean="0">
                <a:latin typeface="Times"/>
              </a:rPr>
              <a:t>C future</a:t>
            </a:r>
            <a:endParaRPr lang="fr-FR" dirty="0">
              <a:latin typeface="Times"/>
            </a:endParaRPr>
          </a:p>
        </p:txBody>
      </p:sp>
      <p:sp>
        <p:nvSpPr>
          <p:cNvPr id="86" name="Text Box 10"/>
          <p:cNvSpPr txBox="1">
            <a:spLocks noChangeArrowheads="1"/>
          </p:cNvSpPr>
          <p:nvPr/>
        </p:nvSpPr>
        <p:spPr bwMode="auto">
          <a:xfrm>
            <a:off x="4405045" y="1988840"/>
            <a:ext cx="1031051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2000" dirty="0" smtClean="0">
                <a:latin typeface="Times"/>
              </a:rPr>
              <a:t>C future</a:t>
            </a:r>
            <a:endParaRPr lang="fr-FR" dirty="0">
              <a:latin typeface="Times"/>
            </a:endParaRPr>
          </a:p>
        </p:txBody>
      </p:sp>
      <p:sp>
        <p:nvSpPr>
          <p:cNvPr id="87" name="ZoneTexte 86"/>
          <p:cNvSpPr txBox="1"/>
          <p:nvPr/>
        </p:nvSpPr>
        <p:spPr>
          <a:xfrm>
            <a:off x="7668344" y="4139788"/>
            <a:ext cx="10801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dirty="0" smtClean="0">
                <a:solidFill>
                  <a:srgbClr val="FF0000"/>
                </a:solidFill>
              </a:rPr>
              <a:t>1+r*</a:t>
            </a:r>
            <a:endParaRPr lang="fr-CA" baseline="-25000" dirty="0">
              <a:solidFill>
                <a:srgbClr val="FF0000"/>
              </a:solidFill>
            </a:endParaRPr>
          </a:p>
        </p:txBody>
      </p:sp>
      <p:cxnSp>
        <p:nvCxnSpPr>
          <p:cNvPr id="33" name="Connecteur droit 32"/>
          <p:cNvCxnSpPr/>
          <p:nvPr/>
        </p:nvCxnSpPr>
        <p:spPr>
          <a:xfrm>
            <a:off x="6516216" y="2708920"/>
            <a:ext cx="0" cy="648072"/>
          </a:xfrm>
          <a:prstGeom prst="line">
            <a:avLst/>
          </a:prstGeom>
          <a:ln>
            <a:solidFill>
              <a:schemeClr val="tx1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Connecteur droit 33"/>
          <p:cNvCxnSpPr/>
          <p:nvPr/>
        </p:nvCxnSpPr>
        <p:spPr>
          <a:xfrm>
            <a:off x="2843808" y="3068960"/>
            <a:ext cx="0" cy="648072"/>
          </a:xfrm>
          <a:prstGeom prst="line">
            <a:avLst/>
          </a:prstGeom>
          <a:ln>
            <a:solidFill>
              <a:schemeClr val="tx1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Connecteur droit 35"/>
          <p:cNvCxnSpPr/>
          <p:nvPr/>
        </p:nvCxnSpPr>
        <p:spPr>
          <a:xfrm rot="16200000">
            <a:off x="6840252" y="3032956"/>
            <a:ext cx="0" cy="648072"/>
          </a:xfrm>
          <a:prstGeom prst="line">
            <a:avLst/>
          </a:prstGeom>
          <a:ln>
            <a:solidFill>
              <a:schemeClr val="tx1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Connecteur droit 36"/>
          <p:cNvCxnSpPr/>
          <p:nvPr/>
        </p:nvCxnSpPr>
        <p:spPr>
          <a:xfrm rot="16200000">
            <a:off x="3167844" y="3392996"/>
            <a:ext cx="0" cy="648072"/>
          </a:xfrm>
          <a:prstGeom prst="line">
            <a:avLst/>
          </a:prstGeom>
          <a:ln>
            <a:solidFill>
              <a:schemeClr val="tx1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Ellipse 37"/>
          <p:cNvSpPr/>
          <p:nvPr/>
        </p:nvSpPr>
        <p:spPr>
          <a:xfrm>
            <a:off x="6588224" y="3140968"/>
            <a:ext cx="144016" cy="144016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/>
          </a:p>
        </p:txBody>
      </p:sp>
      <p:sp>
        <p:nvSpPr>
          <p:cNvPr id="39" name="Ellipse 38"/>
          <p:cNvSpPr/>
          <p:nvPr/>
        </p:nvSpPr>
        <p:spPr>
          <a:xfrm>
            <a:off x="2915816" y="3501008"/>
            <a:ext cx="144016" cy="144016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435280" cy="1143000"/>
          </a:xfrm>
        </p:spPr>
        <p:txBody>
          <a:bodyPr>
            <a:normAutofit/>
          </a:bodyPr>
          <a:lstStyle/>
          <a:p>
            <a:r>
              <a:rPr lang="fr-CA" dirty="0" smtClean="0"/>
              <a:t>Échange de C </a:t>
            </a:r>
            <a:r>
              <a:rPr lang="fr-CA" dirty="0" err="1" smtClean="0"/>
              <a:t>intertemporel</a:t>
            </a:r>
            <a:endParaRPr lang="fr-C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219256" cy="4525963"/>
          </a:xfrm>
        </p:spPr>
        <p:txBody>
          <a:bodyPr>
            <a:normAutofit fontScale="92500" lnSpcReduction="20000"/>
          </a:bodyPr>
          <a:lstStyle/>
          <a:p>
            <a:r>
              <a:rPr lang="fr-CA" dirty="0" smtClean="0"/>
              <a:t>Permet aux 2 pays de consommer plus présentement et dans le futur qu’en l’absence de mobilité de K</a:t>
            </a:r>
          </a:p>
          <a:p>
            <a:endParaRPr lang="fr-CA" dirty="0" smtClean="0"/>
          </a:p>
          <a:p>
            <a:r>
              <a:rPr lang="fr-CA" dirty="0" smtClean="0">
                <a:sym typeface="Symbol"/>
              </a:rPr>
              <a:t></a:t>
            </a:r>
            <a:r>
              <a:rPr lang="fr-CA" dirty="0" smtClean="0"/>
              <a:t>r </a:t>
            </a:r>
            <a:r>
              <a:rPr lang="fr-CA" dirty="0" smtClean="0">
                <a:sym typeface="Symbol"/>
              </a:rPr>
              <a:t>dans PD correspond aux bénéfices de tirer profit de projets offrant de meilleurs </a:t>
            </a:r>
            <a:r>
              <a:rPr lang="fr-CA" dirty="0" err="1" smtClean="0">
                <a:sym typeface="Symbol"/>
              </a:rPr>
              <a:t>rdmts</a:t>
            </a:r>
            <a:r>
              <a:rPr lang="fr-CA" dirty="0" smtClean="0">
                <a:sym typeface="Symbol"/>
              </a:rPr>
              <a:t> dans le PVD</a:t>
            </a:r>
          </a:p>
          <a:p>
            <a:endParaRPr lang="fr-CA" dirty="0" smtClean="0">
              <a:sym typeface="Symbol"/>
            </a:endParaRPr>
          </a:p>
          <a:p>
            <a:r>
              <a:rPr lang="fr-CA" dirty="0" smtClean="0">
                <a:sym typeface="Symbol"/>
              </a:rPr>
              <a:t>r dans le PVD correspond aux bénéfices de tirer profit du faible CR de la C présente dans le PD</a:t>
            </a:r>
            <a:endParaRPr lang="fr-CA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B84E7-B44B-450A-BBF1-EB1E92E27D5A}" type="slidenum">
              <a:rPr lang="fr-CA" smtClean="0"/>
              <a:pPr/>
              <a:t>19</a:t>
            </a:fld>
            <a:endParaRPr lang="fr-C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 smtClean="0"/>
              <a:t>Plan</a:t>
            </a:r>
            <a:endParaRPr lang="fr-C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08076" indent="-571500">
              <a:buFont typeface="+mj-lt"/>
              <a:buAutoNum type="romanUcPeriod"/>
            </a:pPr>
            <a:r>
              <a:rPr lang="fr-CA" dirty="0" smtClean="0"/>
              <a:t>La mobilité du travail</a:t>
            </a:r>
          </a:p>
          <a:p>
            <a:pPr marL="608076" indent="-571500">
              <a:buFont typeface="+mj-lt"/>
              <a:buAutoNum type="romanUcPeriod"/>
            </a:pPr>
            <a:r>
              <a:rPr lang="fr-CA" dirty="0" smtClean="0"/>
              <a:t>La mobilité du capital</a:t>
            </a:r>
          </a:p>
          <a:p>
            <a:pPr marL="608076" indent="-571500">
              <a:buFont typeface="+mj-lt"/>
              <a:buAutoNum type="romanUcPeriod"/>
            </a:pPr>
            <a:r>
              <a:rPr lang="fr-CA" dirty="0" smtClean="0"/>
              <a:t>Les firmes multinationales</a:t>
            </a:r>
            <a:endParaRPr lang="fr-CA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B84E7-B44B-450A-BBF1-EB1E92E27D5A}" type="slidenum">
              <a:rPr lang="fr-CA" smtClean="0"/>
              <a:pPr/>
              <a:t>2</a:t>
            </a:fld>
            <a:endParaRPr lang="fr-C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CA" dirty="0" smtClean="0"/>
              <a:t>Les mouvements du capital</a:t>
            </a:r>
            <a:endParaRPr lang="fr-C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507288" cy="4525963"/>
          </a:xfrm>
        </p:spPr>
        <p:txBody>
          <a:bodyPr/>
          <a:lstStyle/>
          <a:p>
            <a:r>
              <a:rPr lang="fr-CA" dirty="0" smtClean="0"/>
              <a:t>Sur la période 1945-2000, on a bien observé des sorties de capitaux des PD vers les PVD, mais de faibles ampleurs</a:t>
            </a:r>
          </a:p>
          <a:p>
            <a:endParaRPr lang="fr-CA" dirty="0" smtClean="0"/>
          </a:p>
          <a:p>
            <a:r>
              <a:rPr lang="fr-CA" dirty="0" smtClean="0"/>
              <a:t>Après la crise de 1997, le mouvement s’est inversé (les surplus commerciaux des nouveaux pays exportateurs ont été investis dans les PD)</a:t>
            </a:r>
            <a:endParaRPr lang="fr-CA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B84E7-B44B-450A-BBF1-EB1E92E27D5A}" type="slidenum">
              <a:rPr lang="fr-CA" smtClean="0"/>
              <a:pPr/>
              <a:t>20</a:t>
            </a:fld>
            <a:endParaRPr lang="fr-C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 smtClean="0"/>
              <a:t>Flux de capitaux et salaires</a:t>
            </a:r>
            <a:endParaRPr lang="fr-C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686800" cy="4525963"/>
          </a:xfrm>
        </p:spPr>
        <p:txBody>
          <a:bodyPr>
            <a:normAutofit fontScale="92500" lnSpcReduction="10000"/>
          </a:bodyPr>
          <a:lstStyle/>
          <a:p>
            <a:r>
              <a:rPr lang="fr-CA" dirty="0" smtClean="0"/>
              <a:t>Une hausse du ratio K/L fait augmenter la productivité de L et donc le salaire</a:t>
            </a:r>
          </a:p>
          <a:p>
            <a:endParaRPr lang="fr-CA" dirty="0" smtClean="0"/>
          </a:p>
          <a:p>
            <a:r>
              <a:rPr lang="fr-CA" dirty="0" smtClean="0"/>
              <a:t>Les flux de capitaux prédits par le modèle </a:t>
            </a:r>
            <a:r>
              <a:rPr lang="fr-CA" dirty="0" err="1" smtClean="0"/>
              <a:t>dév</a:t>
            </a:r>
            <a:r>
              <a:rPr lang="fr-CA" dirty="0" smtClean="0"/>
              <a:t>. plus haut devraient donc avoir des impacts négatifs sur les salaires dans les PD et positifs dans les PVD (même prédiction que le modèle HOS)</a:t>
            </a:r>
          </a:p>
          <a:p>
            <a:endParaRPr lang="fr-CA" dirty="0" smtClean="0"/>
          </a:p>
          <a:p>
            <a:r>
              <a:rPr lang="fr-CA" dirty="0" smtClean="0"/>
              <a:t>Toutefois, la direction des flux ne semble pas aussi unidirectionnel (voir plus haut)</a:t>
            </a:r>
            <a:endParaRPr lang="fr-CA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B84E7-B44B-450A-BBF1-EB1E92E27D5A}" type="slidenum">
              <a:rPr lang="fr-CA" smtClean="0"/>
              <a:pPr/>
              <a:t>21</a:t>
            </a:fld>
            <a:endParaRPr lang="fr-C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2420888"/>
            <a:ext cx="9144000" cy="1872208"/>
          </a:xfrm>
        </p:spPr>
        <p:txBody>
          <a:bodyPr>
            <a:noAutofit/>
          </a:bodyPr>
          <a:lstStyle/>
          <a:p>
            <a:pPr marL="1028700" indent="-1028700" algn="ctr">
              <a:buClr>
                <a:schemeClr val="accent1"/>
              </a:buClr>
              <a:buFont typeface="+mj-lt"/>
              <a:buAutoNum type="romanUcPeriod" startAt="3"/>
            </a:pPr>
            <a:r>
              <a:rPr lang="fr-CA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 firme multinationale</a:t>
            </a:r>
            <a:endParaRPr lang="fr-CA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B84E7-B44B-450A-BBF1-EB1E92E27D5A}" type="slidenum">
              <a:rPr lang="fr-CA" smtClean="0"/>
              <a:pPr/>
              <a:t>22</a:t>
            </a:fld>
            <a:endParaRPr lang="fr-C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 smtClean="0"/>
              <a:t>Flux de capitaux et IDE</a:t>
            </a:r>
            <a:endParaRPr lang="fr-C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219256" cy="4525963"/>
          </a:xfrm>
        </p:spPr>
        <p:txBody>
          <a:bodyPr>
            <a:normAutofit lnSpcReduction="10000"/>
          </a:bodyPr>
          <a:lstStyle/>
          <a:p>
            <a:r>
              <a:rPr lang="fr-CA" dirty="0" smtClean="0"/>
              <a:t>L’IDE est un flux de capital qui va de pair avec une certaine prise de contrôle et doit donc être distingué des simples flux de capitaux</a:t>
            </a:r>
          </a:p>
          <a:p>
            <a:endParaRPr lang="fr-CA" dirty="0" smtClean="0"/>
          </a:p>
          <a:p>
            <a:r>
              <a:rPr lang="fr-CA" dirty="0" smtClean="0"/>
              <a:t>Ses formes sont :</a:t>
            </a:r>
          </a:p>
          <a:p>
            <a:pPr lvl="1"/>
            <a:r>
              <a:rPr lang="fr-CA" dirty="0" smtClean="0"/>
              <a:t>Création de succursales</a:t>
            </a:r>
          </a:p>
          <a:p>
            <a:pPr lvl="1"/>
            <a:r>
              <a:rPr lang="fr-CA" dirty="0" smtClean="0"/>
              <a:t>Création de filiales</a:t>
            </a:r>
          </a:p>
          <a:p>
            <a:pPr lvl="1"/>
            <a:r>
              <a:rPr lang="fr-CA" dirty="0" smtClean="0"/>
              <a:t>Acquisition de droits de propriété à hauteur de plus 10%</a:t>
            </a:r>
          </a:p>
          <a:p>
            <a:endParaRPr lang="fr-CA" dirty="0" smtClean="0"/>
          </a:p>
          <a:p>
            <a:endParaRPr lang="fr-CA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B84E7-B44B-450A-BBF1-EB1E92E27D5A}" type="slidenum">
              <a:rPr lang="fr-CA" smtClean="0"/>
              <a:pPr/>
              <a:t>23</a:t>
            </a:fld>
            <a:endParaRPr lang="fr-C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686800" cy="1143000"/>
          </a:xfrm>
        </p:spPr>
        <p:txBody>
          <a:bodyPr>
            <a:normAutofit/>
          </a:bodyPr>
          <a:lstStyle/>
          <a:p>
            <a:r>
              <a:rPr lang="fr-CA" dirty="0" smtClean="0"/>
              <a:t>Enjeux de l’IDE : la localisation</a:t>
            </a:r>
            <a:endParaRPr lang="fr-C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686800" cy="4525963"/>
          </a:xfrm>
        </p:spPr>
        <p:txBody>
          <a:bodyPr>
            <a:normAutofit/>
          </a:bodyPr>
          <a:lstStyle/>
          <a:p>
            <a:r>
              <a:rPr lang="fr-CA" dirty="0" smtClean="0"/>
              <a:t>La localisation : gouvernée par les dotations </a:t>
            </a:r>
            <a:r>
              <a:rPr lang="fr-CA" dirty="0" err="1" smtClean="0"/>
              <a:t>rel</a:t>
            </a:r>
            <a:r>
              <a:rPr lang="fr-CA" dirty="0" smtClean="0"/>
              <a:t>. en facteurs (IDE vertical) et les entraves au commerce (IDE horizontal)</a:t>
            </a:r>
          </a:p>
          <a:p>
            <a:endParaRPr lang="fr-CA" dirty="0" smtClean="0"/>
          </a:p>
          <a:p>
            <a:r>
              <a:rPr lang="fr-CA" dirty="0" smtClean="0"/>
              <a:t>Exemples d’enjeux typiques :</a:t>
            </a:r>
          </a:p>
          <a:p>
            <a:pPr lvl="1"/>
            <a:r>
              <a:rPr lang="fr-CA" dirty="0" smtClean="0"/>
              <a:t>PD vers PVD (bassin de main-d’œuvre)</a:t>
            </a:r>
          </a:p>
          <a:p>
            <a:pPr lvl="1"/>
            <a:r>
              <a:rPr lang="fr-CA" dirty="0" smtClean="0"/>
              <a:t>PVD vers PD (ressources minières)</a:t>
            </a:r>
          </a:p>
          <a:p>
            <a:pPr lvl="1"/>
            <a:r>
              <a:rPr lang="fr-CA" dirty="0" smtClean="0"/>
              <a:t>PD vers PD (zones commerciales privilégiées)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B84E7-B44B-450A-BBF1-EB1E92E27D5A}" type="slidenum">
              <a:rPr lang="fr-CA" smtClean="0"/>
              <a:pPr/>
              <a:t>24</a:t>
            </a:fld>
            <a:endParaRPr lang="fr-C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686800" cy="1143000"/>
          </a:xfrm>
        </p:spPr>
        <p:txBody>
          <a:bodyPr>
            <a:normAutofit/>
          </a:bodyPr>
          <a:lstStyle/>
          <a:p>
            <a:r>
              <a:rPr lang="fr-CA" dirty="0" smtClean="0"/>
              <a:t>Enjeux de l’IDE : l’internalisation</a:t>
            </a:r>
            <a:endParaRPr lang="fr-C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363272" cy="4525963"/>
          </a:xfrm>
        </p:spPr>
        <p:txBody>
          <a:bodyPr>
            <a:normAutofit lnSpcReduction="10000"/>
          </a:bodyPr>
          <a:lstStyle/>
          <a:p>
            <a:r>
              <a:rPr lang="fr-CA" dirty="0" smtClean="0"/>
              <a:t>L’internalisation : gouvernée par le désir de contrôler toutes les étapes allant de la </a:t>
            </a:r>
            <a:r>
              <a:rPr lang="fr-CA" dirty="0" err="1" smtClean="0"/>
              <a:t>prod</a:t>
            </a:r>
            <a:r>
              <a:rPr lang="fr-CA" dirty="0" smtClean="0"/>
              <a:t>. à la mise en marché</a:t>
            </a:r>
          </a:p>
          <a:p>
            <a:endParaRPr lang="fr-CA" dirty="0" smtClean="0"/>
          </a:p>
          <a:p>
            <a:r>
              <a:rPr lang="fr-CA" dirty="0" smtClean="0"/>
              <a:t>Les deux forces sous-jacentes sont :</a:t>
            </a:r>
          </a:p>
          <a:p>
            <a:pPr lvl="1">
              <a:spcBef>
                <a:spcPts val="1200"/>
              </a:spcBef>
            </a:pPr>
            <a:r>
              <a:rPr lang="fr-CA" dirty="0" smtClean="0"/>
              <a:t>Le contrôle des transferts technologiques (évite les flous juridiques sur la propriété intellectuelle)</a:t>
            </a:r>
          </a:p>
          <a:p>
            <a:pPr lvl="1">
              <a:spcBef>
                <a:spcPts val="1200"/>
              </a:spcBef>
            </a:pPr>
            <a:r>
              <a:rPr lang="fr-CA" dirty="0" smtClean="0"/>
              <a:t>L’intégration verticale (empêche un sous-traitant éventuel d’exploiter son pouvoir de marché pour tirer le profit de son côté)</a:t>
            </a:r>
          </a:p>
          <a:p>
            <a:endParaRPr lang="fr-CA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B84E7-B44B-450A-BBF1-EB1E92E27D5A}" type="slidenum">
              <a:rPr lang="fr-CA" smtClean="0"/>
              <a:pPr/>
              <a:t>25</a:t>
            </a:fld>
            <a:endParaRPr lang="fr-C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44624"/>
            <a:ext cx="8291264" cy="1143000"/>
          </a:xfrm>
        </p:spPr>
        <p:txBody>
          <a:bodyPr>
            <a:normAutofit/>
          </a:bodyPr>
          <a:lstStyle/>
          <a:p>
            <a:r>
              <a:rPr lang="fr-CA" dirty="0" smtClean="0"/>
              <a:t>Les formes de la délocalisation</a:t>
            </a:r>
            <a:endParaRPr lang="fr-CA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B84E7-B44B-450A-BBF1-EB1E92E27D5A}" type="slidenum">
              <a:rPr lang="fr-CA" smtClean="0"/>
              <a:pPr/>
              <a:t>26</a:t>
            </a:fld>
            <a:endParaRPr lang="fr-CA"/>
          </a:p>
        </p:txBody>
      </p:sp>
      <p:graphicFrame>
        <p:nvGraphicFramePr>
          <p:cNvPr id="5" name="Tableau 4"/>
          <p:cNvGraphicFramePr>
            <a:graphicFrameLocks noGrp="1"/>
          </p:cNvGraphicFramePr>
          <p:nvPr/>
        </p:nvGraphicFramePr>
        <p:xfrm>
          <a:off x="1115617" y="2060848"/>
          <a:ext cx="7632847" cy="45365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86310"/>
                <a:gridCol w="2810233"/>
                <a:gridCol w="2736304"/>
              </a:tblGrid>
              <a:tr h="660337">
                <a:tc>
                  <a:txBody>
                    <a:bodyPr/>
                    <a:lstStyle/>
                    <a:p>
                      <a:endParaRPr lang="fr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CA" dirty="0" smtClean="0"/>
                        <a:t>Externalisation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fr-CA" dirty="0" smtClean="0"/>
                        <a:t> Pas d’IDE</a:t>
                      </a:r>
                      <a:endParaRPr lang="fr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CA" dirty="0" smtClean="0"/>
                        <a:t>Internalisation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fr-CA" dirty="0" smtClean="0"/>
                        <a:t> IDE</a:t>
                      </a:r>
                      <a:endParaRPr lang="fr-CA" dirty="0"/>
                    </a:p>
                  </a:txBody>
                  <a:tcPr/>
                </a:tc>
              </a:tr>
              <a:tr h="2466652">
                <a:tc>
                  <a:txBody>
                    <a:bodyPr/>
                    <a:lstStyle/>
                    <a:p>
                      <a:r>
                        <a:rPr lang="fr-CA" sz="1600" b="1" u="sng" dirty="0" smtClean="0"/>
                        <a:t>Délocalisation verticale</a:t>
                      </a:r>
                    </a:p>
                    <a:p>
                      <a:r>
                        <a:rPr lang="fr-CA" sz="1600" dirty="0" smtClean="0"/>
                        <a:t>(</a:t>
                      </a:r>
                      <a:r>
                        <a:rPr lang="fr-CA" sz="1600" dirty="0" err="1" smtClean="0"/>
                        <a:t>offshoring</a:t>
                      </a:r>
                      <a:r>
                        <a:rPr lang="fr-CA" sz="1600" dirty="0" smtClean="0"/>
                        <a:t>)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fr-CA" sz="1600" dirty="0" smtClean="0"/>
                        <a:t> Commerce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fr-CA" sz="1600" dirty="0" smtClean="0"/>
                        <a:t>Basé sur l’exploitation d’avantages comparatifs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fr-CA" sz="1600" dirty="0" smtClean="0"/>
                        <a:t> Sous-traitants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fr-CA" sz="1600" dirty="0" smtClean="0"/>
                        <a:t> Strat</a:t>
                      </a:r>
                      <a:r>
                        <a:rPr lang="fr-CA" sz="1600" baseline="0" dirty="0" smtClean="0"/>
                        <a:t>égie utilisée par un g</a:t>
                      </a:r>
                      <a:r>
                        <a:rPr lang="fr-CA" sz="1600" dirty="0" smtClean="0"/>
                        <a:t>rand</a:t>
                      </a:r>
                      <a:r>
                        <a:rPr lang="fr-CA" sz="1600" baseline="0" dirty="0" smtClean="0"/>
                        <a:t> nombre de firmes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fr-CA" sz="1600" baseline="0" dirty="0" smtClean="0"/>
                        <a:t>Représente environ 10% commerce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fr-CA" sz="1600" baseline="0" dirty="0" smtClean="0"/>
                        <a:t>Souvent plus efficace  que l’internalisation (gestion RH, plusieurs commanditaires avec éco. d’échelle)</a:t>
                      </a:r>
                      <a:endParaRPr lang="fr-C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fr-CA" sz="1600" dirty="0" smtClean="0"/>
                        <a:t>Filiales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fr-CA" sz="1600" dirty="0" smtClean="0"/>
                        <a:t>Strat</a:t>
                      </a:r>
                      <a:r>
                        <a:rPr lang="fr-CA" sz="1600" baseline="0" dirty="0" smtClean="0"/>
                        <a:t>égie utilisée par un p</a:t>
                      </a:r>
                      <a:r>
                        <a:rPr lang="fr-CA" sz="1600" dirty="0" smtClean="0"/>
                        <a:t>etit</a:t>
                      </a:r>
                      <a:r>
                        <a:rPr lang="fr-CA" sz="1600" baseline="0" dirty="0" smtClean="0"/>
                        <a:t> nombre de firmes multinationales</a:t>
                      </a:r>
                      <a:endParaRPr lang="fr-CA" sz="1600" dirty="0" smtClean="0"/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fr-CA" sz="1600" baseline="0" dirty="0" smtClean="0"/>
                        <a:t>Représente environ </a:t>
                      </a:r>
                      <a:r>
                        <a:rPr lang="fr-CA" sz="1600" dirty="0" smtClean="0"/>
                        <a:t>30% commerce</a:t>
                      </a:r>
                      <a:endParaRPr lang="fr-CA" sz="1600" dirty="0"/>
                    </a:p>
                  </a:txBody>
                  <a:tcPr/>
                </a:tc>
              </a:tr>
              <a:tr h="1409515">
                <a:tc>
                  <a:txBody>
                    <a:bodyPr/>
                    <a:lstStyle/>
                    <a:p>
                      <a:r>
                        <a:rPr lang="fr-CA" sz="1600" b="1" u="sng" dirty="0" smtClean="0"/>
                        <a:t>Délocalisation horizontale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fr-CA" sz="1600" dirty="0" smtClean="0"/>
                        <a:t> Pas de commerce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fr-CA" sz="1600" dirty="0" smtClean="0"/>
                        <a:t> Basé sur  l’arbitrage</a:t>
                      </a:r>
                      <a:r>
                        <a:rPr lang="fr-CA" sz="1600" baseline="0" dirty="0" smtClean="0"/>
                        <a:t> Q&gt;F/t</a:t>
                      </a:r>
                      <a:endParaRPr lang="fr-C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fr-CA" sz="1600" dirty="0" smtClean="0"/>
                        <a:t>Production sous</a:t>
                      </a:r>
                      <a:r>
                        <a:rPr lang="fr-CA" sz="1600" baseline="0" dirty="0" smtClean="0"/>
                        <a:t> licence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fr-CA" sz="1600" baseline="0" dirty="0" smtClean="0"/>
                        <a:t>Marché fermé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fr-CA" sz="1600" smtClean="0"/>
                        <a:t>Strat</a:t>
                      </a:r>
                      <a:r>
                        <a:rPr lang="fr-CA" sz="1600" baseline="0" smtClean="0"/>
                        <a:t>égie peu fréquente</a:t>
                      </a:r>
                      <a:endParaRPr lang="fr-C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fr-CA" sz="1600" dirty="0" smtClean="0"/>
                        <a:t>Filiales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fr-CA" sz="1600" dirty="0" smtClean="0"/>
                        <a:t>Permet</a:t>
                      </a:r>
                      <a:r>
                        <a:rPr lang="fr-CA" sz="1600" baseline="0" dirty="0" smtClean="0"/>
                        <a:t> de contourner les barrières au commerce et d’éviter tout transfert technologique</a:t>
                      </a:r>
                      <a:endParaRPr lang="fr-CA" sz="16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Flèche droite 5"/>
          <p:cNvSpPr/>
          <p:nvPr/>
        </p:nvSpPr>
        <p:spPr>
          <a:xfrm>
            <a:off x="3275856" y="908720"/>
            <a:ext cx="5400600" cy="108012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A" dirty="0" smtClean="0"/>
              <a:t>Risque associé au transfert technologique</a:t>
            </a:r>
            <a:endParaRPr lang="fr-CA" dirty="0"/>
          </a:p>
        </p:txBody>
      </p:sp>
      <p:sp>
        <p:nvSpPr>
          <p:cNvPr id="7" name="Flèche droite 6"/>
          <p:cNvSpPr/>
          <p:nvPr/>
        </p:nvSpPr>
        <p:spPr>
          <a:xfrm rot="5400000">
            <a:off x="-1202450" y="4207278"/>
            <a:ext cx="3528392" cy="9637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A" dirty="0" smtClean="0"/>
              <a:t>Part de la V.A. délocalisée dans le même pays</a:t>
            </a:r>
            <a:endParaRPr lang="fr-C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686800" cy="1143000"/>
          </a:xfrm>
        </p:spPr>
        <p:txBody>
          <a:bodyPr>
            <a:normAutofit fontScale="90000"/>
          </a:bodyPr>
          <a:lstStyle/>
          <a:p>
            <a:r>
              <a:rPr lang="fr-CA" dirty="0" smtClean="0">
                <a:latin typeface="+mn-lt"/>
              </a:rPr>
              <a:t>Contexte : les 3 pans de l’intégration économique</a:t>
            </a:r>
            <a:endParaRPr lang="fr-CA" dirty="0">
              <a:latin typeface="+mn-lt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28800"/>
            <a:ext cx="8075240" cy="4997152"/>
          </a:xfrm>
        </p:spPr>
        <p:txBody>
          <a:bodyPr>
            <a:normAutofit/>
          </a:bodyPr>
          <a:lstStyle/>
          <a:p>
            <a:r>
              <a:rPr lang="fr-CA" dirty="0" smtClean="0"/>
              <a:t>Le libre-échange : l’ouverture du marché des biens et des services</a:t>
            </a:r>
          </a:p>
          <a:p>
            <a:endParaRPr lang="fr-CA" dirty="0" smtClean="0"/>
          </a:p>
          <a:p>
            <a:r>
              <a:rPr lang="fr-CA" dirty="0" smtClean="0"/>
              <a:t>Les unions économiques : l’ouverture du marché des facteurs de production</a:t>
            </a:r>
          </a:p>
          <a:p>
            <a:endParaRPr lang="fr-CA" dirty="0" smtClean="0"/>
          </a:p>
          <a:p>
            <a:r>
              <a:rPr lang="fr-CA" dirty="0" smtClean="0"/>
              <a:t>Les unions monétaires : usage d’une monnaie unique</a:t>
            </a:r>
          </a:p>
          <a:p>
            <a:endParaRPr lang="fr-CA" dirty="0" smtClean="0"/>
          </a:p>
          <a:p>
            <a:pPr lvl="1"/>
            <a:endParaRPr lang="fr-CA" dirty="0" smtClean="0"/>
          </a:p>
          <a:p>
            <a:pPr lvl="2">
              <a:buNone/>
            </a:pPr>
            <a:endParaRPr lang="fr-CA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B84E7-B44B-450A-BBF1-EB1E92E27D5A}" type="slidenum">
              <a:rPr lang="fr-CA" smtClean="0"/>
              <a:pPr/>
              <a:t>3</a:t>
            </a:fld>
            <a:endParaRPr lang="fr-C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686800" cy="1143000"/>
          </a:xfrm>
        </p:spPr>
        <p:txBody>
          <a:bodyPr>
            <a:noAutofit/>
          </a:bodyPr>
          <a:lstStyle/>
          <a:p>
            <a:r>
              <a:rPr lang="fr-CA" dirty="0" smtClean="0"/>
              <a:t>Politique de l’intégration éco.</a:t>
            </a:r>
            <a:endParaRPr lang="fr-C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7931224" cy="4525963"/>
          </a:xfrm>
        </p:spPr>
        <p:txBody>
          <a:bodyPr>
            <a:normAutofit/>
          </a:bodyPr>
          <a:lstStyle/>
          <a:p>
            <a:r>
              <a:rPr lang="fr-CA" dirty="0" smtClean="0"/>
              <a:t>Oui à la mobilité des marchandises…</a:t>
            </a:r>
          </a:p>
          <a:p>
            <a:endParaRPr lang="fr-CA" dirty="0" smtClean="0"/>
          </a:p>
          <a:p>
            <a:endParaRPr lang="fr-CA" dirty="0" smtClean="0"/>
          </a:p>
          <a:p>
            <a:r>
              <a:rPr lang="fr-CA" dirty="0" smtClean="0"/>
              <a:t>et peut-être à celle des services et du capital… </a:t>
            </a:r>
          </a:p>
          <a:p>
            <a:endParaRPr lang="fr-CA" dirty="0" smtClean="0"/>
          </a:p>
          <a:p>
            <a:endParaRPr lang="fr-CA" dirty="0" smtClean="0"/>
          </a:p>
          <a:p>
            <a:r>
              <a:rPr lang="fr-CA" dirty="0" smtClean="0"/>
              <a:t>mais pas à celle du travail!</a:t>
            </a:r>
            <a:endParaRPr lang="fr-CA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B84E7-B44B-450A-BBF1-EB1E92E27D5A}" type="slidenum">
              <a:rPr lang="fr-CA" smtClean="0"/>
              <a:pPr/>
              <a:t>4</a:t>
            </a:fld>
            <a:endParaRPr lang="fr-C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2420888"/>
            <a:ext cx="9144000" cy="1872208"/>
          </a:xfrm>
        </p:spPr>
        <p:txBody>
          <a:bodyPr>
            <a:noAutofit/>
          </a:bodyPr>
          <a:lstStyle/>
          <a:p>
            <a:pPr marL="1028700" indent="-1028700" algn="ctr">
              <a:buClr>
                <a:schemeClr val="accent1"/>
              </a:buClr>
              <a:buFont typeface="+mj-lt"/>
              <a:buAutoNum type="romanUcPeriod"/>
            </a:pPr>
            <a:r>
              <a:rPr lang="fr-CA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 mobilité du travail</a:t>
            </a:r>
            <a:endParaRPr lang="fr-CA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B84E7-B44B-450A-BBF1-EB1E92E27D5A}" type="slidenum">
              <a:rPr lang="fr-CA" smtClean="0"/>
              <a:pPr/>
              <a:t>5</a:t>
            </a:fld>
            <a:endParaRPr lang="fr-C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 smtClean="0"/>
              <a:t>Contexte</a:t>
            </a:r>
            <a:endParaRPr lang="fr-C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003232" cy="4997152"/>
          </a:xfrm>
        </p:spPr>
        <p:txBody>
          <a:bodyPr>
            <a:normAutofit/>
          </a:bodyPr>
          <a:lstStyle/>
          <a:p>
            <a:r>
              <a:rPr lang="fr-CA" dirty="0" smtClean="0"/>
              <a:t>Soit 2 économies…</a:t>
            </a:r>
          </a:p>
          <a:p>
            <a:pPr lvl="1"/>
            <a:r>
              <a:rPr lang="fr-CA" dirty="0" smtClean="0"/>
              <a:t>produisant  1 seul bien</a:t>
            </a:r>
          </a:p>
          <a:p>
            <a:pPr lvl="1"/>
            <a:r>
              <a:rPr lang="fr-CA" dirty="0" smtClean="0"/>
              <a:t>à l’aide 2 facteurs de production substituables: </a:t>
            </a:r>
          </a:p>
          <a:p>
            <a:pPr lvl="2"/>
            <a:r>
              <a:rPr lang="fr-CA" dirty="0" smtClean="0"/>
              <a:t>L</a:t>
            </a:r>
          </a:p>
          <a:p>
            <a:pPr lvl="2"/>
            <a:r>
              <a:rPr lang="fr-CA" dirty="0" smtClean="0"/>
              <a:t>et T ou K.</a:t>
            </a:r>
          </a:p>
          <a:p>
            <a:pPr>
              <a:buNone/>
            </a:pPr>
            <a:endParaRPr lang="fr-CA" dirty="0" smtClean="0"/>
          </a:p>
          <a:p>
            <a:r>
              <a:rPr lang="fr-CA" dirty="0" smtClean="0"/>
              <a:t>Pour reprendre une vielle formule : on dit de ce modèle qu’il est «2*1*2»</a:t>
            </a:r>
          </a:p>
          <a:p>
            <a:endParaRPr lang="fr-CA" dirty="0" smtClean="0"/>
          </a:p>
          <a:p>
            <a:pPr lvl="1"/>
            <a:endParaRPr lang="fr-CA" dirty="0" smtClean="0"/>
          </a:p>
          <a:p>
            <a:pPr lvl="2">
              <a:buNone/>
            </a:pPr>
            <a:endParaRPr lang="fr-CA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B84E7-B44B-450A-BBF1-EB1E92E27D5A}" type="slidenum">
              <a:rPr lang="fr-CA" smtClean="0"/>
              <a:pPr/>
              <a:t>6</a:t>
            </a:fld>
            <a:endParaRPr lang="fr-C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003232" cy="1143000"/>
          </a:xfrm>
        </p:spPr>
        <p:txBody>
          <a:bodyPr>
            <a:noAutofit/>
          </a:bodyPr>
          <a:lstStyle/>
          <a:p>
            <a:r>
              <a:rPr lang="fr-CA" dirty="0" err="1" smtClean="0"/>
              <a:t>Fcts</a:t>
            </a:r>
            <a:r>
              <a:rPr lang="fr-CA" dirty="0" smtClean="0"/>
              <a:t> de </a:t>
            </a:r>
            <a:r>
              <a:rPr lang="fr-CA" dirty="0" err="1" smtClean="0"/>
              <a:t>prod</a:t>
            </a:r>
            <a:r>
              <a:rPr lang="fr-CA" dirty="0" smtClean="0"/>
              <a:t>. à </a:t>
            </a:r>
            <a:r>
              <a:rPr lang="fr-CA" dirty="0" err="1" smtClean="0"/>
              <a:t>rdmts</a:t>
            </a:r>
            <a:r>
              <a:rPr lang="fr-CA" dirty="0" smtClean="0"/>
              <a:t> factoriels décroissants</a:t>
            </a:r>
            <a:endParaRPr lang="fr-CA" dirty="0"/>
          </a:p>
        </p:txBody>
      </p:sp>
      <p:sp>
        <p:nvSpPr>
          <p:cNvPr id="26" name="Line 2"/>
          <p:cNvSpPr>
            <a:spLocks noChangeShapeType="1"/>
          </p:cNvSpPr>
          <p:nvPr/>
        </p:nvSpPr>
        <p:spPr bwMode="auto">
          <a:xfrm>
            <a:off x="2843808" y="5445224"/>
            <a:ext cx="4104456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fr-CA"/>
          </a:p>
        </p:txBody>
      </p:sp>
      <p:sp>
        <p:nvSpPr>
          <p:cNvPr id="27" name="Line 3"/>
          <p:cNvSpPr>
            <a:spLocks noChangeShapeType="1"/>
          </p:cNvSpPr>
          <p:nvPr/>
        </p:nvSpPr>
        <p:spPr bwMode="auto">
          <a:xfrm flipV="1">
            <a:off x="2843808" y="1772816"/>
            <a:ext cx="0" cy="367240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fr-CA"/>
          </a:p>
        </p:txBody>
      </p:sp>
      <p:sp>
        <p:nvSpPr>
          <p:cNvPr id="28" name="Text Box 10"/>
          <p:cNvSpPr txBox="1">
            <a:spLocks noChangeArrowheads="1"/>
          </p:cNvSpPr>
          <p:nvPr/>
        </p:nvSpPr>
        <p:spPr bwMode="auto">
          <a:xfrm>
            <a:off x="6856777" y="5517232"/>
            <a:ext cx="34176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2000" dirty="0" smtClean="0">
                <a:latin typeface="Times"/>
              </a:rPr>
              <a:t>L</a:t>
            </a:r>
            <a:endParaRPr lang="fr-FR" dirty="0">
              <a:latin typeface="Times"/>
            </a:endParaRPr>
          </a:p>
        </p:txBody>
      </p:sp>
      <p:sp>
        <p:nvSpPr>
          <p:cNvPr id="29" name="Text Box 12"/>
          <p:cNvSpPr txBox="1">
            <a:spLocks noChangeArrowheads="1"/>
          </p:cNvSpPr>
          <p:nvPr/>
        </p:nvSpPr>
        <p:spPr bwMode="auto">
          <a:xfrm>
            <a:off x="2329178" y="1700808"/>
            <a:ext cx="370614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fr-FR" sz="2000" dirty="0" smtClean="0">
                <a:latin typeface="Times"/>
              </a:rPr>
              <a:t>Y</a:t>
            </a:r>
            <a:endParaRPr lang="fr-FR" dirty="0">
              <a:latin typeface="Times"/>
            </a:endParaRPr>
          </a:p>
        </p:txBody>
      </p:sp>
      <p:sp>
        <p:nvSpPr>
          <p:cNvPr id="42" name="Text Box 18"/>
          <p:cNvSpPr txBox="1">
            <a:spLocks noChangeArrowheads="1"/>
          </p:cNvSpPr>
          <p:nvPr/>
        </p:nvSpPr>
        <p:spPr bwMode="auto">
          <a:xfrm>
            <a:off x="5148064" y="2426112"/>
            <a:ext cx="3600400" cy="16312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fr-FR" sz="2000" dirty="0" smtClean="0">
                <a:latin typeface="Times"/>
              </a:rPr>
              <a:t>F(K,L)</a:t>
            </a:r>
          </a:p>
          <a:p>
            <a:r>
              <a:rPr lang="fr-FR" sz="2000" dirty="0" smtClean="0">
                <a:latin typeface="Times"/>
              </a:rPr>
              <a:t>F’(L) &gt; 0</a:t>
            </a:r>
          </a:p>
          <a:p>
            <a:r>
              <a:rPr lang="fr-FR" sz="2000" dirty="0" smtClean="0">
                <a:latin typeface="Times"/>
              </a:rPr>
              <a:t>F’’(L) &lt; 0</a:t>
            </a:r>
          </a:p>
          <a:p>
            <a:endParaRPr lang="fr-FR" sz="2000" dirty="0" smtClean="0">
              <a:latin typeface="Times"/>
            </a:endParaRPr>
          </a:p>
          <a:p>
            <a:r>
              <a:rPr lang="fr-FR" sz="2000" dirty="0" smtClean="0">
                <a:latin typeface="Times"/>
              </a:rPr>
              <a:t>(de même pour K avec L fixe) </a:t>
            </a:r>
          </a:p>
        </p:txBody>
      </p:sp>
      <p:cxnSp>
        <p:nvCxnSpPr>
          <p:cNvPr id="48" name="Connecteur droit 47"/>
          <p:cNvCxnSpPr/>
          <p:nvPr/>
        </p:nvCxnSpPr>
        <p:spPr>
          <a:xfrm>
            <a:off x="5436096" y="2714144"/>
            <a:ext cx="276953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Forme libre 11"/>
          <p:cNvSpPr/>
          <p:nvPr/>
        </p:nvSpPr>
        <p:spPr>
          <a:xfrm>
            <a:off x="2844800" y="1988840"/>
            <a:ext cx="3743424" cy="3446760"/>
          </a:xfrm>
          <a:custGeom>
            <a:avLst/>
            <a:gdLst>
              <a:gd name="connsiteX0" fmla="*/ 0 w 3530600"/>
              <a:gd name="connsiteY0" fmla="*/ 3365500 h 3365500"/>
              <a:gd name="connsiteX1" fmla="*/ 622300 w 3530600"/>
              <a:gd name="connsiteY1" fmla="*/ 1968500 h 3365500"/>
              <a:gd name="connsiteX2" fmla="*/ 1536700 w 3530600"/>
              <a:gd name="connsiteY2" fmla="*/ 927100 h 3365500"/>
              <a:gd name="connsiteX3" fmla="*/ 2667000 w 3530600"/>
              <a:gd name="connsiteY3" fmla="*/ 228600 h 3365500"/>
              <a:gd name="connsiteX4" fmla="*/ 3530600 w 3530600"/>
              <a:gd name="connsiteY4" fmla="*/ 0 h 3365500"/>
              <a:gd name="connsiteX5" fmla="*/ 3530600 w 3530600"/>
              <a:gd name="connsiteY5" fmla="*/ 0 h 3365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530600" h="3365500">
                <a:moveTo>
                  <a:pt x="0" y="3365500"/>
                </a:moveTo>
                <a:cubicBezTo>
                  <a:pt x="183091" y="2870200"/>
                  <a:pt x="366183" y="2374900"/>
                  <a:pt x="622300" y="1968500"/>
                </a:cubicBezTo>
                <a:cubicBezTo>
                  <a:pt x="878417" y="1562100"/>
                  <a:pt x="1195917" y="1217083"/>
                  <a:pt x="1536700" y="927100"/>
                </a:cubicBezTo>
                <a:cubicBezTo>
                  <a:pt x="1877483" y="637117"/>
                  <a:pt x="2334683" y="383117"/>
                  <a:pt x="2667000" y="228600"/>
                </a:cubicBezTo>
                <a:cubicBezTo>
                  <a:pt x="2999317" y="74083"/>
                  <a:pt x="3530600" y="0"/>
                  <a:pt x="3530600" y="0"/>
                </a:cubicBezTo>
                <a:lnTo>
                  <a:pt x="3530600" y="0"/>
                </a:lnTo>
              </a:path>
            </a:pathLst>
          </a:cu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CA"/>
          </a:p>
        </p:txBody>
      </p:sp>
      <p:cxnSp>
        <p:nvCxnSpPr>
          <p:cNvPr id="11" name="Connecteur droit 10"/>
          <p:cNvCxnSpPr/>
          <p:nvPr/>
        </p:nvCxnSpPr>
        <p:spPr>
          <a:xfrm>
            <a:off x="5436096" y="2498120"/>
            <a:ext cx="276953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Espace réservé du numéro de diapositive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B84E7-B44B-450A-BBF1-EB1E92E27D5A}" type="slidenum">
              <a:rPr lang="fr-CA" smtClean="0"/>
              <a:pPr/>
              <a:t>7</a:t>
            </a:fld>
            <a:endParaRPr lang="fr-C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 smtClean="0"/>
              <a:t>Rémunération des </a:t>
            </a:r>
            <a:r>
              <a:rPr lang="fr-CA" dirty="0" err="1" smtClean="0"/>
              <a:t>fctrs</a:t>
            </a:r>
            <a:endParaRPr lang="fr-C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686800" cy="4997152"/>
          </a:xfrm>
        </p:spPr>
        <p:txBody>
          <a:bodyPr>
            <a:normAutofit lnSpcReduction="10000"/>
          </a:bodyPr>
          <a:lstStyle/>
          <a:p>
            <a:r>
              <a:rPr lang="fr-CA" dirty="0" smtClean="0"/>
              <a:t>En ccp sur le marché des </a:t>
            </a:r>
            <a:r>
              <a:rPr lang="fr-CA" dirty="0" err="1" smtClean="0"/>
              <a:t>fctrs</a:t>
            </a:r>
            <a:r>
              <a:rPr lang="fr-CA" dirty="0" smtClean="0"/>
              <a:t>, on a: </a:t>
            </a:r>
          </a:p>
          <a:p>
            <a:pPr lvl="1"/>
            <a:r>
              <a:rPr lang="fr-CA" dirty="0" err="1" smtClean="0"/>
              <a:t>w</a:t>
            </a:r>
            <a:r>
              <a:rPr lang="fr-CA" baseline="-25000" dirty="0" err="1" smtClean="0"/>
              <a:t>ix</a:t>
            </a:r>
            <a:r>
              <a:rPr lang="fr-CA" dirty="0" smtClean="0"/>
              <a:t> = </a:t>
            </a:r>
            <a:r>
              <a:rPr lang="fr-CA" dirty="0" err="1" smtClean="0"/>
              <a:t>P</a:t>
            </a:r>
            <a:r>
              <a:rPr lang="fr-CA" baseline="-25000" dirty="0" err="1" smtClean="0"/>
              <a:t>ix</a:t>
            </a:r>
            <a:r>
              <a:rPr lang="fr-CA" dirty="0" smtClean="0"/>
              <a:t> * </a:t>
            </a:r>
            <a:r>
              <a:rPr lang="fr-CA" dirty="0" err="1" smtClean="0"/>
              <a:t>F’</a:t>
            </a:r>
            <a:r>
              <a:rPr lang="fr-CA" baseline="-25000" dirty="0" err="1" smtClean="0"/>
              <a:t>ix</a:t>
            </a:r>
            <a:r>
              <a:rPr lang="fr-CA" dirty="0" smtClean="0"/>
              <a:t>(L)</a:t>
            </a:r>
          </a:p>
          <a:p>
            <a:pPr lvl="1"/>
            <a:r>
              <a:rPr lang="fr-CA" dirty="0" err="1" smtClean="0"/>
              <a:t>r</a:t>
            </a:r>
            <a:r>
              <a:rPr lang="fr-CA" baseline="-25000" dirty="0" err="1" smtClean="0"/>
              <a:t>ix</a:t>
            </a:r>
            <a:r>
              <a:rPr lang="fr-CA" baseline="-25000" dirty="0" smtClean="0"/>
              <a:t> </a:t>
            </a:r>
            <a:r>
              <a:rPr lang="fr-CA" dirty="0" smtClean="0"/>
              <a:t>= </a:t>
            </a:r>
            <a:r>
              <a:rPr lang="fr-CA" dirty="0" err="1" smtClean="0"/>
              <a:t>P</a:t>
            </a:r>
            <a:r>
              <a:rPr lang="fr-CA" baseline="-25000" dirty="0" err="1" smtClean="0"/>
              <a:t>ix</a:t>
            </a:r>
            <a:r>
              <a:rPr lang="fr-CA" dirty="0" smtClean="0"/>
              <a:t> * </a:t>
            </a:r>
            <a:r>
              <a:rPr lang="fr-CA" dirty="0" err="1" smtClean="0"/>
              <a:t>F’</a:t>
            </a:r>
            <a:r>
              <a:rPr lang="fr-CA" baseline="-25000" dirty="0" err="1" smtClean="0"/>
              <a:t>ix</a:t>
            </a:r>
            <a:r>
              <a:rPr lang="fr-CA" dirty="0" smtClean="0"/>
              <a:t>(K)</a:t>
            </a:r>
          </a:p>
          <a:p>
            <a:pPr lvl="1"/>
            <a:endParaRPr lang="fr-CA" sz="3000" dirty="0" smtClean="0"/>
          </a:p>
          <a:p>
            <a:r>
              <a:rPr lang="fr-CA" dirty="0" smtClean="0"/>
              <a:t>Chaque </a:t>
            </a:r>
            <a:r>
              <a:rPr lang="fr-CA" dirty="0" err="1" smtClean="0"/>
              <a:t>fctr</a:t>
            </a:r>
            <a:r>
              <a:rPr lang="fr-CA" dirty="0" smtClean="0"/>
              <a:t> est rémunéré à la valeur de son Pm, qui diminue avec l’utilisation intensive de ce dernier dans la production</a:t>
            </a:r>
          </a:p>
          <a:p>
            <a:endParaRPr lang="fr-CA" dirty="0" smtClean="0"/>
          </a:p>
          <a:p>
            <a:r>
              <a:rPr lang="fr-CA" dirty="0" smtClean="0"/>
              <a:t>la mobilité des </a:t>
            </a:r>
            <a:r>
              <a:rPr lang="fr-CA" dirty="0" err="1" smtClean="0"/>
              <a:t>fctrs</a:t>
            </a:r>
            <a:r>
              <a:rPr lang="fr-CA" dirty="0" smtClean="0"/>
              <a:t> impliquerait donc w</a:t>
            </a:r>
            <a:r>
              <a:rPr lang="fr-CA" baseline="-25000" dirty="0" smtClean="0"/>
              <a:t>1x</a:t>
            </a:r>
            <a:r>
              <a:rPr lang="fr-CA" dirty="0" smtClean="0"/>
              <a:t>=w</a:t>
            </a:r>
            <a:r>
              <a:rPr lang="fr-CA" baseline="-25000" dirty="0" smtClean="0"/>
              <a:t>2x </a:t>
            </a:r>
            <a:r>
              <a:rPr lang="fr-CA" dirty="0" smtClean="0"/>
              <a:t>et r</a:t>
            </a:r>
            <a:r>
              <a:rPr lang="fr-CA" baseline="-25000" dirty="0" smtClean="0"/>
              <a:t>1x</a:t>
            </a:r>
            <a:r>
              <a:rPr lang="fr-CA" dirty="0" smtClean="0"/>
              <a:t>=r</a:t>
            </a:r>
            <a:r>
              <a:rPr lang="fr-CA" baseline="-25000" dirty="0" smtClean="0"/>
              <a:t>2x</a:t>
            </a:r>
            <a:endParaRPr lang="fr-CA" dirty="0" smtClean="0"/>
          </a:p>
          <a:p>
            <a:pPr lvl="1"/>
            <a:endParaRPr lang="fr-CA" baseline="-25000" dirty="0" smtClean="0"/>
          </a:p>
          <a:p>
            <a:pPr lvl="1">
              <a:buNone/>
            </a:pPr>
            <a:endParaRPr lang="fr-CA" baseline="-25000" dirty="0" smtClean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B84E7-B44B-450A-BBF1-EB1E92E27D5A}" type="slidenum">
              <a:rPr lang="fr-CA" smtClean="0"/>
              <a:pPr/>
              <a:t>8</a:t>
            </a:fld>
            <a:endParaRPr lang="fr-C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686800" cy="1143000"/>
          </a:xfrm>
        </p:spPr>
        <p:txBody>
          <a:bodyPr>
            <a:noAutofit/>
          </a:bodyPr>
          <a:lstStyle/>
          <a:p>
            <a:r>
              <a:rPr lang="fr-CA" dirty="0" smtClean="0"/>
              <a:t>Pm de L et rémunérations de L et K</a:t>
            </a:r>
            <a:endParaRPr lang="fr-CA" dirty="0"/>
          </a:p>
        </p:txBody>
      </p:sp>
      <p:sp>
        <p:nvSpPr>
          <p:cNvPr id="26" name="Line 2"/>
          <p:cNvSpPr>
            <a:spLocks noChangeShapeType="1"/>
          </p:cNvSpPr>
          <p:nvPr/>
        </p:nvSpPr>
        <p:spPr bwMode="auto">
          <a:xfrm>
            <a:off x="2843808" y="5445224"/>
            <a:ext cx="4104456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fr-CA"/>
          </a:p>
        </p:txBody>
      </p:sp>
      <p:sp>
        <p:nvSpPr>
          <p:cNvPr id="27" name="Line 3"/>
          <p:cNvSpPr>
            <a:spLocks noChangeShapeType="1"/>
          </p:cNvSpPr>
          <p:nvPr/>
        </p:nvSpPr>
        <p:spPr bwMode="auto">
          <a:xfrm flipV="1">
            <a:off x="2843808" y="1772816"/>
            <a:ext cx="0" cy="367240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fr-CA"/>
          </a:p>
        </p:txBody>
      </p:sp>
      <p:sp>
        <p:nvSpPr>
          <p:cNvPr id="28" name="Text Box 10"/>
          <p:cNvSpPr txBox="1">
            <a:spLocks noChangeArrowheads="1"/>
          </p:cNvSpPr>
          <p:nvPr/>
        </p:nvSpPr>
        <p:spPr bwMode="auto">
          <a:xfrm>
            <a:off x="6856777" y="5517232"/>
            <a:ext cx="47481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2000" dirty="0" err="1" smtClean="0">
                <a:latin typeface="Times"/>
              </a:rPr>
              <a:t>L</a:t>
            </a:r>
            <a:r>
              <a:rPr lang="fr-FR" sz="2000" baseline="-25000" dirty="0" err="1" smtClean="0">
                <a:latin typeface="Times"/>
              </a:rPr>
              <a:t>ix</a:t>
            </a:r>
            <a:endParaRPr lang="fr-FR" baseline="-25000" dirty="0">
              <a:latin typeface="Times"/>
            </a:endParaRPr>
          </a:p>
        </p:txBody>
      </p:sp>
      <p:sp>
        <p:nvSpPr>
          <p:cNvPr id="29" name="Text Box 12"/>
          <p:cNvSpPr txBox="1">
            <a:spLocks noChangeArrowheads="1"/>
          </p:cNvSpPr>
          <p:nvPr/>
        </p:nvSpPr>
        <p:spPr bwMode="auto">
          <a:xfrm>
            <a:off x="1979712" y="1700808"/>
            <a:ext cx="864096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fr-FR" sz="2000" dirty="0" err="1" smtClean="0">
                <a:latin typeface="Times"/>
              </a:rPr>
              <a:t>Pm</a:t>
            </a:r>
            <a:r>
              <a:rPr lang="fr-FR" sz="2000" baseline="-25000" dirty="0" err="1" smtClean="0">
                <a:latin typeface="Times"/>
              </a:rPr>
              <a:t>ix</a:t>
            </a:r>
            <a:endParaRPr lang="fr-FR" baseline="-25000" dirty="0">
              <a:latin typeface="Times"/>
            </a:endParaRPr>
          </a:p>
        </p:txBody>
      </p:sp>
      <p:sp>
        <p:nvSpPr>
          <p:cNvPr id="42" name="Text Box 18"/>
          <p:cNvSpPr txBox="1">
            <a:spLocks noChangeArrowheads="1"/>
          </p:cNvSpPr>
          <p:nvPr/>
        </p:nvSpPr>
        <p:spPr bwMode="auto">
          <a:xfrm>
            <a:off x="6372200" y="4253026"/>
            <a:ext cx="79208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fr-FR" sz="2000" dirty="0" smtClean="0">
                <a:latin typeface="Times"/>
              </a:rPr>
              <a:t>Pm</a:t>
            </a:r>
          </a:p>
        </p:txBody>
      </p:sp>
      <p:sp>
        <p:nvSpPr>
          <p:cNvPr id="12" name="Forme libre 11"/>
          <p:cNvSpPr/>
          <p:nvPr/>
        </p:nvSpPr>
        <p:spPr>
          <a:xfrm rot="15922205">
            <a:off x="3331343" y="1461302"/>
            <a:ext cx="3133249" cy="3860274"/>
          </a:xfrm>
          <a:custGeom>
            <a:avLst/>
            <a:gdLst>
              <a:gd name="connsiteX0" fmla="*/ 0 w 3530600"/>
              <a:gd name="connsiteY0" fmla="*/ 3365500 h 3365500"/>
              <a:gd name="connsiteX1" fmla="*/ 622300 w 3530600"/>
              <a:gd name="connsiteY1" fmla="*/ 1968500 h 3365500"/>
              <a:gd name="connsiteX2" fmla="*/ 1536700 w 3530600"/>
              <a:gd name="connsiteY2" fmla="*/ 927100 h 3365500"/>
              <a:gd name="connsiteX3" fmla="*/ 2667000 w 3530600"/>
              <a:gd name="connsiteY3" fmla="*/ 228600 h 3365500"/>
              <a:gd name="connsiteX4" fmla="*/ 3530600 w 3530600"/>
              <a:gd name="connsiteY4" fmla="*/ 0 h 3365500"/>
              <a:gd name="connsiteX5" fmla="*/ 3530600 w 3530600"/>
              <a:gd name="connsiteY5" fmla="*/ 0 h 3365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530600" h="3365500">
                <a:moveTo>
                  <a:pt x="0" y="3365500"/>
                </a:moveTo>
                <a:cubicBezTo>
                  <a:pt x="183091" y="2870200"/>
                  <a:pt x="366183" y="2374900"/>
                  <a:pt x="622300" y="1968500"/>
                </a:cubicBezTo>
                <a:cubicBezTo>
                  <a:pt x="878417" y="1562100"/>
                  <a:pt x="1195917" y="1217083"/>
                  <a:pt x="1536700" y="927100"/>
                </a:cubicBezTo>
                <a:cubicBezTo>
                  <a:pt x="1877483" y="637117"/>
                  <a:pt x="2334683" y="383117"/>
                  <a:pt x="2667000" y="228600"/>
                </a:cubicBezTo>
                <a:cubicBezTo>
                  <a:pt x="2999317" y="74083"/>
                  <a:pt x="3530600" y="0"/>
                  <a:pt x="3530600" y="0"/>
                </a:cubicBezTo>
                <a:lnTo>
                  <a:pt x="3530600" y="0"/>
                </a:lnTo>
              </a:path>
            </a:pathLst>
          </a:cu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CA"/>
          </a:p>
        </p:txBody>
      </p:sp>
      <p:sp>
        <p:nvSpPr>
          <p:cNvPr id="13" name="Espace réservé du numéro de diapositive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B84E7-B44B-450A-BBF1-EB1E92E27D5A}" type="slidenum">
              <a:rPr lang="fr-CA" smtClean="0"/>
              <a:pPr/>
              <a:t>9</a:t>
            </a:fld>
            <a:endParaRPr lang="fr-CA"/>
          </a:p>
        </p:txBody>
      </p:sp>
      <p:cxnSp>
        <p:nvCxnSpPr>
          <p:cNvPr id="15" name="Connecteur droit 14"/>
          <p:cNvCxnSpPr/>
          <p:nvPr/>
        </p:nvCxnSpPr>
        <p:spPr>
          <a:xfrm>
            <a:off x="2915816" y="3861048"/>
            <a:ext cx="1368152" cy="0"/>
          </a:xfrm>
          <a:prstGeom prst="line">
            <a:avLst/>
          </a:prstGeom>
          <a:ln>
            <a:solidFill>
              <a:schemeClr val="tx1"/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onnecteur droit 16"/>
          <p:cNvCxnSpPr/>
          <p:nvPr/>
        </p:nvCxnSpPr>
        <p:spPr>
          <a:xfrm>
            <a:off x="4283968" y="3861048"/>
            <a:ext cx="0" cy="1584176"/>
          </a:xfrm>
          <a:prstGeom prst="line">
            <a:avLst/>
          </a:prstGeom>
          <a:ln>
            <a:solidFill>
              <a:schemeClr val="tx1"/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 Box 12"/>
          <p:cNvSpPr txBox="1">
            <a:spLocks noChangeArrowheads="1"/>
          </p:cNvSpPr>
          <p:nvPr/>
        </p:nvSpPr>
        <p:spPr bwMode="auto">
          <a:xfrm>
            <a:off x="2257170" y="3604954"/>
            <a:ext cx="658646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fr-FR" sz="2000" dirty="0" err="1" smtClean="0">
                <a:latin typeface="Times"/>
              </a:rPr>
              <a:t>W</a:t>
            </a:r>
            <a:r>
              <a:rPr lang="fr-FR" sz="2000" baseline="-25000" dirty="0" err="1" smtClean="0">
                <a:latin typeface="Times"/>
              </a:rPr>
              <a:t>ix</a:t>
            </a:r>
            <a:endParaRPr lang="fr-FR" baseline="-25000" dirty="0">
              <a:latin typeface="Times"/>
            </a:endParaRPr>
          </a:p>
        </p:txBody>
      </p:sp>
      <p:sp>
        <p:nvSpPr>
          <p:cNvPr id="19" name="Text Box 12"/>
          <p:cNvSpPr txBox="1">
            <a:spLocks noChangeArrowheads="1"/>
          </p:cNvSpPr>
          <p:nvPr/>
        </p:nvSpPr>
        <p:spPr bwMode="auto">
          <a:xfrm>
            <a:off x="4057370" y="5445224"/>
            <a:ext cx="658646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fr-FR" sz="2000" dirty="0" err="1" smtClean="0">
                <a:latin typeface="Times"/>
              </a:rPr>
              <a:t>L</a:t>
            </a:r>
            <a:r>
              <a:rPr lang="fr-FR" sz="2000" baseline="-25000" dirty="0" err="1" smtClean="0">
                <a:latin typeface="Times"/>
              </a:rPr>
              <a:t>ix</a:t>
            </a:r>
            <a:endParaRPr lang="fr-FR" baseline="-25000" dirty="0">
              <a:latin typeface="Times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2843808" y="3861048"/>
            <a:ext cx="1440160" cy="158417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A" dirty="0" smtClean="0"/>
              <a:t>Salaires</a:t>
            </a:r>
            <a:endParaRPr lang="fr-CA" dirty="0"/>
          </a:p>
        </p:txBody>
      </p:sp>
      <p:sp>
        <p:nvSpPr>
          <p:cNvPr id="21" name="ZoneTexte 20"/>
          <p:cNvSpPr txBox="1"/>
          <p:nvPr/>
        </p:nvSpPr>
        <p:spPr>
          <a:xfrm>
            <a:off x="2792269" y="3275692"/>
            <a:ext cx="9156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CA" dirty="0" smtClean="0"/>
              <a:t>Rentes</a:t>
            </a:r>
            <a:endParaRPr lang="fr-C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chnique">
  <a:themeElements>
    <a:clrScheme name="Technique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Technique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Technique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2354</TotalTime>
  <Words>1390</Words>
  <Application>Microsoft Office PowerPoint</Application>
  <PresentationFormat>Affichage à l'écran (4:3)</PresentationFormat>
  <Paragraphs>221</Paragraphs>
  <Slides>26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26</vt:i4>
      </vt:variant>
    </vt:vector>
  </HeadingPairs>
  <TitlesOfParts>
    <vt:vector size="27" baseType="lpstr">
      <vt:lpstr>Technique</vt:lpstr>
      <vt:lpstr>Les mouvements internationaux DE FACTEURS</vt:lpstr>
      <vt:lpstr>Plan</vt:lpstr>
      <vt:lpstr>Contexte : les 3 pans de l’intégration économique</vt:lpstr>
      <vt:lpstr>Politique de l’intégration éco.</vt:lpstr>
      <vt:lpstr>La mobilité du travail</vt:lpstr>
      <vt:lpstr>Contexte</vt:lpstr>
      <vt:lpstr>Fcts de prod. à rdmts factoriels décroissants</vt:lpstr>
      <vt:lpstr>Rémunération des fctrs</vt:lpstr>
      <vt:lpstr>Pm de L et rémunérations de L et K</vt:lpstr>
      <vt:lpstr>Pm de L</vt:lpstr>
      <vt:lpstr>Vers un modèle à 2 biens</vt:lpstr>
      <vt:lpstr>La mobilité de L en pratique</vt:lpstr>
      <vt:lpstr>La mobilité du capital</vt:lpstr>
      <vt:lpstr>Les échanges de capitaux</vt:lpstr>
      <vt:lpstr>Arbitrage intertemporel de C</vt:lpstr>
      <vt:lpstr>Écart de rdmts de I et biais de la CPP intertemporelle</vt:lpstr>
      <vt:lpstr>Échange de C intertemporel et r</vt:lpstr>
      <vt:lpstr>Échange de C intertemporel et r</vt:lpstr>
      <vt:lpstr>Échange de C intertemporel</vt:lpstr>
      <vt:lpstr>Les mouvements du capital</vt:lpstr>
      <vt:lpstr>Flux de capitaux et salaires</vt:lpstr>
      <vt:lpstr>La firme multinationale</vt:lpstr>
      <vt:lpstr>Flux de capitaux et IDE</vt:lpstr>
      <vt:lpstr>Enjeux de l’IDE : la localisation</vt:lpstr>
      <vt:lpstr>Enjeux de l’IDE : l’internalisation</vt:lpstr>
      <vt:lpstr>Les formes de la délocalisation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Les mouvements internationaux de facteurs</dc:title>
  <dc:creator>HP Authorized Customer</dc:creator>
  <cp:lastModifiedBy>Bureau</cp:lastModifiedBy>
  <cp:revision>367</cp:revision>
  <dcterms:created xsi:type="dcterms:W3CDTF">2011-08-30T14:17:19Z</dcterms:created>
  <dcterms:modified xsi:type="dcterms:W3CDTF">2020-09-02T18:46:58Z</dcterms:modified>
</cp:coreProperties>
</file>