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61"/>
  </p:notesMasterIdLst>
  <p:handoutMasterIdLst>
    <p:handoutMasterId r:id="rId62"/>
  </p:handoutMasterIdLst>
  <p:sldIdLst>
    <p:sldId id="256" r:id="rId2"/>
    <p:sldId id="370" r:id="rId3"/>
    <p:sldId id="433" r:id="rId4"/>
    <p:sldId id="434" r:id="rId5"/>
    <p:sldId id="435" r:id="rId6"/>
    <p:sldId id="436" r:id="rId7"/>
    <p:sldId id="437" r:id="rId8"/>
    <p:sldId id="438" r:id="rId9"/>
    <p:sldId id="439" r:id="rId10"/>
    <p:sldId id="440" r:id="rId11"/>
    <p:sldId id="441" r:id="rId12"/>
    <p:sldId id="442" r:id="rId13"/>
    <p:sldId id="443" r:id="rId14"/>
    <p:sldId id="444" r:id="rId15"/>
    <p:sldId id="445" r:id="rId16"/>
    <p:sldId id="446" r:id="rId17"/>
    <p:sldId id="447" r:id="rId18"/>
    <p:sldId id="448" r:id="rId19"/>
    <p:sldId id="449" r:id="rId20"/>
    <p:sldId id="450" r:id="rId21"/>
    <p:sldId id="451" r:id="rId22"/>
    <p:sldId id="452" r:id="rId23"/>
    <p:sldId id="371" r:id="rId24"/>
    <p:sldId id="429" r:id="rId25"/>
    <p:sldId id="431" r:id="rId26"/>
    <p:sldId id="432" r:id="rId27"/>
    <p:sldId id="428" r:id="rId28"/>
    <p:sldId id="387" r:id="rId29"/>
    <p:sldId id="337" r:id="rId30"/>
    <p:sldId id="390" r:id="rId31"/>
    <p:sldId id="386" r:id="rId32"/>
    <p:sldId id="339" r:id="rId33"/>
    <p:sldId id="340" r:id="rId34"/>
    <p:sldId id="345" r:id="rId35"/>
    <p:sldId id="341" r:id="rId36"/>
    <p:sldId id="342" r:id="rId37"/>
    <p:sldId id="343" r:id="rId38"/>
    <p:sldId id="346" r:id="rId39"/>
    <p:sldId id="398" r:id="rId40"/>
    <p:sldId id="419" r:id="rId41"/>
    <p:sldId id="426" r:id="rId42"/>
    <p:sldId id="394" r:id="rId43"/>
    <p:sldId id="395" r:id="rId44"/>
    <p:sldId id="396" r:id="rId45"/>
    <p:sldId id="397" r:id="rId46"/>
    <p:sldId id="430" r:id="rId47"/>
    <p:sldId id="411" r:id="rId48"/>
    <p:sldId id="412" r:id="rId49"/>
    <p:sldId id="413" r:id="rId50"/>
    <p:sldId id="414" r:id="rId51"/>
    <p:sldId id="415" r:id="rId52"/>
    <p:sldId id="416" r:id="rId53"/>
    <p:sldId id="417" r:id="rId54"/>
    <p:sldId id="418" r:id="rId55"/>
    <p:sldId id="348" r:id="rId56"/>
    <p:sldId id="350" r:id="rId57"/>
    <p:sldId id="424" r:id="rId58"/>
    <p:sldId id="425" r:id="rId59"/>
    <p:sldId id="385" r:id="rId60"/>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809" autoAdjust="0"/>
    <p:restoredTop sz="94624" autoAdjust="0"/>
  </p:normalViewPr>
  <p:slideViewPr>
    <p:cSldViewPr>
      <p:cViewPr varScale="1">
        <p:scale>
          <a:sx n="82" d="100"/>
          <a:sy n="82" d="100"/>
        </p:scale>
        <p:origin x="-14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90075B-20FA-43E8-9E2D-897B8775FFF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fr-FR"/>
        </a:p>
      </dgm:t>
    </dgm:pt>
    <dgm:pt modelId="{53383B28-38A4-4FCC-81DC-C2920181FD79}">
      <dgm:prSet phldrT="[Texte]"/>
      <dgm:spPr/>
      <dgm:t>
        <a:bodyPr/>
        <a:lstStyle/>
        <a:p>
          <a:r>
            <a:rPr lang="fr-FR" dirty="0" smtClean="0"/>
            <a:t>Gains de l’échange</a:t>
          </a:r>
          <a:endParaRPr lang="fr-FR" dirty="0"/>
        </a:p>
      </dgm:t>
    </dgm:pt>
    <dgm:pt modelId="{86D05AAB-F6FD-4AD4-8FE2-5FE3B78EB4AE}" type="parTrans" cxnId="{FCAAFBB7-104B-4172-8905-21A5C94C2680}">
      <dgm:prSet/>
      <dgm:spPr/>
      <dgm:t>
        <a:bodyPr/>
        <a:lstStyle/>
        <a:p>
          <a:endParaRPr lang="fr-FR"/>
        </a:p>
      </dgm:t>
    </dgm:pt>
    <dgm:pt modelId="{FF29FD84-0382-4E16-8A79-BCB5AB3E8868}" type="sibTrans" cxnId="{FCAAFBB7-104B-4172-8905-21A5C94C2680}">
      <dgm:prSet/>
      <dgm:spPr/>
      <dgm:t>
        <a:bodyPr/>
        <a:lstStyle/>
        <a:p>
          <a:endParaRPr lang="fr-FR"/>
        </a:p>
      </dgm:t>
    </dgm:pt>
    <dgm:pt modelId="{7CDCBB44-AB23-4C34-A815-D3ECB5F3AA88}">
      <dgm:prSet phldrT="[Texte]"/>
      <dgm:spPr/>
      <dgm:t>
        <a:bodyPr/>
        <a:lstStyle/>
        <a:p>
          <a:r>
            <a:rPr lang="fr-FR" dirty="0" smtClean="0"/>
            <a:t>Av. </a:t>
          </a:r>
          <a:r>
            <a:rPr lang="fr-FR" dirty="0" err="1" smtClean="0"/>
            <a:t>comp</a:t>
          </a:r>
          <a:r>
            <a:rPr lang="fr-FR" dirty="0" smtClean="0"/>
            <a:t>.</a:t>
          </a:r>
          <a:endParaRPr lang="fr-FR" dirty="0"/>
        </a:p>
      </dgm:t>
    </dgm:pt>
    <dgm:pt modelId="{E0FC22D6-FF49-40D9-A998-BD2FE169DFC4}" type="parTrans" cxnId="{A98FA5A3-BFDC-4C47-B431-88DD96E27F5C}">
      <dgm:prSet/>
      <dgm:spPr/>
      <dgm:t>
        <a:bodyPr/>
        <a:lstStyle/>
        <a:p>
          <a:endParaRPr lang="fr-FR"/>
        </a:p>
      </dgm:t>
    </dgm:pt>
    <dgm:pt modelId="{01E6F5E7-4BFF-47D0-A0B3-B5DF93AB0264}" type="sibTrans" cxnId="{A98FA5A3-BFDC-4C47-B431-88DD96E27F5C}">
      <dgm:prSet/>
      <dgm:spPr/>
      <dgm:t>
        <a:bodyPr/>
        <a:lstStyle/>
        <a:p>
          <a:endParaRPr lang="fr-FR"/>
        </a:p>
      </dgm:t>
    </dgm:pt>
    <dgm:pt modelId="{F86BA44B-B47C-40BE-A983-E04C2E301FA6}">
      <dgm:prSet phldrT="[Texte]"/>
      <dgm:spPr/>
      <dgm:t>
        <a:bodyPr/>
        <a:lstStyle/>
        <a:p>
          <a:r>
            <a:rPr lang="fr-FR" dirty="0" smtClean="0"/>
            <a:t>Éco. d’échelle</a:t>
          </a:r>
          <a:endParaRPr lang="fr-FR" dirty="0"/>
        </a:p>
      </dgm:t>
    </dgm:pt>
    <dgm:pt modelId="{C1F0D4DA-0598-44B3-BB05-C44A62356198}" type="parTrans" cxnId="{270C1DED-F585-480D-82A1-797FAA6AFCC1}">
      <dgm:prSet/>
      <dgm:spPr/>
      <dgm:t>
        <a:bodyPr/>
        <a:lstStyle/>
        <a:p>
          <a:endParaRPr lang="fr-FR"/>
        </a:p>
      </dgm:t>
    </dgm:pt>
    <dgm:pt modelId="{EE90864A-7027-4324-A066-44DEF52E31D0}" type="sibTrans" cxnId="{270C1DED-F585-480D-82A1-797FAA6AFCC1}">
      <dgm:prSet/>
      <dgm:spPr/>
      <dgm:t>
        <a:bodyPr/>
        <a:lstStyle/>
        <a:p>
          <a:endParaRPr lang="fr-FR"/>
        </a:p>
      </dgm:t>
    </dgm:pt>
    <dgm:pt modelId="{E0D23389-5319-4D1C-86DA-E2EC0B34968A}">
      <dgm:prSet phldrT="[Texte]"/>
      <dgm:spPr/>
      <dgm:t>
        <a:bodyPr/>
        <a:lstStyle/>
        <a:p>
          <a:r>
            <a:rPr lang="fr-FR" dirty="0" smtClean="0"/>
            <a:t>Externes</a:t>
          </a:r>
          <a:endParaRPr lang="fr-FR" dirty="0"/>
        </a:p>
      </dgm:t>
    </dgm:pt>
    <dgm:pt modelId="{79817BB8-CD53-4601-A50E-206F253A4074}" type="parTrans" cxnId="{51EFF005-11DD-458A-80EF-2BE51EDCC660}">
      <dgm:prSet/>
      <dgm:spPr/>
      <dgm:t>
        <a:bodyPr/>
        <a:lstStyle/>
        <a:p>
          <a:endParaRPr lang="fr-FR"/>
        </a:p>
      </dgm:t>
    </dgm:pt>
    <dgm:pt modelId="{714A420D-5732-4FD3-8913-C8B93CF3B2A9}" type="sibTrans" cxnId="{51EFF005-11DD-458A-80EF-2BE51EDCC660}">
      <dgm:prSet/>
      <dgm:spPr/>
      <dgm:t>
        <a:bodyPr/>
        <a:lstStyle/>
        <a:p>
          <a:endParaRPr lang="fr-FR"/>
        </a:p>
      </dgm:t>
    </dgm:pt>
    <dgm:pt modelId="{34C71078-AB60-4E81-BD16-50659744179E}">
      <dgm:prSet phldrT="[Texte]"/>
      <dgm:spPr/>
      <dgm:t>
        <a:bodyPr/>
        <a:lstStyle/>
        <a:p>
          <a:r>
            <a:rPr lang="fr-FR" dirty="0" smtClean="0"/>
            <a:t>Internes</a:t>
          </a:r>
          <a:endParaRPr lang="fr-FR" dirty="0"/>
        </a:p>
      </dgm:t>
    </dgm:pt>
    <dgm:pt modelId="{3EA9E77E-FE87-4A38-845B-388205DCEF4E}" type="parTrans" cxnId="{E2AD70E9-1401-498E-9387-C8AB1AB0CF6D}">
      <dgm:prSet/>
      <dgm:spPr/>
      <dgm:t>
        <a:bodyPr/>
        <a:lstStyle/>
        <a:p>
          <a:endParaRPr lang="fr-FR"/>
        </a:p>
      </dgm:t>
    </dgm:pt>
    <dgm:pt modelId="{F25D2CC7-E7A4-448E-B27D-61AB8B2D4120}" type="sibTrans" cxnId="{E2AD70E9-1401-498E-9387-C8AB1AB0CF6D}">
      <dgm:prSet/>
      <dgm:spPr/>
      <dgm:t>
        <a:bodyPr/>
        <a:lstStyle/>
        <a:p>
          <a:endParaRPr lang="fr-FR"/>
        </a:p>
      </dgm:t>
    </dgm:pt>
    <dgm:pt modelId="{96D794B1-5349-4BDA-B8F5-48B0D75E3595}">
      <dgm:prSet phldrT="[Texte]"/>
      <dgm:spPr/>
      <dgm:t>
        <a:bodyPr/>
        <a:lstStyle/>
        <a:p>
          <a:r>
            <a:rPr lang="fr-FR" dirty="0" smtClean="0"/>
            <a:t>CC </a:t>
          </a:r>
          <a:r>
            <a:rPr lang="fr-FR" dirty="0" err="1" smtClean="0"/>
            <a:t>monop</a:t>
          </a:r>
          <a:r>
            <a:rPr lang="fr-FR" dirty="0" smtClean="0"/>
            <a:t>.</a:t>
          </a:r>
          <a:endParaRPr lang="fr-FR" dirty="0"/>
        </a:p>
      </dgm:t>
    </dgm:pt>
    <dgm:pt modelId="{75743493-24A3-4488-9A9A-0B4225E34050}" type="parTrans" cxnId="{E7306CBF-9E41-4450-AE88-FC60DA8A1F89}">
      <dgm:prSet/>
      <dgm:spPr/>
      <dgm:t>
        <a:bodyPr/>
        <a:lstStyle/>
        <a:p>
          <a:endParaRPr lang="fr-FR"/>
        </a:p>
      </dgm:t>
    </dgm:pt>
    <dgm:pt modelId="{2C303136-26A9-474E-9F49-38C614CBD441}" type="sibTrans" cxnId="{E7306CBF-9E41-4450-AE88-FC60DA8A1F89}">
      <dgm:prSet/>
      <dgm:spPr/>
      <dgm:t>
        <a:bodyPr/>
        <a:lstStyle/>
        <a:p>
          <a:endParaRPr lang="fr-FR"/>
        </a:p>
      </dgm:t>
    </dgm:pt>
    <dgm:pt modelId="{D20E9346-8D5A-4ED0-96BF-10F1B05FA6B0}">
      <dgm:prSet phldrT="[Texte]"/>
      <dgm:spPr/>
      <dgm:t>
        <a:bodyPr/>
        <a:lstStyle/>
        <a:p>
          <a:r>
            <a:rPr lang="fr-FR" dirty="0" err="1" smtClean="0"/>
            <a:t>Monop</a:t>
          </a:r>
          <a:r>
            <a:rPr lang="fr-FR" dirty="0" smtClean="0"/>
            <a:t>. bilatéraux</a:t>
          </a:r>
          <a:endParaRPr lang="fr-FR" dirty="0"/>
        </a:p>
      </dgm:t>
    </dgm:pt>
    <dgm:pt modelId="{BA06F2D1-AC7D-4B24-B97C-91B22E12D97A}" type="parTrans" cxnId="{5EAEC6FB-1839-4A51-AEB3-1DD87B632706}">
      <dgm:prSet/>
      <dgm:spPr/>
      <dgm:t>
        <a:bodyPr/>
        <a:lstStyle/>
        <a:p>
          <a:endParaRPr lang="fr-FR"/>
        </a:p>
      </dgm:t>
    </dgm:pt>
    <dgm:pt modelId="{6122AA95-13FB-45FF-8293-798B7F656A89}" type="sibTrans" cxnId="{5EAEC6FB-1839-4A51-AEB3-1DD87B632706}">
      <dgm:prSet/>
      <dgm:spPr/>
      <dgm:t>
        <a:bodyPr/>
        <a:lstStyle/>
        <a:p>
          <a:endParaRPr lang="fr-FR"/>
        </a:p>
      </dgm:t>
    </dgm:pt>
    <dgm:pt modelId="{13FC6718-B877-46E3-B806-FE4425A22635}">
      <dgm:prSet phldrT="[Texte]"/>
      <dgm:spPr/>
      <dgm:t>
        <a:bodyPr/>
        <a:lstStyle/>
        <a:p>
          <a:r>
            <a:rPr lang="fr-FR" dirty="0" smtClean="0"/>
            <a:t>Leader/suiveur ou grand/petit</a:t>
          </a:r>
          <a:endParaRPr lang="fr-FR" dirty="0"/>
        </a:p>
      </dgm:t>
    </dgm:pt>
    <dgm:pt modelId="{262F00F6-ECB3-4E14-A7C8-E296B1250594}" type="parTrans" cxnId="{0FF32E97-B3B6-4E95-9D52-724FA5A5ACC5}">
      <dgm:prSet/>
      <dgm:spPr/>
      <dgm:t>
        <a:bodyPr/>
        <a:lstStyle/>
        <a:p>
          <a:endParaRPr lang="fr-FR"/>
        </a:p>
      </dgm:t>
    </dgm:pt>
    <dgm:pt modelId="{D191A38B-BAE1-4053-8DC1-7AA1690A3FE2}" type="sibTrans" cxnId="{0FF32E97-B3B6-4E95-9D52-724FA5A5ACC5}">
      <dgm:prSet/>
      <dgm:spPr/>
      <dgm:t>
        <a:bodyPr/>
        <a:lstStyle/>
        <a:p>
          <a:endParaRPr lang="fr-FR"/>
        </a:p>
      </dgm:t>
    </dgm:pt>
    <dgm:pt modelId="{703B2A17-0E3C-4475-A29F-51D2F4F6EF1B}">
      <dgm:prSet phldrT="[Texte]"/>
      <dgm:spPr/>
      <dgm:t>
        <a:bodyPr/>
        <a:lstStyle/>
        <a:p>
          <a:r>
            <a:rPr lang="fr-FR" dirty="0" smtClean="0"/>
            <a:t>Gains certains pour l’éco. mondiale, mais incertains pour l’éco. des pays suiveurs/petits</a:t>
          </a:r>
          <a:endParaRPr lang="fr-FR" dirty="0"/>
        </a:p>
      </dgm:t>
    </dgm:pt>
    <dgm:pt modelId="{38EC3E32-517B-49BC-8C8D-9E84CA740E9B}" type="parTrans" cxnId="{5A0ABAE3-3F4B-41C1-8737-DE05C780B9AC}">
      <dgm:prSet/>
      <dgm:spPr/>
      <dgm:t>
        <a:bodyPr/>
        <a:lstStyle/>
        <a:p>
          <a:endParaRPr lang="fr-FR"/>
        </a:p>
      </dgm:t>
    </dgm:pt>
    <dgm:pt modelId="{EE9479D8-EA49-49EB-B08F-D14245827C7F}" type="sibTrans" cxnId="{5A0ABAE3-3F4B-41C1-8737-DE05C780B9AC}">
      <dgm:prSet/>
      <dgm:spPr/>
      <dgm:t>
        <a:bodyPr/>
        <a:lstStyle/>
        <a:p>
          <a:endParaRPr lang="fr-FR"/>
        </a:p>
      </dgm:t>
    </dgm:pt>
    <dgm:pt modelId="{399B2496-A556-4AEC-BF51-14436B27D351}">
      <dgm:prSet phldrT="[Texte]"/>
      <dgm:spPr/>
      <dgm:t>
        <a:bodyPr/>
        <a:lstStyle/>
        <a:p>
          <a:r>
            <a:rPr lang="fr-FR" dirty="0" smtClean="0"/>
            <a:t>Gains certains, le plus souvent réciproques</a:t>
          </a:r>
          <a:endParaRPr lang="fr-FR" dirty="0"/>
        </a:p>
      </dgm:t>
    </dgm:pt>
    <dgm:pt modelId="{18C626EA-E697-4437-B6FA-0B2D1D2A231F}" type="parTrans" cxnId="{A3356AC2-ACE8-4D0A-9ED4-29C38E0824FA}">
      <dgm:prSet/>
      <dgm:spPr/>
      <dgm:t>
        <a:bodyPr/>
        <a:lstStyle/>
        <a:p>
          <a:endParaRPr lang="fr-FR"/>
        </a:p>
      </dgm:t>
    </dgm:pt>
    <dgm:pt modelId="{D80E507B-E512-4D77-BD95-FE3B9FD51967}" type="sibTrans" cxnId="{A3356AC2-ACE8-4D0A-9ED4-29C38E0824FA}">
      <dgm:prSet/>
      <dgm:spPr/>
      <dgm:t>
        <a:bodyPr/>
        <a:lstStyle/>
        <a:p>
          <a:endParaRPr lang="fr-FR"/>
        </a:p>
      </dgm:t>
    </dgm:pt>
    <dgm:pt modelId="{15DA185B-DB44-4178-9379-966DE0157D47}">
      <dgm:prSet phldrT="[Texte]"/>
      <dgm:spPr/>
      <dgm:t>
        <a:bodyPr/>
        <a:lstStyle/>
        <a:p>
          <a:r>
            <a:rPr lang="fr-FR" dirty="0" smtClean="0"/>
            <a:t>Gains réciproques probables en fonctions des coûts de transactions</a:t>
          </a:r>
          <a:endParaRPr lang="fr-FR" dirty="0"/>
        </a:p>
      </dgm:t>
    </dgm:pt>
    <dgm:pt modelId="{13EFAA25-651C-4C3C-BCB4-EF8BA4E61DD2}" type="parTrans" cxnId="{CC5ED658-41D7-4107-BA5B-7B61A381CFB5}">
      <dgm:prSet/>
      <dgm:spPr/>
      <dgm:t>
        <a:bodyPr/>
        <a:lstStyle/>
        <a:p>
          <a:endParaRPr lang="fr-FR"/>
        </a:p>
      </dgm:t>
    </dgm:pt>
    <dgm:pt modelId="{F6D98660-6197-4530-A9DE-DA49BB613F92}" type="sibTrans" cxnId="{CC5ED658-41D7-4107-BA5B-7B61A381CFB5}">
      <dgm:prSet/>
      <dgm:spPr/>
      <dgm:t>
        <a:bodyPr/>
        <a:lstStyle/>
        <a:p>
          <a:endParaRPr lang="fr-FR"/>
        </a:p>
      </dgm:t>
    </dgm:pt>
    <dgm:pt modelId="{10D67287-7C43-466C-B93D-0AA1BF76ED36}">
      <dgm:prSet phldrT="[Texte]"/>
      <dgm:spPr/>
      <dgm:t>
        <a:bodyPr/>
        <a:lstStyle/>
        <a:p>
          <a:r>
            <a:rPr lang="fr-FR" dirty="0" smtClean="0"/>
            <a:t>Gains réciproques</a:t>
          </a:r>
          <a:endParaRPr lang="fr-FR" dirty="0"/>
        </a:p>
      </dgm:t>
    </dgm:pt>
    <dgm:pt modelId="{D0DC9332-2A79-4680-9DE8-6F473F2A1F30}" type="parTrans" cxnId="{470A1AB6-6EDE-44D0-AD93-501907281C18}">
      <dgm:prSet/>
      <dgm:spPr/>
      <dgm:t>
        <a:bodyPr/>
        <a:lstStyle/>
        <a:p>
          <a:endParaRPr lang="fr-FR"/>
        </a:p>
      </dgm:t>
    </dgm:pt>
    <dgm:pt modelId="{1590F786-AF61-4391-A56F-9B30F89D8C22}" type="sibTrans" cxnId="{470A1AB6-6EDE-44D0-AD93-501907281C18}">
      <dgm:prSet/>
      <dgm:spPr/>
      <dgm:t>
        <a:bodyPr/>
        <a:lstStyle/>
        <a:p>
          <a:endParaRPr lang="fr-FR"/>
        </a:p>
      </dgm:t>
    </dgm:pt>
    <dgm:pt modelId="{8459549A-00A4-43A9-A18F-78B0F81A196E}">
      <dgm:prSet phldrT="[Texte]"/>
      <dgm:spPr/>
      <dgm:t>
        <a:bodyPr/>
        <a:lstStyle/>
        <a:p>
          <a:r>
            <a:rPr lang="fr-FR" dirty="0" smtClean="0"/>
            <a:t>Modernes (HOS)</a:t>
          </a:r>
          <a:endParaRPr lang="fr-FR" dirty="0"/>
        </a:p>
      </dgm:t>
    </dgm:pt>
    <dgm:pt modelId="{FAA1C106-1672-431B-B0FE-1EB804828B27}" type="parTrans" cxnId="{DE7B982E-EFAD-4852-BD1C-60F35B9174D8}">
      <dgm:prSet/>
      <dgm:spPr/>
      <dgm:t>
        <a:bodyPr/>
        <a:lstStyle/>
        <a:p>
          <a:endParaRPr lang="fr-FR"/>
        </a:p>
      </dgm:t>
    </dgm:pt>
    <dgm:pt modelId="{336EDAED-9C77-43DE-9A71-D7933786A235}" type="sibTrans" cxnId="{DE7B982E-EFAD-4852-BD1C-60F35B9174D8}">
      <dgm:prSet/>
      <dgm:spPr/>
      <dgm:t>
        <a:bodyPr/>
        <a:lstStyle/>
        <a:p>
          <a:endParaRPr lang="fr-FR"/>
        </a:p>
      </dgm:t>
    </dgm:pt>
    <dgm:pt modelId="{DFB2A266-44B9-4002-B158-9306B9F943F4}">
      <dgm:prSet phldrT="[Texte]"/>
      <dgm:spPr/>
      <dgm:t>
        <a:bodyPr/>
        <a:lstStyle/>
        <a:p>
          <a:r>
            <a:rPr lang="fr-FR" dirty="0" smtClean="0"/>
            <a:t>Écarts donnés de CR</a:t>
          </a:r>
          <a:endParaRPr lang="fr-FR" dirty="0"/>
        </a:p>
      </dgm:t>
    </dgm:pt>
    <dgm:pt modelId="{CB01F434-AFE9-4B69-A8B7-354A2E784B63}" type="parTrans" cxnId="{1BB24A2B-839B-489E-911F-813B51AA0FDF}">
      <dgm:prSet/>
      <dgm:spPr/>
      <dgm:t>
        <a:bodyPr/>
        <a:lstStyle/>
        <a:p>
          <a:endParaRPr lang="fr-FR"/>
        </a:p>
      </dgm:t>
    </dgm:pt>
    <dgm:pt modelId="{943E358D-5A60-427D-8777-420E34B3E730}" type="sibTrans" cxnId="{1BB24A2B-839B-489E-911F-813B51AA0FDF}">
      <dgm:prSet/>
      <dgm:spPr/>
      <dgm:t>
        <a:bodyPr/>
        <a:lstStyle/>
        <a:p>
          <a:endParaRPr lang="fr-FR"/>
        </a:p>
      </dgm:t>
    </dgm:pt>
    <dgm:pt modelId="{0B667245-125B-4B6B-AECF-A8CEFAC64E3F}">
      <dgm:prSet phldrT="[Texte]"/>
      <dgm:spPr/>
      <dgm:t>
        <a:bodyPr/>
        <a:lstStyle/>
        <a:p>
          <a:r>
            <a:rPr lang="fr-FR" dirty="0" smtClean="0"/>
            <a:t>Écarts de CR reposant sur des écarts de dotations de facteurs</a:t>
          </a:r>
          <a:endParaRPr lang="fr-FR" dirty="0"/>
        </a:p>
      </dgm:t>
    </dgm:pt>
    <dgm:pt modelId="{C452A015-E723-4EDF-8EBF-D20A3B055760}" type="parTrans" cxnId="{EDC1B75C-B1B5-403D-B2FF-018CF8647B49}">
      <dgm:prSet/>
      <dgm:spPr/>
      <dgm:t>
        <a:bodyPr/>
        <a:lstStyle/>
        <a:p>
          <a:endParaRPr lang="fr-FR"/>
        </a:p>
      </dgm:t>
    </dgm:pt>
    <dgm:pt modelId="{87AF0EE7-4CF0-4255-951E-13AA29D419D3}" type="sibTrans" cxnId="{EDC1B75C-B1B5-403D-B2FF-018CF8647B49}">
      <dgm:prSet/>
      <dgm:spPr/>
      <dgm:t>
        <a:bodyPr/>
        <a:lstStyle/>
        <a:p>
          <a:endParaRPr lang="fr-FR"/>
        </a:p>
      </dgm:t>
    </dgm:pt>
    <dgm:pt modelId="{4EE9AFCF-8AF0-425C-AFFA-9DF28E219DAC}">
      <dgm:prSet phldrT="[Texte]"/>
      <dgm:spPr/>
      <dgm:t>
        <a:bodyPr/>
        <a:lstStyle/>
        <a:p>
          <a:r>
            <a:rPr lang="fr-FR" dirty="0" smtClean="0"/>
            <a:t>Gains réciproques, mais création d’inégalités de </a:t>
          </a:r>
          <a:r>
            <a:rPr lang="fr-FR" dirty="0" err="1" smtClean="0"/>
            <a:t>rev</a:t>
          </a:r>
          <a:r>
            <a:rPr lang="fr-FR" dirty="0" smtClean="0"/>
            <a:t>. internes</a:t>
          </a:r>
          <a:endParaRPr lang="fr-FR" dirty="0"/>
        </a:p>
      </dgm:t>
    </dgm:pt>
    <dgm:pt modelId="{E3207692-0711-4D66-A288-B81A9495A48A}" type="parTrans" cxnId="{96D05878-8DC6-47C3-AE89-5C761CA73F79}">
      <dgm:prSet/>
      <dgm:spPr/>
      <dgm:t>
        <a:bodyPr/>
        <a:lstStyle/>
        <a:p>
          <a:endParaRPr lang="fr-FR"/>
        </a:p>
      </dgm:t>
    </dgm:pt>
    <dgm:pt modelId="{F5A56580-D2FD-4F3C-A20B-6CB57F8458C0}" type="sibTrans" cxnId="{96D05878-8DC6-47C3-AE89-5C761CA73F79}">
      <dgm:prSet/>
      <dgm:spPr/>
      <dgm:t>
        <a:bodyPr/>
        <a:lstStyle/>
        <a:p>
          <a:endParaRPr lang="fr-FR"/>
        </a:p>
      </dgm:t>
    </dgm:pt>
    <dgm:pt modelId="{8DBB0B09-9133-438B-9E3B-842684538F81}">
      <dgm:prSet phldrT="[Texte]"/>
      <dgm:spPr/>
      <dgm:t>
        <a:bodyPr/>
        <a:lstStyle/>
        <a:p>
          <a:r>
            <a:rPr lang="fr-FR" dirty="0" smtClean="0"/>
            <a:t>Classiques (Ricardo)</a:t>
          </a:r>
          <a:endParaRPr lang="fr-FR" dirty="0"/>
        </a:p>
      </dgm:t>
    </dgm:pt>
    <dgm:pt modelId="{4831AEF7-5378-495B-B4C5-3A92FE54985D}" type="parTrans" cxnId="{E826BE1B-6A23-438E-8337-2754A1E9E9D4}">
      <dgm:prSet/>
      <dgm:spPr/>
      <dgm:t>
        <a:bodyPr/>
        <a:lstStyle/>
        <a:p>
          <a:endParaRPr lang="fr-FR"/>
        </a:p>
      </dgm:t>
    </dgm:pt>
    <dgm:pt modelId="{292715BE-F7A1-4786-BE2A-FB85270FCBE8}" type="sibTrans" cxnId="{E826BE1B-6A23-438E-8337-2754A1E9E9D4}">
      <dgm:prSet/>
      <dgm:spPr/>
      <dgm:t>
        <a:bodyPr/>
        <a:lstStyle/>
        <a:p>
          <a:endParaRPr lang="fr-FR"/>
        </a:p>
      </dgm:t>
    </dgm:pt>
    <dgm:pt modelId="{3281A3BD-E2F2-441C-93D1-910D51154B68}" type="pres">
      <dgm:prSet presAssocID="{F590075B-20FA-43E8-9E2D-897B8775FFF3}" presName="hierChild1" presStyleCnt="0">
        <dgm:presLayoutVars>
          <dgm:orgChart val="1"/>
          <dgm:chPref val="1"/>
          <dgm:dir/>
          <dgm:animOne val="branch"/>
          <dgm:animLvl val="lvl"/>
          <dgm:resizeHandles/>
        </dgm:presLayoutVars>
      </dgm:prSet>
      <dgm:spPr/>
      <dgm:t>
        <a:bodyPr/>
        <a:lstStyle/>
        <a:p>
          <a:endParaRPr lang="fr-FR"/>
        </a:p>
      </dgm:t>
    </dgm:pt>
    <dgm:pt modelId="{83FCD830-CABB-4AD6-B22E-15F05A177B8A}" type="pres">
      <dgm:prSet presAssocID="{53383B28-38A4-4FCC-81DC-C2920181FD79}" presName="hierRoot1" presStyleCnt="0">
        <dgm:presLayoutVars>
          <dgm:hierBranch val="init"/>
        </dgm:presLayoutVars>
      </dgm:prSet>
      <dgm:spPr/>
    </dgm:pt>
    <dgm:pt modelId="{F0DBF9DE-E8D8-4B80-9ACD-6548950F3247}" type="pres">
      <dgm:prSet presAssocID="{53383B28-38A4-4FCC-81DC-C2920181FD79}" presName="rootComposite1" presStyleCnt="0"/>
      <dgm:spPr/>
    </dgm:pt>
    <dgm:pt modelId="{68874A1B-8B65-4841-87B4-1E878D2F3882}" type="pres">
      <dgm:prSet presAssocID="{53383B28-38A4-4FCC-81DC-C2920181FD79}" presName="rootText1" presStyleLbl="node0" presStyleIdx="0" presStyleCnt="1" custScaleX="115717">
        <dgm:presLayoutVars>
          <dgm:chPref val="3"/>
        </dgm:presLayoutVars>
      </dgm:prSet>
      <dgm:spPr/>
      <dgm:t>
        <a:bodyPr/>
        <a:lstStyle/>
        <a:p>
          <a:endParaRPr lang="fr-FR"/>
        </a:p>
      </dgm:t>
    </dgm:pt>
    <dgm:pt modelId="{1B815BE5-8E4F-4B39-A65C-053AE61F0666}" type="pres">
      <dgm:prSet presAssocID="{53383B28-38A4-4FCC-81DC-C2920181FD79}" presName="rootConnector1" presStyleLbl="node1" presStyleIdx="0" presStyleCnt="0"/>
      <dgm:spPr/>
      <dgm:t>
        <a:bodyPr/>
        <a:lstStyle/>
        <a:p>
          <a:endParaRPr lang="fr-FR"/>
        </a:p>
      </dgm:t>
    </dgm:pt>
    <dgm:pt modelId="{054678B6-008C-4867-847C-824CDAA6487C}" type="pres">
      <dgm:prSet presAssocID="{53383B28-38A4-4FCC-81DC-C2920181FD79}" presName="hierChild2" presStyleCnt="0"/>
      <dgm:spPr/>
    </dgm:pt>
    <dgm:pt modelId="{D1F15F6E-81A7-4461-B445-6479A759C53A}" type="pres">
      <dgm:prSet presAssocID="{E0FC22D6-FF49-40D9-A998-BD2FE169DFC4}" presName="Name37" presStyleLbl="parChTrans1D2" presStyleIdx="0" presStyleCnt="2"/>
      <dgm:spPr/>
      <dgm:t>
        <a:bodyPr/>
        <a:lstStyle/>
        <a:p>
          <a:endParaRPr lang="fr-FR"/>
        </a:p>
      </dgm:t>
    </dgm:pt>
    <dgm:pt modelId="{3CCDF3D9-2E5F-4C0A-BA2C-FFD60162E39A}" type="pres">
      <dgm:prSet presAssocID="{7CDCBB44-AB23-4C34-A815-D3ECB5F3AA88}" presName="hierRoot2" presStyleCnt="0">
        <dgm:presLayoutVars>
          <dgm:hierBranch val="init"/>
        </dgm:presLayoutVars>
      </dgm:prSet>
      <dgm:spPr/>
    </dgm:pt>
    <dgm:pt modelId="{0E6FA415-7775-45F0-BE32-F23D79F137F9}" type="pres">
      <dgm:prSet presAssocID="{7CDCBB44-AB23-4C34-A815-D3ECB5F3AA88}" presName="rootComposite" presStyleCnt="0"/>
      <dgm:spPr/>
    </dgm:pt>
    <dgm:pt modelId="{CDB2D72D-25F6-45BC-AFCA-F4A300D6983D}" type="pres">
      <dgm:prSet presAssocID="{7CDCBB44-AB23-4C34-A815-D3ECB5F3AA88}" presName="rootText" presStyleLbl="node2" presStyleIdx="0" presStyleCnt="2" custScaleX="110000">
        <dgm:presLayoutVars>
          <dgm:chPref val="3"/>
        </dgm:presLayoutVars>
      </dgm:prSet>
      <dgm:spPr/>
      <dgm:t>
        <a:bodyPr/>
        <a:lstStyle/>
        <a:p>
          <a:endParaRPr lang="fr-FR"/>
        </a:p>
      </dgm:t>
    </dgm:pt>
    <dgm:pt modelId="{AA0BFBFC-FC4A-494D-83C1-3AAEF9800387}" type="pres">
      <dgm:prSet presAssocID="{7CDCBB44-AB23-4C34-A815-D3ECB5F3AA88}" presName="rootConnector" presStyleLbl="node2" presStyleIdx="0" presStyleCnt="2"/>
      <dgm:spPr/>
      <dgm:t>
        <a:bodyPr/>
        <a:lstStyle/>
        <a:p>
          <a:endParaRPr lang="fr-FR"/>
        </a:p>
      </dgm:t>
    </dgm:pt>
    <dgm:pt modelId="{773CCE43-F8A0-4240-B3D4-E81AD28003EA}" type="pres">
      <dgm:prSet presAssocID="{7CDCBB44-AB23-4C34-A815-D3ECB5F3AA88}" presName="hierChild4" presStyleCnt="0"/>
      <dgm:spPr/>
    </dgm:pt>
    <dgm:pt modelId="{566D8722-7C70-462A-A44D-ACB61449905A}" type="pres">
      <dgm:prSet presAssocID="{4831AEF7-5378-495B-B4C5-3A92FE54985D}" presName="Name37" presStyleLbl="parChTrans1D3" presStyleIdx="0" presStyleCnt="4"/>
      <dgm:spPr/>
      <dgm:t>
        <a:bodyPr/>
        <a:lstStyle/>
        <a:p>
          <a:endParaRPr lang="fr-FR"/>
        </a:p>
      </dgm:t>
    </dgm:pt>
    <dgm:pt modelId="{C65360BE-FCE9-4B5F-B7A2-5F63A66252FA}" type="pres">
      <dgm:prSet presAssocID="{8DBB0B09-9133-438B-9E3B-842684538F81}" presName="hierRoot2" presStyleCnt="0">
        <dgm:presLayoutVars>
          <dgm:hierBranch val="init"/>
        </dgm:presLayoutVars>
      </dgm:prSet>
      <dgm:spPr/>
    </dgm:pt>
    <dgm:pt modelId="{903F517C-F78D-4663-B576-A7839076DD0F}" type="pres">
      <dgm:prSet presAssocID="{8DBB0B09-9133-438B-9E3B-842684538F81}" presName="rootComposite" presStyleCnt="0"/>
      <dgm:spPr/>
    </dgm:pt>
    <dgm:pt modelId="{13D2DFDD-CA0B-48C2-A3D6-3B77F9AD710D}" type="pres">
      <dgm:prSet presAssocID="{8DBB0B09-9133-438B-9E3B-842684538F81}" presName="rootText" presStyleLbl="node3" presStyleIdx="0" presStyleCnt="4">
        <dgm:presLayoutVars>
          <dgm:chPref val="3"/>
        </dgm:presLayoutVars>
      </dgm:prSet>
      <dgm:spPr/>
      <dgm:t>
        <a:bodyPr/>
        <a:lstStyle/>
        <a:p>
          <a:endParaRPr lang="fr-FR"/>
        </a:p>
      </dgm:t>
    </dgm:pt>
    <dgm:pt modelId="{F7C16EF7-184A-46BE-89A1-1A33EF927C26}" type="pres">
      <dgm:prSet presAssocID="{8DBB0B09-9133-438B-9E3B-842684538F81}" presName="rootConnector" presStyleLbl="node3" presStyleIdx="0" presStyleCnt="4"/>
      <dgm:spPr/>
      <dgm:t>
        <a:bodyPr/>
        <a:lstStyle/>
        <a:p>
          <a:endParaRPr lang="fr-FR"/>
        </a:p>
      </dgm:t>
    </dgm:pt>
    <dgm:pt modelId="{1BAD0DBA-CEEE-4BF0-AF86-AE89BDBAB943}" type="pres">
      <dgm:prSet presAssocID="{8DBB0B09-9133-438B-9E3B-842684538F81}" presName="hierChild4" presStyleCnt="0"/>
      <dgm:spPr/>
    </dgm:pt>
    <dgm:pt modelId="{17F45575-D58C-4D02-9E4D-3DE1CB5F3DDC}" type="pres">
      <dgm:prSet presAssocID="{CB01F434-AFE9-4B69-A8B7-354A2E784B63}" presName="Name37" presStyleLbl="parChTrans1D4" presStyleIdx="0" presStyleCnt="10"/>
      <dgm:spPr/>
      <dgm:t>
        <a:bodyPr/>
        <a:lstStyle/>
        <a:p>
          <a:endParaRPr lang="fr-FR"/>
        </a:p>
      </dgm:t>
    </dgm:pt>
    <dgm:pt modelId="{DEC2573A-CEDB-4BAC-901C-C7D6350A79D1}" type="pres">
      <dgm:prSet presAssocID="{DFB2A266-44B9-4002-B158-9306B9F943F4}" presName="hierRoot2" presStyleCnt="0">
        <dgm:presLayoutVars>
          <dgm:hierBranch val="init"/>
        </dgm:presLayoutVars>
      </dgm:prSet>
      <dgm:spPr/>
    </dgm:pt>
    <dgm:pt modelId="{8C73BC39-C671-4C69-B29B-EBE12DAFE02C}" type="pres">
      <dgm:prSet presAssocID="{DFB2A266-44B9-4002-B158-9306B9F943F4}" presName="rootComposite" presStyleCnt="0"/>
      <dgm:spPr/>
    </dgm:pt>
    <dgm:pt modelId="{447F10F3-DAAB-4BB0-BE64-50EF17B144C1}" type="pres">
      <dgm:prSet presAssocID="{DFB2A266-44B9-4002-B158-9306B9F943F4}" presName="rootText" presStyleLbl="node4" presStyleIdx="0" presStyleCnt="10">
        <dgm:presLayoutVars>
          <dgm:chPref val="3"/>
        </dgm:presLayoutVars>
      </dgm:prSet>
      <dgm:spPr/>
      <dgm:t>
        <a:bodyPr/>
        <a:lstStyle/>
        <a:p>
          <a:endParaRPr lang="fr-FR"/>
        </a:p>
      </dgm:t>
    </dgm:pt>
    <dgm:pt modelId="{02483A32-2E63-4B34-8ADD-2C17734337F3}" type="pres">
      <dgm:prSet presAssocID="{DFB2A266-44B9-4002-B158-9306B9F943F4}" presName="rootConnector" presStyleLbl="node4" presStyleIdx="0" presStyleCnt="10"/>
      <dgm:spPr/>
      <dgm:t>
        <a:bodyPr/>
        <a:lstStyle/>
        <a:p>
          <a:endParaRPr lang="fr-FR"/>
        </a:p>
      </dgm:t>
    </dgm:pt>
    <dgm:pt modelId="{2305FD7F-10A6-4036-A523-4B849DC7E4DC}" type="pres">
      <dgm:prSet presAssocID="{DFB2A266-44B9-4002-B158-9306B9F943F4}" presName="hierChild4" presStyleCnt="0"/>
      <dgm:spPr/>
    </dgm:pt>
    <dgm:pt modelId="{AB3A22FB-5987-404E-BF8B-967ABD72CE27}" type="pres">
      <dgm:prSet presAssocID="{D0DC9332-2A79-4680-9DE8-6F473F2A1F30}" presName="Name37" presStyleLbl="parChTrans1D4" presStyleIdx="1" presStyleCnt="10"/>
      <dgm:spPr/>
      <dgm:t>
        <a:bodyPr/>
        <a:lstStyle/>
        <a:p>
          <a:endParaRPr lang="fr-FR"/>
        </a:p>
      </dgm:t>
    </dgm:pt>
    <dgm:pt modelId="{80989EDE-9239-42D6-A4D3-D575281FA55C}" type="pres">
      <dgm:prSet presAssocID="{10D67287-7C43-466C-B93D-0AA1BF76ED36}" presName="hierRoot2" presStyleCnt="0">
        <dgm:presLayoutVars>
          <dgm:hierBranch val="init"/>
        </dgm:presLayoutVars>
      </dgm:prSet>
      <dgm:spPr/>
    </dgm:pt>
    <dgm:pt modelId="{A94AD4CF-6DC8-4F19-BCD8-536B2A5A5E92}" type="pres">
      <dgm:prSet presAssocID="{10D67287-7C43-466C-B93D-0AA1BF76ED36}" presName="rootComposite" presStyleCnt="0"/>
      <dgm:spPr/>
    </dgm:pt>
    <dgm:pt modelId="{4D6090E0-23A2-4998-A1B5-E989350E08CB}" type="pres">
      <dgm:prSet presAssocID="{10D67287-7C43-466C-B93D-0AA1BF76ED36}" presName="rootText" presStyleLbl="node4" presStyleIdx="1" presStyleCnt="10">
        <dgm:presLayoutVars>
          <dgm:chPref val="3"/>
        </dgm:presLayoutVars>
      </dgm:prSet>
      <dgm:spPr/>
      <dgm:t>
        <a:bodyPr/>
        <a:lstStyle/>
        <a:p>
          <a:endParaRPr lang="fr-FR"/>
        </a:p>
      </dgm:t>
    </dgm:pt>
    <dgm:pt modelId="{43D0FD5F-8578-416A-8CD3-1FD4D5B86010}" type="pres">
      <dgm:prSet presAssocID="{10D67287-7C43-466C-B93D-0AA1BF76ED36}" presName="rootConnector" presStyleLbl="node4" presStyleIdx="1" presStyleCnt="10"/>
      <dgm:spPr/>
      <dgm:t>
        <a:bodyPr/>
        <a:lstStyle/>
        <a:p>
          <a:endParaRPr lang="fr-FR"/>
        </a:p>
      </dgm:t>
    </dgm:pt>
    <dgm:pt modelId="{CBD30732-442A-4275-977C-0FEE746F38B5}" type="pres">
      <dgm:prSet presAssocID="{10D67287-7C43-466C-B93D-0AA1BF76ED36}" presName="hierChild4" presStyleCnt="0"/>
      <dgm:spPr/>
    </dgm:pt>
    <dgm:pt modelId="{08DAA623-AA9F-4974-8382-60810B250297}" type="pres">
      <dgm:prSet presAssocID="{10D67287-7C43-466C-B93D-0AA1BF76ED36}" presName="hierChild5" presStyleCnt="0"/>
      <dgm:spPr/>
    </dgm:pt>
    <dgm:pt modelId="{FE5EE620-83F3-4F4D-8879-9D1B96DBE8F6}" type="pres">
      <dgm:prSet presAssocID="{DFB2A266-44B9-4002-B158-9306B9F943F4}" presName="hierChild5" presStyleCnt="0"/>
      <dgm:spPr/>
    </dgm:pt>
    <dgm:pt modelId="{DCD256FD-BE59-4538-A4F1-FE5FFC942C62}" type="pres">
      <dgm:prSet presAssocID="{8DBB0B09-9133-438B-9E3B-842684538F81}" presName="hierChild5" presStyleCnt="0"/>
      <dgm:spPr/>
    </dgm:pt>
    <dgm:pt modelId="{57CD6C69-7265-4E07-A5F8-147C7C134FBF}" type="pres">
      <dgm:prSet presAssocID="{FAA1C106-1672-431B-B0FE-1EB804828B27}" presName="Name37" presStyleLbl="parChTrans1D3" presStyleIdx="1" presStyleCnt="4"/>
      <dgm:spPr/>
      <dgm:t>
        <a:bodyPr/>
        <a:lstStyle/>
        <a:p>
          <a:endParaRPr lang="fr-FR"/>
        </a:p>
      </dgm:t>
    </dgm:pt>
    <dgm:pt modelId="{1D51C1B4-5457-4FF2-8460-2D5E4C4024F1}" type="pres">
      <dgm:prSet presAssocID="{8459549A-00A4-43A9-A18F-78B0F81A196E}" presName="hierRoot2" presStyleCnt="0">
        <dgm:presLayoutVars>
          <dgm:hierBranch val="init"/>
        </dgm:presLayoutVars>
      </dgm:prSet>
      <dgm:spPr/>
    </dgm:pt>
    <dgm:pt modelId="{446F3C31-8DC7-42CF-9038-4939D4936080}" type="pres">
      <dgm:prSet presAssocID="{8459549A-00A4-43A9-A18F-78B0F81A196E}" presName="rootComposite" presStyleCnt="0"/>
      <dgm:spPr/>
    </dgm:pt>
    <dgm:pt modelId="{0A9094C2-AA5F-4B2C-8D60-02D417A3FABF}" type="pres">
      <dgm:prSet presAssocID="{8459549A-00A4-43A9-A18F-78B0F81A196E}" presName="rootText" presStyleLbl="node3" presStyleIdx="1" presStyleCnt="4">
        <dgm:presLayoutVars>
          <dgm:chPref val="3"/>
        </dgm:presLayoutVars>
      </dgm:prSet>
      <dgm:spPr/>
      <dgm:t>
        <a:bodyPr/>
        <a:lstStyle/>
        <a:p>
          <a:endParaRPr lang="fr-FR"/>
        </a:p>
      </dgm:t>
    </dgm:pt>
    <dgm:pt modelId="{DC9A6A9D-2000-4240-A342-C65FB2745A70}" type="pres">
      <dgm:prSet presAssocID="{8459549A-00A4-43A9-A18F-78B0F81A196E}" presName="rootConnector" presStyleLbl="node3" presStyleIdx="1" presStyleCnt="4"/>
      <dgm:spPr/>
      <dgm:t>
        <a:bodyPr/>
        <a:lstStyle/>
        <a:p>
          <a:endParaRPr lang="fr-FR"/>
        </a:p>
      </dgm:t>
    </dgm:pt>
    <dgm:pt modelId="{2B0B0DF4-0271-4104-9264-6B2625427EAA}" type="pres">
      <dgm:prSet presAssocID="{8459549A-00A4-43A9-A18F-78B0F81A196E}" presName="hierChild4" presStyleCnt="0"/>
      <dgm:spPr/>
    </dgm:pt>
    <dgm:pt modelId="{FB326202-3F02-428F-A399-4CD1A4B6D63E}" type="pres">
      <dgm:prSet presAssocID="{C452A015-E723-4EDF-8EBF-D20A3B055760}" presName="Name37" presStyleLbl="parChTrans1D4" presStyleIdx="2" presStyleCnt="10"/>
      <dgm:spPr/>
      <dgm:t>
        <a:bodyPr/>
        <a:lstStyle/>
        <a:p>
          <a:endParaRPr lang="fr-FR"/>
        </a:p>
      </dgm:t>
    </dgm:pt>
    <dgm:pt modelId="{52D86BA1-C8E7-4EC4-B191-8E45C3A2A60F}" type="pres">
      <dgm:prSet presAssocID="{0B667245-125B-4B6B-AECF-A8CEFAC64E3F}" presName="hierRoot2" presStyleCnt="0">
        <dgm:presLayoutVars>
          <dgm:hierBranch val="init"/>
        </dgm:presLayoutVars>
      </dgm:prSet>
      <dgm:spPr/>
    </dgm:pt>
    <dgm:pt modelId="{7AF30B50-5C46-44EE-81EF-B285993F2C82}" type="pres">
      <dgm:prSet presAssocID="{0B667245-125B-4B6B-AECF-A8CEFAC64E3F}" presName="rootComposite" presStyleCnt="0"/>
      <dgm:spPr/>
    </dgm:pt>
    <dgm:pt modelId="{D6110692-4A3A-4CA5-B93C-D72847136B76}" type="pres">
      <dgm:prSet presAssocID="{0B667245-125B-4B6B-AECF-A8CEFAC64E3F}" presName="rootText" presStyleLbl="node4" presStyleIdx="2" presStyleCnt="10">
        <dgm:presLayoutVars>
          <dgm:chPref val="3"/>
        </dgm:presLayoutVars>
      </dgm:prSet>
      <dgm:spPr/>
      <dgm:t>
        <a:bodyPr/>
        <a:lstStyle/>
        <a:p>
          <a:endParaRPr lang="fr-FR"/>
        </a:p>
      </dgm:t>
    </dgm:pt>
    <dgm:pt modelId="{781D965F-034C-4C1D-9A13-B2AA44ACB3CB}" type="pres">
      <dgm:prSet presAssocID="{0B667245-125B-4B6B-AECF-A8CEFAC64E3F}" presName="rootConnector" presStyleLbl="node4" presStyleIdx="2" presStyleCnt="10"/>
      <dgm:spPr/>
      <dgm:t>
        <a:bodyPr/>
        <a:lstStyle/>
        <a:p>
          <a:endParaRPr lang="fr-FR"/>
        </a:p>
      </dgm:t>
    </dgm:pt>
    <dgm:pt modelId="{7BFD3529-F2F1-404E-9F0B-4245834B353C}" type="pres">
      <dgm:prSet presAssocID="{0B667245-125B-4B6B-AECF-A8CEFAC64E3F}" presName="hierChild4" presStyleCnt="0"/>
      <dgm:spPr/>
    </dgm:pt>
    <dgm:pt modelId="{D924FA6D-7CAE-4750-8B66-FF634D5B8BAB}" type="pres">
      <dgm:prSet presAssocID="{E3207692-0711-4D66-A288-B81A9495A48A}" presName="Name37" presStyleLbl="parChTrans1D4" presStyleIdx="3" presStyleCnt="10"/>
      <dgm:spPr/>
      <dgm:t>
        <a:bodyPr/>
        <a:lstStyle/>
        <a:p>
          <a:endParaRPr lang="fr-FR"/>
        </a:p>
      </dgm:t>
    </dgm:pt>
    <dgm:pt modelId="{48EC670B-1BD7-4FBB-9454-9AFF993B3C4F}" type="pres">
      <dgm:prSet presAssocID="{4EE9AFCF-8AF0-425C-AFFA-9DF28E219DAC}" presName="hierRoot2" presStyleCnt="0">
        <dgm:presLayoutVars>
          <dgm:hierBranch val="init"/>
        </dgm:presLayoutVars>
      </dgm:prSet>
      <dgm:spPr/>
    </dgm:pt>
    <dgm:pt modelId="{B663F6D9-D2E7-4D5F-8681-5959135944D8}" type="pres">
      <dgm:prSet presAssocID="{4EE9AFCF-8AF0-425C-AFFA-9DF28E219DAC}" presName="rootComposite" presStyleCnt="0"/>
      <dgm:spPr/>
    </dgm:pt>
    <dgm:pt modelId="{99561576-1BA6-4960-AA9D-65A2C0EE56A3}" type="pres">
      <dgm:prSet presAssocID="{4EE9AFCF-8AF0-425C-AFFA-9DF28E219DAC}" presName="rootText" presStyleLbl="node4" presStyleIdx="3" presStyleCnt="10" custLinFactNeighborX="1141" custLinFactNeighborY="195">
        <dgm:presLayoutVars>
          <dgm:chPref val="3"/>
        </dgm:presLayoutVars>
      </dgm:prSet>
      <dgm:spPr/>
      <dgm:t>
        <a:bodyPr/>
        <a:lstStyle/>
        <a:p>
          <a:endParaRPr lang="fr-FR"/>
        </a:p>
      </dgm:t>
    </dgm:pt>
    <dgm:pt modelId="{75C0F2E1-D167-4439-963C-F22C34E27A70}" type="pres">
      <dgm:prSet presAssocID="{4EE9AFCF-8AF0-425C-AFFA-9DF28E219DAC}" presName="rootConnector" presStyleLbl="node4" presStyleIdx="3" presStyleCnt="10"/>
      <dgm:spPr/>
      <dgm:t>
        <a:bodyPr/>
        <a:lstStyle/>
        <a:p>
          <a:endParaRPr lang="fr-FR"/>
        </a:p>
      </dgm:t>
    </dgm:pt>
    <dgm:pt modelId="{5B48DEF3-C778-4660-A035-87CB486472E2}" type="pres">
      <dgm:prSet presAssocID="{4EE9AFCF-8AF0-425C-AFFA-9DF28E219DAC}" presName="hierChild4" presStyleCnt="0"/>
      <dgm:spPr/>
    </dgm:pt>
    <dgm:pt modelId="{9D4F9A53-A04F-48A5-854C-0D9AE076DD82}" type="pres">
      <dgm:prSet presAssocID="{4EE9AFCF-8AF0-425C-AFFA-9DF28E219DAC}" presName="hierChild5" presStyleCnt="0"/>
      <dgm:spPr/>
    </dgm:pt>
    <dgm:pt modelId="{222863C9-7E1D-4965-A4B0-3BB5A15EC740}" type="pres">
      <dgm:prSet presAssocID="{0B667245-125B-4B6B-AECF-A8CEFAC64E3F}" presName="hierChild5" presStyleCnt="0"/>
      <dgm:spPr/>
    </dgm:pt>
    <dgm:pt modelId="{EDF4E0E1-797B-4104-A820-2F1B7C3D59CD}" type="pres">
      <dgm:prSet presAssocID="{8459549A-00A4-43A9-A18F-78B0F81A196E}" presName="hierChild5" presStyleCnt="0"/>
      <dgm:spPr/>
    </dgm:pt>
    <dgm:pt modelId="{A8E1C830-75D4-46BF-9D93-1A5EC7D3D944}" type="pres">
      <dgm:prSet presAssocID="{7CDCBB44-AB23-4C34-A815-D3ECB5F3AA88}" presName="hierChild5" presStyleCnt="0"/>
      <dgm:spPr/>
    </dgm:pt>
    <dgm:pt modelId="{149A2B6A-7360-44D6-8822-3CBE77D41587}" type="pres">
      <dgm:prSet presAssocID="{C1F0D4DA-0598-44B3-BB05-C44A62356198}" presName="Name37" presStyleLbl="parChTrans1D2" presStyleIdx="1" presStyleCnt="2"/>
      <dgm:spPr/>
      <dgm:t>
        <a:bodyPr/>
        <a:lstStyle/>
        <a:p>
          <a:endParaRPr lang="fr-FR"/>
        </a:p>
      </dgm:t>
    </dgm:pt>
    <dgm:pt modelId="{8B18FCE6-BEE9-497B-AF8E-11051D623479}" type="pres">
      <dgm:prSet presAssocID="{F86BA44B-B47C-40BE-A983-E04C2E301FA6}" presName="hierRoot2" presStyleCnt="0">
        <dgm:presLayoutVars>
          <dgm:hierBranch val="init"/>
        </dgm:presLayoutVars>
      </dgm:prSet>
      <dgm:spPr/>
    </dgm:pt>
    <dgm:pt modelId="{FB66A5B0-A566-4F4E-918B-D57719B3A20C}" type="pres">
      <dgm:prSet presAssocID="{F86BA44B-B47C-40BE-A983-E04C2E301FA6}" presName="rootComposite" presStyleCnt="0"/>
      <dgm:spPr/>
    </dgm:pt>
    <dgm:pt modelId="{1CA1EBBA-C0F5-48C8-902D-C9BE06FEE3A2}" type="pres">
      <dgm:prSet presAssocID="{F86BA44B-B47C-40BE-A983-E04C2E301FA6}" presName="rootText" presStyleLbl="node2" presStyleIdx="1" presStyleCnt="2">
        <dgm:presLayoutVars>
          <dgm:chPref val="3"/>
        </dgm:presLayoutVars>
      </dgm:prSet>
      <dgm:spPr/>
      <dgm:t>
        <a:bodyPr/>
        <a:lstStyle/>
        <a:p>
          <a:endParaRPr lang="fr-FR"/>
        </a:p>
      </dgm:t>
    </dgm:pt>
    <dgm:pt modelId="{810A4F09-5C62-4A54-A9D5-6FCED612BCE0}" type="pres">
      <dgm:prSet presAssocID="{F86BA44B-B47C-40BE-A983-E04C2E301FA6}" presName="rootConnector" presStyleLbl="node2" presStyleIdx="1" presStyleCnt="2"/>
      <dgm:spPr/>
      <dgm:t>
        <a:bodyPr/>
        <a:lstStyle/>
        <a:p>
          <a:endParaRPr lang="fr-FR"/>
        </a:p>
      </dgm:t>
    </dgm:pt>
    <dgm:pt modelId="{D35234ED-F5FD-46D5-AACB-97920E8E15BB}" type="pres">
      <dgm:prSet presAssocID="{F86BA44B-B47C-40BE-A983-E04C2E301FA6}" presName="hierChild4" presStyleCnt="0"/>
      <dgm:spPr/>
    </dgm:pt>
    <dgm:pt modelId="{FB67BBEF-32A3-4873-9E43-239F9F20904F}" type="pres">
      <dgm:prSet presAssocID="{79817BB8-CD53-4601-A50E-206F253A4074}" presName="Name37" presStyleLbl="parChTrans1D3" presStyleIdx="2" presStyleCnt="4"/>
      <dgm:spPr/>
      <dgm:t>
        <a:bodyPr/>
        <a:lstStyle/>
        <a:p>
          <a:endParaRPr lang="fr-FR"/>
        </a:p>
      </dgm:t>
    </dgm:pt>
    <dgm:pt modelId="{4F9DF4CE-C253-4A6C-A317-B55E9BD9E672}" type="pres">
      <dgm:prSet presAssocID="{E0D23389-5319-4D1C-86DA-E2EC0B34968A}" presName="hierRoot2" presStyleCnt="0">
        <dgm:presLayoutVars>
          <dgm:hierBranch val="init"/>
        </dgm:presLayoutVars>
      </dgm:prSet>
      <dgm:spPr/>
    </dgm:pt>
    <dgm:pt modelId="{6470E469-5E54-4F1C-85BC-5BD748D9256E}" type="pres">
      <dgm:prSet presAssocID="{E0D23389-5319-4D1C-86DA-E2EC0B34968A}" presName="rootComposite" presStyleCnt="0"/>
      <dgm:spPr/>
    </dgm:pt>
    <dgm:pt modelId="{4F21167D-A755-4F64-8926-5794BFFA93AE}" type="pres">
      <dgm:prSet presAssocID="{E0D23389-5319-4D1C-86DA-E2EC0B34968A}" presName="rootText" presStyleLbl="node3" presStyleIdx="2" presStyleCnt="4">
        <dgm:presLayoutVars>
          <dgm:chPref val="3"/>
        </dgm:presLayoutVars>
      </dgm:prSet>
      <dgm:spPr/>
      <dgm:t>
        <a:bodyPr/>
        <a:lstStyle/>
        <a:p>
          <a:endParaRPr lang="fr-FR"/>
        </a:p>
      </dgm:t>
    </dgm:pt>
    <dgm:pt modelId="{9190D85F-B9FA-4271-8A88-DA57D016AED0}" type="pres">
      <dgm:prSet presAssocID="{E0D23389-5319-4D1C-86DA-E2EC0B34968A}" presName="rootConnector" presStyleLbl="node3" presStyleIdx="2" presStyleCnt="4"/>
      <dgm:spPr/>
      <dgm:t>
        <a:bodyPr/>
        <a:lstStyle/>
        <a:p>
          <a:endParaRPr lang="fr-FR"/>
        </a:p>
      </dgm:t>
    </dgm:pt>
    <dgm:pt modelId="{96E3E945-7B2B-4019-9198-C9DBB0464EA3}" type="pres">
      <dgm:prSet presAssocID="{E0D23389-5319-4D1C-86DA-E2EC0B34968A}" presName="hierChild4" presStyleCnt="0"/>
      <dgm:spPr/>
    </dgm:pt>
    <dgm:pt modelId="{BD098861-FFC1-4899-A6DE-DC851D68E52B}" type="pres">
      <dgm:prSet presAssocID="{262F00F6-ECB3-4E14-A7C8-E296B1250594}" presName="Name37" presStyleLbl="parChTrans1D4" presStyleIdx="4" presStyleCnt="10"/>
      <dgm:spPr/>
      <dgm:t>
        <a:bodyPr/>
        <a:lstStyle/>
        <a:p>
          <a:endParaRPr lang="fr-FR"/>
        </a:p>
      </dgm:t>
    </dgm:pt>
    <dgm:pt modelId="{958399FC-868A-45EF-8932-FC7B40364191}" type="pres">
      <dgm:prSet presAssocID="{13FC6718-B877-46E3-B806-FE4425A22635}" presName="hierRoot2" presStyleCnt="0">
        <dgm:presLayoutVars>
          <dgm:hierBranch val="init"/>
        </dgm:presLayoutVars>
      </dgm:prSet>
      <dgm:spPr/>
    </dgm:pt>
    <dgm:pt modelId="{A9D28DD1-549D-4014-B2B6-4F557CDD4DB0}" type="pres">
      <dgm:prSet presAssocID="{13FC6718-B877-46E3-B806-FE4425A22635}" presName="rootComposite" presStyleCnt="0"/>
      <dgm:spPr/>
    </dgm:pt>
    <dgm:pt modelId="{C66EEEBB-8565-497C-A42D-39FE97DA71AF}" type="pres">
      <dgm:prSet presAssocID="{13FC6718-B877-46E3-B806-FE4425A22635}" presName="rootText" presStyleLbl="node4" presStyleIdx="4" presStyleCnt="10">
        <dgm:presLayoutVars>
          <dgm:chPref val="3"/>
        </dgm:presLayoutVars>
      </dgm:prSet>
      <dgm:spPr/>
      <dgm:t>
        <a:bodyPr/>
        <a:lstStyle/>
        <a:p>
          <a:endParaRPr lang="fr-FR"/>
        </a:p>
      </dgm:t>
    </dgm:pt>
    <dgm:pt modelId="{44CBED12-1A4C-4D7D-A7E3-1470868933D4}" type="pres">
      <dgm:prSet presAssocID="{13FC6718-B877-46E3-B806-FE4425A22635}" presName="rootConnector" presStyleLbl="node4" presStyleIdx="4" presStyleCnt="10"/>
      <dgm:spPr/>
      <dgm:t>
        <a:bodyPr/>
        <a:lstStyle/>
        <a:p>
          <a:endParaRPr lang="fr-FR"/>
        </a:p>
      </dgm:t>
    </dgm:pt>
    <dgm:pt modelId="{A6FC4CBC-8E19-46D5-803B-F2AD069F79F7}" type="pres">
      <dgm:prSet presAssocID="{13FC6718-B877-46E3-B806-FE4425A22635}" presName="hierChild4" presStyleCnt="0"/>
      <dgm:spPr/>
    </dgm:pt>
    <dgm:pt modelId="{0C1BD789-226D-4397-9F3C-7B8200D0E41C}" type="pres">
      <dgm:prSet presAssocID="{38EC3E32-517B-49BC-8C8D-9E84CA740E9B}" presName="Name37" presStyleLbl="parChTrans1D4" presStyleIdx="5" presStyleCnt="10"/>
      <dgm:spPr/>
      <dgm:t>
        <a:bodyPr/>
        <a:lstStyle/>
        <a:p>
          <a:endParaRPr lang="fr-FR"/>
        </a:p>
      </dgm:t>
    </dgm:pt>
    <dgm:pt modelId="{F2D912D5-9DA7-4F08-A3C4-AE59B4F5AAF6}" type="pres">
      <dgm:prSet presAssocID="{703B2A17-0E3C-4475-A29F-51D2F4F6EF1B}" presName="hierRoot2" presStyleCnt="0">
        <dgm:presLayoutVars>
          <dgm:hierBranch val="init"/>
        </dgm:presLayoutVars>
      </dgm:prSet>
      <dgm:spPr/>
    </dgm:pt>
    <dgm:pt modelId="{BDE566B4-9BF2-4AB1-9ABA-EAC186F5D942}" type="pres">
      <dgm:prSet presAssocID="{703B2A17-0E3C-4475-A29F-51D2F4F6EF1B}" presName="rootComposite" presStyleCnt="0"/>
      <dgm:spPr/>
    </dgm:pt>
    <dgm:pt modelId="{BF8556D5-BA40-4B69-A38A-E9216ED6F4DD}" type="pres">
      <dgm:prSet presAssocID="{703B2A17-0E3C-4475-A29F-51D2F4F6EF1B}" presName="rootText" presStyleLbl="node4" presStyleIdx="5" presStyleCnt="10">
        <dgm:presLayoutVars>
          <dgm:chPref val="3"/>
        </dgm:presLayoutVars>
      </dgm:prSet>
      <dgm:spPr/>
      <dgm:t>
        <a:bodyPr/>
        <a:lstStyle/>
        <a:p>
          <a:endParaRPr lang="fr-FR"/>
        </a:p>
      </dgm:t>
    </dgm:pt>
    <dgm:pt modelId="{B637A7C8-C272-4BAB-A72C-B96C30A3A6ED}" type="pres">
      <dgm:prSet presAssocID="{703B2A17-0E3C-4475-A29F-51D2F4F6EF1B}" presName="rootConnector" presStyleLbl="node4" presStyleIdx="5" presStyleCnt="10"/>
      <dgm:spPr/>
      <dgm:t>
        <a:bodyPr/>
        <a:lstStyle/>
        <a:p>
          <a:endParaRPr lang="fr-FR"/>
        </a:p>
      </dgm:t>
    </dgm:pt>
    <dgm:pt modelId="{8995F0B7-8838-45A3-84F9-C5F7A9A7BD17}" type="pres">
      <dgm:prSet presAssocID="{703B2A17-0E3C-4475-A29F-51D2F4F6EF1B}" presName="hierChild4" presStyleCnt="0"/>
      <dgm:spPr/>
    </dgm:pt>
    <dgm:pt modelId="{ABC7F778-73E3-4F79-9EE1-FDCC1CC1F4B7}" type="pres">
      <dgm:prSet presAssocID="{703B2A17-0E3C-4475-A29F-51D2F4F6EF1B}" presName="hierChild5" presStyleCnt="0"/>
      <dgm:spPr/>
    </dgm:pt>
    <dgm:pt modelId="{68CBC8F1-6E60-4B81-A9EB-93DC96F0E794}" type="pres">
      <dgm:prSet presAssocID="{13FC6718-B877-46E3-B806-FE4425A22635}" presName="hierChild5" presStyleCnt="0"/>
      <dgm:spPr/>
    </dgm:pt>
    <dgm:pt modelId="{31F123AD-7E20-49E2-A17F-17D68D590A93}" type="pres">
      <dgm:prSet presAssocID="{E0D23389-5319-4D1C-86DA-E2EC0B34968A}" presName="hierChild5" presStyleCnt="0"/>
      <dgm:spPr/>
    </dgm:pt>
    <dgm:pt modelId="{52923096-DE0C-47A3-A2A2-C438BD1AC6AC}" type="pres">
      <dgm:prSet presAssocID="{3EA9E77E-FE87-4A38-845B-388205DCEF4E}" presName="Name37" presStyleLbl="parChTrans1D3" presStyleIdx="3" presStyleCnt="4"/>
      <dgm:spPr/>
      <dgm:t>
        <a:bodyPr/>
        <a:lstStyle/>
        <a:p>
          <a:endParaRPr lang="fr-FR"/>
        </a:p>
      </dgm:t>
    </dgm:pt>
    <dgm:pt modelId="{9ED13935-65AC-4D4B-88DA-42E6CB2545DA}" type="pres">
      <dgm:prSet presAssocID="{34C71078-AB60-4E81-BD16-50659744179E}" presName="hierRoot2" presStyleCnt="0">
        <dgm:presLayoutVars>
          <dgm:hierBranch val="init"/>
        </dgm:presLayoutVars>
      </dgm:prSet>
      <dgm:spPr/>
    </dgm:pt>
    <dgm:pt modelId="{01088EC6-6FAE-43AD-80AC-3F12BF5D1ED2}" type="pres">
      <dgm:prSet presAssocID="{34C71078-AB60-4E81-BD16-50659744179E}" presName="rootComposite" presStyleCnt="0"/>
      <dgm:spPr/>
    </dgm:pt>
    <dgm:pt modelId="{391FDC90-D4AC-4158-9AEE-2B763C06F55D}" type="pres">
      <dgm:prSet presAssocID="{34C71078-AB60-4E81-BD16-50659744179E}" presName="rootText" presStyleLbl="node3" presStyleIdx="3" presStyleCnt="4">
        <dgm:presLayoutVars>
          <dgm:chPref val="3"/>
        </dgm:presLayoutVars>
      </dgm:prSet>
      <dgm:spPr/>
      <dgm:t>
        <a:bodyPr/>
        <a:lstStyle/>
        <a:p>
          <a:endParaRPr lang="fr-FR"/>
        </a:p>
      </dgm:t>
    </dgm:pt>
    <dgm:pt modelId="{9A530C1B-9A75-4C9D-989E-361FDAA2A3F6}" type="pres">
      <dgm:prSet presAssocID="{34C71078-AB60-4E81-BD16-50659744179E}" presName="rootConnector" presStyleLbl="node3" presStyleIdx="3" presStyleCnt="4"/>
      <dgm:spPr/>
      <dgm:t>
        <a:bodyPr/>
        <a:lstStyle/>
        <a:p>
          <a:endParaRPr lang="fr-FR"/>
        </a:p>
      </dgm:t>
    </dgm:pt>
    <dgm:pt modelId="{863B2219-E2DB-4925-9382-2463AF38E91D}" type="pres">
      <dgm:prSet presAssocID="{34C71078-AB60-4E81-BD16-50659744179E}" presName="hierChild4" presStyleCnt="0"/>
      <dgm:spPr/>
    </dgm:pt>
    <dgm:pt modelId="{2653A48F-3264-4097-9970-5F8B3756FD71}" type="pres">
      <dgm:prSet presAssocID="{75743493-24A3-4488-9A9A-0B4225E34050}" presName="Name37" presStyleLbl="parChTrans1D4" presStyleIdx="6" presStyleCnt="10"/>
      <dgm:spPr/>
      <dgm:t>
        <a:bodyPr/>
        <a:lstStyle/>
        <a:p>
          <a:endParaRPr lang="fr-FR"/>
        </a:p>
      </dgm:t>
    </dgm:pt>
    <dgm:pt modelId="{967989D5-EEA8-4081-9167-574DEC4659BB}" type="pres">
      <dgm:prSet presAssocID="{96D794B1-5349-4BDA-B8F5-48B0D75E3595}" presName="hierRoot2" presStyleCnt="0">
        <dgm:presLayoutVars>
          <dgm:hierBranch val="init"/>
        </dgm:presLayoutVars>
      </dgm:prSet>
      <dgm:spPr/>
    </dgm:pt>
    <dgm:pt modelId="{AA7B9D86-4993-4803-BBF6-DDE4EDF7C829}" type="pres">
      <dgm:prSet presAssocID="{96D794B1-5349-4BDA-B8F5-48B0D75E3595}" presName="rootComposite" presStyleCnt="0"/>
      <dgm:spPr/>
    </dgm:pt>
    <dgm:pt modelId="{9EE56A49-37F7-431F-A322-B1476BFBFC44}" type="pres">
      <dgm:prSet presAssocID="{96D794B1-5349-4BDA-B8F5-48B0D75E3595}" presName="rootText" presStyleLbl="node4" presStyleIdx="6" presStyleCnt="10">
        <dgm:presLayoutVars>
          <dgm:chPref val="3"/>
        </dgm:presLayoutVars>
      </dgm:prSet>
      <dgm:spPr/>
      <dgm:t>
        <a:bodyPr/>
        <a:lstStyle/>
        <a:p>
          <a:endParaRPr lang="fr-FR"/>
        </a:p>
      </dgm:t>
    </dgm:pt>
    <dgm:pt modelId="{CCFCDD10-89D6-4CE2-9529-B67598CF072A}" type="pres">
      <dgm:prSet presAssocID="{96D794B1-5349-4BDA-B8F5-48B0D75E3595}" presName="rootConnector" presStyleLbl="node4" presStyleIdx="6" presStyleCnt="10"/>
      <dgm:spPr/>
      <dgm:t>
        <a:bodyPr/>
        <a:lstStyle/>
        <a:p>
          <a:endParaRPr lang="fr-FR"/>
        </a:p>
      </dgm:t>
    </dgm:pt>
    <dgm:pt modelId="{136E40DF-20A7-4AB5-84B5-EB80A85C469F}" type="pres">
      <dgm:prSet presAssocID="{96D794B1-5349-4BDA-B8F5-48B0D75E3595}" presName="hierChild4" presStyleCnt="0"/>
      <dgm:spPr/>
    </dgm:pt>
    <dgm:pt modelId="{02F6E2C1-B656-4583-817C-8426094DAEFE}" type="pres">
      <dgm:prSet presAssocID="{18C626EA-E697-4437-B6FA-0B2D1D2A231F}" presName="Name37" presStyleLbl="parChTrans1D4" presStyleIdx="7" presStyleCnt="10"/>
      <dgm:spPr/>
      <dgm:t>
        <a:bodyPr/>
        <a:lstStyle/>
        <a:p>
          <a:endParaRPr lang="fr-FR"/>
        </a:p>
      </dgm:t>
    </dgm:pt>
    <dgm:pt modelId="{BE765593-28FF-433A-8092-FCA1231971CC}" type="pres">
      <dgm:prSet presAssocID="{399B2496-A556-4AEC-BF51-14436B27D351}" presName="hierRoot2" presStyleCnt="0">
        <dgm:presLayoutVars>
          <dgm:hierBranch val="init"/>
        </dgm:presLayoutVars>
      </dgm:prSet>
      <dgm:spPr/>
    </dgm:pt>
    <dgm:pt modelId="{4057D735-150D-4C25-835C-41B6FEE813DE}" type="pres">
      <dgm:prSet presAssocID="{399B2496-A556-4AEC-BF51-14436B27D351}" presName="rootComposite" presStyleCnt="0"/>
      <dgm:spPr/>
    </dgm:pt>
    <dgm:pt modelId="{338A9953-C3D1-4109-A06F-63C16B35BE78}" type="pres">
      <dgm:prSet presAssocID="{399B2496-A556-4AEC-BF51-14436B27D351}" presName="rootText" presStyleLbl="node4" presStyleIdx="7" presStyleCnt="10">
        <dgm:presLayoutVars>
          <dgm:chPref val="3"/>
        </dgm:presLayoutVars>
      </dgm:prSet>
      <dgm:spPr/>
      <dgm:t>
        <a:bodyPr/>
        <a:lstStyle/>
        <a:p>
          <a:endParaRPr lang="fr-FR"/>
        </a:p>
      </dgm:t>
    </dgm:pt>
    <dgm:pt modelId="{3A4AAC3C-F22C-4450-80C1-C439217B6377}" type="pres">
      <dgm:prSet presAssocID="{399B2496-A556-4AEC-BF51-14436B27D351}" presName="rootConnector" presStyleLbl="node4" presStyleIdx="7" presStyleCnt="10"/>
      <dgm:spPr/>
      <dgm:t>
        <a:bodyPr/>
        <a:lstStyle/>
        <a:p>
          <a:endParaRPr lang="fr-FR"/>
        </a:p>
      </dgm:t>
    </dgm:pt>
    <dgm:pt modelId="{97790CC1-B511-47BB-912C-E83AEDAF5E5E}" type="pres">
      <dgm:prSet presAssocID="{399B2496-A556-4AEC-BF51-14436B27D351}" presName="hierChild4" presStyleCnt="0"/>
      <dgm:spPr/>
    </dgm:pt>
    <dgm:pt modelId="{1B127187-7CB6-44B6-BA31-24594B411BBA}" type="pres">
      <dgm:prSet presAssocID="{399B2496-A556-4AEC-BF51-14436B27D351}" presName="hierChild5" presStyleCnt="0"/>
      <dgm:spPr/>
    </dgm:pt>
    <dgm:pt modelId="{D6BB89EC-CBBB-4D8F-B621-E5DF33E5BDBC}" type="pres">
      <dgm:prSet presAssocID="{96D794B1-5349-4BDA-B8F5-48B0D75E3595}" presName="hierChild5" presStyleCnt="0"/>
      <dgm:spPr/>
    </dgm:pt>
    <dgm:pt modelId="{65DAEFF2-010E-40D7-BAD0-1100608D19C2}" type="pres">
      <dgm:prSet presAssocID="{BA06F2D1-AC7D-4B24-B97C-91B22E12D97A}" presName="Name37" presStyleLbl="parChTrans1D4" presStyleIdx="8" presStyleCnt="10"/>
      <dgm:spPr/>
      <dgm:t>
        <a:bodyPr/>
        <a:lstStyle/>
        <a:p>
          <a:endParaRPr lang="fr-FR"/>
        </a:p>
      </dgm:t>
    </dgm:pt>
    <dgm:pt modelId="{49951784-747C-4A67-9359-E067ED375BBD}" type="pres">
      <dgm:prSet presAssocID="{D20E9346-8D5A-4ED0-96BF-10F1B05FA6B0}" presName="hierRoot2" presStyleCnt="0">
        <dgm:presLayoutVars>
          <dgm:hierBranch val="init"/>
        </dgm:presLayoutVars>
      </dgm:prSet>
      <dgm:spPr/>
    </dgm:pt>
    <dgm:pt modelId="{409BA52A-A6B3-404C-A61C-D5F7DD323826}" type="pres">
      <dgm:prSet presAssocID="{D20E9346-8D5A-4ED0-96BF-10F1B05FA6B0}" presName="rootComposite" presStyleCnt="0"/>
      <dgm:spPr/>
    </dgm:pt>
    <dgm:pt modelId="{D44026C3-6D74-4B61-B622-8060F9CCEF5E}" type="pres">
      <dgm:prSet presAssocID="{D20E9346-8D5A-4ED0-96BF-10F1B05FA6B0}" presName="rootText" presStyleLbl="node4" presStyleIdx="8" presStyleCnt="10">
        <dgm:presLayoutVars>
          <dgm:chPref val="3"/>
        </dgm:presLayoutVars>
      </dgm:prSet>
      <dgm:spPr/>
      <dgm:t>
        <a:bodyPr/>
        <a:lstStyle/>
        <a:p>
          <a:endParaRPr lang="fr-FR"/>
        </a:p>
      </dgm:t>
    </dgm:pt>
    <dgm:pt modelId="{EC0E9ACA-81F7-41CF-8D4A-AAFE4D39EE34}" type="pres">
      <dgm:prSet presAssocID="{D20E9346-8D5A-4ED0-96BF-10F1B05FA6B0}" presName="rootConnector" presStyleLbl="node4" presStyleIdx="8" presStyleCnt="10"/>
      <dgm:spPr/>
      <dgm:t>
        <a:bodyPr/>
        <a:lstStyle/>
        <a:p>
          <a:endParaRPr lang="fr-FR"/>
        </a:p>
      </dgm:t>
    </dgm:pt>
    <dgm:pt modelId="{5B8770C4-9BD7-4AAC-AC91-5201AD6DCFAB}" type="pres">
      <dgm:prSet presAssocID="{D20E9346-8D5A-4ED0-96BF-10F1B05FA6B0}" presName="hierChild4" presStyleCnt="0"/>
      <dgm:spPr/>
    </dgm:pt>
    <dgm:pt modelId="{E3F3A3FE-3C19-4D1A-98A7-A71F2C59AEF1}" type="pres">
      <dgm:prSet presAssocID="{13EFAA25-651C-4C3C-BCB4-EF8BA4E61DD2}" presName="Name37" presStyleLbl="parChTrans1D4" presStyleIdx="9" presStyleCnt="10"/>
      <dgm:spPr/>
      <dgm:t>
        <a:bodyPr/>
        <a:lstStyle/>
        <a:p>
          <a:endParaRPr lang="fr-FR"/>
        </a:p>
      </dgm:t>
    </dgm:pt>
    <dgm:pt modelId="{A4A31AF3-18FA-48B6-930C-A9BE118677A6}" type="pres">
      <dgm:prSet presAssocID="{15DA185B-DB44-4178-9379-966DE0157D47}" presName="hierRoot2" presStyleCnt="0">
        <dgm:presLayoutVars>
          <dgm:hierBranch val="init"/>
        </dgm:presLayoutVars>
      </dgm:prSet>
      <dgm:spPr/>
    </dgm:pt>
    <dgm:pt modelId="{92EE742A-F9E6-4495-8EAB-80CB0DEF32DF}" type="pres">
      <dgm:prSet presAssocID="{15DA185B-DB44-4178-9379-966DE0157D47}" presName="rootComposite" presStyleCnt="0"/>
      <dgm:spPr/>
    </dgm:pt>
    <dgm:pt modelId="{8F237777-54CC-4E32-9742-2B4D8CF9F341}" type="pres">
      <dgm:prSet presAssocID="{15DA185B-DB44-4178-9379-966DE0157D47}" presName="rootText" presStyleLbl="node4" presStyleIdx="9" presStyleCnt="10">
        <dgm:presLayoutVars>
          <dgm:chPref val="3"/>
        </dgm:presLayoutVars>
      </dgm:prSet>
      <dgm:spPr/>
      <dgm:t>
        <a:bodyPr/>
        <a:lstStyle/>
        <a:p>
          <a:endParaRPr lang="fr-FR"/>
        </a:p>
      </dgm:t>
    </dgm:pt>
    <dgm:pt modelId="{B01A3041-A32D-44A1-A768-8C58F0C4FC72}" type="pres">
      <dgm:prSet presAssocID="{15DA185B-DB44-4178-9379-966DE0157D47}" presName="rootConnector" presStyleLbl="node4" presStyleIdx="9" presStyleCnt="10"/>
      <dgm:spPr/>
      <dgm:t>
        <a:bodyPr/>
        <a:lstStyle/>
        <a:p>
          <a:endParaRPr lang="fr-FR"/>
        </a:p>
      </dgm:t>
    </dgm:pt>
    <dgm:pt modelId="{00D0D089-A5BF-42E3-AEE4-AF2E13AF6728}" type="pres">
      <dgm:prSet presAssocID="{15DA185B-DB44-4178-9379-966DE0157D47}" presName="hierChild4" presStyleCnt="0"/>
      <dgm:spPr/>
    </dgm:pt>
    <dgm:pt modelId="{F5242620-81B9-410C-9A8A-25907007C624}" type="pres">
      <dgm:prSet presAssocID="{15DA185B-DB44-4178-9379-966DE0157D47}" presName="hierChild5" presStyleCnt="0"/>
      <dgm:spPr/>
    </dgm:pt>
    <dgm:pt modelId="{B12C887E-FFE0-4A67-B1A7-EF64146C7738}" type="pres">
      <dgm:prSet presAssocID="{D20E9346-8D5A-4ED0-96BF-10F1B05FA6B0}" presName="hierChild5" presStyleCnt="0"/>
      <dgm:spPr/>
    </dgm:pt>
    <dgm:pt modelId="{E31C1AA3-6785-45FB-AA5C-EE94D80976FB}" type="pres">
      <dgm:prSet presAssocID="{34C71078-AB60-4E81-BD16-50659744179E}" presName="hierChild5" presStyleCnt="0"/>
      <dgm:spPr/>
    </dgm:pt>
    <dgm:pt modelId="{2FA4C5E5-B5EE-4C04-9A69-A4DB34307D81}" type="pres">
      <dgm:prSet presAssocID="{F86BA44B-B47C-40BE-A983-E04C2E301FA6}" presName="hierChild5" presStyleCnt="0"/>
      <dgm:spPr/>
    </dgm:pt>
    <dgm:pt modelId="{AA78F52D-D5C4-4B16-BE61-943902C2681C}" type="pres">
      <dgm:prSet presAssocID="{53383B28-38A4-4FCC-81DC-C2920181FD79}" presName="hierChild3" presStyleCnt="0"/>
      <dgm:spPr/>
    </dgm:pt>
  </dgm:ptLst>
  <dgm:cxnLst>
    <dgm:cxn modelId="{3D5672C8-3BF3-4DB4-B739-64F71DDE5E29}" type="presOf" srcId="{4EE9AFCF-8AF0-425C-AFFA-9DF28E219DAC}" destId="{99561576-1BA6-4960-AA9D-65A2C0EE56A3}" srcOrd="0" destOrd="0" presId="urn:microsoft.com/office/officeart/2005/8/layout/orgChart1"/>
    <dgm:cxn modelId="{C10D7144-2BE9-46BF-AC70-CFB4A3E7C394}" type="presOf" srcId="{4EE9AFCF-8AF0-425C-AFFA-9DF28E219DAC}" destId="{75C0F2E1-D167-4439-963C-F22C34E27A70}" srcOrd="1" destOrd="0" presId="urn:microsoft.com/office/officeart/2005/8/layout/orgChart1"/>
    <dgm:cxn modelId="{4A23B6D3-9F7E-45A2-9A86-FCCC22495220}" type="presOf" srcId="{13FC6718-B877-46E3-B806-FE4425A22635}" destId="{C66EEEBB-8565-497C-A42D-39FE97DA71AF}" srcOrd="0" destOrd="0" presId="urn:microsoft.com/office/officeart/2005/8/layout/orgChart1"/>
    <dgm:cxn modelId="{83814D42-D359-4F26-A59A-9E41AA0793E5}" type="presOf" srcId="{F86BA44B-B47C-40BE-A983-E04C2E301FA6}" destId="{810A4F09-5C62-4A54-A9D5-6FCED612BCE0}" srcOrd="1" destOrd="0" presId="urn:microsoft.com/office/officeart/2005/8/layout/orgChart1"/>
    <dgm:cxn modelId="{7AE7044A-7BA1-41A2-BF00-6EDC20B47E9B}" type="presOf" srcId="{96D794B1-5349-4BDA-B8F5-48B0D75E3595}" destId="{CCFCDD10-89D6-4CE2-9529-B67598CF072A}" srcOrd="1" destOrd="0" presId="urn:microsoft.com/office/officeart/2005/8/layout/orgChart1"/>
    <dgm:cxn modelId="{C2911EFF-B4BC-4582-9125-23552021E1E7}" type="presOf" srcId="{3EA9E77E-FE87-4A38-845B-388205DCEF4E}" destId="{52923096-DE0C-47A3-A2A2-C438BD1AC6AC}" srcOrd="0" destOrd="0" presId="urn:microsoft.com/office/officeart/2005/8/layout/orgChart1"/>
    <dgm:cxn modelId="{DE0E8C28-C941-4C70-B5E0-6033FECE9534}" type="presOf" srcId="{D20E9346-8D5A-4ED0-96BF-10F1B05FA6B0}" destId="{D44026C3-6D74-4B61-B622-8060F9CCEF5E}" srcOrd="0" destOrd="0" presId="urn:microsoft.com/office/officeart/2005/8/layout/orgChart1"/>
    <dgm:cxn modelId="{538DCAFC-E5F4-4517-9655-B80AF1F1DDDE}" type="presOf" srcId="{0B667245-125B-4B6B-AECF-A8CEFAC64E3F}" destId="{781D965F-034C-4C1D-9A13-B2AA44ACB3CB}" srcOrd="1" destOrd="0" presId="urn:microsoft.com/office/officeart/2005/8/layout/orgChart1"/>
    <dgm:cxn modelId="{1A86E7DC-4980-4257-8B1F-1DF8809D8751}" type="presOf" srcId="{C1F0D4DA-0598-44B3-BB05-C44A62356198}" destId="{149A2B6A-7360-44D6-8822-3CBE77D41587}" srcOrd="0" destOrd="0" presId="urn:microsoft.com/office/officeart/2005/8/layout/orgChart1"/>
    <dgm:cxn modelId="{E826BE1B-6A23-438E-8337-2754A1E9E9D4}" srcId="{7CDCBB44-AB23-4C34-A815-D3ECB5F3AA88}" destId="{8DBB0B09-9133-438B-9E3B-842684538F81}" srcOrd="0" destOrd="0" parTransId="{4831AEF7-5378-495B-B4C5-3A92FE54985D}" sibTransId="{292715BE-F7A1-4786-BE2A-FB85270FCBE8}"/>
    <dgm:cxn modelId="{4A89165D-F423-4730-9619-5B634FA809B0}" type="presOf" srcId="{7CDCBB44-AB23-4C34-A815-D3ECB5F3AA88}" destId="{AA0BFBFC-FC4A-494D-83C1-3AAEF9800387}" srcOrd="1" destOrd="0" presId="urn:microsoft.com/office/officeart/2005/8/layout/orgChart1"/>
    <dgm:cxn modelId="{1C18D407-0D5F-4D44-8282-75FE813E2083}" type="presOf" srcId="{C452A015-E723-4EDF-8EBF-D20A3B055760}" destId="{FB326202-3F02-428F-A399-4CD1A4B6D63E}" srcOrd="0" destOrd="0" presId="urn:microsoft.com/office/officeart/2005/8/layout/orgChart1"/>
    <dgm:cxn modelId="{DD809382-ADB7-4EE1-A9C3-489059B4A0DF}" type="presOf" srcId="{0B667245-125B-4B6B-AECF-A8CEFAC64E3F}" destId="{D6110692-4A3A-4CA5-B93C-D72847136B76}" srcOrd="0" destOrd="0" presId="urn:microsoft.com/office/officeart/2005/8/layout/orgChart1"/>
    <dgm:cxn modelId="{51EFF005-11DD-458A-80EF-2BE51EDCC660}" srcId="{F86BA44B-B47C-40BE-A983-E04C2E301FA6}" destId="{E0D23389-5319-4D1C-86DA-E2EC0B34968A}" srcOrd="0" destOrd="0" parTransId="{79817BB8-CD53-4601-A50E-206F253A4074}" sibTransId="{714A420D-5732-4FD3-8913-C8B93CF3B2A9}"/>
    <dgm:cxn modelId="{07D8E921-19EC-44A4-AE28-D9061D653F77}" type="presOf" srcId="{FAA1C106-1672-431B-B0FE-1EB804828B27}" destId="{57CD6C69-7265-4E07-A5F8-147C7C134FBF}" srcOrd="0" destOrd="0" presId="urn:microsoft.com/office/officeart/2005/8/layout/orgChart1"/>
    <dgm:cxn modelId="{5A0ABAE3-3F4B-41C1-8737-DE05C780B9AC}" srcId="{13FC6718-B877-46E3-B806-FE4425A22635}" destId="{703B2A17-0E3C-4475-A29F-51D2F4F6EF1B}" srcOrd="0" destOrd="0" parTransId="{38EC3E32-517B-49BC-8C8D-9E84CA740E9B}" sibTransId="{EE9479D8-EA49-49EB-B08F-D14245827C7F}"/>
    <dgm:cxn modelId="{8B914FB2-96B6-4EB7-9CD7-1DD3B0968E9A}" type="presOf" srcId="{F590075B-20FA-43E8-9E2D-897B8775FFF3}" destId="{3281A3BD-E2F2-441C-93D1-910D51154B68}" srcOrd="0" destOrd="0" presId="urn:microsoft.com/office/officeart/2005/8/layout/orgChart1"/>
    <dgm:cxn modelId="{64A3BD67-99CF-4830-8C20-5BC04E79F2C1}" type="presOf" srcId="{8459549A-00A4-43A9-A18F-78B0F81A196E}" destId="{0A9094C2-AA5F-4B2C-8D60-02D417A3FABF}" srcOrd="0" destOrd="0" presId="urn:microsoft.com/office/officeart/2005/8/layout/orgChart1"/>
    <dgm:cxn modelId="{D45C7FBC-3F05-4C8E-8E0D-ACB06330FD5D}" type="presOf" srcId="{4831AEF7-5378-495B-B4C5-3A92FE54985D}" destId="{566D8722-7C70-462A-A44D-ACB61449905A}" srcOrd="0" destOrd="0" presId="urn:microsoft.com/office/officeart/2005/8/layout/orgChart1"/>
    <dgm:cxn modelId="{AA121D8B-C744-4E20-BD68-0E68A19CE847}" type="presOf" srcId="{BA06F2D1-AC7D-4B24-B97C-91B22E12D97A}" destId="{65DAEFF2-010E-40D7-BAD0-1100608D19C2}" srcOrd="0" destOrd="0" presId="urn:microsoft.com/office/officeart/2005/8/layout/orgChart1"/>
    <dgm:cxn modelId="{37C40E7A-17BB-4CBB-B2B8-0972B6EB1F17}" type="presOf" srcId="{D0DC9332-2A79-4680-9DE8-6F473F2A1F30}" destId="{AB3A22FB-5987-404E-BF8B-967ABD72CE27}" srcOrd="0" destOrd="0" presId="urn:microsoft.com/office/officeart/2005/8/layout/orgChart1"/>
    <dgm:cxn modelId="{2658D1B0-0218-421E-9F2C-BE42C5B12235}" type="presOf" srcId="{399B2496-A556-4AEC-BF51-14436B27D351}" destId="{3A4AAC3C-F22C-4450-80C1-C439217B6377}" srcOrd="1" destOrd="0" presId="urn:microsoft.com/office/officeart/2005/8/layout/orgChart1"/>
    <dgm:cxn modelId="{470A1AB6-6EDE-44D0-AD93-501907281C18}" srcId="{DFB2A266-44B9-4002-B158-9306B9F943F4}" destId="{10D67287-7C43-466C-B93D-0AA1BF76ED36}" srcOrd="0" destOrd="0" parTransId="{D0DC9332-2A79-4680-9DE8-6F473F2A1F30}" sibTransId="{1590F786-AF61-4391-A56F-9B30F89D8C22}"/>
    <dgm:cxn modelId="{270C1DED-F585-480D-82A1-797FAA6AFCC1}" srcId="{53383B28-38A4-4FCC-81DC-C2920181FD79}" destId="{F86BA44B-B47C-40BE-A983-E04C2E301FA6}" srcOrd="1" destOrd="0" parTransId="{C1F0D4DA-0598-44B3-BB05-C44A62356198}" sibTransId="{EE90864A-7027-4324-A066-44DEF52E31D0}"/>
    <dgm:cxn modelId="{BA7C7B02-5436-4D0B-9019-A559610A3E76}" type="presOf" srcId="{F86BA44B-B47C-40BE-A983-E04C2E301FA6}" destId="{1CA1EBBA-C0F5-48C8-902D-C9BE06FEE3A2}" srcOrd="0" destOrd="0" presId="urn:microsoft.com/office/officeart/2005/8/layout/orgChart1"/>
    <dgm:cxn modelId="{7093BFDF-2190-4405-B5D1-3535DB8957AE}" type="presOf" srcId="{E0D23389-5319-4D1C-86DA-E2EC0B34968A}" destId="{9190D85F-B9FA-4271-8A88-DA57D016AED0}" srcOrd="1" destOrd="0" presId="urn:microsoft.com/office/officeart/2005/8/layout/orgChart1"/>
    <dgm:cxn modelId="{337DCB10-370A-4631-A568-A5F3ED40C884}" type="presOf" srcId="{10D67287-7C43-466C-B93D-0AA1BF76ED36}" destId="{43D0FD5F-8578-416A-8CD3-1FD4D5B86010}" srcOrd="1" destOrd="0" presId="urn:microsoft.com/office/officeart/2005/8/layout/orgChart1"/>
    <dgm:cxn modelId="{0FF32E97-B3B6-4E95-9D52-724FA5A5ACC5}" srcId="{E0D23389-5319-4D1C-86DA-E2EC0B34968A}" destId="{13FC6718-B877-46E3-B806-FE4425A22635}" srcOrd="0" destOrd="0" parTransId="{262F00F6-ECB3-4E14-A7C8-E296B1250594}" sibTransId="{D191A38B-BAE1-4053-8DC1-7AA1690A3FE2}"/>
    <dgm:cxn modelId="{1A0C4AC4-3152-46A4-AE9F-7A781D1240BF}" type="presOf" srcId="{79817BB8-CD53-4601-A50E-206F253A4074}" destId="{FB67BBEF-32A3-4873-9E43-239F9F20904F}" srcOrd="0" destOrd="0" presId="urn:microsoft.com/office/officeart/2005/8/layout/orgChart1"/>
    <dgm:cxn modelId="{1BB24A2B-839B-489E-911F-813B51AA0FDF}" srcId="{8DBB0B09-9133-438B-9E3B-842684538F81}" destId="{DFB2A266-44B9-4002-B158-9306B9F943F4}" srcOrd="0" destOrd="0" parTransId="{CB01F434-AFE9-4B69-A8B7-354A2E784B63}" sibTransId="{943E358D-5A60-427D-8777-420E34B3E730}"/>
    <dgm:cxn modelId="{5B9BDD1C-F4C9-4409-AE64-FC51FBA990C0}" type="presOf" srcId="{53383B28-38A4-4FCC-81DC-C2920181FD79}" destId="{1B815BE5-8E4F-4B39-A65C-053AE61F0666}" srcOrd="1" destOrd="0" presId="urn:microsoft.com/office/officeart/2005/8/layout/orgChart1"/>
    <dgm:cxn modelId="{E983AB8B-FD45-4761-B8BD-1E09B1EF5A7B}" type="presOf" srcId="{8DBB0B09-9133-438B-9E3B-842684538F81}" destId="{F7C16EF7-184A-46BE-89A1-1A33EF927C26}" srcOrd="1" destOrd="0" presId="urn:microsoft.com/office/officeart/2005/8/layout/orgChart1"/>
    <dgm:cxn modelId="{8FF5C3D3-C10B-450C-B3BE-1BF84DF52887}" type="presOf" srcId="{262F00F6-ECB3-4E14-A7C8-E296B1250594}" destId="{BD098861-FFC1-4899-A6DE-DC851D68E52B}" srcOrd="0" destOrd="0" presId="urn:microsoft.com/office/officeart/2005/8/layout/orgChart1"/>
    <dgm:cxn modelId="{6ED8F831-E149-4B97-8EE2-BBCF00FCEDDE}" type="presOf" srcId="{13FC6718-B877-46E3-B806-FE4425A22635}" destId="{44CBED12-1A4C-4D7D-A7E3-1470868933D4}" srcOrd="1" destOrd="0" presId="urn:microsoft.com/office/officeart/2005/8/layout/orgChart1"/>
    <dgm:cxn modelId="{13A7F9BE-2600-4DE2-99DF-BF2621CF8E20}" type="presOf" srcId="{15DA185B-DB44-4178-9379-966DE0157D47}" destId="{B01A3041-A32D-44A1-A768-8C58F0C4FC72}" srcOrd="1" destOrd="0" presId="urn:microsoft.com/office/officeart/2005/8/layout/orgChart1"/>
    <dgm:cxn modelId="{E7306CBF-9E41-4450-AE88-FC60DA8A1F89}" srcId="{34C71078-AB60-4E81-BD16-50659744179E}" destId="{96D794B1-5349-4BDA-B8F5-48B0D75E3595}" srcOrd="0" destOrd="0" parTransId="{75743493-24A3-4488-9A9A-0B4225E34050}" sibTransId="{2C303136-26A9-474E-9F49-38C614CBD441}"/>
    <dgm:cxn modelId="{E2AD70E9-1401-498E-9387-C8AB1AB0CF6D}" srcId="{F86BA44B-B47C-40BE-A983-E04C2E301FA6}" destId="{34C71078-AB60-4E81-BD16-50659744179E}" srcOrd="1" destOrd="0" parTransId="{3EA9E77E-FE87-4A38-845B-388205DCEF4E}" sibTransId="{F25D2CC7-E7A4-448E-B27D-61AB8B2D4120}"/>
    <dgm:cxn modelId="{5EAEC6FB-1839-4A51-AEB3-1DD87B632706}" srcId="{34C71078-AB60-4E81-BD16-50659744179E}" destId="{D20E9346-8D5A-4ED0-96BF-10F1B05FA6B0}" srcOrd="1" destOrd="0" parTransId="{BA06F2D1-AC7D-4B24-B97C-91B22E12D97A}" sibTransId="{6122AA95-13FB-45FF-8293-798B7F656A89}"/>
    <dgm:cxn modelId="{0580B575-0A5D-48FD-A34A-1C85A752227E}" type="presOf" srcId="{18C626EA-E697-4437-B6FA-0B2D1D2A231F}" destId="{02F6E2C1-B656-4583-817C-8426094DAEFE}" srcOrd="0" destOrd="0" presId="urn:microsoft.com/office/officeart/2005/8/layout/orgChart1"/>
    <dgm:cxn modelId="{94E896A2-B95A-4C36-8223-9519CA6F97BA}" type="presOf" srcId="{E0D23389-5319-4D1C-86DA-E2EC0B34968A}" destId="{4F21167D-A755-4F64-8926-5794BFFA93AE}" srcOrd="0" destOrd="0" presId="urn:microsoft.com/office/officeart/2005/8/layout/orgChart1"/>
    <dgm:cxn modelId="{765F764C-7213-45E4-B939-B38DCAEBE468}" type="presOf" srcId="{7CDCBB44-AB23-4C34-A815-D3ECB5F3AA88}" destId="{CDB2D72D-25F6-45BC-AFCA-F4A300D6983D}" srcOrd="0" destOrd="0" presId="urn:microsoft.com/office/officeart/2005/8/layout/orgChart1"/>
    <dgm:cxn modelId="{935A7B52-F8C8-4C53-A075-D4F46AE7DDA5}" type="presOf" srcId="{DFB2A266-44B9-4002-B158-9306B9F943F4}" destId="{02483A32-2E63-4B34-8ADD-2C17734337F3}" srcOrd="1" destOrd="0" presId="urn:microsoft.com/office/officeart/2005/8/layout/orgChart1"/>
    <dgm:cxn modelId="{7839BF8D-30B1-46DE-9F50-80CC9FE50ECC}" type="presOf" srcId="{34C71078-AB60-4E81-BD16-50659744179E}" destId="{391FDC90-D4AC-4158-9AEE-2B763C06F55D}" srcOrd="0" destOrd="0" presId="urn:microsoft.com/office/officeart/2005/8/layout/orgChart1"/>
    <dgm:cxn modelId="{43DB337E-6B0E-420E-A8E3-AC45D2564476}" type="presOf" srcId="{34C71078-AB60-4E81-BD16-50659744179E}" destId="{9A530C1B-9A75-4C9D-989E-361FDAA2A3F6}" srcOrd="1" destOrd="0" presId="urn:microsoft.com/office/officeart/2005/8/layout/orgChart1"/>
    <dgm:cxn modelId="{447D9575-BC82-42C2-9B4F-97D7EE2AF334}" type="presOf" srcId="{53383B28-38A4-4FCC-81DC-C2920181FD79}" destId="{68874A1B-8B65-4841-87B4-1E878D2F3882}" srcOrd="0" destOrd="0" presId="urn:microsoft.com/office/officeart/2005/8/layout/orgChart1"/>
    <dgm:cxn modelId="{96D05878-8DC6-47C3-AE89-5C761CA73F79}" srcId="{0B667245-125B-4B6B-AECF-A8CEFAC64E3F}" destId="{4EE9AFCF-8AF0-425C-AFFA-9DF28E219DAC}" srcOrd="0" destOrd="0" parTransId="{E3207692-0711-4D66-A288-B81A9495A48A}" sibTransId="{F5A56580-D2FD-4F3C-A20B-6CB57F8458C0}"/>
    <dgm:cxn modelId="{72264FCB-4FD1-4050-959A-F2094E9D3ACD}" type="presOf" srcId="{8DBB0B09-9133-438B-9E3B-842684538F81}" destId="{13D2DFDD-CA0B-48C2-A3D6-3B77F9AD710D}" srcOrd="0" destOrd="0" presId="urn:microsoft.com/office/officeart/2005/8/layout/orgChart1"/>
    <dgm:cxn modelId="{ACEE3EB4-917B-446D-843E-7D301EA30134}" type="presOf" srcId="{703B2A17-0E3C-4475-A29F-51D2F4F6EF1B}" destId="{B637A7C8-C272-4BAB-A72C-B96C30A3A6ED}" srcOrd="1" destOrd="0" presId="urn:microsoft.com/office/officeart/2005/8/layout/orgChart1"/>
    <dgm:cxn modelId="{E6EBB104-C282-4ED5-B470-32F72D19413C}" type="presOf" srcId="{10D67287-7C43-466C-B93D-0AA1BF76ED36}" destId="{4D6090E0-23A2-4998-A1B5-E989350E08CB}" srcOrd="0" destOrd="0" presId="urn:microsoft.com/office/officeart/2005/8/layout/orgChart1"/>
    <dgm:cxn modelId="{CC5ED658-41D7-4107-BA5B-7B61A381CFB5}" srcId="{D20E9346-8D5A-4ED0-96BF-10F1B05FA6B0}" destId="{15DA185B-DB44-4178-9379-966DE0157D47}" srcOrd="0" destOrd="0" parTransId="{13EFAA25-651C-4C3C-BCB4-EF8BA4E61DD2}" sibTransId="{F6D98660-6197-4530-A9DE-DA49BB613F92}"/>
    <dgm:cxn modelId="{DE7B982E-EFAD-4852-BD1C-60F35B9174D8}" srcId="{7CDCBB44-AB23-4C34-A815-D3ECB5F3AA88}" destId="{8459549A-00A4-43A9-A18F-78B0F81A196E}" srcOrd="1" destOrd="0" parTransId="{FAA1C106-1672-431B-B0FE-1EB804828B27}" sibTransId="{336EDAED-9C77-43DE-9A71-D7933786A235}"/>
    <dgm:cxn modelId="{6DD44499-8229-4563-93CA-38A352E711E4}" type="presOf" srcId="{75743493-24A3-4488-9A9A-0B4225E34050}" destId="{2653A48F-3264-4097-9970-5F8B3756FD71}" srcOrd="0" destOrd="0" presId="urn:microsoft.com/office/officeart/2005/8/layout/orgChart1"/>
    <dgm:cxn modelId="{AE9E40C1-CB3D-45C1-A778-921F43B9CC1E}" type="presOf" srcId="{DFB2A266-44B9-4002-B158-9306B9F943F4}" destId="{447F10F3-DAAB-4BB0-BE64-50EF17B144C1}" srcOrd="0" destOrd="0" presId="urn:microsoft.com/office/officeart/2005/8/layout/orgChart1"/>
    <dgm:cxn modelId="{2B727A35-A98F-4E15-9E4D-2855CC4B55D0}" type="presOf" srcId="{13EFAA25-651C-4C3C-BCB4-EF8BA4E61DD2}" destId="{E3F3A3FE-3C19-4D1A-98A7-A71F2C59AEF1}" srcOrd="0" destOrd="0" presId="urn:microsoft.com/office/officeart/2005/8/layout/orgChart1"/>
    <dgm:cxn modelId="{7A9DAA84-C3B3-43E1-942D-852D91AECFFE}" type="presOf" srcId="{E0FC22D6-FF49-40D9-A998-BD2FE169DFC4}" destId="{D1F15F6E-81A7-4461-B445-6479A759C53A}" srcOrd="0" destOrd="0" presId="urn:microsoft.com/office/officeart/2005/8/layout/orgChart1"/>
    <dgm:cxn modelId="{D0670BA1-4D4F-43C2-AD6E-D54E1753AC92}" type="presOf" srcId="{8459549A-00A4-43A9-A18F-78B0F81A196E}" destId="{DC9A6A9D-2000-4240-A342-C65FB2745A70}" srcOrd="1" destOrd="0" presId="urn:microsoft.com/office/officeart/2005/8/layout/orgChart1"/>
    <dgm:cxn modelId="{FCAAFBB7-104B-4172-8905-21A5C94C2680}" srcId="{F590075B-20FA-43E8-9E2D-897B8775FFF3}" destId="{53383B28-38A4-4FCC-81DC-C2920181FD79}" srcOrd="0" destOrd="0" parTransId="{86D05AAB-F6FD-4AD4-8FE2-5FE3B78EB4AE}" sibTransId="{FF29FD84-0382-4E16-8A79-BCB5AB3E8868}"/>
    <dgm:cxn modelId="{7421AF70-DA25-4E0F-B1D5-859813B19407}" type="presOf" srcId="{399B2496-A556-4AEC-BF51-14436B27D351}" destId="{338A9953-C3D1-4109-A06F-63C16B35BE78}" srcOrd="0" destOrd="0" presId="urn:microsoft.com/office/officeart/2005/8/layout/orgChart1"/>
    <dgm:cxn modelId="{43AD54E8-08A8-45DF-9662-C6B9D2D6E301}" type="presOf" srcId="{15DA185B-DB44-4178-9379-966DE0157D47}" destId="{8F237777-54CC-4E32-9742-2B4D8CF9F341}" srcOrd="0" destOrd="0" presId="urn:microsoft.com/office/officeart/2005/8/layout/orgChart1"/>
    <dgm:cxn modelId="{A3356AC2-ACE8-4D0A-9ED4-29C38E0824FA}" srcId="{96D794B1-5349-4BDA-B8F5-48B0D75E3595}" destId="{399B2496-A556-4AEC-BF51-14436B27D351}" srcOrd="0" destOrd="0" parTransId="{18C626EA-E697-4437-B6FA-0B2D1D2A231F}" sibTransId="{D80E507B-E512-4D77-BD95-FE3B9FD51967}"/>
    <dgm:cxn modelId="{ECE25238-0A55-4C81-84F9-2BD3A4F465B2}" type="presOf" srcId="{E3207692-0711-4D66-A288-B81A9495A48A}" destId="{D924FA6D-7CAE-4750-8B66-FF634D5B8BAB}" srcOrd="0" destOrd="0" presId="urn:microsoft.com/office/officeart/2005/8/layout/orgChart1"/>
    <dgm:cxn modelId="{E744478E-2740-4101-ABBA-6323BD36D4E8}" type="presOf" srcId="{D20E9346-8D5A-4ED0-96BF-10F1B05FA6B0}" destId="{EC0E9ACA-81F7-41CF-8D4A-AAFE4D39EE34}" srcOrd="1" destOrd="0" presId="urn:microsoft.com/office/officeart/2005/8/layout/orgChart1"/>
    <dgm:cxn modelId="{E56C05D7-6E5C-4869-81B2-DC33CD62BCC0}" type="presOf" srcId="{CB01F434-AFE9-4B69-A8B7-354A2E784B63}" destId="{17F45575-D58C-4D02-9E4D-3DE1CB5F3DDC}" srcOrd="0" destOrd="0" presId="urn:microsoft.com/office/officeart/2005/8/layout/orgChart1"/>
    <dgm:cxn modelId="{A98FA5A3-BFDC-4C47-B431-88DD96E27F5C}" srcId="{53383B28-38A4-4FCC-81DC-C2920181FD79}" destId="{7CDCBB44-AB23-4C34-A815-D3ECB5F3AA88}" srcOrd="0" destOrd="0" parTransId="{E0FC22D6-FF49-40D9-A998-BD2FE169DFC4}" sibTransId="{01E6F5E7-4BFF-47D0-A0B3-B5DF93AB0264}"/>
    <dgm:cxn modelId="{5BF38E7B-E898-420A-9B34-960460359C76}" type="presOf" srcId="{96D794B1-5349-4BDA-B8F5-48B0D75E3595}" destId="{9EE56A49-37F7-431F-A322-B1476BFBFC44}" srcOrd="0" destOrd="0" presId="urn:microsoft.com/office/officeart/2005/8/layout/orgChart1"/>
    <dgm:cxn modelId="{EDC1B75C-B1B5-403D-B2FF-018CF8647B49}" srcId="{8459549A-00A4-43A9-A18F-78B0F81A196E}" destId="{0B667245-125B-4B6B-AECF-A8CEFAC64E3F}" srcOrd="0" destOrd="0" parTransId="{C452A015-E723-4EDF-8EBF-D20A3B055760}" sibTransId="{87AF0EE7-4CF0-4255-951E-13AA29D419D3}"/>
    <dgm:cxn modelId="{DE4214E4-4954-4F29-99D4-CE2B441364D6}" type="presOf" srcId="{38EC3E32-517B-49BC-8C8D-9E84CA740E9B}" destId="{0C1BD789-226D-4397-9F3C-7B8200D0E41C}" srcOrd="0" destOrd="0" presId="urn:microsoft.com/office/officeart/2005/8/layout/orgChart1"/>
    <dgm:cxn modelId="{4DA2F87B-3985-46EB-A982-6875B3AAE116}" type="presOf" srcId="{703B2A17-0E3C-4475-A29F-51D2F4F6EF1B}" destId="{BF8556D5-BA40-4B69-A38A-E9216ED6F4DD}" srcOrd="0" destOrd="0" presId="urn:microsoft.com/office/officeart/2005/8/layout/orgChart1"/>
    <dgm:cxn modelId="{388A54D6-6969-495F-B31E-34B9EC9C7D90}" type="presParOf" srcId="{3281A3BD-E2F2-441C-93D1-910D51154B68}" destId="{83FCD830-CABB-4AD6-B22E-15F05A177B8A}" srcOrd="0" destOrd="0" presId="urn:microsoft.com/office/officeart/2005/8/layout/orgChart1"/>
    <dgm:cxn modelId="{FF5C90EE-0B06-407A-BC91-EAE424FC882C}" type="presParOf" srcId="{83FCD830-CABB-4AD6-B22E-15F05A177B8A}" destId="{F0DBF9DE-E8D8-4B80-9ACD-6548950F3247}" srcOrd="0" destOrd="0" presId="urn:microsoft.com/office/officeart/2005/8/layout/orgChart1"/>
    <dgm:cxn modelId="{269F2046-4B90-4274-B448-FB04FD155402}" type="presParOf" srcId="{F0DBF9DE-E8D8-4B80-9ACD-6548950F3247}" destId="{68874A1B-8B65-4841-87B4-1E878D2F3882}" srcOrd="0" destOrd="0" presId="urn:microsoft.com/office/officeart/2005/8/layout/orgChart1"/>
    <dgm:cxn modelId="{080C61EA-8098-4976-9414-4BC9030C96DE}" type="presParOf" srcId="{F0DBF9DE-E8D8-4B80-9ACD-6548950F3247}" destId="{1B815BE5-8E4F-4B39-A65C-053AE61F0666}" srcOrd="1" destOrd="0" presId="urn:microsoft.com/office/officeart/2005/8/layout/orgChart1"/>
    <dgm:cxn modelId="{E0A3D4BD-068F-484E-ACB9-A8252832404F}" type="presParOf" srcId="{83FCD830-CABB-4AD6-B22E-15F05A177B8A}" destId="{054678B6-008C-4867-847C-824CDAA6487C}" srcOrd="1" destOrd="0" presId="urn:microsoft.com/office/officeart/2005/8/layout/orgChart1"/>
    <dgm:cxn modelId="{A7F73FFE-65F5-4695-9219-72D71ECFAAD8}" type="presParOf" srcId="{054678B6-008C-4867-847C-824CDAA6487C}" destId="{D1F15F6E-81A7-4461-B445-6479A759C53A}" srcOrd="0" destOrd="0" presId="urn:microsoft.com/office/officeart/2005/8/layout/orgChart1"/>
    <dgm:cxn modelId="{77339623-06B3-49BB-B497-56A57F92925E}" type="presParOf" srcId="{054678B6-008C-4867-847C-824CDAA6487C}" destId="{3CCDF3D9-2E5F-4C0A-BA2C-FFD60162E39A}" srcOrd="1" destOrd="0" presId="urn:microsoft.com/office/officeart/2005/8/layout/orgChart1"/>
    <dgm:cxn modelId="{F808BE7D-DF70-4541-BCE5-214DC8C72FF9}" type="presParOf" srcId="{3CCDF3D9-2E5F-4C0A-BA2C-FFD60162E39A}" destId="{0E6FA415-7775-45F0-BE32-F23D79F137F9}" srcOrd="0" destOrd="0" presId="urn:microsoft.com/office/officeart/2005/8/layout/orgChart1"/>
    <dgm:cxn modelId="{5A84D94A-5AF0-4F56-AA41-C242BB7CCFA2}" type="presParOf" srcId="{0E6FA415-7775-45F0-BE32-F23D79F137F9}" destId="{CDB2D72D-25F6-45BC-AFCA-F4A300D6983D}" srcOrd="0" destOrd="0" presId="urn:microsoft.com/office/officeart/2005/8/layout/orgChart1"/>
    <dgm:cxn modelId="{8102186E-9625-4505-B8C3-9D470333849B}" type="presParOf" srcId="{0E6FA415-7775-45F0-BE32-F23D79F137F9}" destId="{AA0BFBFC-FC4A-494D-83C1-3AAEF9800387}" srcOrd="1" destOrd="0" presId="urn:microsoft.com/office/officeart/2005/8/layout/orgChart1"/>
    <dgm:cxn modelId="{79B407DA-DA0B-4B4C-BB96-9D0F628B30E5}" type="presParOf" srcId="{3CCDF3D9-2E5F-4C0A-BA2C-FFD60162E39A}" destId="{773CCE43-F8A0-4240-B3D4-E81AD28003EA}" srcOrd="1" destOrd="0" presId="urn:microsoft.com/office/officeart/2005/8/layout/orgChart1"/>
    <dgm:cxn modelId="{D19EDDEA-9398-424E-8D8C-4C55AFC7FE04}" type="presParOf" srcId="{773CCE43-F8A0-4240-B3D4-E81AD28003EA}" destId="{566D8722-7C70-462A-A44D-ACB61449905A}" srcOrd="0" destOrd="0" presId="urn:microsoft.com/office/officeart/2005/8/layout/orgChart1"/>
    <dgm:cxn modelId="{D7E54A5E-D411-45BE-8291-E3A73F79CA55}" type="presParOf" srcId="{773CCE43-F8A0-4240-B3D4-E81AD28003EA}" destId="{C65360BE-FCE9-4B5F-B7A2-5F63A66252FA}" srcOrd="1" destOrd="0" presId="urn:microsoft.com/office/officeart/2005/8/layout/orgChart1"/>
    <dgm:cxn modelId="{E66D15FE-0B70-434D-B2E9-2E0450DF82D5}" type="presParOf" srcId="{C65360BE-FCE9-4B5F-B7A2-5F63A66252FA}" destId="{903F517C-F78D-4663-B576-A7839076DD0F}" srcOrd="0" destOrd="0" presId="urn:microsoft.com/office/officeart/2005/8/layout/orgChart1"/>
    <dgm:cxn modelId="{E2ED213D-35B7-4FB7-AE65-830286177E95}" type="presParOf" srcId="{903F517C-F78D-4663-B576-A7839076DD0F}" destId="{13D2DFDD-CA0B-48C2-A3D6-3B77F9AD710D}" srcOrd="0" destOrd="0" presId="urn:microsoft.com/office/officeart/2005/8/layout/orgChart1"/>
    <dgm:cxn modelId="{FF5ACE0D-0C75-4A5D-929F-163FD7943753}" type="presParOf" srcId="{903F517C-F78D-4663-B576-A7839076DD0F}" destId="{F7C16EF7-184A-46BE-89A1-1A33EF927C26}" srcOrd="1" destOrd="0" presId="urn:microsoft.com/office/officeart/2005/8/layout/orgChart1"/>
    <dgm:cxn modelId="{A3480595-EDA8-4EBB-91E5-7297A7DA5092}" type="presParOf" srcId="{C65360BE-FCE9-4B5F-B7A2-5F63A66252FA}" destId="{1BAD0DBA-CEEE-4BF0-AF86-AE89BDBAB943}" srcOrd="1" destOrd="0" presId="urn:microsoft.com/office/officeart/2005/8/layout/orgChart1"/>
    <dgm:cxn modelId="{2EAD8DB4-E87E-4150-94EA-88458C2892C7}" type="presParOf" srcId="{1BAD0DBA-CEEE-4BF0-AF86-AE89BDBAB943}" destId="{17F45575-D58C-4D02-9E4D-3DE1CB5F3DDC}" srcOrd="0" destOrd="0" presId="urn:microsoft.com/office/officeart/2005/8/layout/orgChart1"/>
    <dgm:cxn modelId="{D9932A15-A6A4-4297-9C9D-BFA22DCC8342}" type="presParOf" srcId="{1BAD0DBA-CEEE-4BF0-AF86-AE89BDBAB943}" destId="{DEC2573A-CEDB-4BAC-901C-C7D6350A79D1}" srcOrd="1" destOrd="0" presId="urn:microsoft.com/office/officeart/2005/8/layout/orgChart1"/>
    <dgm:cxn modelId="{1107B0DF-BDC3-4E44-83B9-EF1A37035C83}" type="presParOf" srcId="{DEC2573A-CEDB-4BAC-901C-C7D6350A79D1}" destId="{8C73BC39-C671-4C69-B29B-EBE12DAFE02C}" srcOrd="0" destOrd="0" presId="urn:microsoft.com/office/officeart/2005/8/layout/orgChart1"/>
    <dgm:cxn modelId="{B08B7105-210B-41CB-A697-BC1A1AAEDED1}" type="presParOf" srcId="{8C73BC39-C671-4C69-B29B-EBE12DAFE02C}" destId="{447F10F3-DAAB-4BB0-BE64-50EF17B144C1}" srcOrd="0" destOrd="0" presId="urn:microsoft.com/office/officeart/2005/8/layout/orgChart1"/>
    <dgm:cxn modelId="{92A91BEA-BD7C-467B-92AF-F06FE015289F}" type="presParOf" srcId="{8C73BC39-C671-4C69-B29B-EBE12DAFE02C}" destId="{02483A32-2E63-4B34-8ADD-2C17734337F3}" srcOrd="1" destOrd="0" presId="urn:microsoft.com/office/officeart/2005/8/layout/orgChart1"/>
    <dgm:cxn modelId="{F955F3A0-2A07-4897-BCBB-ACFEA5E09408}" type="presParOf" srcId="{DEC2573A-CEDB-4BAC-901C-C7D6350A79D1}" destId="{2305FD7F-10A6-4036-A523-4B849DC7E4DC}" srcOrd="1" destOrd="0" presId="urn:microsoft.com/office/officeart/2005/8/layout/orgChart1"/>
    <dgm:cxn modelId="{7FC150B2-E49B-43BA-AB9E-632C9A003BB7}" type="presParOf" srcId="{2305FD7F-10A6-4036-A523-4B849DC7E4DC}" destId="{AB3A22FB-5987-404E-BF8B-967ABD72CE27}" srcOrd="0" destOrd="0" presId="urn:microsoft.com/office/officeart/2005/8/layout/orgChart1"/>
    <dgm:cxn modelId="{429D924A-0284-44D8-AD25-BF94613085ED}" type="presParOf" srcId="{2305FD7F-10A6-4036-A523-4B849DC7E4DC}" destId="{80989EDE-9239-42D6-A4D3-D575281FA55C}" srcOrd="1" destOrd="0" presId="urn:microsoft.com/office/officeart/2005/8/layout/orgChart1"/>
    <dgm:cxn modelId="{ACA5E05C-AE34-456A-B46C-4E61D5F863FB}" type="presParOf" srcId="{80989EDE-9239-42D6-A4D3-D575281FA55C}" destId="{A94AD4CF-6DC8-4F19-BCD8-536B2A5A5E92}" srcOrd="0" destOrd="0" presId="urn:microsoft.com/office/officeart/2005/8/layout/orgChart1"/>
    <dgm:cxn modelId="{62C6136D-BBA2-477D-94DA-FD4CB216869C}" type="presParOf" srcId="{A94AD4CF-6DC8-4F19-BCD8-536B2A5A5E92}" destId="{4D6090E0-23A2-4998-A1B5-E989350E08CB}" srcOrd="0" destOrd="0" presId="urn:microsoft.com/office/officeart/2005/8/layout/orgChart1"/>
    <dgm:cxn modelId="{AC5C30BD-8022-475F-87D4-E1CDF36C79E8}" type="presParOf" srcId="{A94AD4CF-6DC8-4F19-BCD8-536B2A5A5E92}" destId="{43D0FD5F-8578-416A-8CD3-1FD4D5B86010}" srcOrd="1" destOrd="0" presId="urn:microsoft.com/office/officeart/2005/8/layout/orgChart1"/>
    <dgm:cxn modelId="{C4A21FA7-D450-4CCF-A807-3DAD17C738F0}" type="presParOf" srcId="{80989EDE-9239-42D6-A4D3-D575281FA55C}" destId="{CBD30732-442A-4275-977C-0FEE746F38B5}" srcOrd="1" destOrd="0" presId="urn:microsoft.com/office/officeart/2005/8/layout/orgChart1"/>
    <dgm:cxn modelId="{DFD768FF-9F08-4EE1-92FB-ACBC58A9E636}" type="presParOf" srcId="{80989EDE-9239-42D6-A4D3-D575281FA55C}" destId="{08DAA623-AA9F-4974-8382-60810B250297}" srcOrd="2" destOrd="0" presId="urn:microsoft.com/office/officeart/2005/8/layout/orgChart1"/>
    <dgm:cxn modelId="{8890F804-01FC-4762-B38F-9C75076E722F}" type="presParOf" srcId="{DEC2573A-CEDB-4BAC-901C-C7D6350A79D1}" destId="{FE5EE620-83F3-4F4D-8879-9D1B96DBE8F6}" srcOrd="2" destOrd="0" presId="urn:microsoft.com/office/officeart/2005/8/layout/orgChart1"/>
    <dgm:cxn modelId="{48E5B497-CD61-4040-B1E0-D358C119AB4E}" type="presParOf" srcId="{C65360BE-FCE9-4B5F-B7A2-5F63A66252FA}" destId="{DCD256FD-BE59-4538-A4F1-FE5FFC942C62}" srcOrd="2" destOrd="0" presId="urn:microsoft.com/office/officeart/2005/8/layout/orgChart1"/>
    <dgm:cxn modelId="{91237F81-5502-4513-9CEE-0C8633D055C9}" type="presParOf" srcId="{773CCE43-F8A0-4240-B3D4-E81AD28003EA}" destId="{57CD6C69-7265-4E07-A5F8-147C7C134FBF}" srcOrd="2" destOrd="0" presId="urn:microsoft.com/office/officeart/2005/8/layout/orgChart1"/>
    <dgm:cxn modelId="{A97694D6-751E-4245-B0DD-D88579120D70}" type="presParOf" srcId="{773CCE43-F8A0-4240-B3D4-E81AD28003EA}" destId="{1D51C1B4-5457-4FF2-8460-2D5E4C4024F1}" srcOrd="3" destOrd="0" presId="urn:microsoft.com/office/officeart/2005/8/layout/orgChart1"/>
    <dgm:cxn modelId="{72AB3AFA-D442-409A-8055-9901E8753579}" type="presParOf" srcId="{1D51C1B4-5457-4FF2-8460-2D5E4C4024F1}" destId="{446F3C31-8DC7-42CF-9038-4939D4936080}" srcOrd="0" destOrd="0" presId="urn:microsoft.com/office/officeart/2005/8/layout/orgChart1"/>
    <dgm:cxn modelId="{ABA5CFE3-163D-4F91-9BBD-160564F02F91}" type="presParOf" srcId="{446F3C31-8DC7-42CF-9038-4939D4936080}" destId="{0A9094C2-AA5F-4B2C-8D60-02D417A3FABF}" srcOrd="0" destOrd="0" presId="urn:microsoft.com/office/officeart/2005/8/layout/orgChart1"/>
    <dgm:cxn modelId="{A0087B6A-690C-450D-8773-A14F3FFE03C5}" type="presParOf" srcId="{446F3C31-8DC7-42CF-9038-4939D4936080}" destId="{DC9A6A9D-2000-4240-A342-C65FB2745A70}" srcOrd="1" destOrd="0" presId="urn:microsoft.com/office/officeart/2005/8/layout/orgChart1"/>
    <dgm:cxn modelId="{B0AC81B4-1506-43C7-8C6F-A4B0224437F7}" type="presParOf" srcId="{1D51C1B4-5457-4FF2-8460-2D5E4C4024F1}" destId="{2B0B0DF4-0271-4104-9264-6B2625427EAA}" srcOrd="1" destOrd="0" presId="urn:microsoft.com/office/officeart/2005/8/layout/orgChart1"/>
    <dgm:cxn modelId="{0DFCF2DB-2935-41C6-B2B2-1B18F95CFAA6}" type="presParOf" srcId="{2B0B0DF4-0271-4104-9264-6B2625427EAA}" destId="{FB326202-3F02-428F-A399-4CD1A4B6D63E}" srcOrd="0" destOrd="0" presId="urn:microsoft.com/office/officeart/2005/8/layout/orgChart1"/>
    <dgm:cxn modelId="{520CBC6D-76C1-4D3E-9B56-01DF7EFD91E1}" type="presParOf" srcId="{2B0B0DF4-0271-4104-9264-6B2625427EAA}" destId="{52D86BA1-C8E7-4EC4-B191-8E45C3A2A60F}" srcOrd="1" destOrd="0" presId="urn:microsoft.com/office/officeart/2005/8/layout/orgChart1"/>
    <dgm:cxn modelId="{7FACF6CC-BA9D-40EE-B419-FED574D08CEE}" type="presParOf" srcId="{52D86BA1-C8E7-4EC4-B191-8E45C3A2A60F}" destId="{7AF30B50-5C46-44EE-81EF-B285993F2C82}" srcOrd="0" destOrd="0" presId="urn:microsoft.com/office/officeart/2005/8/layout/orgChart1"/>
    <dgm:cxn modelId="{8610E6F4-DC86-40AE-90EA-80503A70FBD8}" type="presParOf" srcId="{7AF30B50-5C46-44EE-81EF-B285993F2C82}" destId="{D6110692-4A3A-4CA5-B93C-D72847136B76}" srcOrd="0" destOrd="0" presId="urn:microsoft.com/office/officeart/2005/8/layout/orgChart1"/>
    <dgm:cxn modelId="{E438E208-8D03-49C3-9C39-7CA1E7978517}" type="presParOf" srcId="{7AF30B50-5C46-44EE-81EF-B285993F2C82}" destId="{781D965F-034C-4C1D-9A13-B2AA44ACB3CB}" srcOrd="1" destOrd="0" presId="urn:microsoft.com/office/officeart/2005/8/layout/orgChart1"/>
    <dgm:cxn modelId="{736FCE7C-03ED-46E7-9616-35158114B3F9}" type="presParOf" srcId="{52D86BA1-C8E7-4EC4-B191-8E45C3A2A60F}" destId="{7BFD3529-F2F1-404E-9F0B-4245834B353C}" srcOrd="1" destOrd="0" presId="urn:microsoft.com/office/officeart/2005/8/layout/orgChart1"/>
    <dgm:cxn modelId="{616546C3-4CDE-4618-91AC-48C66E82646C}" type="presParOf" srcId="{7BFD3529-F2F1-404E-9F0B-4245834B353C}" destId="{D924FA6D-7CAE-4750-8B66-FF634D5B8BAB}" srcOrd="0" destOrd="0" presId="urn:microsoft.com/office/officeart/2005/8/layout/orgChart1"/>
    <dgm:cxn modelId="{A22696B3-9CC9-46DA-97C2-CFF02F0F9981}" type="presParOf" srcId="{7BFD3529-F2F1-404E-9F0B-4245834B353C}" destId="{48EC670B-1BD7-4FBB-9454-9AFF993B3C4F}" srcOrd="1" destOrd="0" presId="urn:microsoft.com/office/officeart/2005/8/layout/orgChart1"/>
    <dgm:cxn modelId="{9F23C646-8D83-4B9E-8E29-6654C507F8E3}" type="presParOf" srcId="{48EC670B-1BD7-4FBB-9454-9AFF993B3C4F}" destId="{B663F6D9-D2E7-4D5F-8681-5959135944D8}" srcOrd="0" destOrd="0" presId="urn:microsoft.com/office/officeart/2005/8/layout/orgChart1"/>
    <dgm:cxn modelId="{07B0A10D-7712-4A5F-ACF7-32CF29B672E4}" type="presParOf" srcId="{B663F6D9-D2E7-4D5F-8681-5959135944D8}" destId="{99561576-1BA6-4960-AA9D-65A2C0EE56A3}" srcOrd="0" destOrd="0" presId="urn:microsoft.com/office/officeart/2005/8/layout/orgChart1"/>
    <dgm:cxn modelId="{7513F1E4-B700-478D-B0BA-C47E11348543}" type="presParOf" srcId="{B663F6D9-D2E7-4D5F-8681-5959135944D8}" destId="{75C0F2E1-D167-4439-963C-F22C34E27A70}" srcOrd="1" destOrd="0" presId="urn:microsoft.com/office/officeart/2005/8/layout/orgChart1"/>
    <dgm:cxn modelId="{FE95036B-25F7-4162-88C9-108581FE9CD9}" type="presParOf" srcId="{48EC670B-1BD7-4FBB-9454-9AFF993B3C4F}" destId="{5B48DEF3-C778-4660-A035-87CB486472E2}" srcOrd="1" destOrd="0" presId="urn:microsoft.com/office/officeart/2005/8/layout/orgChart1"/>
    <dgm:cxn modelId="{10D84B78-F7B4-48FA-A4E4-C9F4F10C2752}" type="presParOf" srcId="{48EC670B-1BD7-4FBB-9454-9AFF993B3C4F}" destId="{9D4F9A53-A04F-48A5-854C-0D9AE076DD82}" srcOrd="2" destOrd="0" presId="urn:microsoft.com/office/officeart/2005/8/layout/orgChart1"/>
    <dgm:cxn modelId="{1C7A61A7-895A-4B37-A776-DB05E0E9AEDD}" type="presParOf" srcId="{52D86BA1-C8E7-4EC4-B191-8E45C3A2A60F}" destId="{222863C9-7E1D-4965-A4B0-3BB5A15EC740}" srcOrd="2" destOrd="0" presId="urn:microsoft.com/office/officeart/2005/8/layout/orgChart1"/>
    <dgm:cxn modelId="{71C86E6C-DC4C-4DB0-BEA8-36CFEB2FE438}" type="presParOf" srcId="{1D51C1B4-5457-4FF2-8460-2D5E4C4024F1}" destId="{EDF4E0E1-797B-4104-A820-2F1B7C3D59CD}" srcOrd="2" destOrd="0" presId="urn:microsoft.com/office/officeart/2005/8/layout/orgChart1"/>
    <dgm:cxn modelId="{5943F2B8-77EC-42BD-9EEC-7F5CF3BDB84B}" type="presParOf" srcId="{3CCDF3D9-2E5F-4C0A-BA2C-FFD60162E39A}" destId="{A8E1C830-75D4-46BF-9D93-1A5EC7D3D944}" srcOrd="2" destOrd="0" presId="urn:microsoft.com/office/officeart/2005/8/layout/orgChart1"/>
    <dgm:cxn modelId="{3E89BF01-73A5-4312-94B9-2CC87797C316}" type="presParOf" srcId="{054678B6-008C-4867-847C-824CDAA6487C}" destId="{149A2B6A-7360-44D6-8822-3CBE77D41587}" srcOrd="2" destOrd="0" presId="urn:microsoft.com/office/officeart/2005/8/layout/orgChart1"/>
    <dgm:cxn modelId="{CADC94BC-92D2-4637-8E81-3EE0EBB425A2}" type="presParOf" srcId="{054678B6-008C-4867-847C-824CDAA6487C}" destId="{8B18FCE6-BEE9-497B-AF8E-11051D623479}" srcOrd="3" destOrd="0" presId="urn:microsoft.com/office/officeart/2005/8/layout/orgChart1"/>
    <dgm:cxn modelId="{DB2544F4-086D-4773-93B1-56F0B161E6B2}" type="presParOf" srcId="{8B18FCE6-BEE9-497B-AF8E-11051D623479}" destId="{FB66A5B0-A566-4F4E-918B-D57719B3A20C}" srcOrd="0" destOrd="0" presId="urn:microsoft.com/office/officeart/2005/8/layout/orgChart1"/>
    <dgm:cxn modelId="{59601DFE-52D8-4C29-8786-1F67CF3ED3B6}" type="presParOf" srcId="{FB66A5B0-A566-4F4E-918B-D57719B3A20C}" destId="{1CA1EBBA-C0F5-48C8-902D-C9BE06FEE3A2}" srcOrd="0" destOrd="0" presId="urn:microsoft.com/office/officeart/2005/8/layout/orgChart1"/>
    <dgm:cxn modelId="{F475C313-C9FF-4FE4-8E2F-4CF96A565D5B}" type="presParOf" srcId="{FB66A5B0-A566-4F4E-918B-D57719B3A20C}" destId="{810A4F09-5C62-4A54-A9D5-6FCED612BCE0}" srcOrd="1" destOrd="0" presId="urn:microsoft.com/office/officeart/2005/8/layout/orgChart1"/>
    <dgm:cxn modelId="{FBB9AD1F-E941-4CEF-AC5E-F95398087404}" type="presParOf" srcId="{8B18FCE6-BEE9-497B-AF8E-11051D623479}" destId="{D35234ED-F5FD-46D5-AACB-97920E8E15BB}" srcOrd="1" destOrd="0" presId="urn:microsoft.com/office/officeart/2005/8/layout/orgChart1"/>
    <dgm:cxn modelId="{9534F73B-245B-4FDC-872C-24DBE2BCAC17}" type="presParOf" srcId="{D35234ED-F5FD-46D5-AACB-97920E8E15BB}" destId="{FB67BBEF-32A3-4873-9E43-239F9F20904F}" srcOrd="0" destOrd="0" presId="urn:microsoft.com/office/officeart/2005/8/layout/orgChart1"/>
    <dgm:cxn modelId="{D15BAF31-8B29-45C8-8CF0-0DBC54674B29}" type="presParOf" srcId="{D35234ED-F5FD-46D5-AACB-97920E8E15BB}" destId="{4F9DF4CE-C253-4A6C-A317-B55E9BD9E672}" srcOrd="1" destOrd="0" presId="urn:microsoft.com/office/officeart/2005/8/layout/orgChart1"/>
    <dgm:cxn modelId="{80EC0BC5-AA4E-479D-930C-2B886AFE653B}" type="presParOf" srcId="{4F9DF4CE-C253-4A6C-A317-B55E9BD9E672}" destId="{6470E469-5E54-4F1C-85BC-5BD748D9256E}" srcOrd="0" destOrd="0" presId="urn:microsoft.com/office/officeart/2005/8/layout/orgChart1"/>
    <dgm:cxn modelId="{513D35E3-6836-4737-99DE-A7304E3FC9EC}" type="presParOf" srcId="{6470E469-5E54-4F1C-85BC-5BD748D9256E}" destId="{4F21167D-A755-4F64-8926-5794BFFA93AE}" srcOrd="0" destOrd="0" presId="urn:microsoft.com/office/officeart/2005/8/layout/orgChart1"/>
    <dgm:cxn modelId="{FC7DA3F9-D535-404C-97D9-E728E717C6A2}" type="presParOf" srcId="{6470E469-5E54-4F1C-85BC-5BD748D9256E}" destId="{9190D85F-B9FA-4271-8A88-DA57D016AED0}" srcOrd="1" destOrd="0" presId="urn:microsoft.com/office/officeart/2005/8/layout/orgChart1"/>
    <dgm:cxn modelId="{88169AF4-BACF-4C82-8817-BF18E79FB1A5}" type="presParOf" srcId="{4F9DF4CE-C253-4A6C-A317-B55E9BD9E672}" destId="{96E3E945-7B2B-4019-9198-C9DBB0464EA3}" srcOrd="1" destOrd="0" presId="urn:microsoft.com/office/officeart/2005/8/layout/orgChart1"/>
    <dgm:cxn modelId="{29691E5A-C691-46EB-822D-67A3C06EADBD}" type="presParOf" srcId="{96E3E945-7B2B-4019-9198-C9DBB0464EA3}" destId="{BD098861-FFC1-4899-A6DE-DC851D68E52B}" srcOrd="0" destOrd="0" presId="urn:microsoft.com/office/officeart/2005/8/layout/orgChart1"/>
    <dgm:cxn modelId="{08779A5C-6C9F-42D8-84CF-101F7F710955}" type="presParOf" srcId="{96E3E945-7B2B-4019-9198-C9DBB0464EA3}" destId="{958399FC-868A-45EF-8932-FC7B40364191}" srcOrd="1" destOrd="0" presId="urn:microsoft.com/office/officeart/2005/8/layout/orgChart1"/>
    <dgm:cxn modelId="{C4C16B24-9055-4D8E-B8BC-86C698EDF24F}" type="presParOf" srcId="{958399FC-868A-45EF-8932-FC7B40364191}" destId="{A9D28DD1-549D-4014-B2B6-4F557CDD4DB0}" srcOrd="0" destOrd="0" presId="urn:microsoft.com/office/officeart/2005/8/layout/orgChart1"/>
    <dgm:cxn modelId="{207C7B56-7276-41F0-8682-3B5120355DA4}" type="presParOf" srcId="{A9D28DD1-549D-4014-B2B6-4F557CDD4DB0}" destId="{C66EEEBB-8565-497C-A42D-39FE97DA71AF}" srcOrd="0" destOrd="0" presId="urn:microsoft.com/office/officeart/2005/8/layout/orgChart1"/>
    <dgm:cxn modelId="{566C239E-D14C-4090-9094-CE840A1A5E64}" type="presParOf" srcId="{A9D28DD1-549D-4014-B2B6-4F557CDD4DB0}" destId="{44CBED12-1A4C-4D7D-A7E3-1470868933D4}" srcOrd="1" destOrd="0" presId="urn:microsoft.com/office/officeart/2005/8/layout/orgChart1"/>
    <dgm:cxn modelId="{93E9F5FC-D7A9-430A-991F-6364101F493B}" type="presParOf" srcId="{958399FC-868A-45EF-8932-FC7B40364191}" destId="{A6FC4CBC-8E19-46D5-803B-F2AD069F79F7}" srcOrd="1" destOrd="0" presId="urn:microsoft.com/office/officeart/2005/8/layout/orgChart1"/>
    <dgm:cxn modelId="{609811BC-8763-4874-B7FC-862F8C87FBBE}" type="presParOf" srcId="{A6FC4CBC-8E19-46D5-803B-F2AD069F79F7}" destId="{0C1BD789-226D-4397-9F3C-7B8200D0E41C}" srcOrd="0" destOrd="0" presId="urn:microsoft.com/office/officeart/2005/8/layout/orgChart1"/>
    <dgm:cxn modelId="{E928A322-EA63-4D03-8AF2-42B463219CE0}" type="presParOf" srcId="{A6FC4CBC-8E19-46D5-803B-F2AD069F79F7}" destId="{F2D912D5-9DA7-4F08-A3C4-AE59B4F5AAF6}" srcOrd="1" destOrd="0" presId="urn:microsoft.com/office/officeart/2005/8/layout/orgChart1"/>
    <dgm:cxn modelId="{A0AFEE1A-B135-4A90-AAC8-8777FEE7AFFC}" type="presParOf" srcId="{F2D912D5-9DA7-4F08-A3C4-AE59B4F5AAF6}" destId="{BDE566B4-9BF2-4AB1-9ABA-EAC186F5D942}" srcOrd="0" destOrd="0" presId="urn:microsoft.com/office/officeart/2005/8/layout/orgChart1"/>
    <dgm:cxn modelId="{32C1E65A-C7C8-41EF-B71F-28795F098D81}" type="presParOf" srcId="{BDE566B4-9BF2-4AB1-9ABA-EAC186F5D942}" destId="{BF8556D5-BA40-4B69-A38A-E9216ED6F4DD}" srcOrd="0" destOrd="0" presId="urn:microsoft.com/office/officeart/2005/8/layout/orgChart1"/>
    <dgm:cxn modelId="{1956021C-A58E-40C4-B3CA-F5B314A3F0F3}" type="presParOf" srcId="{BDE566B4-9BF2-4AB1-9ABA-EAC186F5D942}" destId="{B637A7C8-C272-4BAB-A72C-B96C30A3A6ED}" srcOrd="1" destOrd="0" presId="urn:microsoft.com/office/officeart/2005/8/layout/orgChart1"/>
    <dgm:cxn modelId="{4DAD3114-7399-4ABB-A892-F02F780DC879}" type="presParOf" srcId="{F2D912D5-9DA7-4F08-A3C4-AE59B4F5AAF6}" destId="{8995F0B7-8838-45A3-84F9-C5F7A9A7BD17}" srcOrd="1" destOrd="0" presId="urn:microsoft.com/office/officeart/2005/8/layout/orgChart1"/>
    <dgm:cxn modelId="{0494DF32-84C2-4AED-BB48-A20CED182BD8}" type="presParOf" srcId="{F2D912D5-9DA7-4F08-A3C4-AE59B4F5AAF6}" destId="{ABC7F778-73E3-4F79-9EE1-FDCC1CC1F4B7}" srcOrd="2" destOrd="0" presId="urn:microsoft.com/office/officeart/2005/8/layout/orgChart1"/>
    <dgm:cxn modelId="{9B6D680C-F85C-4DF3-945E-0A8141A49C9B}" type="presParOf" srcId="{958399FC-868A-45EF-8932-FC7B40364191}" destId="{68CBC8F1-6E60-4B81-A9EB-93DC96F0E794}" srcOrd="2" destOrd="0" presId="urn:microsoft.com/office/officeart/2005/8/layout/orgChart1"/>
    <dgm:cxn modelId="{4EE08739-B4FF-4D90-9B9E-E49CD8055F2E}" type="presParOf" srcId="{4F9DF4CE-C253-4A6C-A317-B55E9BD9E672}" destId="{31F123AD-7E20-49E2-A17F-17D68D590A93}" srcOrd="2" destOrd="0" presId="urn:microsoft.com/office/officeart/2005/8/layout/orgChart1"/>
    <dgm:cxn modelId="{DB398DA1-D30F-4F7D-A35E-DFA144E28A4B}" type="presParOf" srcId="{D35234ED-F5FD-46D5-AACB-97920E8E15BB}" destId="{52923096-DE0C-47A3-A2A2-C438BD1AC6AC}" srcOrd="2" destOrd="0" presId="urn:microsoft.com/office/officeart/2005/8/layout/orgChart1"/>
    <dgm:cxn modelId="{A0175A9E-FFEE-4885-AD0B-C5EA5A5385BF}" type="presParOf" srcId="{D35234ED-F5FD-46D5-AACB-97920E8E15BB}" destId="{9ED13935-65AC-4D4B-88DA-42E6CB2545DA}" srcOrd="3" destOrd="0" presId="urn:microsoft.com/office/officeart/2005/8/layout/orgChart1"/>
    <dgm:cxn modelId="{67C9EFBE-E571-4569-8533-2288DD253BD8}" type="presParOf" srcId="{9ED13935-65AC-4D4B-88DA-42E6CB2545DA}" destId="{01088EC6-6FAE-43AD-80AC-3F12BF5D1ED2}" srcOrd="0" destOrd="0" presId="urn:microsoft.com/office/officeart/2005/8/layout/orgChart1"/>
    <dgm:cxn modelId="{EC807F19-CF2A-4C60-8550-BB4BEFDCB4A4}" type="presParOf" srcId="{01088EC6-6FAE-43AD-80AC-3F12BF5D1ED2}" destId="{391FDC90-D4AC-4158-9AEE-2B763C06F55D}" srcOrd="0" destOrd="0" presId="urn:microsoft.com/office/officeart/2005/8/layout/orgChart1"/>
    <dgm:cxn modelId="{AC619DD3-A780-44C7-B507-BADE9F79F919}" type="presParOf" srcId="{01088EC6-6FAE-43AD-80AC-3F12BF5D1ED2}" destId="{9A530C1B-9A75-4C9D-989E-361FDAA2A3F6}" srcOrd="1" destOrd="0" presId="urn:microsoft.com/office/officeart/2005/8/layout/orgChart1"/>
    <dgm:cxn modelId="{55C824A1-F121-49ED-9B7C-93C0496091BE}" type="presParOf" srcId="{9ED13935-65AC-4D4B-88DA-42E6CB2545DA}" destId="{863B2219-E2DB-4925-9382-2463AF38E91D}" srcOrd="1" destOrd="0" presId="urn:microsoft.com/office/officeart/2005/8/layout/orgChart1"/>
    <dgm:cxn modelId="{020B5FC8-A0CD-4C00-A3F6-4E54E1F506F0}" type="presParOf" srcId="{863B2219-E2DB-4925-9382-2463AF38E91D}" destId="{2653A48F-3264-4097-9970-5F8B3756FD71}" srcOrd="0" destOrd="0" presId="urn:microsoft.com/office/officeart/2005/8/layout/orgChart1"/>
    <dgm:cxn modelId="{766788CA-1B12-41CB-83C4-D3B4ACB2E06D}" type="presParOf" srcId="{863B2219-E2DB-4925-9382-2463AF38E91D}" destId="{967989D5-EEA8-4081-9167-574DEC4659BB}" srcOrd="1" destOrd="0" presId="urn:microsoft.com/office/officeart/2005/8/layout/orgChart1"/>
    <dgm:cxn modelId="{F78F9A37-7F48-46A7-80A8-D10D8EB97245}" type="presParOf" srcId="{967989D5-EEA8-4081-9167-574DEC4659BB}" destId="{AA7B9D86-4993-4803-BBF6-DDE4EDF7C829}" srcOrd="0" destOrd="0" presId="urn:microsoft.com/office/officeart/2005/8/layout/orgChart1"/>
    <dgm:cxn modelId="{D0F75BA0-34C2-4498-9803-B1323E911448}" type="presParOf" srcId="{AA7B9D86-4993-4803-BBF6-DDE4EDF7C829}" destId="{9EE56A49-37F7-431F-A322-B1476BFBFC44}" srcOrd="0" destOrd="0" presId="urn:microsoft.com/office/officeart/2005/8/layout/orgChart1"/>
    <dgm:cxn modelId="{3CC8D7CD-224F-408D-BAE7-63563EFA420C}" type="presParOf" srcId="{AA7B9D86-4993-4803-BBF6-DDE4EDF7C829}" destId="{CCFCDD10-89D6-4CE2-9529-B67598CF072A}" srcOrd="1" destOrd="0" presId="urn:microsoft.com/office/officeart/2005/8/layout/orgChart1"/>
    <dgm:cxn modelId="{F2F12638-DA5A-42BD-A457-49972BB7CFA2}" type="presParOf" srcId="{967989D5-EEA8-4081-9167-574DEC4659BB}" destId="{136E40DF-20A7-4AB5-84B5-EB80A85C469F}" srcOrd="1" destOrd="0" presId="urn:microsoft.com/office/officeart/2005/8/layout/orgChart1"/>
    <dgm:cxn modelId="{3B6FC0C1-76E7-447D-B4E2-4D092DA48320}" type="presParOf" srcId="{136E40DF-20A7-4AB5-84B5-EB80A85C469F}" destId="{02F6E2C1-B656-4583-817C-8426094DAEFE}" srcOrd="0" destOrd="0" presId="urn:microsoft.com/office/officeart/2005/8/layout/orgChart1"/>
    <dgm:cxn modelId="{6E0D7793-D6CE-4F2B-BAFE-4FC0577BABE0}" type="presParOf" srcId="{136E40DF-20A7-4AB5-84B5-EB80A85C469F}" destId="{BE765593-28FF-433A-8092-FCA1231971CC}" srcOrd="1" destOrd="0" presId="urn:microsoft.com/office/officeart/2005/8/layout/orgChart1"/>
    <dgm:cxn modelId="{4B9A41E2-E511-4F56-8F9D-3341F5182263}" type="presParOf" srcId="{BE765593-28FF-433A-8092-FCA1231971CC}" destId="{4057D735-150D-4C25-835C-41B6FEE813DE}" srcOrd="0" destOrd="0" presId="urn:microsoft.com/office/officeart/2005/8/layout/orgChart1"/>
    <dgm:cxn modelId="{F85040A5-0AB8-44D4-AFEA-492D29BE4AA4}" type="presParOf" srcId="{4057D735-150D-4C25-835C-41B6FEE813DE}" destId="{338A9953-C3D1-4109-A06F-63C16B35BE78}" srcOrd="0" destOrd="0" presId="urn:microsoft.com/office/officeart/2005/8/layout/orgChart1"/>
    <dgm:cxn modelId="{A66821FD-5E24-44BC-BE7C-41A94DA8B259}" type="presParOf" srcId="{4057D735-150D-4C25-835C-41B6FEE813DE}" destId="{3A4AAC3C-F22C-4450-80C1-C439217B6377}" srcOrd="1" destOrd="0" presId="urn:microsoft.com/office/officeart/2005/8/layout/orgChart1"/>
    <dgm:cxn modelId="{1BDC4AFC-34A0-469D-9A19-BDA9FD0E784A}" type="presParOf" srcId="{BE765593-28FF-433A-8092-FCA1231971CC}" destId="{97790CC1-B511-47BB-912C-E83AEDAF5E5E}" srcOrd="1" destOrd="0" presId="urn:microsoft.com/office/officeart/2005/8/layout/orgChart1"/>
    <dgm:cxn modelId="{3996BFE8-BC24-43E3-9EDB-FE70E13F0F7A}" type="presParOf" srcId="{BE765593-28FF-433A-8092-FCA1231971CC}" destId="{1B127187-7CB6-44B6-BA31-24594B411BBA}" srcOrd="2" destOrd="0" presId="urn:microsoft.com/office/officeart/2005/8/layout/orgChart1"/>
    <dgm:cxn modelId="{B9C12518-CC76-4F67-A6F2-EF6D7D26EF6B}" type="presParOf" srcId="{967989D5-EEA8-4081-9167-574DEC4659BB}" destId="{D6BB89EC-CBBB-4D8F-B621-E5DF33E5BDBC}" srcOrd="2" destOrd="0" presId="urn:microsoft.com/office/officeart/2005/8/layout/orgChart1"/>
    <dgm:cxn modelId="{D19E9C0A-695A-4914-A767-3823BF76CEB7}" type="presParOf" srcId="{863B2219-E2DB-4925-9382-2463AF38E91D}" destId="{65DAEFF2-010E-40D7-BAD0-1100608D19C2}" srcOrd="2" destOrd="0" presId="urn:microsoft.com/office/officeart/2005/8/layout/orgChart1"/>
    <dgm:cxn modelId="{7C0B9B9B-7CD9-44C6-B79E-888D4C6E09A1}" type="presParOf" srcId="{863B2219-E2DB-4925-9382-2463AF38E91D}" destId="{49951784-747C-4A67-9359-E067ED375BBD}" srcOrd="3" destOrd="0" presId="urn:microsoft.com/office/officeart/2005/8/layout/orgChart1"/>
    <dgm:cxn modelId="{46DA9EEB-7E65-4F94-A8EF-E8AC04577320}" type="presParOf" srcId="{49951784-747C-4A67-9359-E067ED375BBD}" destId="{409BA52A-A6B3-404C-A61C-D5F7DD323826}" srcOrd="0" destOrd="0" presId="urn:microsoft.com/office/officeart/2005/8/layout/orgChart1"/>
    <dgm:cxn modelId="{710109F7-9541-435C-9763-51AB98D82729}" type="presParOf" srcId="{409BA52A-A6B3-404C-A61C-D5F7DD323826}" destId="{D44026C3-6D74-4B61-B622-8060F9CCEF5E}" srcOrd="0" destOrd="0" presId="urn:microsoft.com/office/officeart/2005/8/layout/orgChart1"/>
    <dgm:cxn modelId="{7901CDB5-B2CD-45E0-8853-952B87D731AD}" type="presParOf" srcId="{409BA52A-A6B3-404C-A61C-D5F7DD323826}" destId="{EC0E9ACA-81F7-41CF-8D4A-AAFE4D39EE34}" srcOrd="1" destOrd="0" presId="urn:microsoft.com/office/officeart/2005/8/layout/orgChart1"/>
    <dgm:cxn modelId="{6013FA04-A991-40B5-8D10-D924F7169690}" type="presParOf" srcId="{49951784-747C-4A67-9359-E067ED375BBD}" destId="{5B8770C4-9BD7-4AAC-AC91-5201AD6DCFAB}" srcOrd="1" destOrd="0" presId="urn:microsoft.com/office/officeart/2005/8/layout/orgChart1"/>
    <dgm:cxn modelId="{76CDCAA5-D914-4483-B8EA-5E801B129E7F}" type="presParOf" srcId="{5B8770C4-9BD7-4AAC-AC91-5201AD6DCFAB}" destId="{E3F3A3FE-3C19-4D1A-98A7-A71F2C59AEF1}" srcOrd="0" destOrd="0" presId="urn:microsoft.com/office/officeart/2005/8/layout/orgChart1"/>
    <dgm:cxn modelId="{4094A706-C20F-4E62-A3DC-4012D880E28F}" type="presParOf" srcId="{5B8770C4-9BD7-4AAC-AC91-5201AD6DCFAB}" destId="{A4A31AF3-18FA-48B6-930C-A9BE118677A6}" srcOrd="1" destOrd="0" presId="urn:microsoft.com/office/officeart/2005/8/layout/orgChart1"/>
    <dgm:cxn modelId="{037ACA65-1941-4B5A-A503-A492D10D6DD0}" type="presParOf" srcId="{A4A31AF3-18FA-48B6-930C-A9BE118677A6}" destId="{92EE742A-F9E6-4495-8EAB-80CB0DEF32DF}" srcOrd="0" destOrd="0" presId="urn:microsoft.com/office/officeart/2005/8/layout/orgChart1"/>
    <dgm:cxn modelId="{FA3DCD80-46DE-4CC1-B25C-2A1F551B327B}" type="presParOf" srcId="{92EE742A-F9E6-4495-8EAB-80CB0DEF32DF}" destId="{8F237777-54CC-4E32-9742-2B4D8CF9F341}" srcOrd="0" destOrd="0" presId="urn:microsoft.com/office/officeart/2005/8/layout/orgChart1"/>
    <dgm:cxn modelId="{A11FCB10-F014-4BF4-851C-0F70A08C2809}" type="presParOf" srcId="{92EE742A-F9E6-4495-8EAB-80CB0DEF32DF}" destId="{B01A3041-A32D-44A1-A768-8C58F0C4FC72}" srcOrd="1" destOrd="0" presId="urn:microsoft.com/office/officeart/2005/8/layout/orgChart1"/>
    <dgm:cxn modelId="{B5FA3D78-7DE7-4105-B017-2279C328A357}" type="presParOf" srcId="{A4A31AF3-18FA-48B6-930C-A9BE118677A6}" destId="{00D0D089-A5BF-42E3-AEE4-AF2E13AF6728}" srcOrd="1" destOrd="0" presId="urn:microsoft.com/office/officeart/2005/8/layout/orgChart1"/>
    <dgm:cxn modelId="{F0A0B4C0-D6FC-420C-91ED-7BC6A5F9FA53}" type="presParOf" srcId="{A4A31AF3-18FA-48B6-930C-A9BE118677A6}" destId="{F5242620-81B9-410C-9A8A-25907007C624}" srcOrd="2" destOrd="0" presId="urn:microsoft.com/office/officeart/2005/8/layout/orgChart1"/>
    <dgm:cxn modelId="{D93C583E-E825-4696-B097-94CA523EA962}" type="presParOf" srcId="{49951784-747C-4A67-9359-E067ED375BBD}" destId="{B12C887E-FFE0-4A67-B1A7-EF64146C7738}" srcOrd="2" destOrd="0" presId="urn:microsoft.com/office/officeart/2005/8/layout/orgChart1"/>
    <dgm:cxn modelId="{1BCF845D-C5BD-4CBC-9EF1-413B2B6A105B}" type="presParOf" srcId="{9ED13935-65AC-4D4B-88DA-42E6CB2545DA}" destId="{E31C1AA3-6785-45FB-AA5C-EE94D80976FB}" srcOrd="2" destOrd="0" presId="urn:microsoft.com/office/officeart/2005/8/layout/orgChart1"/>
    <dgm:cxn modelId="{BE1379B3-8DA9-4637-B826-8DBDEEEF8085}" type="presParOf" srcId="{8B18FCE6-BEE9-497B-AF8E-11051D623479}" destId="{2FA4C5E5-B5EE-4C04-9A69-A4DB34307D81}" srcOrd="2" destOrd="0" presId="urn:microsoft.com/office/officeart/2005/8/layout/orgChart1"/>
    <dgm:cxn modelId="{C3D8FEA8-0A93-43E1-8917-F0C6D51AB614}" type="presParOf" srcId="{83FCD830-CABB-4AD6-B22E-15F05A177B8A}" destId="{AA78F52D-D5C4-4B16-BE61-943902C2681C}"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401B590F-FB94-48B8-A363-615A29EAE95F}" type="datetimeFigureOut">
              <a:rPr lang="fr-FR" smtClean="0"/>
              <a:pPr/>
              <a:t>02/09/2020</a:t>
            </a:fld>
            <a:endParaRPr lang="fr-FR"/>
          </a:p>
        </p:txBody>
      </p:sp>
      <p:sp>
        <p:nvSpPr>
          <p:cNvPr id="4" name="Espace réservé du pied de page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14DFDCD4-7BA7-43A7-9B60-661C3C403481}" type="slidenum">
              <a:rPr lang="fr-FR" smtClean="0"/>
              <a:pPr/>
              <a:t>‹N°›</a:t>
            </a:fld>
            <a:endParaRPr lang="fr-FR"/>
          </a:p>
        </p:txBody>
      </p:sp>
    </p:spTree>
    <p:extLst>
      <p:ext uri="{BB962C8B-B14F-4D97-AF65-F5344CB8AC3E}">
        <p14:creationId xmlns="" xmlns:p14="http://schemas.microsoft.com/office/powerpoint/2010/main" val="3372492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90782DA4-8220-4EE1-A19D-B5D95C8C132E}" type="datetimeFigureOut">
              <a:rPr lang="fr-CA" smtClean="0"/>
              <a:pPr/>
              <a:t>2020-09-02</a:t>
            </a:fld>
            <a:endParaRPr lang="fr-CA"/>
          </a:p>
        </p:txBody>
      </p:sp>
      <p:sp>
        <p:nvSpPr>
          <p:cNvPr id="4" name="Espace réservé de l'image des diapositives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D0ADF1F0-A53A-4F5E-AB8E-0619632A0D96}" type="slidenum">
              <a:rPr lang="fr-CA" smtClean="0"/>
              <a:pPr/>
              <a:t>‹N°›</a:t>
            </a:fld>
            <a:endParaRPr lang="fr-CA"/>
          </a:p>
        </p:txBody>
      </p:sp>
    </p:spTree>
    <p:extLst>
      <p:ext uri="{BB962C8B-B14F-4D97-AF65-F5344CB8AC3E}">
        <p14:creationId xmlns="" xmlns:p14="http://schemas.microsoft.com/office/powerpoint/2010/main" val="1199413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B84241C-A88E-4D0B-826A-F1364410F13B}" type="datetime1">
              <a:rPr lang="fr-CA" smtClean="0"/>
              <a:pPr/>
              <a:t>2020-09-02</a:t>
            </a:fld>
            <a:endParaRPr lang="fr-CA"/>
          </a:p>
        </p:txBody>
      </p:sp>
      <p:sp>
        <p:nvSpPr>
          <p:cNvPr id="19" name="Espace réservé du pied de page 18"/>
          <p:cNvSpPr>
            <a:spLocks noGrp="1"/>
          </p:cNvSpPr>
          <p:nvPr>
            <p:ph type="ftr" sz="quarter" idx="11"/>
          </p:nvPr>
        </p:nvSpPr>
        <p:spPr/>
        <p:txBody>
          <a:bodyPr/>
          <a:lstStyle/>
          <a:p>
            <a:endParaRPr lang="fr-CA"/>
          </a:p>
        </p:txBody>
      </p:sp>
      <p:sp>
        <p:nvSpPr>
          <p:cNvPr id="27" name="Espace réservé du numéro de diapositive 26"/>
          <p:cNvSpPr>
            <a:spLocks noGrp="1"/>
          </p:cNvSpPr>
          <p:nvPr>
            <p:ph type="sldNum" sz="quarter" idx="12"/>
          </p:nvPr>
        </p:nvSpPr>
        <p:spPr/>
        <p:txBody>
          <a:bodyPr/>
          <a:lstStyle/>
          <a:p>
            <a:fld id="{555B84E7-B44B-450A-BBF1-EB1E92E27D5A}" type="slidenum">
              <a:rPr lang="fr-CA" smtClean="0"/>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8A5BECC-DCA4-411A-AA54-3E833186AC82}" type="datetime1">
              <a:rPr lang="fr-CA" smtClean="0"/>
              <a:pPr/>
              <a:t>2020-09-02</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16E5686-D1F1-420F-A840-2B814E8995C6}" type="datetime1">
              <a:rPr lang="fr-CA" smtClean="0"/>
              <a:pPr/>
              <a:t>2020-09-02</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7BF541-9866-4CDA-9887-60BE3AFA6995}" type="datetime1">
              <a:rPr lang="fr-CA" smtClean="0"/>
              <a:pPr/>
              <a:t>2020-09-02</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CC79F27-C994-49E0-8972-DC52BB8B38D7}" type="datetime1">
              <a:rPr lang="fr-CA" smtClean="0"/>
              <a:pPr/>
              <a:t>2020-09-02</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555B84E7-B44B-450A-BBF1-EB1E92E27D5A}" type="slidenum">
              <a:rPr lang="fr-CA" smtClean="0"/>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0099E11-DCD9-4239-A52B-1A826F0312A4}" type="datetime1">
              <a:rPr lang="fr-CA" smtClean="0"/>
              <a:pPr/>
              <a:t>2020-09-02</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2D4F86B-805C-4B64-BBD8-7CFD6179F2AC}" type="datetime1">
              <a:rPr lang="fr-CA" smtClean="0"/>
              <a:pPr/>
              <a:t>2020-09-02</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6B0A1301-7CCE-466D-8B5C-E598CE2DC154}" type="datetime1">
              <a:rPr lang="fr-CA" smtClean="0"/>
              <a:pPr/>
              <a:t>2020-09-02</a:t>
            </a:fld>
            <a:endParaRPr lang="fr-CA"/>
          </a:p>
        </p:txBody>
      </p:sp>
      <p:sp>
        <p:nvSpPr>
          <p:cNvPr id="8" name="Espace réservé du numéro de diapositive 7"/>
          <p:cNvSpPr>
            <a:spLocks noGrp="1"/>
          </p:cNvSpPr>
          <p:nvPr>
            <p:ph type="sldNum" sz="quarter" idx="11"/>
          </p:nvPr>
        </p:nvSpPr>
        <p:spPr/>
        <p:txBody>
          <a:bodyPr/>
          <a:lstStyle/>
          <a:p>
            <a:fld id="{555B84E7-B44B-450A-BBF1-EB1E92E27D5A}" type="slidenum">
              <a:rPr lang="fr-CA" smtClean="0"/>
              <a:pPr/>
              <a:t>‹N°›</a:t>
            </a:fld>
            <a:endParaRPr lang="fr-CA"/>
          </a:p>
        </p:txBody>
      </p:sp>
      <p:sp>
        <p:nvSpPr>
          <p:cNvPr id="9" name="Espace réservé du pied de page 8"/>
          <p:cNvSpPr>
            <a:spLocks noGrp="1"/>
          </p:cNvSpPr>
          <p:nvPr>
            <p:ph type="ftr" sz="quarter" idx="12"/>
          </p:nvPr>
        </p:nvSpPr>
        <p:spPr/>
        <p:txBody>
          <a:bodyPr/>
          <a:lstStyle/>
          <a:p>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3E4B4A-33AD-4234-A923-BE5C289FB0D3}" type="datetime1">
              <a:rPr lang="fr-CA" smtClean="0"/>
              <a:pPr/>
              <a:t>2020-09-02</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1B51204-19C5-43A1-AF6C-4C7EB8E188B8}" type="datetime1">
              <a:rPr lang="fr-CA" smtClean="0"/>
              <a:pPr/>
              <a:t>2020-09-02</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a:xfrm>
            <a:off x="8156448" y="6422064"/>
            <a:ext cx="762000" cy="365125"/>
          </a:xfrm>
        </p:spPr>
        <p:txBody>
          <a:bodyPr/>
          <a:lstStyle/>
          <a:p>
            <a:fld id="{555B84E7-B44B-450A-BBF1-EB1E92E27D5A}" type="slidenum">
              <a:rPr lang="fr-CA" smtClean="0"/>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C2E2461D-2DF7-4CF2-8023-8548F0B12F1A}" type="datetime1">
              <a:rPr lang="fr-CA" smtClean="0"/>
              <a:pPr/>
              <a:t>2020-09-02</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555B84E7-B44B-450A-BBF1-EB1E92E27D5A}" type="slidenum">
              <a:rPr lang="fr-CA" smtClean="0"/>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6925365-2F24-4403-AD63-B26B17BFAA0E}" type="datetime1">
              <a:rPr lang="fr-CA" smtClean="0"/>
              <a:pPr/>
              <a:t>2020-09-02</a:t>
            </a:fld>
            <a:endParaRPr lang="fr-CA"/>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CA"/>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55B84E7-B44B-450A-BBF1-EB1E92E27D5A}" type="slidenum">
              <a:rPr lang="fr-CA" smtClean="0"/>
              <a:pPr/>
              <a:t>‹N°›</a:t>
            </a:fld>
            <a:endParaRPr lang="fr-CA"/>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5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CA" dirty="0" smtClean="0"/>
              <a:t>Économies d’échelle INTERNES et COMMERCE INTERNATIONALE</a:t>
            </a:r>
            <a:endParaRPr lang="fr-CA" dirty="0"/>
          </a:p>
        </p:txBody>
      </p:sp>
      <p:sp>
        <p:nvSpPr>
          <p:cNvPr id="3" name="Sous-titre 2"/>
          <p:cNvSpPr>
            <a:spLocks noGrp="1"/>
          </p:cNvSpPr>
          <p:nvPr>
            <p:ph type="subTitle" idx="1"/>
          </p:nvPr>
        </p:nvSpPr>
        <p:spPr/>
        <p:txBody>
          <a:bodyPr/>
          <a:lstStyle/>
          <a:p>
            <a:r>
              <a:rPr lang="fr-CA" dirty="0" smtClean="0"/>
              <a:t>ECO3550 Thème 3</a:t>
            </a:r>
            <a:endParaRPr lang="fr-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9083352" cy="1143000"/>
          </a:xfrm>
        </p:spPr>
        <p:txBody>
          <a:bodyPr>
            <a:noAutofit/>
          </a:bodyPr>
          <a:lstStyle/>
          <a:p>
            <a:r>
              <a:rPr lang="fr-CA" dirty="0" smtClean="0"/>
              <a:t>Types d’éco. d’</a:t>
            </a:r>
            <a:r>
              <a:rPr lang="fr-CA" dirty="0" err="1" smtClean="0"/>
              <a:t>échelle,de</a:t>
            </a:r>
            <a:r>
              <a:rPr lang="fr-CA" dirty="0" smtClean="0"/>
              <a:t> CC et de </a:t>
            </a:r>
            <a:r>
              <a:rPr lang="fr-CA" dirty="0" err="1" smtClean="0"/>
              <a:t>comm</a:t>
            </a:r>
            <a:r>
              <a:rPr lang="fr-CA" dirty="0" smtClean="0"/>
              <a:t>.</a:t>
            </a:r>
            <a:endParaRPr lang="fr-CA" dirty="0"/>
          </a:p>
        </p:txBody>
      </p:sp>
      <p:sp>
        <p:nvSpPr>
          <p:cNvPr id="3" name="Espace réservé du contenu 2"/>
          <p:cNvSpPr>
            <a:spLocks noGrp="1"/>
          </p:cNvSpPr>
          <p:nvPr>
            <p:ph idx="1"/>
          </p:nvPr>
        </p:nvSpPr>
        <p:spPr>
          <a:xfrm>
            <a:off x="457200" y="1639341"/>
            <a:ext cx="8075240" cy="4525963"/>
          </a:xfrm>
        </p:spPr>
        <p:txBody>
          <a:bodyPr>
            <a:normAutofit fontScale="92500" lnSpcReduction="10000"/>
          </a:bodyPr>
          <a:lstStyle/>
          <a:p>
            <a:r>
              <a:rPr lang="fr-CA" dirty="0" smtClean="0"/>
              <a:t>Éco. d’échelle externes</a:t>
            </a:r>
          </a:p>
          <a:p>
            <a:pPr lvl="1"/>
            <a:r>
              <a:rPr lang="fr-CA" dirty="0" smtClean="0"/>
              <a:t>Compatibles avec la CC parfaite</a:t>
            </a:r>
          </a:p>
          <a:p>
            <a:pPr lvl="1"/>
            <a:r>
              <a:rPr lang="fr-CA" dirty="0" smtClean="0"/>
              <a:t>Génèrent du commerce interbranche</a:t>
            </a:r>
          </a:p>
          <a:p>
            <a:pPr lvl="1"/>
            <a:r>
              <a:rPr lang="fr-CA" dirty="0" smtClean="0"/>
              <a:t>Les gains reposent sur l’augmentation de la taille du marché</a:t>
            </a:r>
          </a:p>
          <a:p>
            <a:endParaRPr lang="fr-CA" dirty="0" smtClean="0"/>
          </a:p>
          <a:p>
            <a:r>
              <a:rPr lang="fr-CA" dirty="0" smtClean="0"/>
              <a:t>Éco. d’échelle internes</a:t>
            </a:r>
          </a:p>
          <a:p>
            <a:pPr lvl="1"/>
            <a:r>
              <a:rPr lang="fr-CA" dirty="0" smtClean="0"/>
              <a:t>En présence de CC imparfaite</a:t>
            </a:r>
          </a:p>
          <a:p>
            <a:pPr lvl="1"/>
            <a:r>
              <a:rPr lang="fr-CA" dirty="0" smtClean="0"/>
              <a:t>Génèrent du commerce </a:t>
            </a:r>
            <a:r>
              <a:rPr lang="fr-CA" dirty="0" err="1" smtClean="0"/>
              <a:t>intrabranche</a:t>
            </a:r>
            <a:endParaRPr lang="fr-CA" dirty="0" smtClean="0"/>
          </a:p>
          <a:p>
            <a:pPr lvl="1"/>
            <a:r>
              <a:rPr lang="fr-CA" dirty="0" smtClean="0"/>
              <a:t>Les gains reposent sur l’augmentation de la taille du marché et de la concurrence</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10</a:t>
            </a:fld>
            <a:endParaRPr lang="fr-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147248" cy="4525963"/>
          </a:xfrm>
        </p:spPr>
        <p:txBody>
          <a:bodyPr/>
          <a:lstStyle/>
          <a:p>
            <a:pPr marL="608076" indent="-571500" algn="ctr">
              <a:buFont typeface="+mj-lt"/>
              <a:buAutoNum type="romanUcPeriod"/>
            </a:pPr>
            <a:endParaRPr lang="fr-CA" dirty="0" smtClean="0"/>
          </a:p>
          <a:p>
            <a:pPr marL="608076" indent="-571500" algn="ctr">
              <a:buSzPct val="100000"/>
              <a:buFont typeface="+mj-lt"/>
              <a:buAutoNum type="romanUcPeriod"/>
            </a:pPr>
            <a:endParaRPr lang="fr-CA" dirty="0" smtClean="0"/>
          </a:p>
          <a:p>
            <a:pPr marL="608076" indent="-571500" algn="ctr">
              <a:buClr>
                <a:schemeClr val="tx1"/>
              </a:buClr>
              <a:buSzPct val="100000"/>
              <a:buFont typeface="+mj-lt"/>
              <a:buAutoNum type="romanUcPeriod" startAt="2"/>
            </a:pPr>
            <a:r>
              <a:rPr lang="fr-CA" sz="4600" b="1" dirty="0" smtClean="0">
                <a:effectLst>
                  <a:outerShdw blurRad="38100" dist="38100" dir="2700000" algn="tl">
                    <a:srgbClr val="000000">
                      <a:alpha val="43137"/>
                    </a:srgbClr>
                  </a:outerShdw>
                </a:effectLst>
                <a:latin typeface="+mj-lt"/>
              </a:rPr>
              <a:t>Les économies d’échelle externes et le commerce</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11</a:t>
            </a:fld>
            <a:endParaRPr lang="fr-C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a:bodyPr>
          <a:lstStyle/>
          <a:p>
            <a:r>
              <a:rPr lang="fr-CA" dirty="0" smtClean="0"/>
              <a:t>CTM (offre) de LT en CCP </a:t>
            </a:r>
            <a:endParaRPr lang="fr-CA" dirty="0"/>
          </a:p>
        </p:txBody>
      </p:sp>
      <p:sp>
        <p:nvSpPr>
          <p:cNvPr id="32" name="Espace réservé du numéro de diapositive 31"/>
          <p:cNvSpPr>
            <a:spLocks noGrp="1"/>
          </p:cNvSpPr>
          <p:nvPr>
            <p:ph type="sldNum" sz="quarter" idx="12"/>
          </p:nvPr>
        </p:nvSpPr>
        <p:spPr/>
        <p:txBody>
          <a:bodyPr/>
          <a:lstStyle/>
          <a:p>
            <a:fld id="{555B84E7-B44B-450A-BBF1-EB1E92E27D5A}" type="slidenum">
              <a:rPr lang="fr-CA" smtClean="0"/>
              <a:pPr/>
              <a:t>12</a:t>
            </a:fld>
            <a:endParaRPr lang="fr-CA"/>
          </a:p>
        </p:txBody>
      </p:sp>
      <p:sp>
        <p:nvSpPr>
          <p:cNvPr id="27" name="Line 2"/>
          <p:cNvSpPr>
            <a:spLocks noChangeShapeType="1"/>
          </p:cNvSpPr>
          <p:nvPr/>
        </p:nvSpPr>
        <p:spPr bwMode="auto">
          <a:xfrm>
            <a:off x="1320562" y="478632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28" name="Line 3"/>
          <p:cNvSpPr>
            <a:spLocks noChangeShapeType="1"/>
          </p:cNvSpPr>
          <p:nvPr/>
        </p:nvSpPr>
        <p:spPr bwMode="auto">
          <a:xfrm flipV="1">
            <a:off x="1322343" y="206084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29" name="Text Box 6"/>
          <p:cNvSpPr txBox="1">
            <a:spLocks noChangeArrowheads="1"/>
          </p:cNvSpPr>
          <p:nvPr/>
        </p:nvSpPr>
        <p:spPr bwMode="auto">
          <a:xfrm>
            <a:off x="2344445" y="1772816"/>
            <a:ext cx="787395" cy="369332"/>
          </a:xfrm>
          <a:prstGeom prst="rect">
            <a:avLst/>
          </a:prstGeom>
          <a:noFill/>
          <a:ln w="9525">
            <a:noFill/>
            <a:miter lim="800000"/>
            <a:headEnd/>
            <a:tailEnd/>
          </a:ln>
        </p:spPr>
        <p:txBody>
          <a:bodyPr wrap="none">
            <a:spAutoFit/>
          </a:bodyPr>
          <a:lstStyle/>
          <a:p>
            <a:r>
              <a:rPr lang="fr-FR" b="1" dirty="0" smtClean="0">
                <a:latin typeface="Times"/>
              </a:rPr>
              <a:t>Firme</a:t>
            </a:r>
            <a:endParaRPr lang="fr-FR" dirty="0">
              <a:latin typeface="Times"/>
            </a:endParaRPr>
          </a:p>
        </p:txBody>
      </p:sp>
      <p:sp>
        <p:nvSpPr>
          <p:cNvPr id="33" name="Text Box 10"/>
          <p:cNvSpPr txBox="1">
            <a:spLocks noChangeArrowheads="1"/>
          </p:cNvSpPr>
          <p:nvPr/>
        </p:nvSpPr>
        <p:spPr bwMode="auto">
          <a:xfrm>
            <a:off x="3757120" y="4869160"/>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36" name="Line 2"/>
          <p:cNvSpPr>
            <a:spLocks noChangeShapeType="1"/>
          </p:cNvSpPr>
          <p:nvPr/>
        </p:nvSpPr>
        <p:spPr bwMode="auto">
          <a:xfrm>
            <a:off x="5622480" y="479715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5631277" y="206084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8" name="Text Box 10"/>
          <p:cNvSpPr txBox="1">
            <a:spLocks noChangeArrowheads="1"/>
          </p:cNvSpPr>
          <p:nvPr/>
        </p:nvSpPr>
        <p:spPr bwMode="auto">
          <a:xfrm>
            <a:off x="8130476" y="4869160"/>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41" name="Text Box 10"/>
          <p:cNvSpPr txBox="1">
            <a:spLocks noChangeArrowheads="1"/>
          </p:cNvSpPr>
          <p:nvPr/>
        </p:nvSpPr>
        <p:spPr bwMode="auto">
          <a:xfrm>
            <a:off x="467544" y="1876762"/>
            <a:ext cx="864095" cy="707886"/>
          </a:xfrm>
          <a:prstGeom prst="rect">
            <a:avLst/>
          </a:prstGeom>
          <a:noFill/>
          <a:ln w="9525">
            <a:noFill/>
            <a:miter lim="800000"/>
            <a:headEnd/>
            <a:tailEnd/>
          </a:ln>
        </p:spPr>
        <p:txBody>
          <a:bodyPr wrap="square">
            <a:spAutoFit/>
          </a:bodyPr>
          <a:lstStyle/>
          <a:p>
            <a:r>
              <a:rPr lang="fr-FR" sz="2000" dirty="0" smtClean="0">
                <a:latin typeface="Times"/>
              </a:rPr>
              <a:t>Cm et CTM</a:t>
            </a:r>
            <a:endParaRPr lang="fr-FR" dirty="0">
              <a:latin typeface="Times"/>
            </a:endParaRPr>
          </a:p>
        </p:txBody>
      </p:sp>
      <p:sp>
        <p:nvSpPr>
          <p:cNvPr id="42" name="Text Box 10"/>
          <p:cNvSpPr txBox="1">
            <a:spLocks noChangeArrowheads="1"/>
          </p:cNvSpPr>
          <p:nvPr/>
        </p:nvSpPr>
        <p:spPr bwMode="auto">
          <a:xfrm>
            <a:off x="5220072" y="1876762"/>
            <a:ext cx="312906" cy="369332"/>
          </a:xfrm>
          <a:prstGeom prst="rect">
            <a:avLst/>
          </a:prstGeom>
          <a:noFill/>
          <a:ln w="9525">
            <a:noFill/>
            <a:miter lim="800000"/>
            <a:headEnd/>
            <a:tailEnd/>
          </a:ln>
        </p:spPr>
        <p:txBody>
          <a:bodyPr wrap="none">
            <a:spAutoFit/>
          </a:bodyPr>
          <a:lstStyle/>
          <a:p>
            <a:r>
              <a:rPr lang="fr-FR" dirty="0" smtClean="0">
                <a:latin typeface="Times"/>
              </a:rPr>
              <a:t>P</a:t>
            </a:r>
            <a:endParaRPr lang="fr-FR" dirty="0">
              <a:latin typeface="Times"/>
            </a:endParaRPr>
          </a:p>
        </p:txBody>
      </p:sp>
      <p:sp>
        <p:nvSpPr>
          <p:cNvPr id="50" name="Text Box 11"/>
          <p:cNvSpPr txBox="1">
            <a:spLocks noChangeArrowheads="1"/>
          </p:cNvSpPr>
          <p:nvPr/>
        </p:nvSpPr>
        <p:spPr bwMode="auto">
          <a:xfrm>
            <a:off x="395536" y="3532946"/>
            <a:ext cx="933589" cy="400110"/>
          </a:xfrm>
          <a:prstGeom prst="rect">
            <a:avLst/>
          </a:prstGeom>
          <a:noFill/>
          <a:ln w="9525">
            <a:noFill/>
            <a:miter lim="800000"/>
            <a:headEnd/>
            <a:tailEnd/>
          </a:ln>
          <a:effectLst/>
        </p:spPr>
        <p:txBody>
          <a:bodyPr wrap="none">
            <a:spAutoFit/>
          </a:bodyPr>
          <a:lstStyle/>
          <a:p>
            <a:r>
              <a:rPr lang="fr-FR" sz="2000" dirty="0" smtClean="0">
                <a:latin typeface="Times"/>
              </a:rPr>
              <a:t>CTM</a:t>
            </a:r>
            <a:r>
              <a:rPr lang="fr-FR" sz="2000" baseline="30000" dirty="0" smtClean="0">
                <a:latin typeface="Times"/>
              </a:rPr>
              <a:t>LT</a:t>
            </a:r>
            <a:endParaRPr lang="fr-FR" baseline="30000" dirty="0">
              <a:latin typeface="Times"/>
            </a:endParaRPr>
          </a:p>
        </p:txBody>
      </p:sp>
      <p:cxnSp>
        <p:nvCxnSpPr>
          <p:cNvPr id="51" name="Connecteur droit 50"/>
          <p:cNvCxnSpPr/>
          <p:nvPr/>
        </p:nvCxnSpPr>
        <p:spPr>
          <a:xfrm>
            <a:off x="1341652" y="3786312"/>
            <a:ext cx="4310468" cy="27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53" name="Freeform 2"/>
          <p:cNvSpPr>
            <a:spLocks/>
          </p:cNvSpPr>
          <p:nvPr/>
        </p:nvSpPr>
        <p:spPr bwMode="auto">
          <a:xfrm>
            <a:off x="5652120" y="2348880"/>
            <a:ext cx="2232248" cy="2016224"/>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54" name="Text Box 11"/>
          <p:cNvSpPr txBox="1">
            <a:spLocks noChangeArrowheads="1"/>
          </p:cNvSpPr>
          <p:nvPr/>
        </p:nvSpPr>
        <p:spPr bwMode="auto">
          <a:xfrm>
            <a:off x="7668344" y="3892986"/>
            <a:ext cx="370614" cy="400110"/>
          </a:xfrm>
          <a:prstGeom prst="rect">
            <a:avLst/>
          </a:prstGeom>
          <a:noFill/>
          <a:ln w="9525">
            <a:noFill/>
            <a:miter lim="800000"/>
            <a:headEnd/>
            <a:tailEnd/>
          </a:ln>
          <a:effectLst/>
        </p:spPr>
        <p:txBody>
          <a:bodyPr wrap="none">
            <a:spAutoFit/>
          </a:bodyPr>
          <a:lstStyle/>
          <a:p>
            <a:r>
              <a:rPr lang="fr-FR" sz="2000" dirty="0" smtClean="0">
                <a:latin typeface="Times"/>
              </a:rPr>
              <a:t>D</a:t>
            </a:r>
            <a:endParaRPr lang="fr-FR" baseline="-25000" dirty="0">
              <a:latin typeface="Times"/>
            </a:endParaRPr>
          </a:p>
        </p:txBody>
      </p:sp>
      <p:sp>
        <p:nvSpPr>
          <p:cNvPr id="65" name="Text Box 6"/>
          <p:cNvSpPr txBox="1">
            <a:spLocks noChangeArrowheads="1"/>
          </p:cNvSpPr>
          <p:nvPr/>
        </p:nvSpPr>
        <p:spPr bwMode="auto">
          <a:xfrm>
            <a:off x="6660232" y="1772816"/>
            <a:ext cx="949940" cy="369332"/>
          </a:xfrm>
          <a:prstGeom prst="rect">
            <a:avLst/>
          </a:prstGeom>
          <a:noFill/>
          <a:ln w="9525">
            <a:noFill/>
            <a:miter lim="800000"/>
            <a:headEnd/>
            <a:tailEnd/>
          </a:ln>
        </p:spPr>
        <p:txBody>
          <a:bodyPr wrap="none">
            <a:spAutoFit/>
          </a:bodyPr>
          <a:lstStyle/>
          <a:p>
            <a:r>
              <a:rPr lang="fr-FR" b="1" dirty="0" smtClean="0">
                <a:latin typeface="Times"/>
              </a:rPr>
              <a:t>Marché</a:t>
            </a:r>
            <a:endParaRPr lang="fr-FR" dirty="0">
              <a:latin typeface="Times"/>
            </a:endParaRPr>
          </a:p>
        </p:txBody>
      </p:sp>
      <p:cxnSp>
        <p:nvCxnSpPr>
          <p:cNvPr id="68" name="Connecteur droit 67"/>
          <p:cNvCxnSpPr/>
          <p:nvPr/>
        </p:nvCxnSpPr>
        <p:spPr>
          <a:xfrm>
            <a:off x="5652120" y="3789040"/>
            <a:ext cx="2232248"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
        <p:nvSpPr>
          <p:cNvPr id="69" name="Text Box 11"/>
          <p:cNvSpPr txBox="1">
            <a:spLocks noChangeArrowheads="1"/>
          </p:cNvSpPr>
          <p:nvPr/>
        </p:nvSpPr>
        <p:spPr bwMode="auto">
          <a:xfrm>
            <a:off x="7668344" y="3356992"/>
            <a:ext cx="563296" cy="400110"/>
          </a:xfrm>
          <a:prstGeom prst="rect">
            <a:avLst/>
          </a:prstGeom>
          <a:noFill/>
          <a:ln w="9525">
            <a:noFill/>
            <a:miter lim="800000"/>
            <a:headEnd/>
            <a:tailEnd/>
          </a:ln>
          <a:effectLst/>
        </p:spPr>
        <p:txBody>
          <a:bodyPr wrap="none">
            <a:spAutoFit/>
          </a:bodyPr>
          <a:lstStyle/>
          <a:p>
            <a:r>
              <a:rPr lang="fr-FR" sz="2000" dirty="0" smtClean="0">
                <a:latin typeface="Times"/>
              </a:rPr>
              <a:t>O</a:t>
            </a:r>
            <a:r>
              <a:rPr lang="fr-FR" sz="2000" baseline="30000" dirty="0" smtClean="0">
                <a:latin typeface="Times"/>
              </a:rPr>
              <a:t>LT</a:t>
            </a:r>
            <a:endParaRPr lang="fr-FR" baseline="30000" dirty="0">
              <a:latin typeface="Times"/>
            </a:endParaRPr>
          </a:p>
        </p:txBody>
      </p:sp>
      <p:sp>
        <p:nvSpPr>
          <p:cNvPr id="71" name="Arc 18"/>
          <p:cNvSpPr>
            <a:spLocks/>
          </p:cNvSpPr>
          <p:nvPr/>
        </p:nvSpPr>
        <p:spPr bwMode="auto">
          <a:xfrm rot="21324795" flipV="1">
            <a:off x="1330529" y="2282770"/>
            <a:ext cx="2046167" cy="2440031"/>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grpSp>
        <p:nvGrpSpPr>
          <p:cNvPr id="3" name="Group 21"/>
          <p:cNvGrpSpPr>
            <a:grpSpLocks/>
          </p:cNvGrpSpPr>
          <p:nvPr/>
        </p:nvGrpSpPr>
        <p:grpSpPr bwMode="auto">
          <a:xfrm>
            <a:off x="1500114" y="2348880"/>
            <a:ext cx="2495822" cy="1440160"/>
            <a:chOff x="1940" y="1079"/>
            <a:chExt cx="2500" cy="1296"/>
          </a:xfrm>
        </p:grpSpPr>
        <p:sp>
          <p:nvSpPr>
            <p:cNvPr id="73" name="Arc 22"/>
            <p:cNvSpPr>
              <a:spLocks/>
            </p:cNvSpPr>
            <p:nvPr/>
          </p:nvSpPr>
          <p:spPr bwMode="auto">
            <a:xfrm flipH="1" flipV="1">
              <a:off x="1940" y="1221"/>
              <a:ext cx="1564"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74" name="Arc 23"/>
            <p:cNvSpPr>
              <a:spLocks/>
            </p:cNvSpPr>
            <p:nvPr/>
          </p:nvSpPr>
          <p:spPr bwMode="auto">
            <a:xfrm flipV="1">
              <a:off x="3384"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75" name="Text Box 29"/>
          <p:cNvSpPr txBox="1">
            <a:spLocks noChangeArrowheads="1"/>
          </p:cNvSpPr>
          <p:nvPr/>
        </p:nvSpPr>
        <p:spPr bwMode="auto">
          <a:xfrm>
            <a:off x="3275856" y="2348880"/>
            <a:ext cx="554960"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Cm</a:t>
            </a:r>
            <a:endParaRPr lang="fr-FR" baseline="30000" dirty="0">
              <a:latin typeface="Times"/>
            </a:endParaRPr>
          </a:p>
        </p:txBody>
      </p:sp>
      <p:sp>
        <p:nvSpPr>
          <p:cNvPr id="76" name="Text Box 29"/>
          <p:cNvSpPr txBox="1">
            <a:spLocks noChangeArrowheads="1"/>
          </p:cNvSpPr>
          <p:nvPr/>
        </p:nvSpPr>
        <p:spPr bwMode="auto">
          <a:xfrm>
            <a:off x="3923928" y="2492896"/>
            <a:ext cx="740908"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endParaRPr lang="fr-FR" baseline="30000" dirty="0">
              <a:latin typeface="Times"/>
            </a:endParaRPr>
          </a:p>
        </p:txBody>
      </p:sp>
      <p:sp>
        <p:nvSpPr>
          <p:cNvPr id="26" name="ZoneTexte 25"/>
          <p:cNvSpPr txBox="1"/>
          <p:nvPr/>
        </p:nvSpPr>
        <p:spPr>
          <a:xfrm>
            <a:off x="899592" y="5373216"/>
            <a:ext cx="7704855" cy="1477328"/>
          </a:xfrm>
          <a:prstGeom prst="rect">
            <a:avLst/>
          </a:prstGeom>
          <a:noFill/>
        </p:spPr>
        <p:txBody>
          <a:bodyPr wrap="square" rtlCol="0">
            <a:spAutoFit/>
          </a:bodyPr>
          <a:lstStyle/>
          <a:p>
            <a:r>
              <a:rPr lang="fr-CA" dirty="0" smtClean="0"/>
              <a:t>En ccp, les </a:t>
            </a:r>
            <a:r>
              <a:rPr lang="fr-CA" dirty="0" err="1" smtClean="0"/>
              <a:t>rdmts</a:t>
            </a:r>
            <a:r>
              <a:rPr lang="fr-CA" dirty="0" smtClean="0"/>
              <a:t> d’échelle sont constants (le CTM de LT de l’industrie est fixe au niveau du min. du CTM de CT de chaque firme). À LT, lorsque la </a:t>
            </a:r>
            <a:r>
              <a:rPr lang="fr-CA" dirty="0" err="1" smtClean="0"/>
              <a:t>prod</a:t>
            </a:r>
            <a:r>
              <a:rPr lang="fr-CA" dirty="0" smtClean="0"/>
              <a:t>. varie, c’est seul. le nb de firmes qui s’ajuste (la Q produite par chacune reste la même).</a:t>
            </a:r>
          </a:p>
          <a:p>
            <a:endParaRPr lang="fr-FR" dirty="0"/>
          </a:p>
        </p:txBody>
      </p:sp>
    </p:spTree>
    <p:extLst>
      <p:ext uri="{BB962C8B-B14F-4D97-AF65-F5344CB8AC3E}">
        <p14:creationId xmlns="" xmlns:p14="http://schemas.microsoft.com/office/powerpoint/2010/main" val="94410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4" grpId="0"/>
      <p:bldP spid="6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1143000"/>
          </a:xfrm>
        </p:spPr>
        <p:txBody>
          <a:bodyPr>
            <a:noAutofit/>
          </a:bodyPr>
          <a:lstStyle/>
          <a:p>
            <a:r>
              <a:rPr lang="fr-CA" dirty="0" smtClean="0"/>
              <a:t>O</a:t>
            </a:r>
            <a:r>
              <a:rPr lang="fr-CA" baseline="30000" dirty="0" smtClean="0"/>
              <a:t>LT</a:t>
            </a:r>
            <a:r>
              <a:rPr lang="fr-CA" dirty="0" smtClean="0"/>
              <a:t> et éco. d’échelle externes</a:t>
            </a:r>
            <a:endParaRPr lang="fr-CA" dirty="0"/>
          </a:p>
        </p:txBody>
      </p:sp>
      <p:sp>
        <p:nvSpPr>
          <p:cNvPr id="5" name="Line 5"/>
          <p:cNvSpPr>
            <a:spLocks noChangeShapeType="1"/>
          </p:cNvSpPr>
          <p:nvPr/>
        </p:nvSpPr>
        <p:spPr bwMode="auto">
          <a:xfrm>
            <a:off x="2837186" y="610019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Line 6"/>
          <p:cNvSpPr>
            <a:spLocks noChangeShapeType="1"/>
          </p:cNvSpPr>
          <p:nvPr/>
        </p:nvSpPr>
        <p:spPr bwMode="auto">
          <a:xfrm flipV="1">
            <a:off x="2832423" y="248545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8" name="Text Box 11"/>
          <p:cNvSpPr txBox="1">
            <a:spLocks noChangeArrowheads="1"/>
          </p:cNvSpPr>
          <p:nvPr/>
        </p:nvSpPr>
        <p:spPr bwMode="auto">
          <a:xfrm>
            <a:off x="6516216" y="6093296"/>
            <a:ext cx="368300" cy="396875"/>
          </a:xfrm>
          <a:prstGeom prst="rect">
            <a:avLst/>
          </a:prstGeom>
          <a:noFill/>
          <a:ln w="9525">
            <a:noFill/>
            <a:miter lim="800000"/>
            <a:headEnd/>
            <a:tailEnd/>
          </a:ln>
          <a:effectLst/>
        </p:spPr>
        <p:txBody>
          <a:bodyPr wrap="none">
            <a:spAutoFit/>
          </a:bodyPr>
          <a:lstStyle/>
          <a:p>
            <a:r>
              <a:rPr lang="fr-FR" sz="2000" dirty="0">
                <a:latin typeface="Times"/>
              </a:rPr>
              <a:t>Q</a:t>
            </a:r>
            <a:endParaRPr lang="fr-FR" dirty="0">
              <a:latin typeface="Times"/>
            </a:endParaRPr>
          </a:p>
        </p:txBody>
      </p:sp>
      <p:sp>
        <p:nvSpPr>
          <p:cNvPr id="9" name="Text Box 13"/>
          <p:cNvSpPr txBox="1">
            <a:spLocks noChangeArrowheads="1"/>
          </p:cNvSpPr>
          <p:nvPr/>
        </p:nvSpPr>
        <p:spPr bwMode="auto">
          <a:xfrm>
            <a:off x="2562548" y="2021905"/>
            <a:ext cx="565150" cy="396875"/>
          </a:xfrm>
          <a:prstGeom prst="rect">
            <a:avLst/>
          </a:prstGeom>
          <a:noFill/>
          <a:ln w="9525">
            <a:noFill/>
            <a:miter lim="800000"/>
            <a:headEnd/>
            <a:tailEnd/>
          </a:ln>
          <a:effectLst/>
        </p:spPr>
        <p:txBody>
          <a:bodyPr wrap="none">
            <a:spAutoFit/>
          </a:bodyPr>
          <a:lstStyle/>
          <a:p>
            <a:r>
              <a:rPr lang="fr-FR" sz="2000">
                <a:latin typeface="Times"/>
              </a:rPr>
              <a:t>$/Q</a:t>
            </a:r>
            <a:endParaRPr lang="fr-FR">
              <a:latin typeface="Times"/>
            </a:endParaRPr>
          </a:p>
        </p:txBody>
      </p:sp>
      <p:sp>
        <p:nvSpPr>
          <p:cNvPr id="26" name="Arc 18"/>
          <p:cNvSpPr>
            <a:spLocks/>
          </p:cNvSpPr>
          <p:nvPr/>
        </p:nvSpPr>
        <p:spPr bwMode="auto">
          <a:xfrm rot="21324795" flipV="1">
            <a:off x="3451445" y="2933591"/>
            <a:ext cx="2660890" cy="3003915"/>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grpSp>
        <p:nvGrpSpPr>
          <p:cNvPr id="3" name="Group 21"/>
          <p:cNvGrpSpPr>
            <a:grpSpLocks/>
          </p:cNvGrpSpPr>
          <p:nvPr/>
        </p:nvGrpSpPr>
        <p:grpSpPr bwMode="auto">
          <a:xfrm>
            <a:off x="3127698" y="3274062"/>
            <a:ext cx="3604542" cy="1612900"/>
            <a:chOff x="1940" y="1079"/>
            <a:chExt cx="2500" cy="1296"/>
          </a:xfrm>
        </p:grpSpPr>
        <p:sp>
          <p:nvSpPr>
            <p:cNvPr id="30" name="Arc 22"/>
            <p:cNvSpPr>
              <a:spLocks/>
            </p:cNvSpPr>
            <p:nvPr/>
          </p:nvSpPr>
          <p:spPr bwMode="auto">
            <a:xfrm flipH="1" flipV="1">
              <a:off x="1940" y="1221"/>
              <a:ext cx="1468"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31" name="Arc 23"/>
            <p:cNvSpPr>
              <a:spLocks/>
            </p:cNvSpPr>
            <p:nvPr/>
          </p:nvSpPr>
          <p:spPr bwMode="auto">
            <a:xfrm flipV="1">
              <a:off x="3384"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34" name="Text Box 29"/>
          <p:cNvSpPr txBox="1">
            <a:spLocks noChangeArrowheads="1"/>
          </p:cNvSpPr>
          <p:nvPr/>
        </p:nvSpPr>
        <p:spPr bwMode="auto">
          <a:xfrm>
            <a:off x="5749329" y="2600077"/>
            <a:ext cx="639919"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Cm</a:t>
            </a:r>
            <a:r>
              <a:rPr lang="fr-FR" sz="2000" baseline="30000" dirty="0" smtClean="0">
                <a:solidFill>
                  <a:schemeClr val="tx2"/>
                </a:solidFill>
                <a:latin typeface="Times"/>
              </a:rPr>
              <a:t>2</a:t>
            </a:r>
            <a:endParaRPr lang="fr-FR" baseline="30000" dirty="0">
              <a:latin typeface="Times"/>
            </a:endParaRPr>
          </a:p>
        </p:txBody>
      </p:sp>
      <p:sp>
        <p:nvSpPr>
          <p:cNvPr id="35" name="Text Box 29"/>
          <p:cNvSpPr txBox="1">
            <a:spLocks noChangeArrowheads="1"/>
          </p:cNvSpPr>
          <p:nvPr/>
        </p:nvSpPr>
        <p:spPr bwMode="auto">
          <a:xfrm>
            <a:off x="6300192" y="2884874"/>
            <a:ext cx="825867"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r>
              <a:rPr lang="fr-FR" sz="2000" baseline="30000" dirty="0" smtClean="0">
                <a:solidFill>
                  <a:schemeClr val="tx2"/>
                </a:solidFill>
                <a:latin typeface="Times"/>
              </a:rPr>
              <a:t>2</a:t>
            </a:r>
            <a:endParaRPr lang="fr-FR" baseline="30000" dirty="0">
              <a:latin typeface="Times"/>
            </a:endParaRPr>
          </a:p>
        </p:txBody>
      </p:sp>
      <p:sp>
        <p:nvSpPr>
          <p:cNvPr id="32" name="Espace réservé du numéro de diapositive 31"/>
          <p:cNvSpPr>
            <a:spLocks noGrp="1"/>
          </p:cNvSpPr>
          <p:nvPr>
            <p:ph type="sldNum" sz="quarter" idx="12"/>
          </p:nvPr>
        </p:nvSpPr>
        <p:spPr/>
        <p:txBody>
          <a:bodyPr/>
          <a:lstStyle/>
          <a:p>
            <a:fld id="{555B84E7-B44B-450A-BBF1-EB1E92E27D5A}" type="slidenum">
              <a:rPr lang="fr-CA" smtClean="0"/>
              <a:pPr/>
              <a:t>13</a:t>
            </a:fld>
            <a:endParaRPr lang="fr-CA"/>
          </a:p>
        </p:txBody>
      </p:sp>
      <p:sp>
        <p:nvSpPr>
          <p:cNvPr id="43" name="Arc 18"/>
          <p:cNvSpPr>
            <a:spLocks/>
          </p:cNvSpPr>
          <p:nvPr/>
        </p:nvSpPr>
        <p:spPr bwMode="auto">
          <a:xfrm rot="21324795" flipV="1">
            <a:off x="2918198" y="2356413"/>
            <a:ext cx="2111375" cy="3048000"/>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grpSp>
        <p:nvGrpSpPr>
          <p:cNvPr id="4" name="Group 21"/>
          <p:cNvGrpSpPr>
            <a:grpSpLocks/>
          </p:cNvGrpSpPr>
          <p:nvPr/>
        </p:nvGrpSpPr>
        <p:grpSpPr bwMode="auto">
          <a:xfrm>
            <a:off x="3127698" y="2485455"/>
            <a:ext cx="2423814" cy="1663625"/>
            <a:chOff x="1940" y="1079"/>
            <a:chExt cx="2500" cy="1296"/>
          </a:xfrm>
        </p:grpSpPr>
        <p:sp>
          <p:nvSpPr>
            <p:cNvPr id="45" name="Arc 22"/>
            <p:cNvSpPr>
              <a:spLocks/>
            </p:cNvSpPr>
            <p:nvPr/>
          </p:nvSpPr>
          <p:spPr bwMode="auto">
            <a:xfrm flipH="1" flipV="1">
              <a:off x="1940" y="1221"/>
              <a:ext cx="1564"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46" name="Arc 23"/>
            <p:cNvSpPr>
              <a:spLocks/>
            </p:cNvSpPr>
            <p:nvPr/>
          </p:nvSpPr>
          <p:spPr bwMode="auto">
            <a:xfrm flipV="1">
              <a:off x="3384"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47" name="Text Box 29"/>
          <p:cNvSpPr txBox="1">
            <a:spLocks noChangeArrowheads="1"/>
          </p:cNvSpPr>
          <p:nvPr/>
        </p:nvSpPr>
        <p:spPr bwMode="auto">
          <a:xfrm>
            <a:off x="4644008" y="2024013"/>
            <a:ext cx="639919"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Cm</a:t>
            </a:r>
            <a:r>
              <a:rPr lang="fr-FR" sz="2000" baseline="30000" dirty="0" smtClean="0">
                <a:solidFill>
                  <a:schemeClr val="tx2"/>
                </a:solidFill>
                <a:latin typeface="Times"/>
              </a:rPr>
              <a:t>1</a:t>
            </a:r>
            <a:endParaRPr lang="fr-FR" baseline="30000" dirty="0">
              <a:latin typeface="Times"/>
            </a:endParaRPr>
          </a:p>
        </p:txBody>
      </p:sp>
      <p:sp>
        <p:nvSpPr>
          <p:cNvPr id="48" name="Text Box 29"/>
          <p:cNvSpPr txBox="1">
            <a:spLocks noChangeArrowheads="1"/>
          </p:cNvSpPr>
          <p:nvPr/>
        </p:nvSpPr>
        <p:spPr bwMode="auto">
          <a:xfrm>
            <a:off x="5220072" y="2092786"/>
            <a:ext cx="825867"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r>
              <a:rPr lang="fr-FR" sz="2000" baseline="30000" dirty="0" smtClean="0">
                <a:solidFill>
                  <a:schemeClr val="tx2"/>
                </a:solidFill>
                <a:latin typeface="Times"/>
              </a:rPr>
              <a:t>1</a:t>
            </a:r>
            <a:endParaRPr lang="fr-FR" baseline="30000" dirty="0">
              <a:latin typeface="Times"/>
            </a:endParaRPr>
          </a:p>
        </p:txBody>
      </p:sp>
      <p:sp>
        <p:nvSpPr>
          <p:cNvPr id="23" name="AutoShape 33"/>
          <p:cNvSpPr>
            <a:spLocks noChangeAspect="1" noChangeArrowheads="1"/>
          </p:cNvSpPr>
          <p:nvPr/>
        </p:nvSpPr>
        <p:spPr bwMode="auto">
          <a:xfrm>
            <a:off x="4571554" y="4076625"/>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1" name="Arc 10"/>
          <p:cNvSpPr/>
          <p:nvPr/>
        </p:nvSpPr>
        <p:spPr>
          <a:xfrm rot="10800000">
            <a:off x="4405496" y="1556792"/>
            <a:ext cx="4270959" cy="3601266"/>
          </a:xfrm>
          <a:prstGeom prst="arc">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49" name="AutoShape 24"/>
          <p:cNvSpPr>
            <a:spLocks noChangeAspect="1" noChangeArrowheads="1"/>
          </p:cNvSpPr>
          <p:nvPr/>
        </p:nvSpPr>
        <p:spPr bwMode="auto">
          <a:xfrm>
            <a:off x="5363642" y="4814507"/>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2" name="ZoneTexte 11"/>
          <p:cNvSpPr txBox="1"/>
          <p:nvPr/>
        </p:nvSpPr>
        <p:spPr>
          <a:xfrm>
            <a:off x="5970960" y="5157192"/>
            <a:ext cx="852926" cy="369332"/>
          </a:xfrm>
          <a:prstGeom prst="rect">
            <a:avLst/>
          </a:prstGeom>
          <a:noFill/>
        </p:spPr>
        <p:txBody>
          <a:bodyPr wrap="none" rtlCol="0">
            <a:spAutoFit/>
          </a:bodyPr>
          <a:lstStyle/>
          <a:p>
            <a:r>
              <a:rPr lang="en-CA" dirty="0" smtClean="0"/>
              <a:t>CTM</a:t>
            </a:r>
            <a:r>
              <a:rPr lang="en-CA" baseline="30000" dirty="0" smtClean="0"/>
              <a:t>LT</a:t>
            </a:r>
            <a:endParaRPr lang="fr-CA" baseline="30000" dirty="0"/>
          </a:p>
        </p:txBody>
      </p:sp>
      <p:sp>
        <p:nvSpPr>
          <p:cNvPr id="13" name="ZoneTexte 12"/>
          <p:cNvSpPr txBox="1"/>
          <p:nvPr/>
        </p:nvSpPr>
        <p:spPr>
          <a:xfrm>
            <a:off x="331026" y="3501008"/>
            <a:ext cx="2948185" cy="1200329"/>
          </a:xfrm>
          <a:prstGeom prst="rect">
            <a:avLst/>
          </a:prstGeom>
          <a:noFill/>
        </p:spPr>
        <p:txBody>
          <a:bodyPr wrap="square" rtlCol="0">
            <a:spAutoFit/>
          </a:bodyPr>
          <a:lstStyle/>
          <a:p>
            <a:r>
              <a:rPr lang="fr-CA" dirty="0" smtClean="0"/>
              <a:t>↑Q</a:t>
            </a:r>
          </a:p>
          <a:p>
            <a:r>
              <a:rPr lang="fr-CA" dirty="0" smtClean="0">
                <a:sym typeface="Symbol"/>
              </a:rPr>
              <a:t> </a:t>
            </a:r>
            <a:r>
              <a:rPr lang="fr-CA" dirty="0" smtClean="0"/>
              <a:t>↑n</a:t>
            </a:r>
          </a:p>
          <a:p>
            <a:pPr marL="285750" indent="-285750">
              <a:buFont typeface="Symbol"/>
              <a:buChar char="Þ"/>
            </a:pPr>
            <a:r>
              <a:rPr lang="fr-CA" dirty="0" smtClean="0"/>
              <a:t>↓Cm et du CTM</a:t>
            </a:r>
            <a:endParaRPr lang="fr-CA" dirty="0">
              <a:sym typeface="Symbol"/>
            </a:endParaRPr>
          </a:p>
          <a:p>
            <a:pPr marL="285750" indent="-285750">
              <a:buFont typeface="Symbol"/>
              <a:buChar char="Þ"/>
            </a:pPr>
            <a:r>
              <a:rPr lang="en-CA" dirty="0" smtClean="0">
                <a:sym typeface="Symbol"/>
              </a:rPr>
              <a:t>CTM</a:t>
            </a:r>
            <a:r>
              <a:rPr lang="en-CA" baseline="30000" dirty="0" smtClean="0">
                <a:sym typeface="Symbol"/>
              </a:rPr>
              <a:t>LT</a:t>
            </a:r>
            <a:r>
              <a:rPr lang="en-CA" dirty="0" smtClean="0">
                <a:sym typeface="Symbol"/>
              </a:rPr>
              <a:t> </a:t>
            </a:r>
            <a:r>
              <a:rPr lang="en-CA" dirty="0" err="1" smtClean="0">
                <a:sym typeface="Symbol"/>
              </a:rPr>
              <a:t>décroissant</a:t>
            </a:r>
            <a:endParaRPr lang="fr-CA" dirty="0"/>
          </a:p>
        </p:txBody>
      </p:sp>
    </p:spTree>
    <p:extLst>
      <p:ext uri="{BB962C8B-B14F-4D97-AF65-F5344CB8AC3E}">
        <p14:creationId xmlns="" xmlns:p14="http://schemas.microsoft.com/office/powerpoint/2010/main" val="94410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4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fontScale="90000"/>
          </a:bodyPr>
          <a:lstStyle/>
          <a:p>
            <a:r>
              <a:rPr lang="fr-CA" dirty="0" smtClean="0"/>
              <a:t>Éco. d’échelle externes de localisation</a:t>
            </a:r>
            <a:endParaRPr lang="fr-CA" dirty="0"/>
          </a:p>
        </p:txBody>
      </p:sp>
      <p:sp>
        <p:nvSpPr>
          <p:cNvPr id="3" name="Espace réservé du contenu 2"/>
          <p:cNvSpPr>
            <a:spLocks noGrp="1"/>
          </p:cNvSpPr>
          <p:nvPr>
            <p:ph idx="1"/>
          </p:nvPr>
        </p:nvSpPr>
        <p:spPr>
          <a:xfrm>
            <a:off x="457200" y="1600200"/>
            <a:ext cx="8363272" cy="4781128"/>
          </a:xfrm>
        </p:spPr>
        <p:txBody>
          <a:bodyPr>
            <a:normAutofit fontScale="92500" lnSpcReduction="10000"/>
          </a:bodyPr>
          <a:lstStyle/>
          <a:p>
            <a:r>
              <a:rPr lang="fr-CA" dirty="0" smtClean="0"/>
              <a:t>Rappel: présentes si le CTM baisse avec la taille de l’industrie locale</a:t>
            </a:r>
          </a:p>
          <a:p>
            <a:pPr lvl="1"/>
            <a:r>
              <a:rPr lang="fr-CA" dirty="0" smtClean="0"/>
              <a:t>Statiques si en lien avec la taille présente de l’industrie</a:t>
            </a:r>
          </a:p>
          <a:p>
            <a:pPr lvl="2"/>
            <a:r>
              <a:rPr lang="fr-CA" dirty="0" smtClean="0"/>
              <a:t>Facilité d’approvisionnent en biens intermédiaires, proximité avec les fournisseurs…</a:t>
            </a:r>
          </a:p>
          <a:p>
            <a:pPr lvl="2"/>
            <a:r>
              <a:rPr lang="fr-CA" dirty="0" smtClean="0"/>
              <a:t>Pool de main d’œuvre spécialisée, lieux de formation adaptées…</a:t>
            </a:r>
          </a:p>
          <a:p>
            <a:pPr lvl="2"/>
            <a:r>
              <a:rPr lang="fr-CA" dirty="0" smtClean="0"/>
              <a:t>Diffusion des connaissances, synergie de la r&amp;d…</a:t>
            </a:r>
          </a:p>
          <a:p>
            <a:pPr lvl="2"/>
            <a:endParaRPr lang="fr-CA" dirty="0" smtClean="0"/>
          </a:p>
          <a:p>
            <a:pPr lvl="1"/>
            <a:r>
              <a:rPr lang="fr-CA" dirty="0" smtClean="0"/>
              <a:t>Dynamiques si en lien avec production passée cumulée de l’industrie</a:t>
            </a:r>
          </a:p>
          <a:p>
            <a:pPr lvl="2"/>
            <a:r>
              <a:rPr lang="fr-CA" dirty="0" smtClean="0"/>
              <a:t>Apprentissage, développement d’expertise, de savoir faire </a:t>
            </a:r>
            <a:r>
              <a:rPr lang="fr-CA" dirty="0" err="1" smtClean="0"/>
              <a:t>etc</a:t>
            </a:r>
            <a:r>
              <a:rPr lang="fr-CA" dirty="0" smtClean="0"/>
              <a:t>…</a:t>
            </a:r>
          </a:p>
          <a:p>
            <a:pPr lvl="2"/>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14</a:t>
            </a:fld>
            <a:endParaRPr lang="fr-CA"/>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fontScale="90000"/>
          </a:bodyPr>
          <a:lstStyle/>
          <a:p>
            <a:r>
              <a:rPr lang="fr-CA" dirty="0" smtClean="0"/>
              <a:t>Éco. d’échelle de localisation statiques et spécialisation (1)</a:t>
            </a:r>
            <a:endParaRPr lang="fr-CA" dirty="0"/>
          </a:p>
        </p:txBody>
      </p:sp>
      <p:sp>
        <p:nvSpPr>
          <p:cNvPr id="4" name="Line 5"/>
          <p:cNvSpPr>
            <a:spLocks noChangeShapeType="1"/>
          </p:cNvSpPr>
          <p:nvPr/>
        </p:nvSpPr>
        <p:spPr bwMode="auto">
          <a:xfrm>
            <a:off x="2837186" y="570008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5" name="Line 6"/>
          <p:cNvSpPr>
            <a:spLocks noChangeShapeType="1"/>
          </p:cNvSpPr>
          <p:nvPr/>
        </p:nvSpPr>
        <p:spPr bwMode="auto">
          <a:xfrm flipV="1">
            <a:off x="2832423" y="208534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Text Box 11"/>
          <p:cNvSpPr txBox="1">
            <a:spLocks noChangeArrowheads="1"/>
          </p:cNvSpPr>
          <p:nvPr/>
        </p:nvSpPr>
        <p:spPr bwMode="auto">
          <a:xfrm>
            <a:off x="6372200" y="5693186"/>
            <a:ext cx="370614" cy="400110"/>
          </a:xfrm>
          <a:prstGeom prst="rect">
            <a:avLst/>
          </a:prstGeom>
          <a:noFill/>
          <a:ln w="9525">
            <a:noFill/>
            <a:miter lim="800000"/>
            <a:headEnd/>
            <a:tailEnd/>
          </a:ln>
          <a:effectLst/>
        </p:spPr>
        <p:txBody>
          <a:bodyPr wrap="none">
            <a:spAutoFit/>
          </a:bodyPr>
          <a:lstStyle/>
          <a:p>
            <a:r>
              <a:rPr lang="fr-FR" sz="2000" dirty="0" smtClean="0">
                <a:latin typeface="Times"/>
              </a:rPr>
              <a:t>Q</a:t>
            </a:r>
            <a:endParaRPr lang="fr-FR" dirty="0">
              <a:latin typeface="Times"/>
            </a:endParaRPr>
          </a:p>
        </p:txBody>
      </p:sp>
      <p:sp>
        <p:nvSpPr>
          <p:cNvPr id="7" name="Text Box 13"/>
          <p:cNvSpPr txBox="1">
            <a:spLocks noChangeArrowheads="1"/>
          </p:cNvSpPr>
          <p:nvPr/>
        </p:nvSpPr>
        <p:spPr bwMode="auto">
          <a:xfrm>
            <a:off x="1619672" y="1804754"/>
            <a:ext cx="1138453" cy="400110"/>
          </a:xfrm>
          <a:prstGeom prst="rect">
            <a:avLst/>
          </a:prstGeom>
          <a:noFill/>
          <a:ln w="9525">
            <a:noFill/>
            <a:miter lim="800000"/>
            <a:headEnd/>
            <a:tailEnd/>
          </a:ln>
          <a:effectLst/>
        </p:spPr>
        <p:txBody>
          <a:bodyPr wrap="none">
            <a:spAutoFit/>
          </a:bodyPr>
          <a:lstStyle/>
          <a:p>
            <a:r>
              <a:rPr lang="fr-FR" sz="2000" dirty="0" smtClean="0">
                <a:latin typeface="Times"/>
              </a:rPr>
              <a:t>Coût et P</a:t>
            </a:r>
            <a:endParaRPr lang="fr-FR" dirty="0">
              <a:latin typeface="Times"/>
            </a:endParaRPr>
          </a:p>
        </p:txBody>
      </p:sp>
      <p:sp>
        <p:nvSpPr>
          <p:cNvPr id="10" name="Text Box 11"/>
          <p:cNvSpPr txBox="1">
            <a:spLocks noChangeArrowheads="1"/>
          </p:cNvSpPr>
          <p:nvPr/>
        </p:nvSpPr>
        <p:spPr bwMode="auto">
          <a:xfrm>
            <a:off x="2267744" y="3892986"/>
            <a:ext cx="576064" cy="400110"/>
          </a:xfrm>
          <a:prstGeom prst="rect">
            <a:avLst/>
          </a:prstGeom>
          <a:noFill/>
          <a:ln w="9525">
            <a:noFill/>
            <a:miter lim="800000"/>
            <a:headEnd/>
            <a:tailEnd/>
          </a:ln>
          <a:effectLst/>
        </p:spPr>
        <p:txBody>
          <a:bodyPr wrap="square">
            <a:spAutoFit/>
          </a:bodyPr>
          <a:lstStyle/>
          <a:p>
            <a:r>
              <a:rPr lang="fr-FR" sz="2000" dirty="0" smtClean="0">
                <a:latin typeface="Times"/>
              </a:rPr>
              <a:t>P</a:t>
            </a:r>
            <a:r>
              <a:rPr lang="fr-FR" sz="2000" baseline="-25000" dirty="0" smtClean="0">
                <a:latin typeface="Times"/>
              </a:rPr>
              <a:t>M</a:t>
            </a:r>
            <a:endParaRPr lang="fr-FR" baseline="-25000" dirty="0">
              <a:latin typeface="Times"/>
            </a:endParaRPr>
          </a:p>
        </p:txBody>
      </p:sp>
      <p:sp>
        <p:nvSpPr>
          <p:cNvPr id="11" name="Text Box 11"/>
          <p:cNvSpPr txBox="1">
            <a:spLocks noChangeArrowheads="1"/>
          </p:cNvSpPr>
          <p:nvPr/>
        </p:nvSpPr>
        <p:spPr bwMode="auto">
          <a:xfrm>
            <a:off x="4547126" y="5693186"/>
            <a:ext cx="522900"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M</a:t>
            </a:r>
            <a:endParaRPr lang="fr-FR" baseline="-25000" dirty="0">
              <a:latin typeface="Times"/>
            </a:endParaRPr>
          </a:p>
        </p:txBody>
      </p:sp>
      <p:sp>
        <p:nvSpPr>
          <p:cNvPr id="13" name="Text Box 29"/>
          <p:cNvSpPr txBox="1">
            <a:spLocks noChangeArrowheads="1"/>
          </p:cNvSpPr>
          <p:nvPr/>
        </p:nvSpPr>
        <p:spPr bwMode="auto">
          <a:xfrm>
            <a:off x="6516216" y="3964994"/>
            <a:ext cx="1225015"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CTM</a:t>
            </a:r>
            <a:r>
              <a:rPr lang="fr-FR" sz="2000" baseline="-25000" dirty="0" err="1" smtClean="0">
                <a:solidFill>
                  <a:schemeClr val="tx2"/>
                </a:solidFill>
                <a:latin typeface="Times"/>
              </a:rPr>
              <a:t>pays</a:t>
            </a:r>
            <a:r>
              <a:rPr lang="fr-FR" sz="2000" baseline="-25000" dirty="0" smtClean="0">
                <a:solidFill>
                  <a:schemeClr val="tx2"/>
                </a:solidFill>
                <a:latin typeface="Times"/>
              </a:rPr>
              <a:t> 1</a:t>
            </a:r>
            <a:endParaRPr lang="fr-FR" baseline="-25000" dirty="0">
              <a:latin typeface="Times"/>
            </a:endParaRPr>
          </a:p>
        </p:txBody>
      </p:sp>
      <p:sp>
        <p:nvSpPr>
          <p:cNvPr id="16" name="Line 4"/>
          <p:cNvSpPr>
            <a:spLocks noChangeShapeType="1"/>
          </p:cNvSpPr>
          <p:nvPr/>
        </p:nvSpPr>
        <p:spPr bwMode="auto">
          <a:xfrm>
            <a:off x="2843808" y="4123432"/>
            <a:ext cx="1874168" cy="25648"/>
          </a:xfrm>
          <a:prstGeom prst="line">
            <a:avLst/>
          </a:prstGeom>
          <a:noFill/>
          <a:ln w="9525">
            <a:solidFill>
              <a:schemeClr val="tx1"/>
            </a:solidFill>
            <a:prstDash val="dash"/>
            <a:round/>
            <a:headEnd/>
            <a:tailEnd/>
          </a:ln>
          <a:effectLst/>
        </p:spPr>
        <p:txBody>
          <a:bodyPr wrap="none" anchor="ctr"/>
          <a:lstStyle/>
          <a:p>
            <a:endParaRPr lang="fr-CA"/>
          </a:p>
        </p:txBody>
      </p:sp>
      <p:sp>
        <p:nvSpPr>
          <p:cNvPr id="17" name="Line 4"/>
          <p:cNvSpPr>
            <a:spLocks noChangeShapeType="1"/>
          </p:cNvSpPr>
          <p:nvPr/>
        </p:nvSpPr>
        <p:spPr bwMode="auto">
          <a:xfrm flipH="1" flipV="1">
            <a:off x="4788024" y="4077072"/>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18" name="Forme libre 17"/>
          <p:cNvSpPr/>
          <p:nvPr/>
        </p:nvSpPr>
        <p:spPr>
          <a:xfrm>
            <a:off x="3923928" y="2380818"/>
            <a:ext cx="2171700" cy="2857500"/>
          </a:xfrm>
          <a:custGeom>
            <a:avLst/>
            <a:gdLst>
              <a:gd name="connsiteX0" fmla="*/ 0 w 2171700"/>
              <a:gd name="connsiteY0" fmla="*/ 0 h 2857500"/>
              <a:gd name="connsiteX1" fmla="*/ 838200 w 2171700"/>
              <a:gd name="connsiteY1" fmla="*/ 1714500 h 2857500"/>
              <a:gd name="connsiteX2" fmla="*/ 2171700 w 2171700"/>
              <a:gd name="connsiteY2" fmla="*/ 2857500 h 2857500"/>
              <a:gd name="connsiteX3" fmla="*/ 2171700 w 217170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171700" h="2857500">
                <a:moveTo>
                  <a:pt x="0" y="0"/>
                </a:moveTo>
                <a:cubicBezTo>
                  <a:pt x="238125" y="619125"/>
                  <a:pt x="476250" y="1238250"/>
                  <a:pt x="838200" y="1714500"/>
                </a:cubicBezTo>
                <a:cubicBezTo>
                  <a:pt x="1200150" y="2190750"/>
                  <a:pt x="2171700" y="2857500"/>
                  <a:pt x="2171700" y="2857500"/>
                </a:cubicBezTo>
                <a:lnTo>
                  <a:pt x="2171700" y="2857500"/>
                </a:ln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19" name="Text Box 29"/>
          <p:cNvSpPr txBox="1">
            <a:spLocks noChangeArrowheads="1"/>
          </p:cNvSpPr>
          <p:nvPr/>
        </p:nvSpPr>
        <p:spPr bwMode="auto">
          <a:xfrm>
            <a:off x="6516216" y="4685074"/>
            <a:ext cx="1181734"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CTM</a:t>
            </a:r>
            <a:r>
              <a:rPr lang="fr-FR" sz="2000" baseline="-25000" dirty="0" err="1" smtClean="0">
                <a:solidFill>
                  <a:schemeClr val="tx2"/>
                </a:solidFill>
                <a:latin typeface="Times"/>
              </a:rPr>
              <a:t>pays</a:t>
            </a:r>
            <a:r>
              <a:rPr lang="fr-FR" sz="2000" baseline="-25000" dirty="0" smtClean="0">
                <a:solidFill>
                  <a:schemeClr val="tx2"/>
                </a:solidFill>
                <a:latin typeface="Times"/>
              </a:rPr>
              <a:t> 2</a:t>
            </a:r>
            <a:endParaRPr lang="fr-FR" baseline="-25000" dirty="0">
              <a:latin typeface="Times"/>
            </a:endParaRPr>
          </a:p>
        </p:txBody>
      </p:sp>
      <p:sp>
        <p:nvSpPr>
          <p:cNvPr id="20" name="Forme libre 19"/>
          <p:cNvSpPr/>
          <p:nvPr/>
        </p:nvSpPr>
        <p:spPr>
          <a:xfrm>
            <a:off x="2843808" y="3244914"/>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1" name="Forme libre 20"/>
          <p:cNvSpPr/>
          <p:nvPr/>
        </p:nvSpPr>
        <p:spPr>
          <a:xfrm>
            <a:off x="2843808" y="3834298"/>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2" name="Text Box 11"/>
          <p:cNvSpPr txBox="1">
            <a:spLocks noChangeArrowheads="1"/>
          </p:cNvSpPr>
          <p:nvPr/>
        </p:nvSpPr>
        <p:spPr bwMode="auto">
          <a:xfrm>
            <a:off x="6156176" y="5085184"/>
            <a:ext cx="522900" cy="400110"/>
          </a:xfrm>
          <a:prstGeom prst="rect">
            <a:avLst/>
          </a:prstGeom>
          <a:noFill/>
          <a:ln w="9525">
            <a:noFill/>
            <a:miter lim="800000"/>
            <a:headEnd/>
            <a:tailEnd/>
          </a:ln>
          <a:effectLst/>
        </p:spPr>
        <p:txBody>
          <a:bodyPr wrap="none">
            <a:spAutoFit/>
          </a:bodyPr>
          <a:lstStyle/>
          <a:p>
            <a:r>
              <a:rPr lang="fr-FR" sz="2000" dirty="0" smtClean="0">
                <a:latin typeface="Times"/>
              </a:rPr>
              <a:t>D</a:t>
            </a:r>
            <a:r>
              <a:rPr lang="fr-FR" sz="2000" baseline="-25000" dirty="0" smtClean="0">
                <a:latin typeface="Times"/>
              </a:rPr>
              <a:t>M</a:t>
            </a:r>
            <a:endParaRPr lang="fr-FR" baseline="-25000" dirty="0">
              <a:latin typeface="Times"/>
            </a:endParaRPr>
          </a:p>
        </p:txBody>
      </p:sp>
      <p:sp>
        <p:nvSpPr>
          <p:cNvPr id="23" name="ZoneTexte 22"/>
          <p:cNvSpPr txBox="1"/>
          <p:nvPr/>
        </p:nvSpPr>
        <p:spPr>
          <a:xfrm>
            <a:off x="4860032" y="1602666"/>
            <a:ext cx="3707904" cy="1477328"/>
          </a:xfrm>
          <a:prstGeom prst="rect">
            <a:avLst/>
          </a:prstGeom>
          <a:noFill/>
        </p:spPr>
        <p:txBody>
          <a:bodyPr wrap="square" rtlCol="0">
            <a:spAutoFit/>
          </a:bodyPr>
          <a:lstStyle/>
          <a:p>
            <a:r>
              <a:rPr lang="fr-CA" dirty="0" smtClean="0"/>
              <a:t>Ici, le pays 1 produit toutes les Q</a:t>
            </a:r>
            <a:r>
              <a:rPr lang="fr-CA" baseline="-25000" dirty="0" smtClean="0"/>
              <a:t>M</a:t>
            </a:r>
            <a:r>
              <a:rPr lang="fr-CA" dirty="0" smtClean="0"/>
              <a:t> au P</a:t>
            </a:r>
            <a:r>
              <a:rPr lang="fr-CA" baseline="-25000" dirty="0" smtClean="0"/>
              <a:t>M</a:t>
            </a:r>
            <a:r>
              <a:rPr lang="fr-CA" dirty="0" smtClean="0"/>
              <a:t> même si le pays 2 pourrait produire plus à P inférieur  si on lui laissait la chance d’exploiter ses éco. d’échelle potentielles </a:t>
            </a:r>
            <a:endParaRPr lang="fr-CA" dirty="0"/>
          </a:p>
        </p:txBody>
      </p:sp>
      <p:sp>
        <p:nvSpPr>
          <p:cNvPr id="24" name="Text Box 11"/>
          <p:cNvSpPr txBox="1">
            <a:spLocks noChangeArrowheads="1"/>
          </p:cNvSpPr>
          <p:nvPr/>
        </p:nvSpPr>
        <p:spPr bwMode="auto">
          <a:xfrm>
            <a:off x="1619672" y="3068960"/>
            <a:ext cx="1440160"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0,pays1</a:t>
            </a:r>
            <a:endParaRPr lang="fr-FR" baseline="-25000" dirty="0">
              <a:latin typeface="Times"/>
            </a:endParaRPr>
          </a:p>
        </p:txBody>
      </p:sp>
      <p:sp>
        <p:nvSpPr>
          <p:cNvPr id="25" name="Espace réservé du numéro de diapositive 24"/>
          <p:cNvSpPr>
            <a:spLocks noGrp="1"/>
          </p:cNvSpPr>
          <p:nvPr>
            <p:ph type="sldNum" sz="quarter" idx="12"/>
          </p:nvPr>
        </p:nvSpPr>
        <p:spPr/>
        <p:txBody>
          <a:bodyPr/>
          <a:lstStyle/>
          <a:p>
            <a:fld id="{555B84E7-B44B-450A-BBF1-EB1E92E27D5A}" type="slidenum">
              <a:rPr lang="fr-CA" smtClean="0"/>
              <a:pPr/>
              <a:t>15</a:t>
            </a:fld>
            <a:endParaRPr lang="fr-CA"/>
          </a:p>
        </p:txBody>
      </p:sp>
      <p:sp>
        <p:nvSpPr>
          <p:cNvPr id="34" name="AutoShape 24"/>
          <p:cNvSpPr>
            <a:spLocks noChangeAspect="1" noChangeArrowheads="1"/>
          </p:cNvSpPr>
          <p:nvPr/>
        </p:nvSpPr>
        <p:spPr bwMode="auto">
          <a:xfrm>
            <a:off x="4715570" y="4076625"/>
            <a:ext cx="144462" cy="144463"/>
          </a:xfrm>
          <a:prstGeom prst="flowChartConnector">
            <a:avLst/>
          </a:prstGeom>
          <a:solidFill>
            <a:schemeClr val="hlink"/>
          </a:solidFill>
          <a:ln w="9525">
            <a:noFill/>
            <a:round/>
            <a:headEnd/>
            <a:tailEnd/>
          </a:ln>
          <a:effectLst/>
        </p:spPr>
        <p:txBody>
          <a:bodyPr wrap="none" anchor="ctr"/>
          <a:lstStyle/>
          <a:p>
            <a:endParaRPr lang="fr-CA"/>
          </a:p>
        </p:txBody>
      </p:sp>
      <p:grpSp>
        <p:nvGrpSpPr>
          <p:cNvPr id="3" name="Groupe 40"/>
          <p:cNvGrpSpPr/>
          <p:nvPr/>
        </p:nvGrpSpPr>
        <p:grpSpPr>
          <a:xfrm>
            <a:off x="1835696" y="4653136"/>
            <a:ext cx="4580548" cy="1408222"/>
            <a:chOff x="1835696" y="4653136"/>
            <a:chExt cx="4580548" cy="1408222"/>
          </a:xfrm>
        </p:grpSpPr>
        <p:sp>
          <p:nvSpPr>
            <p:cNvPr id="30" name="Line 4"/>
            <p:cNvSpPr>
              <a:spLocks noChangeShapeType="1"/>
            </p:cNvSpPr>
            <p:nvPr/>
          </p:nvSpPr>
          <p:spPr bwMode="auto">
            <a:xfrm flipV="1">
              <a:off x="2843808" y="4869160"/>
              <a:ext cx="2664296" cy="0"/>
            </a:xfrm>
            <a:prstGeom prst="line">
              <a:avLst/>
            </a:prstGeom>
            <a:noFill/>
            <a:ln w="9525">
              <a:solidFill>
                <a:schemeClr val="tx1"/>
              </a:solidFill>
              <a:prstDash val="dash"/>
              <a:round/>
              <a:headEnd/>
              <a:tailEnd/>
            </a:ln>
            <a:effectLst/>
          </p:spPr>
          <p:txBody>
            <a:bodyPr wrap="none" anchor="ctr"/>
            <a:lstStyle/>
            <a:p>
              <a:endParaRPr lang="fr-CA"/>
            </a:p>
          </p:txBody>
        </p:sp>
        <p:sp>
          <p:nvSpPr>
            <p:cNvPr id="31" name="Text Box 11"/>
            <p:cNvSpPr txBox="1">
              <a:spLocks noChangeArrowheads="1"/>
            </p:cNvSpPr>
            <p:nvPr/>
          </p:nvSpPr>
          <p:spPr bwMode="auto">
            <a:xfrm>
              <a:off x="1835696" y="4653136"/>
              <a:ext cx="1152128" cy="400110"/>
            </a:xfrm>
            <a:prstGeom prst="rect">
              <a:avLst/>
            </a:prstGeom>
            <a:noFill/>
            <a:ln w="9525">
              <a:noFill/>
              <a:miter lim="800000"/>
              <a:headEnd/>
              <a:tailEnd/>
            </a:ln>
            <a:effectLst/>
          </p:spPr>
          <p:txBody>
            <a:bodyPr wrap="square">
              <a:spAutoFit/>
            </a:bodyPr>
            <a:lstStyle/>
            <a:p>
              <a:r>
                <a:rPr lang="fr-FR" sz="2000" dirty="0" err="1" smtClean="0">
                  <a:latin typeface="Times"/>
                </a:rPr>
                <a:t>P</a:t>
              </a:r>
              <a:r>
                <a:rPr lang="fr-FR" sz="2000" baseline="-25000" dirty="0" err="1" smtClean="0">
                  <a:latin typeface="Times"/>
                </a:rPr>
                <a:t>M</a:t>
              </a:r>
              <a:r>
                <a:rPr lang="fr-FR" sz="2000" baseline="30000" dirty="0" err="1" smtClean="0">
                  <a:latin typeface="Times"/>
                </a:rPr>
                <a:t>possible</a:t>
              </a:r>
              <a:endParaRPr lang="fr-FR" baseline="30000" dirty="0">
                <a:latin typeface="Times"/>
              </a:endParaRPr>
            </a:p>
          </p:txBody>
        </p:sp>
        <p:sp>
          <p:nvSpPr>
            <p:cNvPr id="32" name="Text Box 11"/>
            <p:cNvSpPr txBox="1">
              <a:spLocks noChangeArrowheads="1"/>
            </p:cNvSpPr>
            <p:nvPr/>
          </p:nvSpPr>
          <p:spPr bwMode="auto">
            <a:xfrm>
              <a:off x="5332293" y="5661248"/>
              <a:ext cx="1083951" cy="400110"/>
            </a:xfrm>
            <a:prstGeom prst="rect">
              <a:avLst/>
            </a:prstGeom>
            <a:noFill/>
            <a:ln w="9525">
              <a:noFill/>
              <a:miter lim="800000"/>
              <a:headEnd/>
              <a:tailEnd/>
            </a:ln>
            <a:effectLst/>
          </p:spPr>
          <p:txBody>
            <a:bodyPr wrap="none">
              <a:spAutoFit/>
            </a:bodyPr>
            <a:lstStyle/>
            <a:p>
              <a:r>
                <a:rPr lang="fr-FR" sz="2000" dirty="0" err="1" smtClean="0">
                  <a:latin typeface="Times"/>
                </a:rPr>
                <a:t>Q</a:t>
              </a:r>
              <a:r>
                <a:rPr lang="fr-FR" sz="2000" baseline="-25000" dirty="0" err="1" smtClean="0">
                  <a:latin typeface="Times"/>
                </a:rPr>
                <a:t>M</a:t>
              </a:r>
              <a:r>
                <a:rPr lang="fr-FR" sz="2000" baseline="30000" dirty="0" err="1" smtClean="0">
                  <a:latin typeface="Times"/>
                </a:rPr>
                <a:t>possible</a:t>
              </a:r>
              <a:endParaRPr lang="fr-FR" baseline="30000" dirty="0">
                <a:latin typeface="Times"/>
              </a:endParaRPr>
            </a:p>
          </p:txBody>
        </p:sp>
        <p:sp>
          <p:nvSpPr>
            <p:cNvPr id="33" name="Line 4"/>
            <p:cNvSpPr>
              <a:spLocks noChangeShapeType="1"/>
            </p:cNvSpPr>
            <p:nvPr/>
          </p:nvSpPr>
          <p:spPr bwMode="auto">
            <a:xfrm flipH="1" flipV="1">
              <a:off x="5580112" y="4869160"/>
              <a:ext cx="0" cy="864096"/>
            </a:xfrm>
            <a:prstGeom prst="line">
              <a:avLst/>
            </a:prstGeom>
            <a:noFill/>
            <a:ln w="9525">
              <a:solidFill>
                <a:schemeClr val="tx1"/>
              </a:solidFill>
              <a:prstDash val="dash"/>
              <a:round/>
              <a:headEnd/>
              <a:tailEnd/>
            </a:ln>
            <a:effectLst/>
          </p:spPr>
          <p:txBody>
            <a:bodyPr wrap="none" anchor="ctr"/>
            <a:lstStyle/>
            <a:p>
              <a:endParaRPr lang="fr-CA"/>
            </a:p>
          </p:txBody>
        </p:sp>
        <p:sp>
          <p:nvSpPr>
            <p:cNvPr id="36" name="AutoShape 24"/>
            <p:cNvSpPr>
              <a:spLocks noChangeAspect="1" noChangeArrowheads="1"/>
            </p:cNvSpPr>
            <p:nvPr/>
          </p:nvSpPr>
          <p:spPr bwMode="auto">
            <a:xfrm>
              <a:off x="5508104" y="4796705"/>
              <a:ext cx="144462" cy="144463"/>
            </a:xfrm>
            <a:prstGeom prst="flowChartConnector">
              <a:avLst/>
            </a:prstGeom>
            <a:solidFill>
              <a:schemeClr val="hlink"/>
            </a:solidFill>
            <a:ln w="9525">
              <a:noFill/>
              <a:round/>
              <a:headEnd/>
              <a:tailEnd/>
            </a:ln>
            <a:effectLst/>
          </p:spPr>
          <p:txBody>
            <a:bodyPr wrap="none" anchor="ctr"/>
            <a:lstStyle/>
            <a:p>
              <a:endParaRPr lang="fr-CA"/>
            </a:p>
          </p:txBody>
        </p:sp>
      </p:grpSp>
      <p:sp>
        <p:nvSpPr>
          <p:cNvPr id="42" name="Text Box 11"/>
          <p:cNvSpPr txBox="1">
            <a:spLocks noChangeArrowheads="1"/>
          </p:cNvSpPr>
          <p:nvPr/>
        </p:nvSpPr>
        <p:spPr bwMode="auto">
          <a:xfrm>
            <a:off x="1619672" y="3460938"/>
            <a:ext cx="1440160"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0,pays2</a:t>
            </a:r>
            <a:endParaRPr lang="fr-FR" baseline="-25000" dirty="0">
              <a:latin typeface="Time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fontScale="90000"/>
          </a:bodyPr>
          <a:lstStyle/>
          <a:p>
            <a:r>
              <a:rPr lang="fr-CA" dirty="0" smtClean="0"/>
              <a:t>Éco. d’échelle de localisation statiques et spécialisation (2)</a:t>
            </a:r>
            <a:endParaRPr lang="fr-CA" dirty="0"/>
          </a:p>
        </p:txBody>
      </p:sp>
      <p:sp>
        <p:nvSpPr>
          <p:cNvPr id="4" name="Line 5"/>
          <p:cNvSpPr>
            <a:spLocks noChangeShapeType="1"/>
          </p:cNvSpPr>
          <p:nvPr/>
        </p:nvSpPr>
        <p:spPr bwMode="auto">
          <a:xfrm>
            <a:off x="2837186" y="570008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5" name="Line 6"/>
          <p:cNvSpPr>
            <a:spLocks noChangeShapeType="1"/>
          </p:cNvSpPr>
          <p:nvPr/>
        </p:nvSpPr>
        <p:spPr bwMode="auto">
          <a:xfrm flipV="1">
            <a:off x="2832423" y="208534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Text Box 11"/>
          <p:cNvSpPr txBox="1">
            <a:spLocks noChangeArrowheads="1"/>
          </p:cNvSpPr>
          <p:nvPr/>
        </p:nvSpPr>
        <p:spPr bwMode="auto">
          <a:xfrm>
            <a:off x="6372200" y="5693186"/>
            <a:ext cx="370614" cy="400110"/>
          </a:xfrm>
          <a:prstGeom prst="rect">
            <a:avLst/>
          </a:prstGeom>
          <a:noFill/>
          <a:ln w="9525">
            <a:noFill/>
            <a:miter lim="800000"/>
            <a:headEnd/>
            <a:tailEnd/>
          </a:ln>
          <a:effectLst/>
        </p:spPr>
        <p:txBody>
          <a:bodyPr wrap="none">
            <a:spAutoFit/>
          </a:bodyPr>
          <a:lstStyle/>
          <a:p>
            <a:r>
              <a:rPr lang="fr-FR" sz="2000" dirty="0" smtClean="0">
                <a:latin typeface="Times"/>
              </a:rPr>
              <a:t>Q</a:t>
            </a:r>
            <a:endParaRPr lang="fr-FR" dirty="0">
              <a:latin typeface="Times"/>
            </a:endParaRPr>
          </a:p>
        </p:txBody>
      </p:sp>
      <p:sp>
        <p:nvSpPr>
          <p:cNvPr id="7" name="Text Box 13"/>
          <p:cNvSpPr txBox="1">
            <a:spLocks noChangeArrowheads="1"/>
          </p:cNvSpPr>
          <p:nvPr/>
        </p:nvSpPr>
        <p:spPr bwMode="auto">
          <a:xfrm>
            <a:off x="1619672" y="1804754"/>
            <a:ext cx="1138453" cy="400110"/>
          </a:xfrm>
          <a:prstGeom prst="rect">
            <a:avLst/>
          </a:prstGeom>
          <a:noFill/>
          <a:ln w="9525">
            <a:noFill/>
            <a:miter lim="800000"/>
            <a:headEnd/>
            <a:tailEnd/>
          </a:ln>
          <a:effectLst/>
        </p:spPr>
        <p:txBody>
          <a:bodyPr wrap="none">
            <a:spAutoFit/>
          </a:bodyPr>
          <a:lstStyle/>
          <a:p>
            <a:r>
              <a:rPr lang="fr-FR" sz="2000" dirty="0" smtClean="0">
                <a:latin typeface="Times"/>
              </a:rPr>
              <a:t>Coût et P</a:t>
            </a:r>
            <a:endParaRPr lang="fr-FR" dirty="0">
              <a:latin typeface="Times"/>
            </a:endParaRPr>
          </a:p>
        </p:txBody>
      </p:sp>
      <p:sp>
        <p:nvSpPr>
          <p:cNvPr id="10" name="Text Box 11"/>
          <p:cNvSpPr txBox="1">
            <a:spLocks noChangeArrowheads="1"/>
          </p:cNvSpPr>
          <p:nvPr/>
        </p:nvSpPr>
        <p:spPr bwMode="auto">
          <a:xfrm>
            <a:off x="2267744" y="3892986"/>
            <a:ext cx="576064" cy="400110"/>
          </a:xfrm>
          <a:prstGeom prst="rect">
            <a:avLst/>
          </a:prstGeom>
          <a:noFill/>
          <a:ln w="9525">
            <a:noFill/>
            <a:miter lim="800000"/>
            <a:headEnd/>
            <a:tailEnd/>
          </a:ln>
          <a:effectLst/>
        </p:spPr>
        <p:txBody>
          <a:bodyPr wrap="square">
            <a:spAutoFit/>
          </a:bodyPr>
          <a:lstStyle/>
          <a:p>
            <a:r>
              <a:rPr lang="fr-FR" sz="2000" dirty="0" smtClean="0">
                <a:latin typeface="Times"/>
              </a:rPr>
              <a:t>P</a:t>
            </a:r>
            <a:r>
              <a:rPr lang="fr-FR" sz="2000" baseline="-25000" dirty="0" smtClean="0">
                <a:latin typeface="Times"/>
              </a:rPr>
              <a:t>M</a:t>
            </a:r>
            <a:endParaRPr lang="fr-FR" baseline="-25000" dirty="0">
              <a:latin typeface="Times"/>
            </a:endParaRPr>
          </a:p>
        </p:txBody>
      </p:sp>
      <p:sp>
        <p:nvSpPr>
          <p:cNvPr id="11" name="Text Box 11"/>
          <p:cNvSpPr txBox="1">
            <a:spLocks noChangeArrowheads="1"/>
          </p:cNvSpPr>
          <p:nvPr/>
        </p:nvSpPr>
        <p:spPr bwMode="auto">
          <a:xfrm>
            <a:off x="4547126" y="5693186"/>
            <a:ext cx="522900"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M</a:t>
            </a:r>
            <a:endParaRPr lang="fr-FR" baseline="-25000" dirty="0">
              <a:latin typeface="Times"/>
            </a:endParaRPr>
          </a:p>
        </p:txBody>
      </p:sp>
      <p:sp>
        <p:nvSpPr>
          <p:cNvPr id="13" name="Text Box 29"/>
          <p:cNvSpPr txBox="1">
            <a:spLocks noChangeArrowheads="1"/>
          </p:cNvSpPr>
          <p:nvPr/>
        </p:nvSpPr>
        <p:spPr bwMode="auto">
          <a:xfrm>
            <a:off x="6516216" y="3964994"/>
            <a:ext cx="1225015"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CTM</a:t>
            </a:r>
            <a:r>
              <a:rPr lang="fr-FR" sz="2000" baseline="-25000" dirty="0" err="1" smtClean="0">
                <a:solidFill>
                  <a:schemeClr val="tx2"/>
                </a:solidFill>
                <a:latin typeface="Times"/>
              </a:rPr>
              <a:t>pays</a:t>
            </a:r>
            <a:r>
              <a:rPr lang="fr-FR" sz="2000" baseline="-25000" dirty="0" smtClean="0">
                <a:solidFill>
                  <a:schemeClr val="tx2"/>
                </a:solidFill>
                <a:latin typeface="Times"/>
              </a:rPr>
              <a:t> 1</a:t>
            </a:r>
            <a:endParaRPr lang="fr-FR" baseline="-25000" dirty="0">
              <a:latin typeface="Times"/>
            </a:endParaRPr>
          </a:p>
        </p:txBody>
      </p:sp>
      <p:sp>
        <p:nvSpPr>
          <p:cNvPr id="16" name="Line 4"/>
          <p:cNvSpPr>
            <a:spLocks noChangeShapeType="1"/>
          </p:cNvSpPr>
          <p:nvPr/>
        </p:nvSpPr>
        <p:spPr bwMode="auto">
          <a:xfrm>
            <a:off x="2843808" y="4123432"/>
            <a:ext cx="1874168" cy="25648"/>
          </a:xfrm>
          <a:prstGeom prst="line">
            <a:avLst/>
          </a:prstGeom>
          <a:noFill/>
          <a:ln w="9525">
            <a:solidFill>
              <a:schemeClr val="tx1"/>
            </a:solidFill>
            <a:prstDash val="dash"/>
            <a:round/>
            <a:headEnd/>
            <a:tailEnd/>
          </a:ln>
          <a:effectLst/>
        </p:spPr>
        <p:txBody>
          <a:bodyPr wrap="none" anchor="ctr"/>
          <a:lstStyle/>
          <a:p>
            <a:endParaRPr lang="fr-CA"/>
          </a:p>
        </p:txBody>
      </p:sp>
      <p:sp>
        <p:nvSpPr>
          <p:cNvPr id="17" name="Line 4"/>
          <p:cNvSpPr>
            <a:spLocks noChangeShapeType="1"/>
          </p:cNvSpPr>
          <p:nvPr/>
        </p:nvSpPr>
        <p:spPr bwMode="auto">
          <a:xfrm flipH="1" flipV="1">
            <a:off x="4788024" y="4077072"/>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18" name="Forme libre 17"/>
          <p:cNvSpPr/>
          <p:nvPr/>
        </p:nvSpPr>
        <p:spPr>
          <a:xfrm>
            <a:off x="3923928" y="2380818"/>
            <a:ext cx="2171700" cy="2857500"/>
          </a:xfrm>
          <a:custGeom>
            <a:avLst/>
            <a:gdLst>
              <a:gd name="connsiteX0" fmla="*/ 0 w 2171700"/>
              <a:gd name="connsiteY0" fmla="*/ 0 h 2857500"/>
              <a:gd name="connsiteX1" fmla="*/ 838200 w 2171700"/>
              <a:gd name="connsiteY1" fmla="*/ 1714500 h 2857500"/>
              <a:gd name="connsiteX2" fmla="*/ 2171700 w 2171700"/>
              <a:gd name="connsiteY2" fmla="*/ 2857500 h 2857500"/>
              <a:gd name="connsiteX3" fmla="*/ 2171700 w 217170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171700" h="2857500">
                <a:moveTo>
                  <a:pt x="0" y="0"/>
                </a:moveTo>
                <a:cubicBezTo>
                  <a:pt x="238125" y="619125"/>
                  <a:pt x="476250" y="1238250"/>
                  <a:pt x="838200" y="1714500"/>
                </a:cubicBezTo>
                <a:cubicBezTo>
                  <a:pt x="1200150" y="2190750"/>
                  <a:pt x="2171700" y="2857500"/>
                  <a:pt x="2171700" y="2857500"/>
                </a:cubicBezTo>
                <a:lnTo>
                  <a:pt x="2171700" y="2857500"/>
                </a:ln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19" name="Text Box 29"/>
          <p:cNvSpPr txBox="1">
            <a:spLocks noChangeArrowheads="1"/>
          </p:cNvSpPr>
          <p:nvPr/>
        </p:nvSpPr>
        <p:spPr bwMode="auto">
          <a:xfrm>
            <a:off x="6516216" y="4685074"/>
            <a:ext cx="1181734"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CTM</a:t>
            </a:r>
            <a:r>
              <a:rPr lang="fr-FR" sz="2000" baseline="-25000" dirty="0" err="1" smtClean="0">
                <a:solidFill>
                  <a:schemeClr val="tx2"/>
                </a:solidFill>
                <a:latin typeface="Times"/>
              </a:rPr>
              <a:t>pays</a:t>
            </a:r>
            <a:r>
              <a:rPr lang="fr-FR" sz="2000" baseline="-25000" dirty="0" smtClean="0">
                <a:solidFill>
                  <a:schemeClr val="tx2"/>
                </a:solidFill>
                <a:latin typeface="Times"/>
              </a:rPr>
              <a:t> 2</a:t>
            </a:r>
            <a:endParaRPr lang="fr-FR" baseline="-25000" dirty="0">
              <a:latin typeface="Times"/>
            </a:endParaRPr>
          </a:p>
        </p:txBody>
      </p:sp>
      <p:sp>
        <p:nvSpPr>
          <p:cNvPr id="20" name="Forme libre 19"/>
          <p:cNvSpPr/>
          <p:nvPr/>
        </p:nvSpPr>
        <p:spPr>
          <a:xfrm>
            <a:off x="2843808" y="3244914"/>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1" name="Forme libre 20"/>
          <p:cNvSpPr/>
          <p:nvPr/>
        </p:nvSpPr>
        <p:spPr>
          <a:xfrm>
            <a:off x="2843808" y="3834298"/>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2" name="Text Box 11"/>
          <p:cNvSpPr txBox="1">
            <a:spLocks noChangeArrowheads="1"/>
          </p:cNvSpPr>
          <p:nvPr/>
        </p:nvSpPr>
        <p:spPr bwMode="auto">
          <a:xfrm>
            <a:off x="6156176" y="5085184"/>
            <a:ext cx="522900" cy="400110"/>
          </a:xfrm>
          <a:prstGeom prst="rect">
            <a:avLst/>
          </a:prstGeom>
          <a:noFill/>
          <a:ln w="9525">
            <a:noFill/>
            <a:miter lim="800000"/>
            <a:headEnd/>
            <a:tailEnd/>
          </a:ln>
          <a:effectLst/>
        </p:spPr>
        <p:txBody>
          <a:bodyPr wrap="none">
            <a:spAutoFit/>
          </a:bodyPr>
          <a:lstStyle/>
          <a:p>
            <a:r>
              <a:rPr lang="fr-FR" sz="2000" dirty="0" smtClean="0">
                <a:latin typeface="Times"/>
              </a:rPr>
              <a:t>D</a:t>
            </a:r>
            <a:r>
              <a:rPr lang="fr-FR" sz="2000" baseline="-25000" dirty="0" smtClean="0">
                <a:latin typeface="Times"/>
              </a:rPr>
              <a:t>M</a:t>
            </a:r>
            <a:endParaRPr lang="fr-FR" baseline="-25000" dirty="0">
              <a:latin typeface="Times"/>
            </a:endParaRPr>
          </a:p>
        </p:txBody>
      </p:sp>
      <p:sp>
        <p:nvSpPr>
          <p:cNvPr id="23" name="ZoneTexte 22"/>
          <p:cNvSpPr txBox="1"/>
          <p:nvPr/>
        </p:nvSpPr>
        <p:spPr>
          <a:xfrm>
            <a:off x="4932040" y="1602666"/>
            <a:ext cx="3635896" cy="2031325"/>
          </a:xfrm>
          <a:prstGeom prst="rect">
            <a:avLst/>
          </a:prstGeom>
          <a:noFill/>
        </p:spPr>
        <p:txBody>
          <a:bodyPr wrap="square" rtlCol="0">
            <a:spAutoFit/>
          </a:bodyPr>
          <a:lstStyle/>
          <a:p>
            <a:r>
              <a:rPr lang="fr-CA" dirty="0" smtClean="0"/>
              <a:t>Dans ce cas, il serait souhaitable que le pays 2 ferme son marché afin d’atteindre Q</a:t>
            </a:r>
            <a:r>
              <a:rPr lang="fr-CA" baseline="-25000" dirty="0" smtClean="0"/>
              <a:t>pays2</a:t>
            </a:r>
            <a:r>
              <a:rPr lang="fr-CA" baseline="30000" dirty="0" smtClean="0"/>
              <a:t>prot. </a:t>
            </a:r>
            <a:r>
              <a:rPr lang="fr-CA" dirty="0" smtClean="0"/>
              <a:t>et qu’il le </a:t>
            </a:r>
            <a:r>
              <a:rPr lang="fr-CA" dirty="0" err="1" smtClean="0"/>
              <a:t>réouvre</a:t>
            </a:r>
            <a:r>
              <a:rPr lang="fr-CA" dirty="0" smtClean="0"/>
              <a:t> par la suite, ce qui permettrait d’atteindre l’équilibre </a:t>
            </a:r>
            <a:r>
              <a:rPr lang="fr-CA" dirty="0" err="1" smtClean="0"/>
              <a:t>P</a:t>
            </a:r>
            <a:r>
              <a:rPr lang="fr-CA" baseline="-25000" dirty="0" err="1" smtClean="0"/>
              <a:t>M</a:t>
            </a:r>
            <a:r>
              <a:rPr lang="fr-CA" baseline="30000" dirty="0" err="1" smtClean="0"/>
              <a:t>possible</a:t>
            </a:r>
            <a:r>
              <a:rPr lang="fr-CA" dirty="0" smtClean="0"/>
              <a:t>, </a:t>
            </a:r>
            <a:r>
              <a:rPr lang="fr-CA" dirty="0" err="1" smtClean="0"/>
              <a:t>Q</a:t>
            </a:r>
            <a:r>
              <a:rPr lang="fr-CA" baseline="-25000" dirty="0" err="1" smtClean="0"/>
              <a:t>m</a:t>
            </a:r>
            <a:r>
              <a:rPr lang="fr-CA" baseline="30000" dirty="0" err="1" smtClean="0"/>
              <a:t>possible</a:t>
            </a:r>
            <a:r>
              <a:rPr lang="fr-CA" dirty="0" smtClean="0"/>
              <a:t>.</a:t>
            </a:r>
          </a:p>
          <a:p>
            <a:endParaRPr lang="fr-CA" dirty="0"/>
          </a:p>
        </p:txBody>
      </p:sp>
      <p:sp>
        <p:nvSpPr>
          <p:cNvPr id="24" name="Text Box 11"/>
          <p:cNvSpPr txBox="1">
            <a:spLocks noChangeArrowheads="1"/>
          </p:cNvSpPr>
          <p:nvPr/>
        </p:nvSpPr>
        <p:spPr bwMode="auto">
          <a:xfrm>
            <a:off x="1619672" y="3068960"/>
            <a:ext cx="1440160"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0,pays1</a:t>
            </a:r>
            <a:endParaRPr lang="fr-FR" baseline="-25000" dirty="0">
              <a:latin typeface="Times"/>
            </a:endParaRPr>
          </a:p>
        </p:txBody>
      </p:sp>
      <p:sp>
        <p:nvSpPr>
          <p:cNvPr id="25" name="Espace réservé du numéro de diapositive 24"/>
          <p:cNvSpPr>
            <a:spLocks noGrp="1"/>
          </p:cNvSpPr>
          <p:nvPr>
            <p:ph type="sldNum" sz="quarter" idx="12"/>
          </p:nvPr>
        </p:nvSpPr>
        <p:spPr/>
        <p:txBody>
          <a:bodyPr/>
          <a:lstStyle/>
          <a:p>
            <a:fld id="{555B84E7-B44B-450A-BBF1-EB1E92E27D5A}" type="slidenum">
              <a:rPr lang="fr-CA" smtClean="0"/>
              <a:pPr/>
              <a:t>16</a:t>
            </a:fld>
            <a:endParaRPr lang="fr-CA"/>
          </a:p>
        </p:txBody>
      </p:sp>
      <p:sp>
        <p:nvSpPr>
          <p:cNvPr id="34" name="AutoShape 24"/>
          <p:cNvSpPr>
            <a:spLocks noChangeAspect="1" noChangeArrowheads="1"/>
          </p:cNvSpPr>
          <p:nvPr/>
        </p:nvSpPr>
        <p:spPr bwMode="auto">
          <a:xfrm>
            <a:off x="4715570" y="4076625"/>
            <a:ext cx="144462" cy="144463"/>
          </a:xfrm>
          <a:prstGeom prst="flowChartConnector">
            <a:avLst/>
          </a:prstGeom>
          <a:solidFill>
            <a:schemeClr val="hlink"/>
          </a:solidFill>
          <a:ln w="9525">
            <a:noFill/>
            <a:round/>
            <a:headEnd/>
            <a:tailEnd/>
          </a:ln>
          <a:effectLst/>
        </p:spPr>
        <p:txBody>
          <a:bodyPr wrap="none" anchor="ctr"/>
          <a:lstStyle/>
          <a:p>
            <a:endParaRPr lang="fr-CA"/>
          </a:p>
        </p:txBody>
      </p:sp>
      <p:grpSp>
        <p:nvGrpSpPr>
          <p:cNvPr id="3" name="Groupe 40"/>
          <p:cNvGrpSpPr/>
          <p:nvPr/>
        </p:nvGrpSpPr>
        <p:grpSpPr>
          <a:xfrm>
            <a:off x="1835696" y="4653136"/>
            <a:ext cx="4580548" cy="1408222"/>
            <a:chOff x="1835696" y="4653136"/>
            <a:chExt cx="4580548" cy="1408222"/>
          </a:xfrm>
        </p:grpSpPr>
        <p:sp>
          <p:nvSpPr>
            <p:cNvPr id="30" name="Line 4"/>
            <p:cNvSpPr>
              <a:spLocks noChangeShapeType="1"/>
            </p:cNvSpPr>
            <p:nvPr/>
          </p:nvSpPr>
          <p:spPr bwMode="auto">
            <a:xfrm flipV="1">
              <a:off x="2843808" y="4869160"/>
              <a:ext cx="2664296" cy="0"/>
            </a:xfrm>
            <a:prstGeom prst="line">
              <a:avLst/>
            </a:prstGeom>
            <a:noFill/>
            <a:ln w="9525">
              <a:solidFill>
                <a:schemeClr val="tx1"/>
              </a:solidFill>
              <a:prstDash val="dash"/>
              <a:round/>
              <a:headEnd/>
              <a:tailEnd/>
            </a:ln>
            <a:effectLst/>
          </p:spPr>
          <p:txBody>
            <a:bodyPr wrap="none" anchor="ctr"/>
            <a:lstStyle/>
            <a:p>
              <a:endParaRPr lang="fr-CA"/>
            </a:p>
          </p:txBody>
        </p:sp>
        <p:sp>
          <p:nvSpPr>
            <p:cNvPr id="31" name="Text Box 11"/>
            <p:cNvSpPr txBox="1">
              <a:spLocks noChangeArrowheads="1"/>
            </p:cNvSpPr>
            <p:nvPr/>
          </p:nvSpPr>
          <p:spPr bwMode="auto">
            <a:xfrm>
              <a:off x="1835696" y="4653136"/>
              <a:ext cx="1152128" cy="400110"/>
            </a:xfrm>
            <a:prstGeom prst="rect">
              <a:avLst/>
            </a:prstGeom>
            <a:noFill/>
            <a:ln w="9525">
              <a:noFill/>
              <a:miter lim="800000"/>
              <a:headEnd/>
              <a:tailEnd/>
            </a:ln>
            <a:effectLst/>
          </p:spPr>
          <p:txBody>
            <a:bodyPr wrap="square">
              <a:spAutoFit/>
            </a:bodyPr>
            <a:lstStyle/>
            <a:p>
              <a:r>
                <a:rPr lang="fr-FR" sz="2000" dirty="0" err="1" smtClean="0">
                  <a:latin typeface="Times"/>
                </a:rPr>
                <a:t>P</a:t>
              </a:r>
              <a:r>
                <a:rPr lang="fr-FR" sz="2000" baseline="-25000" dirty="0" err="1" smtClean="0">
                  <a:latin typeface="Times"/>
                </a:rPr>
                <a:t>M</a:t>
              </a:r>
              <a:r>
                <a:rPr lang="fr-FR" sz="2000" baseline="30000" dirty="0" err="1" smtClean="0">
                  <a:latin typeface="Times"/>
                </a:rPr>
                <a:t>possible</a:t>
              </a:r>
              <a:endParaRPr lang="fr-FR" baseline="30000" dirty="0">
                <a:latin typeface="Times"/>
              </a:endParaRPr>
            </a:p>
          </p:txBody>
        </p:sp>
        <p:sp>
          <p:nvSpPr>
            <p:cNvPr id="32" name="Text Box 11"/>
            <p:cNvSpPr txBox="1">
              <a:spLocks noChangeArrowheads="1"/>
            </p:cNvSpPr>
            <p:nvPr/>
          </p:nvSpPr>
          <p:spPr bwMode="auto">
            <a:xfrm>
              <a:off x="5332293" y="5661248"/>
              <a:ext cx="1083951" cy="400110"/>
            </a:xfrm>
            <a:prstGeom prst="rect">
              <a:avLst/>
            </a:prstGeom>
            <a:noFill/>
            <a:ln w="9525">
              <a:noFill/>
              <a:miter lim="800000"/>
              <a:headEnd/>
              <a:tailEnd/>
            </a:ln>
            <a:effectLst/>
          </p:spPr>
          <p:txBody>
            <a:bodyPr wrap="none">
              <a:spAutoFit/>
            </a:bodyPr>
            <a:lstStyle/>
            <a:p>
              <a:r>
                <a:rPr lang="fr-FR" sz="2000" dirty="0" err="1" smtClean="0">
                  <a:latin typeface="Times"/>
                </a:rPr>
                <a:t>Q</a:t>
              </a:r>
              <a:r>
                <a:rPr lang="fr-FR" sz="2000" baseline="-25000" dirty="0" err="1" smtClean="0">
                  <a:latin typeface="Times"/>
                </a:rPr>
                <a:t>M</a:t>
              </a:r>
              <a:r>
                <a:rPr lang="fr-FR" sz="2000" baseline="30000" dirty="0" err="1" smtClean="0">
                  <a:latin typeface="Times"/>
                </a:rPr>
                <a:t>possible</a:t>
              </a:r>
              <a:endParaRPr lang="fr-FR" baseline="30000" dirty="0">
                <a:latin typeface="Times"/>
              </a:endParaRPr>
            </a:p>
          </p:txBody>
        </p:sp>
        <p:sp>
          <p:nvSpPr>
            <p:cNvPr id="33" name="Line 4"/>
            <p:cNvSpPr>
              <a:spLocks noChangeShapeType="1"/>
            </p:cNvSpPr>
            <p:nvPr/>
          </p:nvSpPr>
          <p:spPr bwMode="auto">
            <a:xfrm flipH="1" flipV="1">
              <a:off x="5580112" y="4869160"/>
              <a:ext cx="0" cy="864096"/>
            </a:xfrm>
            <a:prstGeom prst="line">
              <a:avLst/>
            </a:prstGeom>
            <a:noFill/>
            <a:ln w="9525">
              <a:solidFill>
                <a:schemeClr val="tx1"/>
              </a:solidFill>
              <a:prstDash val="dash"/>
              <a:round/>
              <a:headEnd/>
              <a:tailEnd/>
            </a:ln>
            <a:effectLst/>
          </p:spPr>
          <p:txBody>
            <a:bodyPr wrap="none" anchor="ctr"/>
            <a:lstStyle/>
            <a:p>
              <a:endParaRPr lang="fr-CA"/>
            </a:p>
          </p:txBody>
        </p:sp>
        <p:sp>
          <p:nvSpPr>
            <p:cNvPr id="36" name="AutoShape 24"/>
            <p:cNvSpPr>
              <a:spLocks noChangeAspect="1" noChangeArrowheads="1"/>
            </p:cNvSpPr>
            <p:nvPr/>
          </p:nvSpPr>
          <p:spPr bwMode="auto">
            <a:xfrm>
              <a:off x="5508104" y="4796705"/>
              <a:ext cx="144462" cy="144463"/>
            </a:xfrm>
            <a:prstGeom prst="flowChartConnector">
              <a:avLst/>
            </a:prstGeom>
            <a:solidFill>
              <a:schemeClr val="hlink"/>
            </a:solidFill>
            <a:ln w="9525">
              <a:noFill/>
              <a:round/>
              <a:headEnd/>
              <a:tailEnd/>
            </a:ln>
            <a:effectLst/>
          </p:spPr>
          <p:txBody>
            <a:bodyPr wrap="none" anchor="ctr"/>
            <a:lstStyle/>
            <a:p>
              <a:endParaRPr lang="fr-CA"/>
            </a:p>
          </p:txBody>
        </p:sp>
      </p:grpSp>
      <p:sp>
        <p:nvSpPr>
          <p:cNvPr id="37" name="Forme libre 36"/>
          <p:cNvSpPr/>
          <p:nvPr/>
        </p:nvSpPr>
        <p:spPr>
          <a:xfrm>
            <a:off x="2915816" y="2533218"/>
            <a:ext cx="2171700" cy="2857500"/>
          </a:xfrm>
          <a:custGeom>
            <a:avLst/>
            <a:gdLst>
              <a:gd name="connsiteX0" fmla="*/ 0 w 2171700"/>
              <a:gd name="connsiteY0" fmla="*/ 0 h 2857500"/>
              <a:gd name="connsiteX1" fmla="*/ 838200 w 2171700"/>
              <a:gd name="connsiteY1" fmla="*/ 1714500 h 2857500"/>
              <a:gd name="connsiteX2" fmla="*/ 2171700 w 2171700"/>
              <a:gd name="connsiteY2" fmla="*/ 2857500 h 2857500"/>
              <a:gd name="connsiteX3" fmla="*/ 2171700 w 217170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171700" h="2857500">
                <a:moveTo>
                  <a:pt x="0" y="0"/>
                </a:moveTo>
                <a:cubicBezTo>
                  <a:pt x="238125" y="619125"/>
                  <a:pt x="476250" y="1238250"/>
                  <a:pt x="838200" y="1714500"/>
                </a:cubicBezTo>
                <a:cubicBezTo>
                  <a:pt x="1200150" y="2190750"/>
                  <a:pt x="2171700" y="2857500"/>
                  <a:pt x="2171700" y="2857500"/>
                </a:cubicBezTo>
                <a:lnTo>
                  <a:pt x="2171700" y="2857500"/>
                </a:ln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8" name="Text Box 11"/>
          <p:cNvSpPr txBox="1">
            <a:spLocks noChangeArrowheads="1"/>
          </p:cNvSpPr>
          <p:nvPr/>
        </p:nvSpPr>
        <p:spPr bwMode="auto">
          <a:xfrm>
            <a:off x="5065482" y="5237584"/>
            <a:ext cx="768159" cy="400110"/>
          </a:xfrm>
          <a:prstGeom prst="rect">
            <a:avLst/>
          </a:prstGeom>
          <a:noFill/>
          <a:ln w="9525">
            <a:noFill/>
            <a:miter lim="800000"/>
            <a:headEnd/>
            <a:tailEnd/>
          </a:ln>
          <a:effectLst/>
        </p:spPr>
        <p:txBody>
          <a:bodyPr wrap="none">
            <a:spAutoFit/>
          </a:bodyPr>
          <a:lstStyle/>
          <a:p>
            <a:r>
              <a:rPr lang="fr-FR" sz="2000" dirty="0" smtClean="0">
                <a:latin typeface="Times"/>
              </a:rPr>
              <a:t>D</a:t>
            </a:r>
            <a:r>
              <a:rPr lang="fr-FR" sz="2000" baseline="-25000" dirty="0" smtClean="0">
                <a:latin typeface="Times"/>
              </a:rPr>
              <a:t>pays2</a:t>
            </a:r>
            <a:endParaRPr lang="fr-FR" baseline="-25000" dirty="0">
              <a:latin typeface="Times"/>
            </a:endParaRPr>
          </a:p>
        </p:txBody>
      </p:sp>
      <p:grpSp>
        <p:nvGrpSpPr>
          <p:cNvPr id="8" name="Groupe 39"/>
          <p:cNvGrpSpPr/>
          <p:nvPr/>
        </p:nvGrpSpPr>
        <p:grpSpPr>
          <a:xfrm>
            <a:off x="1835696" y="4325034"/>
            <a:ext cx="2815349" cy="1768262"/>
            <a:chOff x="1835696" y="4325034"/>
            <a:chExt cx="2815349" cy="1768262"/>
          </a:xfrm>
        </p:grpSpPr>
        <p:sp>
          <p:nvSpPr>
            <p:cNvPr id="26" name="Line 4"/>
            <p:cNvSpPr>
              <a:spLocks noChangeShapeType="1"/>
            </p:cNvSpPr>
            <p:nvPr/>
          </p:nvSpPr>
          <p:spPr bwMode="auto">
            <a:xfrm flipH="1" flipV="1">
              <a:off x="3995936" y="4509120"/>
              <a:ext cx="0" cy="1224136"/>
            </a:xfrm>
            <a:prstGeom prst="line">
              <a:avLst/>
            </a:prstGeom>
            <a:noFill/>
            <a:ln w="9525">
              <a:solidFill>
                <a:schemeClr val="tx1"/>
              </a:solidFill>
              <a:prstDash val="dash"/>
              <a:round/>
              <a:headEnd/>
              <a:tailEnd/>
            </a:ln>
            <a:effectLst/>
          </p:spPr>
          <p:txBody>
            <a:bodyPr wrap="none" anchor="ctr"/>
            <a:lstStyle/>
            <a:p>
              <a:endParaRPr lang="fr-CA"/>
            </a:p>
          </p:txBody>
        </p:sp>
        <p:sp>
          <p:nvSpPr>
            <p:cNvPr id="27" name="Line 4"/>
            <p:cNvSpPr>
              <a:spLocks noChangeShapeType="1"/>
            </p:cNvSpPr>
            <p:nvPr/>
          </p:nvSpPr>
          <p:spPr bwMode="auto">
            <a:xfrm>
              <a:off x="2843808" y="4509120"/>
              <a:ext cx="1154088" cy="25648"/>
            </a:xfrm>
            <a:prstGeom prst="line">
              <a:avLst/>
            </a:prstGeom>
            <a:noFill/>
            <a:ln w="9525">
              <a:solidFill>
                <a:schemeClr val="tx1"/>
              </a:solidFill>
              <a:prstDash val="dash"/>
              <a:round/>
              <a:headEnd/>
              <a:tailEnd/>
            </a:ln>
            <a:effectLst/>
          </p:spPr>
          <p:txBody>
            <a:bodyPr wrap="none" anchor="ctr"/>
            <a:lstStyle/>
            <a:p>
              <a:endParaRPr lang="fr-CA"/>
            </a:p>
          </p:txBody>
        </p:sp>
        <p:sp>
          <p:nvSpPr>
            <p:cNvPr id="28" name="Text Box 11"/>
            <p:cNvSpPr txBox="1">
              <a:spLocks noChangeArrowheads="1"/>
            </p:cNvSpPr>
            <p:nvPr/>
          </p:nvSpPr>
          <p:spPr bwMode="auto">
            <a:xfrm>
              <a:off x="1835696" y="4325034"/>
              <a:ext cx="1224136" cy="400110"/>
            </a:xfrm>
            <a:prstGeom prst="rect">
              <a:avLst/>
            </a:prstGeom>
            <a:noFill/>
            <a:ln w="9525">
              <a:noFill/>
              <a:miter lim="800000"/>
              <a:headEnd/>
              <a:tailEnd/>
            </a:ln>
            <a:effectLst/>
          </p:spPr>
          <p:txBody>
            <a:bodyPr wrap="square">
              <a:spAutoFit/>
            </a:bodyPr>
            <a:lstStyle/>
            <a:p>
              <a:r>
                <a:rPr lang="fr-FR" sz="2000" dirty="0" smtClean="0">
                  <a:latin typeface="Times"/>
                </a:rPr>
                <a:t>P</a:t>
              </a:r>
              <a:r>
                <a:rPr lang="fr-FR" sz="2000" baseline="-25000" dirty="0" smtClean="0">
                  <a:latin typeface="Times"/>
                </a:rPr>
                <a:t>pays2</a:t>
              </a:r>
              <a:r>
                <a:rPr lang="fr-FR" sz="2000" baseline="30000" dirty="0" smtClean="0">
                  <a:latin typeface="Times"/>
                </a:rPr>
                <a:t>prot.</a:t>
              </a:r>
              <a:endParaRPr lang="fr-FR" baseline="30000" dirty="0">
                <a:latin typeface="Times"/>
              </a:endParaRPr>
            </a:p>
          </p:txBody>
        </p:sp>
        <p:sp>
          <p:nvSpPr>
            <p:cNvPr id="29" name="Text Box 11"/>
            <p:cNvSpPr txBox="1">
              <a:spLocks noChangeArrowheads="1"/>
            </p:cNvSpPr>
            <p:nvPr/>
          </p:nvSpPr>
          <p:spPr bwMode="auto">
            <a:xfrm>
              <a:off x="3563888" y="5693186"/>
              <a:ext cx="1087157"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pays2</a:t>
              </a:r>
              <a:r>
                <a:rPr lang="fr-FR" sz="2000" baseline="30000" dirty="0" smtClean="0">
                  <a:latin typeface="Times"/>
                </a:rPr>
                <a:t>prot.</a:t>
              </a:r>
              <a:endParaRPr lang="fr-FR" baseline="30000" dirty="0">
                <a:latin typeface="Times"/>
              </a:endParaRPr>
            </a:p>
          </p:txBody>
        </p:sp>
        <p:sp>
          <p:nvSpPr>
            <p:cNvPr id="39" name="AutoShape 24"/>
            <p:cNvSpPr>
              <a:spLocks noChangeAspect="1" noChangeArrowheads="1"/>
            </p:cNvSpPr>
            <p:nvPr/>
          </p:nvSpPr>
          <p:spPr bwMode="auto">
            <a:xfrm>
              <a:off x="3923928" y="4436665"/>
              <a:ext cx="144462" cy="144463"/>
            </a:xfrm>
            <a:prstGeom prst="flowChartConnector">
              <a:avLst/>
            </a:prstGeom>
            <a:solidFill>
              <a:schemeClr val="hlink"/>
            </a:solidFill>
            <a:ln w="9525">
              <a:noFill/>
              <a:round/>
              <a:headEnd/>
              <a:tailEnd/>
            </a:ln>
            <a:effectLst/>
          </p:spPr>
          <p:txBody>
            <a:bodyPr wrap="none" anchor="ctr"/>
            <a:lstStyle/>
            <a:p>
              <a:endParaRPr lang="fr-C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fontScale="90000"/>
          </a:bodyPr>
          <a:lstStyle/>
          <a:p>
            <a:r>
              <a:rPr lang="fr-CA" dirty="0" smtClean="0"/>
              <a:t>Éco. d’échelle de localisation dynamique et spécialisation </a:t>
            </a:r>
            <a:endParaRPr lang="fr-CA" dirty="0"/>
          </a:p>
        </p:txBody>
      </p:sp>
      <p:sp>
        <p:nvSpPr>
          <p:cNvPr id="4" name="Line 5"/>
          <p:cNvSpPr>
            <a:spLocks noChangeShapeType="1"/>
          </p:cNvSpPr>
          <p:nvPr/>
        </p:nvSpPr>
        <p:spPr bwMode="auto">
          <a:xfrm>
            <a:off x="2837186" y="570008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5" name="Line 6"/>
          <p:cNvSpPr>
            <a:spLocks noChangeShapeType="1"/>
          </p:cNvSpPr>
          <p:nvPr/>
        </p:nvSpPr>
        <p:spPr bwMode="auto">
          <a:xfrm flipV="1">
            <a:off x="2832423" y="208534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Text Box 11"/>
          <p:cNvSpPr txBox="1">
            <a:spLocks noChangeArrowheads="1"/>
          </p:cNvSpPr>
          <p:nvPr/>
        </p:nvSpPr>
        <p:spPr bwMode="auto">
          <a:xfrm>
            <a:off x="6372200" y="5693186"/>
            <a:ext cx="370614" cy="400110"/>
          </a:xfrm>
          <a:prstGeom prst="rect">
            <a:avLst/>
          </a:prstGeom>
          <a:noFill/>
          <a:ln w="9525">
            <a:noFill/>
            <a:miter lim="800000"/>
            <a:headEnd/>
            <a:tailEnd/>
          </a:ln>
          <a:effectLst/>
        </p:spPr>
        <p:txBody>
          <a:bodyPr wrap="none">
            <a:spAutoFit/>
          </a:bodyPr>
          <a:lstStyle/>
          <a:p>
            <a:r>
              <a:rPr lang="fr-FR" sz="2000" dirty="0" smtClean="0">
                <a:latin typeface="Times"/>
              </a:rPr>
              <a:t>Q</a:t>
            </a:r>
            <a:endParaRPr lang="fr-FR" dirty="0">
              <a:latin typeface="Times"/>
            </a:endParaRPr>
          </a:p>
        </p:txBody>
      </p:sp>
      <p:sp>
        <p:nvSpPr>
          <p:cNvPr id="7" name="Text Box 13"/>
          <p:cNvSpPr txBox="1">
            <a:spLocks noChangeArrowheads="1"/>
          </p:cNvSpPr>
          <p:nvPr/>
        </p:nvSpPr>
        <p:spPr bwMode="auto">
          <a:xfrm>
            <a:off x="1619672" y="1804754"/>
            <a:ext cx="1138453" cy="400110"/>
          </a:xfrm>
          <a:prstGeom prst="rect">
            <a:avLst/>
          </a:prstGeom>
          <a:noFill/>
          <a:ln w="9525">
            <a:noFill/>
            <a:miter lim="800000"/>
            <a:headEnd/>
            <a:tailEnd/>
          </a:ln>
          <a:effectLst/>
        </p:spPr>
        <p:txBody>
          <a:bodyPr wrap="none">
            <a:spAutoFit/>
          </a:bodyPr>
          <a:lstStyle/>
          <a:p>
            <a:r>
              <a:rPr lang="fr-FR" sz="2000" dirty="0" smtClean="0">
                <a:latin typeface="Times"/>
              </a:rPr>
              <a:t>Coût et P</a:t>
            </a:r>
            <a:endParaRPr lang="fr-FR" dirty="0">
              <a:latin typeface="Times"/>
            </a:endParaRPr>
          </a:p>
        </p:txBody>
      </p:sp>
      <p:sp>
        <p:nvSpPr>
          <p:cNvPr id="10" name="Text Box 11"/>
          <p:cNvSpPr txBox="1">
            <a:spLocks noChangeArrowheads="1"/>
          </p:cNvSpPr>
          <p:nvPr/>
        </p:nvSpPr>
        <p:spPr bwMode="auto">
          <a:xfrm>
            <a:off x="1403648" y="3892986"/>
            <a:ext cx="1440160"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0,pays2</a:t>
            </a:r>
            <a:endParaRPr lang="fr-FR" baseline="-25000" dirty="0">
              <a:latin typeface="Times"/>
            </a:endParaRPr>
          </a:p>
        </p:txBody>
      </p:sp>
      <p:sp>
        <p:nvSpPr>
          <p:cNvPr id="11" name="Text Box 11"/>
          <p:cNvSpPr txBox="1">
            <a:spLocks noChangeArrowheads="1"/>
          </p:cNvSpPr>
          <p:nvPr/>
        </p:nvSpPr>
        <p:spPr bwMode="auto">
          <a:xfrm>
            <a:off x="4547126" y="5693186"/>
            <a:ext cx="455574"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1</a:t>
            </a:r>
            <a:endParaRPr lang="fr-FR" baseline="-25000" dirty="0">
              <a:latin typeface="Times"/>
            </a:endParaRPr>
          </a:p>
        </p:txBody>
      </p:sp>
      <p:sp>
        <p:nvSpPr>
          <p:cNvPr id="13" name="Text Box 29"/>
          <p:cNvSpPr txBox="1">
            <a:spLocks noChangeArrowheads="1"/>
          </p:cNvSpPr>
          <p:nvPr/>
        </p:nvSpPr>
        <p:spPr bwMode="auto">
          <a:xfrm>
            <a:off x="6516216" y="3964994"/>
            <a:ext cx="1826141"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L</a:t>
            </a:r>
            <a:r>
              <a:rPr lang="fr-FR" sz="2000" baseline="-25000" dirty="0" smtClean="0">
                <a:solidFill>
                  <a:schemeClr val="tx2"/>
                </a:solidFill>
                <a:latin typeface="Times"/>
              </a:rPr>
              <a:t>pays1</a:t>
            </a:r>
            <a:r>
              <a:rPr lang="fr-FR" sz="2000" dirty="0" smtClean="0">
                <a:solidFill>
                  <a:schemeClr val="tx2"/>
                </a:solidFill>
                <a:latin typeface="Times"/>
              </a:rPr>
              <a:t> (pionnier)</a:t>
            </a:r>
            <a:endParaRPr lang="fr-FR" baseline="-25000" dirty="0">
              <a:latin typeface="Times"/>
            </a:endParaRPr>
          </a:p>
        </p:txBody>
      </p:sp>
      <p:sp>
        <p:nvSpPr>
          <p:cNvPr id="16" name="Line 4"/>
          <p:cNvSpPr>
            <a:spLocks noChangeShapeType="1"/>
          </p:cNvSpPr>
          <p:nvPr/>
        </p:nvSpPr>
        <p:spPr bwMode="auto">
          <a:xfrm>
            <a:off x="2843808" y="4083362"/>
            <a:ext cx="1874168" cy="25648"/>
          </a:xfrm>
          <a:prstGeom prst="line">
            <a:avLst/>
          </a:prstGeom>
          <a:noFill/>
          <a:ln w="9525">
            <a:solidFill>
              <a:schemeClr val="tx1"/>
            </a:solidFill>
            <a:prstDash val="dash"/>
            <a:round/>
            <a:headEnd/>
            <a:tailEnd/>
          </a:ln>
          <a:effectLst/>
        </p:spPr>
        <p:txBody>
          <a:bodyPr wrap="none" anchor="ctr"/>
          <a:lstStyle/>
          <a:p>
            <a:endParaRPr lang="fr-CA"/>
          </a:p>
        </p:txBody>
      </p:sp>
      <p:sp>
        <p:nvSpPr>
          <p:cNvPr id="17" name="Line 4"/>
          <p:cNvSpPr>
            <a:spLocks noChangeShapeType="1"/>
          </p:cNvSpPr>
          <p:nvPr/>
        </p:nvSpPr>
        <p:spPr bwMode="auto">
          <a:xfrm flipV="1">
            <a:off x="4716016" y="4149080"/>
            <a:ext cx="0" cy="1544106"/>
          </a:xfrm>
          <a:prstGeom prst="line">
            <a:avLst/>
          </a:prstGeom>
          <a:noFill/>
          <a:ln w="9525">
            <a:solidFill>
              <a:schemeClr val="tx1"/>
            </a:solidFill>
            <a:prstDash val="dash"/>
            <a:round/>
            <a:headEnd/>
            <a:tailEnd/>
          </a:ln>
          <a:effectLst/>
        </p:spPr>
        <p:txBody>
          <a:bodyPr wrap="none" anchor="ctr"/>
          <a:lstStyle/>
          <a:p>
            <a:endParaRPr lang="fr-CA"/>
          </a:p>
        </p:txBody>
      </p:sp>
      <p:sp>
        <p:nvSpPr>
          <p:cNvPr id="19" name="Text Box 29"/>
          <p:cNvSpPr txBox="1">
            <a:spLocks noChangeArrowheads="1"/>
          </p:cNvSpPr>
          <p:nvPr/>
        </p:nvSpPr>
        <p:spPr bwMode="auto">
          <a:xfrm>
            <a:off x="6516216" y="4685074"/>
            <a:ext cx="1662635"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L</a:t>
            </a:r>
            <a:r>
              <a:rPr lang="fr-FR" sz="2000" baseline="-25000" dirty="0" smtClean="0">
                <a:solidFill>
                  <a:schemeClr val="tx2"/>
                </a:solidFill>
                <a:latin typeface="Times"/>
              </a:rPr>
              <a:t>pays2</a:t>
            </a:r>
            <a:r>
              <a:rPr lang="fr-FR" sz="2000" dirty="0" smtClean="0">
                <a:solidFill>
                  <a:schemeClr val="tx2"/>
                </a:solidFill>
                <a:latin typeface="Times"/>
              </a:rPr>
              <a:t>(suiveur)</a:t>
            </a:r>
            <a:endParaRPr lang="fr-FR" baseline="-25000" dirty="0">
              <a:latin typeface="Times"/>
            </a:endParaRPr>
          </a:p>
        </p:txBody>
      </p:sp>
      <p:sp>
        <p:nvSpPr>
          <p:cNvPr id="20" name="Forme libre 19"/>
          <p:cNvSpPr/>
          <p:nvPr/>
        </p:nvSpPr>
        <p:spPr>
          <a:xfrm>
            <a:off x="2843808" y="3244914"/>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1" name="Forme libre 20"/>
          <p:cNvSpPr/>
          <p:nvPr/>
        </p:nvSpPr>
        <p:spPr>
          <a:xfrm>
            <a:off x="2843808" y="3834298"/>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2" name="Text Box 11"/>
          <p:cNvSpPr txBox="1">
            <a:spLocks noChangeArrowheads="1"/>
          </p:cNvSpPr>
          <p:nvPr/>
        </p:nvSpPr>
        <p:spPr bwMode="auto">
          <a:xfrm>
            <a:off x="1403648" y="2996952"/>
            <a:ext cx="1296144"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0,pays1</a:t>
            </a:r>
            <a:endParaRPr lang="fr-FR" baseline="-25000" dirty="0">
              <a:latin typeface="Times"/>
            </a:endParaRPr>
          </a:p>
        </p:txBody>
      </p:sp>
      <p:sp>
        <p:nvSpPr>
          <p:cNvPr id="18" name="ZoneTexte 17"/>
          <p:cNvSpPr txBox="1"/>
          <p:nvPr/>
        </p:nvSpPr>
        <p:spPr>
          <a:xfrm>
            <a:off x="4283968" y="1772816"/>
            <a:ext cx="4355976" cy="1754326"/>
          </a:xfrm>
          <a:prstGeom prst="rect">
            <a:avLst/>
          </a:prstGeom>
          <a:noFill/>
        </p:spPr>
        <p:txBody>
          <a:bodyPr wrap="square" rtlCol="0">
            <a:spAutoFit/>
          </a:bodyPr>
          <a:lstStyle/>
          <a:p>
            <a:r>
              <a:rPr lang="fr-CA" dirty="0" smtClean="0"/>
              <a:t>Ici, le pays 1 produit toutes les Q du bien au CTM P</a:t>
            </a:r>
            <a:r>
              <a:rPr lang="fr-CA" baseline="-25000" dirty="0" smtClean="0"/>
              <a:t>1</a:t>
            </a:r>
            <a:r>
              <a:rPr lang="fr-CA" dirty="0" smtClean="0"/>
              <a:t> même si le pays 2 pourrait les produire à un CTM inférieur si on lui laissait la chance d’exploiter ses </a:t>
            </a:r>
            <a:r>
              <a:rPr lang="fr-CA" dirty="0" err="1" smtClean="0"/>
              <a:t>rdmts</a:t>
            </a:r>
            <a:r>
              <a:rPr lang="fr-CA" dirty="0" smtClean="0"/>
              <a:t> </a:t>
            </a:r>
            <a:r>
              <a:rPr lang="fr-CA" dirty="0" err="1" smtClean="0"/>
              <a:t>cr</a:t>
            </a:r>
            <a:r>
              <a:rPr lang="fr-CA" dirty="0" smtClean="0"/>
              <a:t>. dyn. potentiels. Dans ce cas, les résultats sont les mêmes que ci-haut.</a:t>
            </a:r>
            <a:endParaRPr lang="fr-CA" dirty="0"/>
          </a:p>
        </p:txBody>
      </p:sp>
      <p:sp>
        <p:nvSpPr>
          <p:cNvPr id="23" name="Espace réservé du numéro de diapositive 22"/>
          <p:cNvSpPr>
            <a:spLocks noGrp="1"/>
          </p:cNvSpPr>
          <p:nvPr>
            <p:ph type="sldNum" sz="quarter" idx="12"/>
          </p:nvPr>
        </p:nvSpPr>
        <p:spPr/>
        <p:txBody>
          <a:bodyPr/>
          <a:lstStyle/>
          <a:p>
            <a:fld id="{555B84E7-B44B-450A-BBF1-EB1E92E27D5A}" type="slidenum">
              <a:rPr lang="fr-CA" smtClean="0"/>
              <a:pPr/>
              <a:t>17</a:t>
            </a:fld>
            <a:endParaRPr lang="fr-CA"/>
          </a:p>
        </p:txBody>
      </p:sp>
      <p:sp>
        <p:nvSpPr>
          <p:cNvPr id="24" name="AutoShape 24"/>
          <p:cNvSpPr>
            <a:spLocks noChangeAspect="1" noChangeArrowheads="1"/>
          </p:cNvSpPr>
          <p:nvPr/>
        </p:nvSpPr>
        <p:spPr bwMode="auto">
          <a:xfrm>
            <a:off x="4644008" y="4005064"/>
            <a:ext cx="144462" cy="144463"/>
          </a:xfrm>
          <a:prstGeom prst="flowChartConnector">
            <a:avLst/>
          </a:prstGeom>
          <a:solidFill>
            <a:schemeClr val="hlink"/>
          </a:solidFill>
          <a:ln w="9525">
            <a:noFill/>
            <a:round/>
            <a:headEnd/>
            <a:tailEnd/>
          </a:ln>
          <a:effectLst/>
        </p:spPr>
        <p:txBody>
          <a:bodyPr wrap="none" anchor="ctr"/>
          <a:lstStyle/>
          <a:p>
            <a:endParaRPr lang="fr-CA"/>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fontScale="90000"/>
          </a:bodyPr>
          <a:lstStyle/>
          <a:p>
            <a:r>
              <a:rPr lang="fr-CA" dirty="0" smtClean="0"/>
              <a:t>Éco. d’échelle externes et taille du marché</a:t>
            </a:r>
            <a:endParaRPr lang="fr-CA" dirty="0"/>
          </a:p>
        </p:txBody>
      </p:sp>
      <p:sp>
        <p:nvSpPr>
          <p:cNvPr id="4" name="Line 5"/>
          <p:cNvSpPr>
            <a:spLocks noChangeShapeType="1"/>
          </p:cNvSpPr>
          <p:nvPr/>
        </p:nvSpPr>
        <p:spPr bwMode="auto">
          <a:xfrm>
            <a:off x="2837186" y="570008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5" name="Line 6"/>
          <p:cNvSpPr>
            <a:spLocks noChangeShapeType="1"/>
          </p:cNvSpPr>
          <p:nvPr/>
        </p:nvSpPr>
        <p:spPr bwMode="auto">
          <a:xfrm flipV="1">
            <a:off x="2832423" y="208534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Text Box 11"/>
          <p:cNvSpPr txBox="1">
            <a:spLocks noChangeArrowheads="1"/>
          </p:cNvSpPr>
          <p:nvPr/>
        </p:nvSpPr>
        <p:spPr bwMode="auto">
          <a:xfrm>
            <a:off x="6372200" y="5693186"/>
            <a:ext cx="370614" cy="400110"/>
          </a:xfrm>
          <a:prstGeom prst="rect">
            <a:avLst/>
          </a:prstGeom>
          <a:noFill/>
          <a:ln w="9525">
            <a:noFill/>
            <a:miter lim="800000"/>
            <a:headEnd/>
            <a:tailEnd/>
          </a:ln>
          <a:effectLst/>
        </p:spPr>
        <p:txBody>
          <a:bodyPr wrap="none">
            <a:spAutoFit/>
          </a:bodyPr>
          <a:lstStyle/>
          <a:p>
            <a:r>
              <a:rPr lang="fr-FR" sz="2000" dirty="0" smtClean="0">
                <a:latin typeface="Times"/>
              </a:rPr>
              <a:t>Q</a:t>
            </a:r>
            <a:endParaRPr lang="fr-FR" dirty="0">
              <a:latin typeface="Times"/>
            </a:endParaRPr>
          </a:p>
        </p:txBody>
      </p:sp>
      <p:sp>
        <p:nvSpPr>
          <p:cNvPr id="7" name="Text Box 13"/>
          <p:cNvSpPr txBox="1">
            <a:spLocks noChangeArrowheads="1"/>
          </p:cNvSpPr>
          <p:nvPr/>
        </p:nvSpPr>
        <p:spPr bwMode="auto">
          <a:xfrm>
            <a:off x="1619672" y="1804754"/>
            <a:ext cx="1138453" cy="400110"/>
          </a:xfrm>
          <a:prstGeom prst="rect">
            <a:avLst/>
          </a:prstGeom>
          <a:noFill/>
          <a:ln w="9525">
            <a:noFill/>
            <a:miter lim="800000"/>
            <a:headEnd/>
            <a:tailEnd/>
          </a:ln>
          <a:effectLst/>
        </p:spPr>
        <p:txBody>
          <a:bodyPr wrap="none">
            <a:spAutoFit/>
          </a:bodyPr>
          <a:lstStyle/>
          <a:p>
            <a:r>
              <a:rPr lang="fr-FR" sz="2000" dirty="0" smtClean="0">
                <a:latin typeface="Times"/>
              </a:rPr>
              <a:t>Coût et P</a:t>
            </a:r>
            <a:endParaRPr lang="fr-FR" dirty="0">
              <a:latin typeface="Times"/>
            </a:endParaRPr>
          </a:p>
        </p:txBody>
      </p:sp>
      <p:sp>
        <p:nvSpPr>
          <p:cNvPr id="10" name="Text Box 11"/>
          <p:cNvSpPr txBox="1">
            <a:spLocks noChangeArrowheads="1"/>
          </p:cNvSpPr>
          <p:nvPr/>
        </p:nvSpPr>
        <p:spPr bwMode="auto">
          <a:xfrm>
            <a:off x="1691680" y="3892986"/>
            <a:ext cx="1440160"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pays2</a:t>
            </a:r>
            <a:endParaRPr lang="fr-FR" baseline="-25000" dirty="0">
              <a:latin typeface="Times"/>
            </a:endParaRPr>
          </a:p>
        </p:txBody>
      </p:sp>
      <p:sp>
        <p:nvSpPr>
          <p:cNvPr id="11" name="Text Box 11"/>
          <p:cNvSpPr txBox="1">
            <a:spLocks noChangeArrowheads="1"/>
          </p:cNvSpPr>
          <p:nvPr/>
        </p:nvSpPr>
        <p:spPr bwMode="auto">
          <a:xfrm>
            <a:off x="4836506" y="5693186"/>
            <a:ext cx="455574"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2</a:t>
            </a:r>
            <a:endParaRPr lang="fr-FR" baseline="-25000" dirty="0">
              <a:latin typeface="Times"/>
            </a:endParaRPr>
          </a:p>
        </p:txBody>
      </p:sp>
      <p:sp>
        <p:nvSpPr>
          <p:cNvPr id="16" name="Line 4"/>
          <p:cNvSpPr>
            <a:spLocks noChangeShapeType="1"/>
          </p:cNvSpPr>
          <p:nvPr/>
        </p:nvSpPr>
        <p:spPr bwMode="auto">
          <a:xfrm>
            <a:off x="2915816" y="4149080"/>
            <a:ext cx="2088232" cy="0"/>
          </a:xfrm>
          <a:prstGeom prst="line">
            <a:avLst/>
          </a:prstGeom>
          <a:noFill/>
          <a:ln w="9525">
            <a:solidFill>
              <a:schemeClr val="tx1"/>
            </a:solidFill>
            <a:prstDash val="dash"/>
            <a:round/>
            <a:headEnd/>
            <a:tailEnd/>
          </a:ln>
          <a:effectLst/>
        </p:spPr>
        <p:txBody>
          <a:bodyPr wrap="none" anchor="ctr"/>
          <a:lstStyle/>
          <a:p>
            <a:endParaRPr lang="fr-CA"/>
          </a:p>
        </p:txBody>
      </p:sp>
      <p:sp>
        <p:nvSpPr>
          <p:cNvPr id="17" name="Line 4"/>
          <p:cNvSpPr>
            <a:spLocks noChangeShapeType="1"/>
          </p:cNvSpPr>
          <p:nvPr/>
        </p:nvSpPr>
        <p:spPr bwMode="auto">
          <a:xfrm flipV="1">
            <a:off x="5004048" y="4221088"/>
            <a:ext cx="0" cy="1472098"/>
          </a:xfrm>
          <a:prstGeom prst="line">
            <a:avLst/>
          </a:prstGeom>
          <a:noFill/>
          <a:ln w="9525">
            <a:solidFill>
              <a:schemeClr val="tx1"/>
            </a:solidFill>
            <a:prstDash val="dash"/>
            <a:round/>
            <a:headEnd/>
            <a:tailEnd/>
          </a:ln>
          <a:effectLst/>
        </p:spPr>
        <p:txBody>
          <a:bodyPr wrap="none" anchor="ctr"/>
          <a:lstStyle/>
          <a:p>
            <a:endParaRPr lang="fr-CA"/>
          </a:p>
        </p:txBody>
      </p:sp>
      <p:sp>
        <p:nvSpPr>
          <p:cNvPr id="20" name="Forme libre 19"/>
          <p:cNvSpPr/>
          <p:nvPr/>
        </p:nvSpPr>
        <p:spPr>
          <a:xfrm>
            <a:off x="2843808" y="3244914"/>
            <a:ext cx="3619500" cy="1066800"/>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2" name="Text Box 11"/>
          <p:cNvSpPr txBox="1">
            <a:spLocks noChangeArrowheads="1"/>
          </p:cNvSpPr>
          <p:nvPr/>
        </p:nvSpPr>
        <p:spPr bwMode="auto">
          <a:xfrm>
            <a:off x="1691680" y="3429000"/>
            <a:ext cx="1296144" cy="400110"/>
          </a:xfrm>
          <a:prstGeom prst="rect">
            <a:avLst/>
          </a:prstGeom>
          <a:noFill/>
          <a:ln w="9525">
            <a:noFill/>
            <a:miter lim="800000"/>
            <a:headEnd/>
            <a:tailEnd/>
          </a:ln>
          <a:effectLst/>
        </p:spPr>
        <p:txBody>
          <a:bodyPr wrap="square">
            <a:spAutoFit/>
          </a:bodyPr>
          <a:lstStyle/>
          <a:p>
            <a:r>
              <a:rPr lang="fr-FR" sz="2000" dirty="0" smtClean="0">
                <a:latin typeface="Times"/>
              </a:rPr>
              <a:t>CTM</a:t>
            </a:r>
            <a:r>
              <a:rPr lang="fr-FR" sz="2000" baseline="-25000" dirty="0" smtClean="0">
                <a:latin typeface="Times"/>
              </a:rPr>
              <a:t>pays1</a:t>
            </a:r>
            <a:endParaRPr lang="fr-FR" baseline="-25000" dirty="0">
              <a:latin typeface="Times"/>
            </a:endParaRPr>
          </a:p>
        </p:txBody>
      </p:sp>
      <p:sp>
        <p:nvSpPr>
          <p:cNvPr id="18" name="ZoneTexte 17"/>
          <p:cNvSpPr txBox="1"/>
          <p:nvPr/>
        </p:nvSpPr>
        <p:spPr>
          <a:xfrm>
            <a:off x="4860032" y="1484784"/>
            <a:ext cx="4032448" cy="2031325"/>
          </a:xfrm>
          <a:prstGeom prst="rect">
            <a:avLst/>
          </a:prstGeom>
          <a:noFill/>
        </p:spPr>
        <p:txBody>
          <a:bodyPr wrap="square" rtlCol="0">
            <a:spAutoFit/>
          </a:bodyPr>
          <a:lstStyle/>
          <a:p>
            <a:r>
              <a:rPr lang="fr-CA" dirty="0" smtClean="0"/>
              <a:t>Imaginons deux pays avec exactement le même CTM, mais des marchés intérieurs de tailles différentes en autarcie. Advenant une ouverture, la production se concentrerait dans le pays 2 (le grand pays).</a:t>
            </a:r>
            <a:endParaRPr lang="fr-CA" dirty="0"/>
          </a:p>
        </p:txBody>
      </p:sp>
      <p:sp>
        <p:nvSpPr>
          <p:cNvPr id="23" name="Espace réservé du numéro de diapositive 22"/>
          <p:cNvSpPr>
            <a:spLocks noGrp="1"/>
          </p:cNvSpPr>
          <p:nvPr>
            <p:ph type="sldNum" sz="quarter" idx="12"/>
          </p:nvPr>
        </p:nvSpPr>
        <p:spPr/>
        <p:txBody>
          <a:bodyPr/>
          <a:lstStyle/>
          <a:p>
            <a:fld id="{555B84E7-B44B-450A-BBF1-EB1E92E27D5A}" type="slidenum">
              <a:rPr lang="fr-CA" smtClean="0"/>
              <a:pPr/>
              <a:t>18</a:t>
            </a:fld>
            <a:endParaRPr lang="fr-CA"/>
          </a:p>
        </p:txBody>
      </p:sp>
      <p:sp>
        <p:nvSpPr>
          <p:cNvPr id="26" name="Text Box 11"/>
          <p:cNvSpPr txBox="1">
            <a:spLocks noChangeArrowheads="1"/>
          </p:cNvSpPr>
          <p:nvPr/>
        </p:nvSpPr>
        <p:spPr bwMode="auto">
          <a:xfrm>
            <a:off x="3394998" y="5693186"/>
            <a:ext cx="455574"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1</a:t>
            </a:r>
            <a:endParaRPr lang="fr-FR" baseline="-25000" dirty="0">
              <a:latin typeface="Times"/>
            </a:endParaRPr>
          </a:p>
        </p:txBody>
      </p:sp>
      <p:sp>
        <p:nvSpPr>
          <p:cNvPr id="27" name="Line 4"/>
          <p:cNvSpPr>
            <a:spLocks noChangeShapeType="1"/>
          </p:cNvSpPr>
          <p:nvPr/>
        </p:nvSpPr>
        <p:spPr bwMode="auto">
          <a:xfrm>
            <a:off x="2843808" y="3717032"/>
            <a:ext cx="722040" cy="0"/>
          </a:xfrm>
          <a:prstGeom prst="line">
            <a:avLst/>
          </a:prstGeom>
          <a:noFill/>
          <a:ln w="9525">
            <a:solidFill>
              <a:schemeClr val="tx1"/>
            </a:solidFill>
            <a:prstDash val="dash"/>
            <a:round/>
            <a:headEnd/>
            <a:tailEnd/>
          </a:ln>
          <a:effectLst/>
        </p:spPr>
        <p:txBody>
          <a:bodyPr wrap="none" anchor="ctr"/>
          <a:lstStyle/>
          <a:p>
            <a:endParaRPr lang="fr-CA"/>
          </a:p>
        </p:txBody>
      </p:sp>
      <p:sp>
        <p:nvSpPr>
          <p:cNvPr id="28" name="Line 4"/>
          <p:cNvSpPr>
            <a:spLocks noChangeShapeType="1"/>
          </p:cNvSpPr>
          <p:nvPr/>
        </p:nvSpPr>
        <p:spPr bwMode="auto">
          <a:xfrm flipV="1">
            <a:off x="3563888" y="3829110"/>
            <a:ext cx="0" cy="1832138"/>
          </a:xfrm>
          <a:prstGeom prst="line">
            <a:avLst/>
          </a:prstGeom>
          <a:noFill/>
          <a:ln w="9525">
            <a:solidFill>
              <a:schemeClr val="tx1"/>
            </a:solidFill>
            <a:prstDash val="dash"/>
            <a:round/>
            <a:headEnd/>
            <a:tailEnd/>
          </a:ln>
          <a:effectLst/>
        </p:spPr>
        <p:txBody>
          <a:bodyPr wrap="none" anchor="ctr"/>
          <a:lstStyle/>
          <a:p>
            <a:endParaRPr lang="fr-CA"/>
          </a:p>
        </p:txBody>
      </p:sp>
      <p:sp>
        <p:nvSpPr>
          <p:cNvPr id="30" name="Forme libre 29"/>
          <p:cNvSpPr/>
          <p:nvPr/>
        </p:nvSpPr>
        <p:spPr>
          <a:xfrm>
            <a:off x="3923928" y="2188348"/>
            <a:ext cx="2171700" cy="2857500"/>
          </a:xfrm>
          <a:custGeom>
            <a:avLst/>
            <a:gdLst>
              <a:gd name="connsiteX0" fmla="*/ 0 w 2171700"/>
              <a:gd name="connsiteY0" fmla="*/ 0 h 2857500"/>
              <a:gd name="connsiteX1" fmla="*/ 838200 w 2171700"/>
              <a:gd name="connsiteY1" fmla="*/ 1714500 h 2857500"/>
              <a:gd name="connsiteX2" fmla="*/ 2171700 w 2171700"/>
              <a:gd name="connsiteY2" fmla="*/ 2857500 h 2857500"/>
              <a:gd name="connsiteX3" fmla="*/ 2171700 w 217170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171700" h="2857500">
                <a:moveTo>
                  <a:pt x="0" y="0"/>
                </a:moveTo>
                <a:cubicBezTo>
                  <a:pt x="238125" y="619125"/>
                  <a:pt x="476250" y="1238250"/>
                  <a:pt x="838200" y="1714500"/>
                </a:cubicBezTo>
                <a:cubicBezTo>
                  <a:pt x="1200150" y="2190750"/>
                  <a:pt x="2171700" y="2857500"/>
                  <a:pt x="2171700" y="2857500"/>
                </a:cubicBezTo>
                <a:lnTo>
                  <a:pt x="2171700" y="2857500"/>
                </a:ln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1" name="Text Box 11"/>
          <p:cNvSpPr txBox="1">
            <a:spLocks noChangeArrowheads="1"/>
          </p:cNvSpPr>
          <p:nvPr/>
        </p:nvSpPr>
        <p:spPr bwMode="auto">
          <a:xfrm>
            <a:off x="5057212" y="5085184"/>
            <a:ext cx="768159" cy="400110"/>
          </a:xfrm>
          <a:prstGeom prst="rect">
            <a:avLst/>
          </a:prstGeom>
          <a:noFill/>
          <a:ln w="9525">
            <a:noFill/>
            <a:miter lim="800000"/>
            <a:headEnd/>
            <a:tailEnd/>
          </a:ln>
          <a:effectLst/>
        </p:spPr>
        <p:txBody>
          <a:bodyPr wrap="none">
            <a:spAutoFit/>
          </a:bodyPr>
          <a:lstStyle/>
          <a:p>
            <a:r>
              <a:rPr lang="fr-FR" sz="2000" dirty="0" smtClean="0">
                <a:latin typeface="Times"/>
              </a:rPr>
              <a:t>D</a:t>
            </a:r>
            <a:r>
              <a:rPr lang="fr-FR" sz="2000" baseline="-25000" dirty="0" smtClean="0">
                <a:latin typeface="Times"/>
              </a:rPr>
              <a:t>pays1</a:t>
            </a:r>
            <a:endParaRPr lang="fr-FR" baseline="-25000" dirty="0">
              <a:latin typeface="Times"/>
            </a:endParaRPr>
          </a:p>
        </p:txBody>
      </p:sp>
      <p:sp>
        <p:nvSpPr>
          <p:cNvPr id="32" name="Forme libre 31"/>
          <p:cNvSpPr/>
          <p:nvPr/>
        </p:nvSpPr>
        <p:spPr>
          <a:xfrm>
            <a:off x="2915816" y="2340748"/>
            <a:ext cx="2171700" cy="2857500"/>
          </a:xfrm>
          <a:custGeom>
            <a:avLst/>
            <a:gdLst>
              <a:gd name="connsiteX0" fmla="*/ 0 w 2171700"/>
              <a:gd name="connsiteY0" fmla="*/ 0 h 2857500"/>
              <a:gd name="connsiteX1" fmla="*/ 838200 w 2171700"/>
              <a:gd name="connsiteY1" fmla="*/ 1714500 h 2857500"/>
              <a:gd name="connsiteX2" fmla="*/ 2171700 w 2171700"/>
              <a:gd name="connsiteY2" fmla="*/ 2857500 h 2857500"/>
              <a:gd name="connsiteX3" fmla="*/ 2171700 w 217170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171700" h="2857500">
                <a:moveTo>
                  <a:pt x="0" y="0"/>
                </a:moveTo>
                <a:cubicBezTo>
                  <a:pt x="238125" y="619125"/>
                  <a:pt x="476250" y="1238250"/>
                  <a:pt x="838200" y="1714500"/>
                </a:cubicBezTo>
                <a:cubicBezTo>
                  <a:pt x="1200150" y="2190750"/>
                  <a:pt x="2171700" y="2857500"/>
                  <a:pt x="2171700" y="2857500"/>
                </a:cubicBezTo>
                <a:lnTo>
                  <a:pt x="2171700" y="2857500"/>
                </a:ln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3" name="Text Box 11"/>
          <p:cNvSpPr txBox="1">
            <a:spLocks noChangeArrowheads="1"/>
          </p:cNvSpPr>
          <p:nvPr/>
        </p:nvSpPr>
        <p:spPr bwMode="auto">
          <a:xfrm>
            <a:off x="6108097" y="4941168"/>
            <a:ext cx="768159" cy="400110"/>
          </a:xfrm>
          <a:prstGeom prst="rect">
            <a:avLst/>
          </a:prstGeom>
          <a:noFill/>
          <a:ln w="9525">
            <a:noFill/>
            <a:miter lim="800000"/>
            <a:headEnd/>
            <a:tailEnd/>
          </a:ln>
          <a:effectLst/>
        </p:spPr>
        <p:txBody>
          <a:bodyPr wrap="none">
            <a:spAutoFit/>
          </a:bodyPr>
          <a:lstStyle/>
          <a:p>
            <a:r>
              <a:rPr lang="fr-FR" sz="2000" dirty="0" smtClean="0">
                <a:latin typeface="Times"/>
              </a:rPr>
              <a:t>D</a:t>
            </a:r>
            <a:r>
              <a:rPr lang="fr-FR" sz="2000" baseline="-25000" dirty="0" smtClean="0">
                <a:latin typeface="Times"/>
              </a:rPr>
              <a:t>pays2</a:t>
            </a:r>
            <a:endParaRPr lang="fr-FR" baseline="-25000" dirty="0">
              <a:latin typeface="Times"/>
            </a:endParaRPr>
          </a:p>
        </p:txBody>
      </p:sp>
      <p:sp>
        <p:nvSpPr>
          <p:cNvPr id="34" name="AutoShape 24"/>
          <p:cNvSpPr>
            <a:spLocks noChangeAspect="1" noChangeArrowheads="1"/>
          </p:cNvSpPr>
          <p:nvPr/>
        </p:nvSpPr>
        <p:spPr bwMode="auto">
          <a:xfrm>
            <a:off x="4932040" y="4077072"/>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35" name="AutoShape 24"/>
          <p:cNvSpPr>
            <a:spLocks noChangeAspect="1" noChangeArrowheads="1"/>
          </p:cNvSpPr>
          <p:nvPr/>
        </p:nvSpPr>
        <p:spPr bwMode="auto">
          <a:xfrm>
            <a:off x="3491880" y="3645024"/>
            <a:ext cx="144462" cy="144463"/>
          </a:xfrm>
          <a:prstGeom prst="flowChartConnector">
            <a:avLst/>
          </a:prstGeom>
          <a:solidFill>
            <a:schemeClr val="hlink"/>
          </a:solidFill>
          <a:ln w="9525">
            <a:noFill/>
            <a:round/>
            <a:headEnd/>
            <a:tailEnd/>
          </a:ln>
          <a:effectLst/>
        </p:spPr>
        <p:txBody>
          <a:bodyPr wrap="none" anchor="ctr"/>
          <a:lstStyle/>
          <a:p>
            <a:endParaRPr lang="fr-CA"/>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Spécialisation «accidentelle»!</a:t>
            </a:r>
            <a:endParaRPr lang="fr-CA" dirty="0"/>
          </a:p>
        </p:txBody>
      </p:sp>
      <p:sp>
        <p:nvSpPr>
          <p:cNvPr id="3" name="Espace réservé du contenu 2"/>
          <p:cNvSpPr>
            <a:spLocks noGrp="1"/>
          </p:cNvSpPr>
          <p:nvPr>
            <p:ph idx="1"/>
          </p:nvPr>
        </p:nvSpPr>
        <p:spPr>
          <a:xfrm>
            <a:off x="457200" y="1600200"/>
            <a:ext cx="8291264" cy="4525963"/>
          </a:xfrm>
        </p:spPr>
        <p:txBody>
          <a:bodyPr>
            <a:normAutofit lnSpcReduction="10000"/>
          </a:bodyPr>
          <a:lstStyle/>
          <a:p>
            <a:r>
              <a:rPr lang="fr-CA" dirty="0" smtClean="0"/>
              <a:t>En prés. d’éco. d’échelle externes de localisation, de simples accidents historiques peuvent être la cause de la spécialisation d’un pays ou d’une région dans la </a:t>
            </a:r>
            <a:r>
              <a:rPr lang="fr-CA" dirty="0" err="1" smtClean="0"/>
              <a:t>prod</a:t>
            </a:r>
            <a:r>
              <a:rPr lang="fr-CA" dirty="0" smtClean="0"/>
              <a:t>. d’un bien</a:t>
            </a:r>
          </a:p>
          <a:p>
            <a:endParaRPr lang="fr-CA" dirty="0" smtClean="0"/>
          </a:p>
          <a:p>
            <a:r>
              <a:rPr lang="fr-CA" dirty="0" smtClean="0"/>
              <a:t>Si un pays démarre une production avant les autres, cela lui permet d’exploiter des éco. d’échelle qui bloquent l’entrée de nouveaux producteurs</a:t>
            </a:r>
          </a:p>
          <a:p>
            <a:endParaRPr lang="fr-CA" dirty="0" smtClean="0"/>
          </a:p>
          <a:p>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19</a:t>
            </a:fld>
            <a:endParaRPr lang="fr-C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Plan</a:t>
            </a:r>
            <a:endParaRPr lang="fr-CA" dirty="0"/>
          </a:p>
        </p:txBody>
      </p:sp>
      <p:sp>
        <p:nvSpPr>
          <p:cNvPr id="3" name="Espace réservé du contenu 2"/>
          <p:cNvSpPr>
            <a:spLocks noGrp="1"/>
          </p:cNvSpPr>
          <p:nvPr>
            <p:ph idx="1"/>
          </p:nvPr>
        </p:nvSpPr>
        <p:spPr>
          <a:xfrm>
            <a:off x="457200" y="1600200"/>
            <a:ext cx="8147248" cy="4525963"/>
          </a:xfrm>
        </p:spPr>
        <p:txBody>
          <a:bodyPr/>
          <a:lstStyle/>
          <a:p>
            <a:pPr marL="608076" indent="-571500">
              <a:buClr>
                <a:schemeClr val="tx1"/>
              </a:buClr>
              <a:buFont typeface="+mj-lt"/>
              <a:buAutoNum type="romanUcPeriod"/>
            </a:pPr>
            <a:r>
              <a:rPr lang="fr-CA" dirty="0" smtClean="0"/>
              <a:t>Les économies d’échelle</a:t>
            </a:r>
          </a:p>
          <a:p>
            <a:pPr marL="608076" indent="-571500">
              <a:buClr>
                <a:schemeClr val="tx1"/>
              </a:buClr>
              <a:buFont typeface="+mj-lt"/>
              <a:buAutoNum type="romanUcPeriod"/>
            </a:pPr>
            <a:r>
              <a:rPr lang="fr-CA" dirty="0" smtClean="0"/>
              <a:t>Les é</a:t>
            </a:r>
            <a:r>
              <a:rPr lang="fr-CA" dirty="0" smtClean="0"/>
              <a:t>conomies </a:t>
            </a:r>
            <a:r>
              <a:rPr lang="fr-CA" dirty="0" smtClean="0"/>
              <a:t>d’échelle externes et </a:t>
            </a:r>
            <a:r>
              <a:rPr lang="fr-CA" dirty="0" smtClean="0"/>
              <a:t>le commerce</a:t>
            </a:r>
            <a:endParaRPr lang="fr-CA" dirty="0" smtClean="0"/>
          </a:p>
          <a:p>
            <a:pPr marL="608076" indent="-571500">
              <a:buClr>
                <a:schemeClr val="tx1"/>
              </a:buClr>
              <a:buFont typeface="+mj-lt"/>
              <a:buAutoNum type="romanUcPeriod"/>
            </a:pPr>
            <a:r>
              <a:rPr lang="fr-CA" dirty="0" smtClean="0"/>
              <a:t>Les é</a:t>
            </a:r>
            <a:r>
              <a:rPr lang="fr-CA" dirty="0" smtClean="0"/>
              <a:t>conomies </a:t>
            </a:r>
            <a:r>
              <a:rPr lang="fr-CA" dirty="0" smtClean="0"/>
              <a:t>d’échelle internes et </a:t>
            </a:r>
            <a:r>
              <a:rPr lang="fr-CA" dirty="0" smtClean="0"/>
              <a:t>le commerce </a:t>
            </a:r>
            <a:r>
              <a:rPr lang="fr-CA" dirty="0" smtClean="0"/>
              <a:t>international</a:t>
            </a:r>
          </a:p>
          <a:p>
            <a:pPr marL="909828" lvl="1" indent="-571500">
              <a:buClr>
                <a:schemeClr val="tx1"/>
              </a:buClr>
              <a:buNone/>
            </a:pPr>
            <a:r>
              <a:rPr lang="fr-CA" dirty="0" smtClean="0"/>
              <a:t>	</a:t>
            </a:r>
            <a:r>
              <a:rPr lang="fr-CA" dirty="0" smtClean="0"/>
              <a:t>a) </a:t>
            </a:r>
            <a:r>
              <a:rPr lang="fr-CA" dirty="0" smtClean="0"/>
              <a:t>Un </a:t>
            </a:r>
            <a:r>
              <a:rPr lang="fr-CA" dirty="0" smtClean="0"/>
              <a:t>modèle de CC monopolistique</a:t>
            </a:r>
          </a:p>
          <a:p>
            <a:pPr marL="909828" lvl="1" indent="-571500">
              <a:buClr>
                <a:schemeClr val="tx1"/>
              </a:buClr>
              <a:buNone/>
            </a:pPr>
            <a:r>
              <a:rPr lang="fr-CA" dirty="0" smtClean="0"/>
              <a:t>	b) Le </a:t>
            </a:r>
            <a:r>
              <a:rPr lang="fr-CA" dirty="0" smtClean="0"/>
              <a:t>dumping réciproque</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a:t>
            </a:fld>
            <a:endParaRPr lang="fr-CA"/>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rmAutofit fontScale="90000"/>
          </a:bodyPr>
          <a:lstStyle/>
          <a:p>
            <a:r>
              <a:rPr lang="fr-CA" dirty="0" smtClean="0"/>
              <a:t>Éco. d’échelle externes de localisation et bien-être</a:t>
            </a:r>
            <a:endParaRPr lang="fr-CA" dirty="0"/>
          </a:p>
        </p:txBody>
      </p:sp>
      <p:sp>
        <p:nvSpPr>
          <p:cNvPr id="3" name="Espace réservé du contenu 2"/>
          <p:cNvSpPr>
            <a:spLocks noGrp="1"/>
          </p:cNvSpPr>
          <p:nvPr>
            <p:ph idx="1"/>
          </p:nvPr>
        </p:nvSpPr>
        <p:spPr>
          <a:xfrm>
            <a:off x="457200" y="1600200"/>
            <a:ext cx="8435280" cy="4997152"/>
          </a:xfrm>
        </p:spPr>
        <p:txBody>
          <a:bodyPr>
            <a:normAutofit fontScale="92500" lnSpcReduction="20000"/>
          </a:bodyPr>
          <a:lstStyle/>
          <a:p>
            <a:r>
              <a:rPr lang="fr-CA" dirty="0" smtClean="0"/>
              <a:t>Les retombées du </a:t>
            </a:r>
            <a:r>
              <a:rPr lang="fr-CA" dirty="0" err="1" smtClean="0"/>
              <a:t>comm</a:t>
            </a:r>
            <a:r>
              <a:rPr lang="fr-CA" dirty="0" smtClean="0"/>
              <a:t>. sont ici ambigües</a:t>
            </a:r>
          </a:p>
          <a:p>
            <a:endParaRPr lang="fr-CA" dirty="0" smtClean="0"/>
          </a:p>
          <a:p>
            <a:r>
              <a:rPr lang="fr-CA" dirty="0" smtClean="0"/>
              <a:t>Il y a bien une diminution du CTM entraînant un gain d’efficacité au niveau mondial…</a:t>
            </a:r>
          </a:p>
          <a:p>
            <a:endParaRPr lang="fr-CA" dirty="0" smtClean="0"/>
          </a:p>
          <a:p>
            <a:r>
              <a:rPr lang="fr-CA" dirty="0" smtClean="0"/>
              <a:t>Mais, il n’est pas certain que le pays </a:t>
            </a:r>
            <a:r>
              <a:rPr lang="fr-CA" i="1" dirty="0" smtClean="0"/>
              <a:t>actuellement</a:t>
            </a:r>
            <a:r>
              <a:rPr lang="fr-CA" dirty="0" smtClean="0"/>
              <a:t> le plus efficace soit celui qui </a:t>
            </a:r>
            <a:r>
              <a:rPr lang="fr-CA" i="1" dirty="0" smtClean="0"/>
              <a:t>pourrait être</a:t>
            </a:r>
            <a:r>
              <a:rPr lang="fr-CA" dirty="0" smtClean="0"/>
              <a:t> le plus efficace…</a:t>
            </a:r>
          </a:p>
          <a:p>
            <a:endParaRPr lang="fr-CA" dirty="0" smtClean="0"/>
          </a:p>
          <a:p>
            <a:r>
              <a:rPr lang="fr-CA" dirty="0" smtClean="0"/>
              <a:t>De plus, si certains pays y gagnent (</a:t>
            </a:r>
            <a:r>
              <a:rPr lang="fr-CA" dirty="0" err="1" smtClean="0"/>
              <a:t>p.e</a:t>
            </a:r>
            <a:r>
              <a:rPr lang="fr-CA" dirty="0" smtClean="0"/>
              <a:t>. les pionniers et les grands pays), d’autres y perdent (</a:t>
            </a:r>
            <a:r>
              <a:rPr lang="fr-CA" dirty="0" err="1" smtClean="0"/>
              <a:t>p.e</a:t>
            </a:r>
            <a:r>
              <a:rPr lang="fr-CA" dirty="0" smtClean="0"/>
              <a:t>. les suiveurs et les petits pays)</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20</a:t>
            </a:fld>
            <a:endParaRPr lang="fr-CA"/>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fontScale="90000"/>
          </a:bodyPr>
          <a:lstStyle/>
          <a:p>
            <a:r>
              <a:rPr lang="fr-CA" dirty="0" smtClean="0"/>
              <a:t>Éco. d’échelle externes de localisation et protectionnisme</a:t>
            </a:r>
            <a:endParaRPr lang="fr-CA" dirty="0"/>
          </a:p>
        </p:txBody>
      </p:sp>
      <p:sp>
        <p:nvSpPr>
          <p:cNvPr id="3" name="Espace réservé du contenu 2"/>
          <p:cNvSpPr>
            <a:spLocks noGrp="1"/>
          </p:cNvSpPr>
          <p:nvPr>
            <p:ph idx="1"/>
          </p:nvPr>
        </p:nvSpPr>
        <p:spPr>
          <a:xfrm>
            <a:off x="457200" y="1600200"/>
            <a:ext cx="8686800" cy="4525963"/>
          </a:xfrm>
        </p:spPr>
        <p:txBody>
          <a:bodyPr/>
          <a:lstStyle/>
          <a:p>
            <a:r>
              <a:rPr lang="fr-CA" dirty="0" smtClean="0"/>
              <a:t>La </a:t>
            </a:r>
            <a:r>
              <a:rPr lang="fr-CA" dirty="0" err="1" smtClean="0"/>
              <a:t>poss</a:t>
            </a:r>
            <a:r>
              <a:rPr lang="fr-CA" dirty="0" smtClean="0"/>
              <a:t>. d’arriver à </a:t>
            </a:r>
            <a:r>
              <a:rPr lang="fr-CA" dirty="0" err="1" smtClean="0"/>
              <a:t>prod</a:t>
            </a:r>
            <a:r>
              <a:rPr lang="fr-CA" dirty="0" smtClean="0"/>
              <a:t>. à un </a:t>
            </a:r>
            <a:r>
              <a:rPr lang="fr-CA" dirty="0" err="1" smtClean="0"/>
              <a:t>CTM</a:t>
            </a:r>
            <a:r>
              <a:rPr lang="fr-CA" baseline="-25000" dirty="0" err="1" smtClean="0"/>
              <a:t>dom</a:t>
            </a:r>
            <a:r>
              <a:rPr lang="fr-CA" dirty="0" smtClean="0"/>
              <a:t>&lt;</a:t>
            </a:r>
            <a:r>
              <a:rPr lang="fr-CA" dirty="0" err="1" smtClean="0"/>
              <a:t>CTM</a:t>
            </a:r>
            <a:r>
              <a:rPr lang="fr-CA" baseline="-25000" dirty="0" err="1" smtClean="0"/>
              <a:t>etr</a:t>
            </a:r>
            <a:r>
              <a:rPr lang="fr-CA" baseline="-25000" dirty="0" smtClean="0"/>
              <a:t> </a:t>
            </a:r>
            <a:r>
              <a:rPr lang="fr-CA" dirty="0" smtClean="0"/>
              <a:t>à condition d’atteindre un certain volume de vente (présent ou cumulé) rend légitime l’</a:t>
            </a:r>
            <a:r>
              <a:rPr lang="fr-CA" dirty="0" err="1" smtClean="0"/>
              <a:t>app</a:t>
            </a:r>
            <a:r>
              <a:rPr lang="fr-CA" dirty="0" smtClean="0"/>
              <a:t>. de mesures protectionnistes</a:t>
            </a:r>
          </a:p>
          <a:p>
            <a:endParaRPr lang="fr-CA" dirty="0" smtClean="0"/>
          </a:p>
          <a:p>
            <a:r>
              <a:rPr lang="fr-CA" dirty="0" smtClean="0"/>
              <a:t>Aussi, la prés. d’éco. d’échelle de localisation dyn. est derrière l’argument de la protection des industries naissantes (voir thème 6)</a:t>
            </a:r>
          </a:p>
          <a:p>
            <a:pPr>
              <a:buNone/>
            </a:pP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21</a:t>
            </a:fld>
            <a:endParaRPr lang="fr-CA"/>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Éco. d’échelle et éco. spatiale </a:t>
            </a:r>
            <a:endParaRPr lang="fr-CA" dirty="0"/>
          </a:p>
        </p:txBody>
      </p:sp>
      <p:sp>
        <p:nvSpPr>
          <p:cNvPr id="3" name="Espace réservé du contenu 2"/>
          <p:cNvSpPr>
            <a:spLocks noGrp="1"/>
          </p:cNvSpPr>
          <p:nvPr>
            <p:ph idx="1"/>
          </p:nvPr>
        </p:nvSpPr>
        <p:spPr>
          <a:xfrm>
            <a:off x="457200" y="1600200"/>
            <a:ext cx="8219256" cy="4525963"/>
          </a:xfrm>
        </p:spPr>
        <p:txBody>
          <a:bodyPr>
            <a:normAutofit fontScale="92500" lnSpcReduction="10000"/>
          </a:bodyPr>
          <a:lstStyle/>
          <a:p>
            <a:r>
              <a:rPr lang="fr-CA" dirty="0" smtClean="0"/>
              <a:t>L’interaction entre les éco. d’échelle internes et externes, surtout en présence d’éco. d’échelle externes d’agglomération, permet d’expliquer les dynamiques d’urbanisation.</a:t>
            </a:r>
          </a:p>
          <a:p>
            <a:endParaRPr lang="fr-CA" dirty="0" smtClean="0"/>
          </a:p>
          <a:p>
            <a:r>
              <a:rPr lang="fr-CA" dirty="0" smtClean="0"/>
              <a:t>Naissance d’un nouveau champs de recherche dont </a:t>
            </a:r>
            <a:r>
              <a:rPr lang="fr-CA" dirty="0" err="1" smtClean="0"/>
              <a:t>Krugman</a:t>
            </a:r>
            <a:r>
              <a:rPr lang="fr-CA" dirty="0" smtClean="0"/>
              <a:t> est un des fondateurs</a:t>
            </a:r>
          </a:p>
          <a:p>
            <a:endParaRPr lang="fr-CA" dirty="0" smtClean="0"/>
          </a:p>
          <a:p>
            <a:r>
              <a:rPr lang="fr-CA" dirty="0" smtClean="0"/>
              <a:t>Voir le site Internet pour plus d’info sur le petit opus </a:t>
            </a:r>
            <a:r>
              <a:rPr lang="fr-CA" i="1" dirty="0" err="1" smtClean="0"/>
              <a:t>Geography</a:t>
            </a:r>
            <a:r>
              <a:rPr lang="fr-CA" i="1" dirty="0" smtClean="0"/>
              <a:t> and Trade</a:t>
            </a:r>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22</a:t>
            </a:fld>
            <a:endParaRPr lang="fr-CA"/>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147248" cy="4525963"/>
          </a:xfrm>
        </p:spPr>
        <p:txBody>
          <a:bodyPr/>
          <a:lstStyle/>
          <a:p>
            <a:pPr marL="608076" indent="-571500" algn="ctr">
              <a:buFont typeface="+mj-lt"/>
              <a:buAutoNum type="romanUcPeriod"/>
            </a:pPr>
            <a:endParaRPr lang="fr-CA" dirty="0" smtClean="0"/>
          </a:p>
          <a:p>
            <a:pPr marL="608076" indent="-571500" algn="ctr">
              <a:buFont typeface="+mj-lt"/>
              <a:buAutoNum type="romanUcPeriod"/>
            </a:pPr>
            <a:endParaRPr lang="fr-CA" dirty="0" smtClean="0"/>
          </a:p>
          <a:p>
            <a:pPr marL="1065212" indent="-1028700" algn="ctr">
              <a:buClr>
                <a:schemeClr val="tx1"/>
              </a:buClr>
              <a:buSzPct val="100000"/>
              <a:buFont typeface="+mj-lt"/>
              <a:buAutoNum type="romanUcPeriod" startAt="3"/>
            </a:pPr>
            <a:r>
              <a:rPr lang="fr-CA" sz="4600" b="1" dirty="0" smtClean="0">
                <a:effectLst>
                  <a:outerShdw blurRad="38100" dist="38100" dir="2700000" algn="tl">
                    <a:srgbClr val="000000">
                      <a:alpha val="43137"/>
                    </a:srgbClr>
                  </a:outerShdw>
                </a:effectLst>
                <a:latin typeface="+mj-lt"/>
              </a:rPr>
              <a:t> Les économies d’échelle internes et le commerce</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23</a:t>
            </a:fld>
            <a:endParaRPr lang="fr-CA"/>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Autofit/>
          </a:bodyPr>
          <a:lstStyle/>
          <a:p>
            <a:r>
              <a:rPr lang="fr-CA" dirty="0" smtClean="0"/>
              <a:t>Type de cc et </a:t>
            </a:r>
            <a:r>
              <a:rPr lang="fr-CA" dirty="0" err="1" smtClean="0"/>
              <a:t>rdmts</a:t>
            </a:r>
            <a:r>
              <a:rPr lang="fr-CA" dirty="0" smtClean="0"/>
              <a:t> d’échelle </a:t>
            </a:r>
            <a:r>
              <a:rPr lang="fr-CA" dirty="0" err="1" smtClean="0"/>
              <a:t>int</a:t>
            </a:r>
            <a:r>
              <a:rPr lang="fr-CA" dirty="0" smtClean="0"/>
              <a:t>.</a:t>
            </a:r>
            <a:endParaRPr lang="fr-CA" dirty="0"/>
          </a:p>
        </p:txBody>
      </p:sp>
      <p:sp>
        <p:nvSpPr>
          <p:cNvPr id="3" name="Espace réservé du contenu 2"/>
          <p:cNvSpPr>
            <a:spLocks noGrp="1"/>
          </p:cNvSpPr>
          <p:nvPr>
            <p:ph idx="1"/>
          </p:nvPr>
        </p:nvSpPr>
        <p:spPr>
          <a:xfrm>
            <a:off x="457200" y="1600200"/>
            <a:ext cx="8686800" cy="4525963"/>
          </a:xfrm>
        </p:spPr>
        <p:txBody>
          <a:bodyPr/>
          <a:lstStyle/>
          <a:p>
            <a:r>
              <a:rPr lang="fr-CA" dirty="0" smtClean="0"/>
              <a:t>Les modèles développés dans les thèmes 2, 3 et 4 reposaient sur l’</a:t>
            </a:r>
            <a:r>
              <a:rPr lang="fr-CA" dirty="0" err="1" smtClean="0"/>
              <a:t>hyp</a:t>
            </a:r>
            <a:r>
              <a:rPr lang="fr-CA" dirty="0" smtClean="0"/>
              <a:t>. de cc parfaite sur tous les marchés dont une des conséquences était la prés. de </a:t>
            </a:r>
            <a:r>
              <a:rPr lang="fr-CA" dirty="0" err="1" smtClean="0"/>
              <a:t>rdmts</a:t>
            </a:r>
            <a:r>
              <a:rPr lang="fr-CA" dirty="0" smtClean="0"/>
              <a:t> d’échelle internes constants</a:t>
            </a:r>
          </a:p>
          <a:p>
            <a:endParaRPr lang="fr-CA" dirty="0" smtClean="0"/>
          </a:p>
          <a:p>
            <a:r>
              <a:rPr lang="fr-CA" dirty="0" smtClean="0"/>
              <a:t>Dans le présent thème, on a plutôt une cc imparfaite s’expliquant par la présence d’économies d’échelle internes</a:t>
            </a:r>
          </a:p>
          <a:p>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24</a:t>
            </a:fld>
            <a:endParaRPr lang="fr-CA"/>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Autofit/>
          </a:bodyPr>
          <a:lstStyle/>
          <a:p>
            <a:r>
              <a:rPr lang="fr-CA" dirty="0" smtClean="0"/>
              <a:t>Commerce interbranche et </a:t>
            </a:r>
            <a:r>
              <a:rPr lang="fr-CA" dirty="0" err="1" smtClean="0"/>
              <a:t>intrabranche</a:t>
            </a:r>
            <a:endParaRPr lang="fr-CA" dirty="0"/>
          </a:p>
        </p:txBody>
      </p:sp>
      <p:sp>
        <p:nvSpPr>
          <p:cNvPr id="3" name="Espace réservé du contenu 2"/>
          <p:cNvSpPr>
            <a:spLocks noGrp="1"/>
          </p:cNvSpPr>
          <p:nvPr>
            <p:ph idx="1"/>
          </p:nvPr>
        </p:nvSpPr>
        <p:spPr>
          <a:xfrm>
            <a:off x="457200" y="1711349"/>
            <a:ext cx="8686800" cy="4525963"/>
          </a:xfrm>
        </p:spPr>
        <p:txBody>
          <a:bodyPr/>
          <a:lstStyle/>
          <a:p>
            <a:r>
              <a:rPr lang="fr-CA" dirty="0" smtClean="0"/>
              <a:t>Les modèles développés dans les thèmes 2, 3 et 4 donnaient lieu a du commerce interbranche (x contre y)</a:t>
            </a:r>
          </a:p>
          <a:p>
            <a:endParaRPr lang="fr-CA" dirty="0" smtClean="0"/>
          </a:p>
          <a:p>
            <a:r>
              <a:rPr lang="fr-CA" dirty="0" smtClean="0"/>
              <a:t>Dans le présent thème, on a générera plutôt du commerce </a:t>
            </a:r>
            <a:r>
              <a:rPr lang="fr-CA" dirty="0" err="1" smtClean="0"/>
              <a:t>intrabranche</a:t>
            </a:r>
            <a:r>
              <a:rPr lang="fr-CA" dirty="0" smtClean="0"/>
              <a:t> (x contre x)</a:t>
            </a:r>
          </a:p>
          <a:p>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25</a:t>
            </a:fld>
            <a:endParaRPr lang="fr-CA"/>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Autofit/>
          </a:bodyPr>
          <a:lstStyle/>
          <a:p>
            <a:r>
              <a:rPr lang="fr-CA" dirty="0" smtClean="0"/>
              <a:t>Commerce </a:t>
            </a:r>
            <a:r>
              <a:rPr lang="fr-CA" dirty="0" err="1" smtClean="0"/>
              <a:t>intrabranche</a:t>
            </a:r>
            <a:r>
              <a:rPr lang="fr-CA" dirty="0" smtClean="0"/>
              <a:t> et gains de l’échange</a:t>
            </a:r>
            <a:endParaRPr lang="fr-CA" dirty="0"/>
          </a:p>
        </p:txBody>
      </p:sp>
      <p:sp>
        <p:nvSpPr>
          <p:cNvPr id="3" name="Espace réservé du contenu 2"/>
          <p:cNvSpPr>
            <a:spLocks noGrp="1"/>
          </p:cNvSpPr>
          <p:nvPr>
            <p:ph idx="1"/>
          </p:nvPr>
        </p:nvSpPr>
        <p:spPr>
          <a:xfrm>
            <a:off x="457200" y="1711349"/>
            <a:ext cx="8686800" cy="4525963"/>
          </a:xfrm>
        </p:spPr>
        <p:txBody>
          <a:bodyPr/>
          <a:lstStyle/>
          <a:p>
            <a:r>
              <a:rPr lang="fr-CA" dirty="0" smtClean="0"/>
              <a:t>L’augmentation de la taille du marché permets des économies d’échelle et une hausse du nombre de firmes, donc plus de concurrence</a:t>
            </a:r>
          </a:p>
          <a:p>
            <a:endParaRPr lang="fr-CA" dirty="0" smtClean="0"/>
          </a:p>
          <a:p>
            <a:r>
              <a:rPr lang="fr-CA" dirty="0" smtClean="0"/>
              <a:t>Il y a un gain d’efficacité pour l’économie</a:t>
            </a:r>
          </a:p>
          <a:p>
            <a:endParaRPr lang="fr-CA" dirty="0" smtClean="0"/>
          </a:p>
          <a:p>
            <a:r>
              <a:rPr lang="fr-CA" dirty="0" smtClean="0"/>
              <a:t>En CC </a:t>
            </a:r>
            <a:r>
              <a:rPr lang="fr-CA" dirty="0" err="1" smtClean="0"/>
              <a:t>monop</a:t>
            </a:r>
            <a:r>
              <a:rPr lang="fr-CA" dirty="0" smtClean="0"/>
              <a:t>., il y a aussi une augmentation de la diversité de l’offre </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26</a:t>
            </a:fld>
            <a:endParaRPr lang="fr-CA"/>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147248" cy="4525963"/>
          </a:xfrm>
        </p:spPr>
        <p:txBody>
          <a:bodyPr>
            <a:normAutofit/>
          </a:bodyPr>
          <a:lstStyle/>
          <a:p>
            <a:pPr marL="608076" indent="-571500" algn="ctr">
              <a:buFont typeface="+mj-lt"/>
              <a:buAutoNum type="romanUcPeriod"/>
            </a:pPr>
            <a:endParaRPr lang="fr-CA" sz="4600" b="1" dirty="0" smtClean="0">
              <a:effectLst>
                <a:outerShdw blurRad="38100" dist="38100" dir="2700000" algn="tl">
                  <a:srgbClr val="000000">
                    <a:alpha val="43137"/>
                  </a:srgbClr>
                </a:outerShdw>
              </a:effectLst>
              <a:latin typeface="+mj-lt"/>
            </a:endParaRPr>
          </a:p>
          <a:p>
            <a:pPr marL="1065276" indent="-1028700" algn="ctr">
              <a:buClr>
                <a:schemeClr val="tx1"/>
              </a:buClr>
              <a:buSzPct val="100000"/>
              <a:buFont typeface="+mj-lt"/>
              <a:buAutoNum type="romanUcPeriod" startAt="3"/>
            </a:pPr>
            <a:r>
              <a:rPr lang="fr-CA" sz="4600" b="1" dirty="0" smtClean="0">
                <a:effectLst>
                  <a:outerShdw blurRad="38100" dist="38100" dir="2700000" algn="tl">
                    <a:srgbClr val="000000">
                      <a:alpha val="43137"/>
                    </a:srgbClr>
                  </a:outerShdw>
                </a:effectLst>
                <a:latin typeface="+mj-lt"/>
              </a:rPr>
              <a:t>A) CC monopolistique et décisions d’exportation</a:t>
            </a:r>
          </a:p>
          <a:p>
            <a:pPr marL="608076" indent="-571500" algn="ctr">
              <a:buSzPct val="100000"/>
              <a:buFont typeface="+mj-lt"/>
              <a:buAutoNum type="romanUcPeriod" startAt="3"/>
            </a:pPr>
            <a:endParaRPr lang="fr-CA" sz="4600" b="1" dirty="0" smtClean="0">
              <a:effectLst>
                <a:outerShdw blurRad="38100" dist="38100" dir="2700000" algn="tl">
                  <a:srgbClr val="000000">
                    <a:alpha val="43137"/>
                  </a:srgbClr>
                </a:outerShdw>
              </a:effectLst>
              <a:latin typeface="+mj-lt"/>
            </a:endParaRP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27</a:t>
            </a:fld>
            <a:endParaRPr lang="fr-CA"/>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a:bodyPr>
          <a:lstStyle/>
          <a:p>
            <a:r>
              <a:rPr lang="fr-CA" dirty="0" smtClean="0"/>
              <a:t>CC monopolistique</a:t>
            </a:r>
            <a:endParaRPr lang="fr-CA" dirty="0"/>
          </a:p>
        </p:txBody>
      </p:sp>
      <p:sp>
        <p:nvSpPr>
          <p:cNvPr id="3" name="Espace réservé du contenu 2"/>
          <p:cNvSpPr>
            <a:spLocks noGrp="1"/>
          </p:cNvSpPr>
          <p:nvPr>
            <p:ph idx="1"/>
          </p:nvPr>
        </p:nvSpPr>
        <p:spPr>
          <a:xfrm>
            <a:off x="457200" y="1600200"/>
            <a:ext cx="8435280" cy="4925144"/>
          </a:xfrm>
        </p:spPr>
        <p:txBody>
          <a:bodyPr>
            <a:normAutofit fontScale="92500" lnSpcReduction="20000"/>
          </a:bodyPr>
          <a:lstStyle/>
          <a:p>
            <a:r>
              <a:rPr lang="fr-CA" dirty="0" smtClean="0"/>
              <a:t>Plusieurs firmes produisant un bien différencié</a:t>
            </a:r>
          </a:p>
          <a:p>
            <a:endParaRPr lang="fr-CA" dirty="0" smtClean="0"/>
          </a:p>
          <a:p>
            <a:r>
              <a:rPr lang="fr-CA" dirty="0" smtClean="0"/>
              <a:t>Échelle de production inefficace et perte sèche</a:t>
            </a:r>
          </a:p>
          <a:p>
            <a:endParaRPr lang="fr-CA" dirty="0"/>
          </a:p>
          <a:p>
            <a:r>
              <a:rPr lang="fr-CA" dirty="0" smtClean="0"/>
              <a:t>Compensé par la valorisation de la diversité</a:t>
            </a:r>
          </a:p>
          <a:p>
            <a:endParaRPr lang="en-CA" dirty="0"/>
          </a:p>
          <a:p>
            <a:r>
              <a:rPr lang="en-CA" dirty="0" smtClean="0"/>
              <a:t>Absence de </a:t>
            </a:r>
            <a:r>
              <a:rPr lang="en-CA" dirty="0" err="1" smtClean="0"/>
              <a:t>barrières</a:t>
            </a:r>
            <a:r>
              <a:rPr lang="en-CA" dirty="0" smtClean="0"/>
              <a:t> à </a:t>
            </a:r>
            <a:r>
              <a:rPr lang="en-CA" dirty="0" err="1" smtClean="0"/>
              <a:t>l’entrée</a:t>
            </a:r>
            <a:endParaRPr lang="en-CA" dirty="0" smtClean="0"/>
          </a:p>
          <a:p>
            <a:endParaRPr lang="en-CA" dirty="0"/>
          </a:p>
          <a:p>
            <a:r>
              <a:rPr lang="en-CA" dirty="0" err="1" smtClean="0"/>
              <a:t>Hybride</a:t>
            </a:r>
            <a:r>
              <a:rPr lang="en-CA" dirty="0" smtClean="0"/>
              <a:t> entre le monopole (</a:t>
            </a:r>
            <a:r>
              <a:rPr lang="en-CA" dirty="0" err="1" smtClean="0"/>
              <a:t>pourvoir</a:t>
            </a:r>
            <a:r>
              <a:rPr lang="en-CA" dirty="0" smtClean="0"/>
              <a:t> de </a:t>
            </a:r>
            <a:r>
              <a:rPr lang="en-CA" dirty="0" err="1" smtClean="0"/>
              <a:t>marché</a:t>
            </a:r>
            <a:r>
              <a:rPr lang="en-CA" dirty="0" smtClean="0"/>
              <a:t> </a:t>
            </a:r>
            <a:r>
              <a:rPr lang="en-CA" dirty="0" err="1" smtClean="0"/>
              <a:t>reposant</a:t>
            </a:r>
            <a:r>
              <a:rPr lang="en-CA" dirty="0" smtClean="0"/>
              <a:t> sur la </a:t>
            </a:r>
            <a:r>
              <a:rPr lang="en-CA" dirty="0" err="1" smtClean="0"/>
              <a:t>différenciation</a:t>
            </a:r>
            <a:r>
              <a:rPr lang="en-CA" dirty="0" smtClean="0"/>
              <a:t>) et la CC </a:t>
            </a:r>
            <a:r>
              <a:rPr lang="en-CA" dirty="0" err="1" smtClean="0"/>
              <a:t>parfaite</a:t>
            </a:r>
            <a:r>
              <a:rPr lang="en-CA" dirty="0" smtClean="0"/>
              <a:t> (pas de </a:t>
            </a:r>
            <a:r>
              <a:rPr lang="en-CA" dirty="0" err="1" smtClean="0"/>
              <a:t>barrière</a:t>
            </a:r>
            <a:r>
              <a:rPr lang="en-CA" dirty="0" smtClean="0"/>
              <a:t> à </a:t>
            </a:r>
            <a:r>
              <a:rPr lang="en-CA" dirty="0" err="1" smtClean="0"/>
              <a:t>l’entrée</a:t>
            </a:r>
            <a:r>
              <a:rPr lang="en-CA" dirty="0" smtClean="0"/>
              <a:t>)</a:t>
            </a:r>
            <a:endParaRPr lang="fr-CA" dirty="0" smtClean="0"/>
          </a:p>
          <a:p>
            <a:endParaRPr lang="fr-CA" dirty="0" smtClean="0"/>
          </a:p>
          <a:p>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28</a:t>
            </a:fld>
            <a:endParaRPr lang="fr-CA"/>
          </a:p>
        </p:txBody>
      </p:sp>
    </p:spTree>
    <p:extLst>
      <p:ext uri="{BB962C8B-B14F-4D97-AF65-F5344CB8AC3E}">
        <p14:creationId xmlns="" xmlns:p14="http://schemas.microsoft.com/office/powerpoint/2010/main" val="9936113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a:bodyPr>
          <a:lstStyle/>
          <a:p>
            <a:r>
              <a:rPr lang="fr-CA" dirty="0"/>
              <a:t>Équilibre de </a:t>
            </a:r>
            <a:r>
              <a:rPr lang="fr-CA" dirty="0" smtClean="0"/>
              <a:t>CT </a:t>
            </a:r>
            <a:r>
              <a:rPr lang="fr-CA" dirty="0"/>
              <a:t>en CC </a:t>
            </a:r>
            <a:r>
              <a:rPr lang="fr-CA" dirty="0" err="1"/>
              <a:t>monop</a:t>
            </a:r>
            <a:r>
              <a:rPr lang="fr-CA" dirty="0"/>
              <a:t>.</a:t>
            </a:r>
          </a:p>
        </p:txBody>
      </p:sp>
      <p:sp>
        <p:nvSpPr>
          <p:cNvPr id="4" name="Line 44"/>
          <p:cNvSpPr>
            <a:spLocks noChangeShapeType="1"/>
          </p:cNvSpPr>
          <p:nvPr/>
        </p:nvSpPr>
        <p:spPr bwMode="auto">
          <a:xfrm>
            <a:off x="4355976" y="3573016"/>
            <a:ext cx="0" cy="2592288"/>
          </a:xfrm>
          <a:prstGeom prst="line">
            <a:avLst/>
          </a:prstGeom>
          <a:noFill/>
          <a:ln w="9525">
            <a:solidFill>
              <a:schemeClr val="tx1"/>
            </a:solidFill>
            <a:prstDash val="dash"/>
            <a:round/>
            <a:headEnd/>
            <a:tailEnd/>
          </a:ln>
          <a:effectLst/>
        </p:spPr>
        <p:txBody>
          <a:bodyPr wrap="none" anchor="ctr"/>
          <a:lstStyle/>
          <a:p>
            <a:endParaRPr lang="fr-CA"/>
          </a:p>
        </p:txBody>
      </p:sp>
      <p:sp>
        <p:nvSpPr>
          <p:cNvPr id="5" name="Line 5"/>
          <p:cNvSpPr>
            <a:spLocks noChangeShapeType="1"/>
          </p:cNvSpPr>
          <p:nvPr/>
        </p:nvSpPr>
        <p:spPr bwMode="auto">
          <a:xfrm>
            <a:off x="2837186" y="610019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Line 6"/>
          <p:cNvSpPr>
            <a:spLocks noChangeShapeType="1"/>
          </p:cNvSpPr>
          <p:nvPr/>
        </p:nvSpPr>
        <p:spPr bwMode="auto">
          <a:xfrm flipV="1">
            <a:off x="2832423" y="248545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7" name="Text Box 9"/>
          <p:cNvSpPr txBox="1">
            <a:spLocks noChangeArrowheads="1"/>
          </p:cNvSpPr>
          <p:nvPr/>
        </p:nvSpPr>
        <p:spPr bwMode="auto">
          <a:xfrm>
            <a:off x="4018261" y="1916832"/>
            <a:ext cx="922338" cy="466725"/>
          </a:xfrm>
          <a:prstGeom prst="rect">
            <a:avLst/>
          </a:prstGeom>
          <a:noFill/>
          <a:ln w="9525">
            <a:noFill/>
            <a:miter lim="800000"/>
            <a:headEnd/>
            <a:tailEnd/>
          </a:ln>
          <a:effectLst/>
        </p:spPr>
        <p:txBody>
          <a:bodyPr wrap="none">
            <a:spAutoFit/>
          </a:bodyPr>
          <a:lstStyle/>
          <a:p>
            <a:r>
              <a:rPr lang="fr-FR" dirty="0">
                <a:latin typeface="Times"/>
              </a:rPr>
              <a:t>Firme</a:t>
            </a:r>
          </a:p>
        </p:txBody>
      </p:sp>
      <p:sp>
        <p:nvSpPr>
          <p:cNvPr id="8" name="Text Box 11"/>
          <p:cNvSpPr txBox="1">
            <a:spLocks noChangeArrowheads="1"/>
          </p:cNvSpPr>
          <p:nvPr/>
        </p:nvSpPr>
        <p:spPr bwMode="auto">
          <a:xfrm>
            <a:off x="6516216" y="6093296"/>
            <a:ext cx="368300" cy="396875"/>
          </a:xfrm>
          <a:prstGeom prst="rect">
            <a:avLst/>
          </a:prstGeom>
          <a:noFill/>
          <a:ln w="9525">
            <a:noFill/>
            <a:miter lim="800000"/>
            <a:headEnd/>
            <a:tailEnd/>
          </a:ln>
          <a:effectLst/>
        </p:spPr>
        <p:txBody>
          <a:bodyPr wrap="none">
            <a:spAutoFit/>
          </a:bodyPr>
          <a:lstStyle/>
          <a:p>
            <a:r>
              <a:rPr lang="fr-FR" sz="2000" dirty="0">
                <a:latin typeface="Times"/>
              </a:rPr>
              <a:t>Q</a:t>
            </a:r>
            <a:endParaRPr lang="fr-FR" dirty="0">
              <a:latin typeface="Times"/>
            </a:endParaRPr>
          </a:p>
        </p:txBody>
      </p:sp>
      <p:sp>
        <p:nvSpPr>
          <p:cNvPr id="9" name="Text Box 13"/>
          <p:cNvSpPr txBox="1">
            <a:spLocks noChangeArrowheads="1"/>
          </p:cNvSpPr>
          <p:nvPr/>
        </p:nvSpPr>
        <p:spPr bwMode="auto">
          <a:xfrm>
            <a:off x="2562548" y="2021905"/>
            <a:ext cx="565150" cy="396875"/>
          </a:xfrm>
          <a:prstGeom prst="rect">
            <a:avLst/>
          </a:prstGeom>
          <a:noFill/>
          <a:ln w="9525">
            <a:noFill/>
            <a:miter lim="800000"/>
            <a:headEnd/>
            <a:tailEnd/>
          </a:ln>
          <a:effectLst/>
        </p:spPr>
        <p:txBody>
          <a:bodyPr wrap="none">
            <a:spAutoFit/>
          </a:bodyPr>
          <a:lstStyle/>
          <a:p>
            <a:r>
              <a:rPr lang="fr-FR" sz="2000">
                <a:latin typeface="Times"/>
              </a:rPr>
              <a:t>$/Q</a:t>
            </a:r>
            <a:endParaRPr lang="fr-FR">
              <a:latin typeface="Times"/>
            </a:endParaRPr>
          </a:p>
        </p:txBody>
      </p:sp>
      <p:sp>
        <p:nvSpPr>
          <p:cNvPr id="14" name="Freeform 2"/>
          <p:cNvSpPr>
            <a:spLocks/>
          </p:cNvSpPr>
          <p:nvPr/>
        </p:nvSpPr>
        <p:spPr bwMode="auto">
          <a:xfrm>
            <a:off x="2872581" y="2745755"/>
            <a:ext cx="3355603" cy="1907381"/>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5" name="Text Box 32"/>
          <p:cNvSpPr txBox="1">
            <a:spLocks noChangeArrowheads="1"/>
          </p:cNvSpPr>
          <p:nvPr/>
        </p:nvSpPr>
        <p:spPr bwMode="auto">
          <a:xfrm>
            <a:off x="6147916" y="4688756"/>
            <a:ext cx="368300"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D</a:t>
            </a:r>
            <a:endParaRPr lang="fr-FR" dirty="0">
              <a:latin typeface="Times"/>
            </a:endParaRPr>
          </a:p>
        </p:txBody>
      </p:sp>
      <p:sp>
        <p:nvSpPr>
          <p:cNvPr id="16" name="Freeform 2"/>
          <p:cNvSpPr>
            <a:spLocks/>
          </p:cNvSpPr>
          <p:nvPr/>
        </p:nvSpPr>
        <p:spPr bwMode="auto">
          <a:xfrm>
            <a:off x="2872581" y="2745756"/>
            <a:ext cx="2193107" cy="3354436"/>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8" name="Line 39"/>
          <p:cNvSpPr>
            <a:spLocks noChangeShapeType="1"/>
          </p:cNvSpPr>
          <p:nvPr/>
        </p:nvSpPr>
        <p:spPr bwMode="auto">
          <a:xfrm flipV="1">
            <a:off x="2843808" y="3573016"/>
            <a:ext cx="1411387" cy="0"/>
          </a:xfrm>
          <a:prstGeom prst="line">
            <a:avLst/>
          </a:prstGeom>
          <a:noFill/>
          <a:ln w="9525">
            <a:solidFill>
              <a:schemeClr val="tx1"/>
            </a:solidFill>
            <a:prstDash val="dash"/>
            <a:round/>
            <a:headEnd/>
            <a:tailEnd/>
          </a:ln>
          <a:effectLst/>
        </p:spPr>
        <p:txBody>
          <a:bodyPr wrap="none" anchor="ctr"/>
          <a:lstStyle/>
          <a:p>
            <a:endParaRPr lang="fr-CA"/>
          </a:p>
        </p:txBody>
      </p:sp>
      <p:sp>
        <p:nvSpPr>
          <p:cNvPr id="19" name="Text Box 11"/>
          <p:cNvSpPr txBox="1">
            <a:spLocks noChangeArrowheads="1"/>
          </p:cNvSpPr>
          <p:nvPr/>
        </p:nvSpPr>
        <p:spPr bwMode="auto">
          <a:xfrm>
            <a:off x="2123728" y="3356992"/>
            <a:ext cx="707245" cy="400110"/>
          </a:xfrm>
          <a:prstGeom prst="rect">
            <a:avLst/>
          </a:prstGeom>
          <a:noFill/>
          <a:ln w="9525">
            <a:noFill/>
            <a:miter lim="800000"/>
            <a:headEnd/>
            <a:tailEnd/>
          </a:ln>
          <a:effectLst/>
        </p:spPr>
        <p:txBody>
          <a:bodyPr wrap="none">
            <a:spAutoFit/>
          </a:bodyPr>
          <a:lstStyle/>
          <a:p>
            <a:r>
              <a:rPr lang="fr-FR" sz="2000" dirty="0" smtClean="0">
                <a:latin typeface="Times"/>
              </a:rPr>
              <a:t>P</a:t>
            </a:r>
            <a:r>
              <a:rPr lang="fr-FR" sz="2000" baseline="-25000" dirty="0" smtClean="0">
                <a:latin typeface="Times"/>
              </a:rPr>
              <a:t>CCM</a:t>
            </a:r>
            <a:endParaRPr lang="fr-FR" baseline="-25000" dirty="0">
              <a:latin typeface="Times"/>
            </a:endParaRPr>
          </a:p>
        </p:txBody>
      </p:sp>
      <p:sp>
        <p:nvSpPr>
          <p:cNvPr id="20" name="Text Box 11"/>
          <p:cNvSpPr txBox="1">
            <a:spLocks noChangeArrowheads="1"/>
          </p:cNvSpPr>
          <p:nvPr/>
        </p:nvSpPr>
        <p:spPr bwMode="auto">
          <a:xfrm>
            <a:off x="2123728" y="4077072"/>
            <a:ext cx="792088" cy="400110"/>
          </a:xfrm>
          <a:prstGeom prst="rect">
            <a:avLst/>
          </a:prstGeom>
          <a:noFill/>
          <a:ln w="9525">
            <a:noFill/>
            <a:miter lim="800000"/>
            <a:headEnd/>
            <a:tailEnd/>
          </a:ln>
          <a:effectLst/>
        </p:spPr>
        <p:txBody>
          <a:bodyPr wrap="square">
            <a:spAutoFit/>
          </a:bodyPr>
          <a:lstStyle/>
          <a:p>
            <a:r>
              <a:rPr lang="fr-FR" sz="2000" dirty="0" smtClean="0">
                <a:latin typeface="Times"/>
              </a:rPr>
              <a:t>CTM</a:t>
            </a:r>
            <a:endParaRPr lang="fr-FR" baseline="-25000" dirty="0">
              <a:latin typeface="Times"/>
            </a:endParaRPr>
          </a:p>
        </p:txBody>
      </p:sp>
      <p:sp>
        <p:nvSpPr>
          <p:cNvPr id="21" name="Line 39"/>
          <p:cNvSpPr>
            <a:spLocks noChangeShapeType="1"/>
          </p:cNvSpPr>
          <p:nvPr/>
        </p:nvSpPr>
        <p:spPr bwMode="auto">
          <a:xfrm flipV="1">
            <a:off x="2872581" y="4293096"/>
            <a:ext cx="1411387" cy="0"/>
          </a:xfrm>
          <a:prstGeom prst="line">
            <a:avLst/>
          </a:prstGeom>
          <a:noFill/>
          <a:ln w="9525">
            <a:solidFill>
              <a:schemeClr val="tx1"/>
            </a:solidFill>
            <a:prstDash val="dash"/>
            <a:round/>
            <a:headEnd/>
            <a:tailEnd/>
          </a:ln>
          <a:effectLst/>
        </p:spPr>
        <p:txBody>
          <a:bodyPr wrap="none" anchor="ctr"/>
          <a:lstStyle/>
          <a:p>
            <a:endParaRPr lang="fr-CA"/>
          </a:p>
        </p:txBody>
      </p:sp>
      <p:sp>
        <p:nvSpPr>
          <p:cNvPr id="22" name="Rectangle 21"/>
          <p:cNvSpPr/>
          <p:nvPr/>
        </p:nvSpPr>
        <p:spPr>
          <a:xfrm>
            <a:off x="2843808" y="3573016"/>
            <a:ext cx="1512168" cy="720080"/>
          </a:xfrm>
          <a:prstGeom prst="rect">
            <a:avLst/>
          </a:prstGeom>
          <a:solidFill>
            <a:schemeClr val="accent2">
              <a:lumMod val="60000"/>
              <a:lumOff val="40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ym typeface="Symbol"/>
              </a:rPr>
              <a:t></a:t>
            </a:r>
            <a:endParaRPr lang="fr-CA" dirty="0"/>
          </a:p>
        </p:txBody>
      </p:sp>
      <p:sp>
        <p:nvSpPr>
          <p:cNvPr id="23" name="AutoShape 33"/>
          <p:cNvSpPr>
            <a:spLocks noChangeAspect="1" noChangeArrowheads="1"/>
          </p:cNvSpPr>
          <p:nvPr/>
        </p:nvSpPr>
        <p:spPr bwMode="auto">
          <a:xfrm>
            <a:off x="4283522" y="3501008"/>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24" name="Text Box 11"/>
          <p:cNvSpPr txBox="1">
            <a:spLocks noChangeArrowheads="1"/>
          </p:cNvSpPr>
          <p:nvPr/>
        </p:nvSpPr>
        <p:spPr bwMode="auto">
          <a:xfrm>
            <a:off x="4139952" y="6093296"/>
            <a:ext cx="522900"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M</a:t>
            </a:r>
            <a:endParaRPr lang="fr-FR" baseline="-25000" dirty="0">
              <a:latin typeface="Times"/>
            </a:endParaRPr>
          </a:p>
        </p:txBody>
      </p:sp>
      <p:sp>
        <p:nvSpPr>
          <p:cNvPr id="25" name="Text Box 29"/>
          <p:cNvSpPr txBox="1">
            <a:spLocks noChangeArrowheads="1"/>
          </p:cNvSpPr>
          <p:nvPr/>
        </p:nvSpPr>
        <p:spPr bwMode="auto">
          <a:xfrm>
            <a:off x="4716016" y="5517232"/>
            <a:ext cx="550863" cy="396875"/>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Rm</a:t>
            </a:r>
            <a:endParaRPr lang="fr-FR" dirty="0">
              <a:latin typeface="Times"/>
            </a:endParaRPr>
          </a:p>
        </p:txBody>
      </p:sp>
      <p:sp>
        <p:nvSpPr>
          <p:cNvPr id="26" name="Arc 18"/>
          <p:cNvSpPr>
            <a:spLocks/>
          </p:cNvSpPr>
          <p:nvPr/>
        </p:nvSpPr>
        <p:spPr bwMode="auto">
          <a:xfrm rot="21324795" flipV="1">
            <a:off x="3024957" y="2623517"/>
            <a:ext cx="2111375" cy="3048000"/>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grpSp>
        <p:nvGrpSpPr>
          <p:cNvPr id="29" name="Group 21"/>
          <p:cNvGrpSpPr>
            <a:grpSpLocks/>
          </p:cNvGrpSpPr>
          <p:nvPr/>
        </p:nvGrpSpPr>
        <p:grpSpPr bwMode="auto">
          <a:xfrm>
            <a:off x="3635896" y="2771155"/>
            <a:ext cx="1978274" cy="1612900"/>
            <a:chOff x="1940" y="1079"/>
            <a:chExt cx="2500" cy="1296"/>
          </a:xfrm>
        </p:grpSpPr>
        <p:sp>
          <p:nvSpPr>
            <p:cNvPr id="30" name="Arc 22"/>
            <p:cNvSpPr>
              <a:spLocks/>
            </p:cNvSpPr>
            <p:nvPr/>
          </p:nvSpPr>
          <p:spPr bwMode="auto">
            <a:xfrm flipH="1" flipV="1">
              <a:off x="1940" y="1221"/>
              <a:ext cx="1419"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31" name="Arc 23"/>
            <p:cNvSpPr>
              <a:spLocks/>
            </p:cNvSpPr>
            <p:nvPr/>
          </p:nvSpPr>
          <p:spPr bwMode="auto">
            <a:xfrm flipV="1">
              <a:off x="3384"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34" name="Text Box 29"/>
          <p:cNvSpPr txBox="1">
            <a:spLocks noChangeArrowheads="1"/>
          </p:cNvSpPr>
          <p:nvPr/>
        </p:nvSpPr>
        <p:spPr bwMode="auto">
          <a:xfrm>
            <a:off x="4790257" y="2348880"/>
            <a:ext cx="550863"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Cm</a:t>
            </a:r>
            <a:endParaRPr lang="fr-FR" dirty="0">
              <a:latin typeface="Times"/>
            </a:endParaRPr>
          </a:p>
        </p:txBody>
      </p:sp>
      <p:sp>
        <p:nvSpPr>
          <p:cNvPr id="35" name="Text Box 29"/>
          <p:cNvSpPr txBox="1">
            <a:spLocks noChangeArrowheads="1"/>
          </p:cNvSpPr>
          <p:nvPr/>
        </p:nvSpPr>
        <p:spPr bwMode="auto">
          <a:xfrm>
            <a:off x="5386413" y="2445221"/>
            <a:ext cx="740908"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endParaRPr lang="fr-FR" dirty="0">
              <a:latin typeface="Times"/>
            </a:endParaRPr>
          </a:p>
        </p:txBody>
      </p:sp>
      <p:sp>
        <p:nvSpPr>
          <p:cNvPr id="38" name="AutoShape 24"/>
          <p:cNvSpPr>
            <a:spLocks noChangeAspect="1" noChangeArrowheads="1"/>
          </p:cNvSpPr>
          <p:nvPr/>
        </p:nvSpPr>
        <p:spPr bwMode="auto">
          <a:xfrm>
            <a:off x="4283968" y="4941168"/>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32" name="Espace réservé du numéro de diapositive 31"/>
          <p:cNvSpPr>
            <a:spLocks noGrp="1"/>
          </p:cNvSpPr>
          <p:nvPr>
            <p:ph type="sldNum" sz="quarter" idx="12"/>
          </p:nvPr>
        </p:nvSpPr>
        <p:spPr/>
        <p:txBody>
          <a:bodyPr/>
          <a:lstStyle/>
          <a:p>
            <a:fld id="{555B84E7-B44B-450A-BBF1-EB1E92E27D5A}" type="slidenum">
              <a:rPr lang="fr-CA" smtClean="0"/>
              <a:pPr/>
              <a:t>29</a:t>
            </a:fld>
            <a:endParaRPr lang="fr-CA"/>
          </a:p>
        </p:txBody>
      </p:sp>
      <p:sp>
        <p:nvSpPr>
          <p:cNvPr id="33" name="AutoShape 24"/>
          <p:cNvSpPr>
            <a:spLocks noChangeAspect="1" noChangeArrowheads="1"/>
          </p:cNvSpPr>
          <p:nvPr/>
        </p:nvSpPr>
        <p:spPr bwMode="auto">
          <a:xfrm>
            <a:off x="4283968" y="4221088"/>
            <a:ext cx="144462" cy="144463"/>
          </a:xfrm>
          <a:prstGeom prst="flowChartConnector">
            <a:avLst/>
          </a:prstGeom>
          <a:solidFill>
            <a:schemeClr val="hlink"/>
          </a:solidFill>
          <a:ln w="9525">
            <a:noFill/>
            <a:round/>
            <a:headEnd/>
            <a:tailEnd/>
          </a:ln>
          <a:effectLst/>
        </p:spPr>
        <p:txBody>
          <a:bodyPr wrap="none" anchor="ctr"/>
          <a:lstStyle/>
          <a:p>
            <a:endParaRPr lang="fr-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 grpId="0" animBg="1"/>
      <p:bldP spid="19" grpId="0"/>
      <p:bldP spid="20" grpId="0"/>
      <p:bldP spid="21" grpId="0" animBg="1"/>
      <p:bldP spid="22" grpId="0" animBg="1"/>
      <p:bldP spid="23" grpId="0" animBg="1"/>
      <p:bldP spid="24" grpId="0"/>
      <p:bldP spid="38" grpId="0" animBg="1"/>
      <p:bldP spid="3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147248" cy="4525963"/>
          </a:xfrm>
        </p:spPr>
        <p:txBody>
          <a:bodyPr/>
          <a:lstStyle/>
          <a:p>
            <a:pPr marL="608076" indent="-571500" algn="ctr">
              <a:buFont typeface="+mj-lt"/>
              <a:buAutoNum type="romanUcPeriod"/>
            </a:pPr>
            <a:endParaRPr lang="fr-CA" dirty="0" smtClean="0"/>
          </a:p>
          <a:p>
            <a:pPr marL="608076" indent="-571500" algn="ctr">
              <a:buFont typeface="+mj-lt"/>
              <a:buAutoNum type="romanUcPeriod"/>
            </a:pPr>
            <a:endParaRPr lang="fr-CA" dirty="0" smtClean="0"/>
          </a:p>
          <a:p>
            <a:pPr marL="608076" indent="-571500" algn="ctr">
              <a:buClr>
                <a:schemeClr val="tx1"/>
              </a:buClr>
              <a:buSzPct val="100000"/>
              <a:buFont typeface="+mj-lt"/>
              <a:buAutoNum type="romanUcPeriod"/>
            </a:pPr>
            <a:r>
              <a:rPr lang="fr-CA" sz="4600" b="1" dirty="0" smtClean="0">
                <a:effectLst>
                  <a:outerShdw blurRad="38100" dist="38100" dir="2700000" algn="tl">
                    <a:srgbClr val="000000">
                      <a:alpha val="43137"/>
                    </a:srgbClr>
                  </a:outerShdw>
                </a:effectLst>
                <a:latin typeface="+mj-lt"/>
              </a:rPr>
              <a:t>Les économies d’échelle</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3</a:t>
            </a:fld>
            <a:endParaRPr lang="fr-CA"/>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3232" cy="1143000"/>
          </a:xfrm>
        </p:spPr>
        <p:txBody>
          <a:bodyPr>
            <a:normAutofit/>
          </a:bodyPr>
          <a:lstStyle/>
          <a:p>
            <a:r>
              <a:rPr lang="fr-CA" dirty="0" smtClean="0"/>
              <a:t>Équilibre de LT en CC </a:t>
            </a:r>
            <a:r>
              <a:rPr lang="fr-CA" dirty="0" err="1"/>
              <a:t>m</a:t>
            </a:r>
            <a:r>
              <a:rPr lang="fr-CA" dirty="0" err="1" smtClean="0"/>
              <a:t>onop</a:t>
            </a:r>
            <a:r>
              <a:rPr lang="fr-CA" dirty="0" smtClean="0"/>
              <a:t>.</a:t>
            </a:r>
            <a:endParaRPr lang="fr-CA" dirty="0"/>
          </a:p>
        </p:txBody>
      </p:sp>
      <p:sp>
        <p:nvSpPr>
          <p:cNvPr id="4" name="Line 44"/>
          <p:cNvSpPr>
            <a:spLocks noChangeShapeType="1"/>
          </p:cNvSpPr>
          <p:nvPr/>
        </p:nvSpPr>
        <p:spPr bwMode="auto">
          <a:xfrm>
            <a:off x="3851920" y="3933056"/>
            <a:ext cx="0" cy="2160240"/>
          </a:xfrm>
          <a:prstGeom prst="line">
            <a:avLst/>
          </a:prstGeom>
          <a:noFill/>
          <a:ln w="9525">
            <a:solidFill>
              <a:schemeClr val="tx1"/>
            </a:solidFill>
            <a:prstDash val="dash"/>
            <a:round/>
            <a:headEnd/>
            <a:tailEnd/>
          </a:ln>
          <a:effectLst/>
        </p:spPr>
        <p:txBody>
          <a:bodyPr wrap="none" anchor="ctr"/>
          <a:lstStyle/>
          <a:p>
            <a:endParaRPr lang="fr-CA"/>
          </a:p>
        </p:txBody>
      </p:sp>
      <p:sp>
        <p:nvSpPr>
          <p:cNvPr id="5" name="Line 5"/>
          <p:cNvSpPr>
            <a:spLocks noChangeShapeType="1"/>
          </p:cNvSpPr>
          <p:nvPr/>
        </p:nvSpPr>
        <p:spPr bwMode="auto">
          <a:xfrm>
            <a:off x="2837186" y="610019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Line 6"/>
          <p:cNvSpPr>
            <a:spLocks noChangeShapeType="1"/>
          </p:cNvSpPr>
          <p:nvPr/>
        </p:nvSpPr>
        <p:spPr bwMode="auto">
          <a:xfrm flipV="1">
            <a:off x="2832423" y="248545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7" name="Text Box 9"/>
          <p:cNvSpPr txBox="1">
            <a:spLocks noChangeArrowheads="1"/>
          </p:cNvSpPr>
          <p:nvPr/>
        </p:nvSpPr>
        <p:spPr bwMode="auto">
          <a:xfrm>
            <a:off x="4153718" y="1916832"/>
            <a:ext cx="922338" cy="466725"/>
          </a:xfrm>
          <a:prstGeom prst="rect">
            <a:avLst/>
          </a:prstGeom>
          <a:noFill/>
          <a:ln w="9525">
            <a:noFill/>
            <a:miter lim="800000"/>
            <a:headEnd/>
            <a:tailEnd/>
          </a:ln>
          <a:effectLst/>
        </p:spPr>
        <p:txBody>
          <a:bodyPr wrap="none">
            <a:spAutoFit/>
          </a:bodyPr>
          <a:lstStyle/>
          <a:p>
            <a:r>
              <a:rPr lang="fr-FR" dirty="0">
                <a:latin typeface="Times"/>
              </a:rPr>
              <a:t>Firme</a:t>
            </a:r>
          </a:p>
        </p:txBody>
      </p:sp>
      <p:sp>
        <p:nvSpPr>
          <p:cNvPr id="8" name="Text Box 11"/>
          <p:cNvSpPr txBox="1">
            <a:spLocks noChangeArrowheads="1"/>
          </p:cNvSpPr>
          <p:nvPr/>
        </p:nvSpPr>
        <p:spPr bwMode="auto">
          <a:xfrm>
            <a:off x="6516216" y="6093296"/>
            <a:ext cx="368300" cy="396875"/>
          </a:xfrm>
          <a:prstGeom prst="rect">
            <a:avLst/>
          </a:prstGeom>
          <a:noFill/>
          <a:ln w="9525">
            <a:noFill/>
            <a:miter lim="800000"/>
            <a:headEnd/>
            <a:tailEnd/>
          </a:ln>
          <a:effectLst/>
        </p:spPr>
        <p:txBody>
          <a:bodyPr wrap="none">
            <a:spAutoFit/>
          </a:bodyPr>
          <a:lstStyle/>
          <a:p>
            <a:r>
              <a:rPr lang="fr-FR" sz="2000" dirty="0">
                <a:latin typeface="Times"/>
              </a:rPr>
              <a:t>Q</a:t>
            </a:r>
            <a:endParaRPr lang="fr-FR" dirty="0">
              <a:latin typeface="Times"/>
            </a:endParaRPr>
          </a:p>
        </p:txBody>
      </p:sp>
      <p:sp>
        <p:nvSpPr>
          <p:cNvPr id="9" name="Text Box 13"/>
          <p:cNvSpPr txBox="1">
            <a:spLocks noChangeArrowheads="1"/>
          </p:cNvSpPr>
          <p:nvPr/>
        </p:nvSpPr>
        <p:spPr bwMode="auto">
          <a:xfrm>
            <a:off x="2562548" y="2021905"/>
            <a:ext cx="565150" cy="396875"/>
          </a:xfrm>
          <a:prstGeom prst="rect">
            <a:avLst/>
          </a:prstGeom>
          <a:noFill/>
          <a:ln w="9525">
            <a:noFill/>
            <a:miter lim="800000"/>
            <a:headEnd/>
            <a:tailEnd/>
          </a:ln>
          <a:effectLst/>
        </p:spPr>
        <p:txBody>
          <a:bodyPr wrap="none">
            <a:spAutoFit/>
          </a:bodyPr>
          <a:lstStyle/>
          <a:p>
            <a:r>
              <a:rPr lang="fr-FR" sz="2000">
                <a:latin typeface="Times"/>
              </a:rPr>
              <a:t>$/Q</a:t>
            </a:r>
            <a:endParaRPr lang="fr-FR">
              <a:latin typeface="Times"/>
            </a:endParaRPr>
          </a:p>
        </p:txBody>
      </p:sp>
      <p:sp>
        <p:nvSpPr>
          <p:cNvPr id="10" name="Freeform 2"/>
          <p:cNvSpPr>
            <a:spLocks/>
          </p:cNvSpPr>
          <p:nvPr/>
        </p:nvSpPr>
        <p:spPr bwMode="auto">
          <a:xfrm>
            <a:off x="2843808" y="2996952"/>
            <a:ext cx="3240360" cy="3063875"/>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1" name="Text Box 32"/>
          <p:cNvSpPr txBox="1">
            <a:spLocks noChangeArrowheads="1"/>
          </p:cNvSpPr>
          <p:nvPr/>
        </p:nvSpPr>
        <p:spPr bwMode="auto">
          <a:xfrm>
            <a:off x="6228184" y="5589240"/>
            <a:ext cx="368300"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D</a:t>
            </a:r>
            <a:endParaRPr lang="fr-FR" dirty="0">
              <a:latin typeface="Times"/>
            </a:endParaRPr>
          </a:p>
        </p:txBody>
      </p:sp>
      <p:sp>
        <p:nvSpPr>
          <p:cNvPr id="12" name="Freeform 2"/>
          <p:cNvSpPr>
            <a:spLocks/>
          </p:cNvSpPr>
          <p:nvPr/>
        </p:nvSpPr>
        <p:spPr bwMode="auto">
          <a:xfrm>
            <a:off x="2843808" y="2996952"/>
            <a:ext cx="1512168" cy="3096344"/>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3" name="Line 39"/>
          <p:cNvSpPr>
            <a:spLocks noChangeShapeType="1"/>
          </p:cNvSpPr>
          <p:nvPr/>
        </p:nvSpPr>
        <p:spPr bwMode="auto">
          <a:xfrm flipV="1">
            <a:off x="2843809" y="3933056"/>
            <a:ext cx="1008112" cy="0"/>
          </a:xfrm>
          <a:prstGeom prst="line">
            <a:avLst/>
          </a:prstGeom>
          <a:noFill/>
          <a:ln w="9525">
            <a:solidFill>
              <a:schemeClr val="tx1"/>
            </a:solidFill>
            <a:prstDash val="dash"/>
            <a:round/>
            <a:headEnd/>
            <a:tailEnd/>
          </a:ln>
          <a:effectLst/>
        </p:spPr>
        <p:txBody>
          <a:bodyPr wrap="none" anchor="ctr"/>
          <a:lstStyle/>
          <a:p>
            <a:endParaRPr lang="fr-CA"/>
          </a:p>
        </p:txBody>
      </p:sp>
      <p:sp>
        <p:nvSpPr>
          <p:cNvPr id="14" name="Text Box 11"/>
          <p:cNvSpPr txBox="1">
            <a:spLocks noChangeArrowheads="1"/>
          </p:cNvSpPr>
          <p:nvPr/>
        </p:nvSpPr>
        <p:spPr bwMode="auto">
          <a:xfrm>
            <a:off x="1475656" y="3717032"/>
            <a:ext cx="1244251" cy="400110"/>
          </a:xfrm>
          <a:prstGeom prst="rect">
            <a:avLst/>
          </a:prstGeom>
          <a:noFill/>
          <a:ln w="9525">
            <a:noFill/>
            <a:miter lim="800000"/>
            <a:headEnd/>
            <a:tailEnd/>
          </a:ln>
          <a:effectLst/>
        </p:spPr>
        <p:txBody>
          <a:bodyPr wrap="none">
            <a:spAutoFit/>
          </a:bodyPr>
          <a:lstStyle/>
          <a:p>
            <a:r>
              <a:rPr lang="fr-FR" sz="2000" dirty="0" smtClean="0">
                <a:latin typeface="Times"/>
              </a:rPr>
              <a:t>CTM= P</a:t>
            </a:r>
            <a:r>
              <a:rPr lang="fr-FR" sz="2000" baseline="-25000" dirty="0" smtClean="0">
                <a:latin typeface="Times"/>
              </a:rPr>
              <a:t>M</a:t>
            </a:r>
            <a:endParaRPr lang="fr-FR" baseline="-25000" dirty="0">
              <a:latin typeface="Times"/>
            </a:endParaRPr>
          </a:p>
        </p:txBody>
      </p:sp>
      <p:sp>
        <p:nvSpPr>
          <p:cNvPr id="18" name="AutoShape 33"/>
          <p:cNvSpPr>
            <a:spLocks noChangeAspect="1" noChangeArrowheads="1"/>
          </p:cNvSpPr>
          <p:nvPr/>
        </p:nvSpPr>
        <p:spPr bwMode="auto">
          <a:xfrm>
            <a:off x="3779912" y="3860601"/>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9" name="Text Box 11"/>
          <p:cNvSpPr txBox="1">
            <a:spLocks noChangeArrowheads="1"/>
          </p:cNvSpPr>
          <p:nvPr/>
        </p:nvSpPr>
        <p:spPr bwMode="auto">
          <a:xfrm>
            <a:off x="3491880" y="6093296"/>
            <a:ext cx="522900"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M</a:t>
            </a:r>
            <a:endParaRPr lang="fr-FR" baseline="-25000" dirty="0">
              <a:latin typeface="Times"/>
            </a:endParaRPr>
          </a:p>
        </p:txBody>
      </p:sp>
      <p:sp>
        <p:nvSpPr>
          <p:cNvPr id="20" name="Text Box 29"/>
          <p:cNvSpPr txBox="1">
            <a:spLocks noChangeArrowheads="1"/>
          </p:cNvSpPr>
          <p:nvPr/>
        </p:nvSpPr>
        <p:spPr bwMode="auto">
          <a:xfrm>
            <a:off x="4355976" y="5663952"/>
            <a:ext cx="550863" cy="396875"/>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Rm</a:t>
            </a:r>
            <a:endParaRPr lang="fr-FR" dirty="0">
              <a:latin typeface="Times"/>
            </a:endParaRPr>
          </a:p>
        </p:txBody>
      </p:sp>
      <p:sp>
        <p:nvSpPr>
          <p:cNvPr id="28" name="Text Box 29"/>
          <p:cNvSpPr txBox="1">
            <a:spLocks noChangeArrowheads="1"/>
          </p:cNvSpPr>
          <p:nvPr/>
        </p:nvSpPr>
        <p:spPr bwMode="auto">
          <a:xfrm>
            <a:off x="6329912" y="2276872"/>
            <a:ext cx="740908"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p>
        </p:txBody>
      </p:sp>
      <p:sp>
        <p:nvSpPr>
          <p:cNvPr id="36" name="AutoShape 24"/>
          <p:cNvSpPr>
            <a:spLocks noChangeAspect="1" noChangeArrowheads="1"/>
          </p:cNvSpPr>
          <p:nvPr/>
        </p:nvSpPr>
        <p:spPr bwMode="auto">
          <a:xfrm>
            <a:off x="3779912" y="5012729"/>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40" name="Text Box 11"/>
          <p:cNvSpPr txBox="1">
            <a:spLocks noChangeArrowheads="1"/>
          </p:cNvSpPr>
          <p:nvPr/>
        </p:nvSpPr>
        <p:spPr bwMode="auto">
          <a:xfrm>
            <a:off x="2195736" y="2780928"/>
            <a:ext cx="612668" cy="400110"/>
          </a:xfrm>
          <a:prstGeom prst="rect">
            <a:avLst/>
          </a:prstGeom>
          <a:noFill/>
          <a:ln w="9525">
            <a:noFill/>
            <a:miter lim="800000"/>
            <a:headEnd/>
            <a:tailEnd/>
          </a:ln>
          <a:effectLst/>
        </p:spPr>
        <p:txBody>
          <a:bodyPr wrap="none">
            <a:spAutoFit/>
          </a:bodyPr>
          <a:lstStyle/>
          <a:p>
            <a:r>
              <a:rPr lang="fr-FR" sz="2000" dirty="0" smtClean="0">
                <a:latin typeface="Times"/>
              </a:rPr>
              <a:t>A/B</a:t>
            </a:r>
            <a:endParaRPr lang="fr-FR" baseline="-25000" dirty="0">
              <a:latin typeface="Times"/>
            </a:endParaRPr>
          </a:p>
        </p:txBody>
      </p:sp>
      <p:sp>
        <p:nvSpPr>
          <p:cNvPr id="29" name="Espace réservé du numéro de diapositive 28"/>
          <p:cNvSpPr>
            <a:spLocks noGrp="1"/>
          </p:cNvSpPr>
          <p:nvPr>
            <p:ph type="sldNum" sz="quarter" idx="12"/>
          </p:nvPr>
        </p:nvSpPr>
        <p:spPr/>
        <p:txBody>
          <a:bodyPr/>
          <a:lstStyle/>
          <a:p>
            <a:fld id="{555B84E7-B44B-450A-BBF1-EB1E92E27D5A}" type="slidenum">
              <a:rPr lang="fr-CA" smtClean="0"/>
              <a:pPr/>
              <a:t>30</a:t>
            </a:fld>
            <a:endParaRPr lang="fr-CA"/>
          </a:p>
        </p:txBody>
      </p:sp>
      <p:sp>
        <p:nvSpPr>
          <p:cNvPr id="30" name="Arc 18"/>
          <p:cNvSpPr>
            <a:spLocks/>
          </p:cNvSpPr>
          <p:nvPr/>
        </p:nvSpPr>
        <p:spPr bwMode="auto">
          <a:xfrm rot="21324795" flipV="1">
            <a:off x="3035803" y="2390303"/>
            <a:ext cx="2946747" cy="2743268"/>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31" name="Text Box 29"/>
          <p:cNvSpPr txBox="1">
            <a:spLocks noChangeArrowheads="1"/>
          </p:cNvSpPr>
          <p:nvPr/>
        </p:nvSpPr>
        <p:spPr bwMode="auto">
          <a:xfrm>
            <a:off x="5364088" y="2132856"/>
            <a:ext cx="550863"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Cm</a:t>
            </a:r>
            <a:endParaRPr lang="fr-FR" dirty="0">
              <a:latin typeface="Times"/>
            </a:endParaRPr>
          </a:p>
        </p:txBody>
      </p:sp>
      <p:grpSp>
        <p:nvGrpSpPr>
          <p:cNvPr id="32" name="Group 21"/>
          <p:cNvGrpSpPr>
            <a:grpSpLocks/>
          </p:cNvGrpSpPr>
          <p:nvPr/>
        </p:nvGrpSpPr>
        <p:grpSpPr bwMode="auto">
          <a:xfrm>
            <a:off x="3347864" y="2473945"/>
            <a:ext cx="2952328" cy="2035175"/>
            <a:chOff x="1940" y="1079"/>
            <a:chExt cx="2436" cy="1296"/>
          </a:xfrm>
        </p:grpSpPr>
        <p:sp>
          <p:nvSpPr>
            <p:cNvPr id="33" name="Arc 22"/>
            <p:cNvSpPr>
              <a:spLocks/>
            </p:cNvSpPr>
            <p:nvPr/>
          </p:nvSpPr>
          <p:spPr bwMode="auto">
            <a:xfrm flipH="1" flipV="1">
              <a:off x="1940" y="1221"/>
              <a:ext cx="1419"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37" name="Arc 23"/>
            <p:cNvSpPr>
              <a:spLocks/>
            </p:cNvSpPr>
            <p:nvPr/>
          </p:nvSpPr>
          <p:spPr bwMode="auto">
            <a:xfrm flipV="1">
              <a:off x="3320"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Tree>
    <p:extLst>
      <p:ext uri="{BB962C8B-B14F-4D97-AF65-F5344CB8AC3E}">
        <p14:creationId xmlns="" xmlns:p14="http://schemas.microsoft.com/office/powerpoint/2010/main" val="416465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3" presetClass="entr" presetSubtype="36"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ppt_w</p:attrName>
                                        </p:attrNameLst>
                                      </p:cBhvr>
                                      <p:tavLst>
                                        <p:tav tm="0">
                                          <p:val>
                                            <p:strVal val="(6*min(max(#ppt_w*#ppt_h,.3),1)-7.4)/-.7*#ppt_w"/>
                                          </p:val>
                                        </p:tav>
                                        <p:tav tm="100000">
                                          <p:val>
                                            <p:strVal val="#ppt_w"/>
                                          </p:val>
                                        </p:tav>
                                      </p:tavLst>
                                    </p:anim>
                                    <p:anim calcmode="lin" valueType="num">
                                      <p:cBhvr>
                                        <p:cTn id="16" dur="500" fill="hold"/>
                                        <p:tgtEl>
                                          <p:spTgt spid="18"/>
                                        </p:tgtEl>
                                        <p:attrNameLst>
                                          <p:attrName>ppt_h</p:attrName>
                                        </p:attrNameLst>
                                      </p:cBhvr>
                                      <p:tavLst>
                                        <p:tav tm="0">
                                          <p:val>
                                            <p:strVal val="(6*min(max(#ppt_w*#ppt_h,.3),1)-7.4)/-.7*#ppt_h"/>
                                          </p:val>
                                        </p:tav>
                                        <p:tav tm="100000">
                                          <p:val>
                                            <p:strVal val="#ppt_h"/>
                                          </p:val>
                                        </p:tav>
                                      </p:tavLst>
                                    </p:anim>
                                    <p:anim calcmode="lin" valueType="num">
                                      <p:cBhvr>
                                        <p:cTn id="17" dur="500" fill="hold"/>
                                        <p:tgtEl>
                                          <p:spTgt spid="18"/>
                                        </p:tgtEl>
                                        <p:attrNameLst>
                                          <p:attrName>ppt_x</p:attrName>
                                        </p:attrNameLst>
                                      </p:cBhvr>
                                      <p:tavLst>
                                        <p:tav tm="0">
                                          <p:val>
                                            <p:fltVal val="0.5"/>
                                          </p:val>
                                        </p:tav>
                                        <p:tav tm="100000">
                                          <p:val>
                                            <p:strVal val="#ppt_x"/>
                                          </p:val>
                                        </p:tav>
                                      </p:tavLst>
                                    </p:anim>
                                    <p:anim calcmode="lin" valueType="num">
                                      <p:cBhvr>
                                        <p:cTn id="18" dur="500" fill="hold"/>
                                        <p:tgtEl>
                                          <p:spTgt spid="18"/>
                                        </p:tgtEl>
                                        <p:attrNameLst>
                                          <p:attrName>ppt_y</p:attrName>
                                        </p:attrNameLst>
                                      </p:cBhvr>
                                      <p:tavLst>
                                        <p:tav tm="0">
                                          <p:val>
                                            <p:strVal val="1+(6*min(max(#ppt_w*#ppt_h,.3),1)-7.4)/-.7*#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ox(out)">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4" grpId="0"/>
      <p:bldP spid="18" grpId="0" animBg="1"/>
      <p:bldP spid="3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1143000"/>
          </a:xfrm>
        </p:spPr>
        <p:txBody>
          <a:bodyPr>
            <a:normAutofit/>
          </a:bodyPr>
          <a:lstStyle/>
          <a:p>
            <a:r>
              <a:rPr lang="fr-CA" dirty="0" smtClean="0"/>
              <a:t>D et CT linéaires</a:t>
            </a:r>
            <a:endParaRPr lang="fr-CA" dirty="0"/>
          </a:p>
        </p:txBody>
      </p:sp>
      <p:sp>
        <p:nvSpPr>
          <p:cNvPr id="3" name="Espace réservé du contenu 2"/>
          <p:cNvSpPr>
            <a:spLocks noGrp="1"/>
          </p:cNvSpPr>
          <p:nvPr>
            <p:ph idx="1"/>
          </p:nvPr>
        </p:nvSpPr>
        <p:spPr>
          <a:xfrm>
            <a:off x="457200" y="1600200"/>
            <a:ext cx="7787208" cy="4525963"/>
          </a:xfrm>
        </p:spPr>
        <p:txBody>
          <a:bodyPr>
            <a:normAutofit fontScale="92500" lnSpcReduction="10000"/>
          </a:bodyPr>
          <a:lstStyle/>
          <a:p>
            <a:r>
              <a:rPr lang="fr-CA" dirty="0" smtClean="0"/>
              <a:t>Si la D est linéaire, on a Q = A – B*P et…</a:t>
            </a:r>
          </a:p>
          <a:p>
            <a:pPr lvl="1"/>
            <a:r>
              <a:rPr lang="fr-CA" dirty="0" smtClean="0"/>
              <a:t>P = A/B – Q/B </a:t>
            </a:r>
          </a:p>
          <a:p>
            <a:pPr lvl="1"/>
            <a:r>
              <a:rPr lang="fr-CA" dirty="0" smtClean="0"/>
              <a:t>RT = P*Q = QA/B –Q</a:t>
            </a:r>
            <a:r>
              <a:rPr lang="fr-CA" baseline="30000" dirty="0" smtClean="0"/>
              <a:t>2</a:t>
            </a:r>
            <a:r>
              <a:rPr lang="fr-CA" dirty="0" smtClean="0"/>
              <a:t>/B</a:t>
            </a:r>
          </a:p>
          <a:p>
            <a:pPr lvl="1"/>
            <a:r>
              <a:rPr lang="fr-CA" dirty="0" err="1" smtClean="0"/>
              <a:t>Rm</a:t>
            </a:r>
            <a:r>
              <a:rPr lang="fr-CA" dirty="0" smtClean="0"/>
              <a:t> = A/B – 2Q/B (1)</a:t>
            </a:r>
          </a:p>
          <a:p>
            <a:endParaRPr lang="fr-CA" dirty="0" smtClean="0"/>
          </a:p>
          <a:p>
            <a:r>
              <a:rPr lang="fr-CA" dirty="0" smtClean="0"/>
              <a:t>et si CT = F + c*Q on a :</a:t>
            </a:r>
          </a:p>
          <a:p>
            <a:pPr lvl="1"/>
            <a:r>
              <a:rPr lang="fr-CA" dirty="0" smtClean="0"/>
              <a:t>F = coût fixe</a:t>
            </a:r>
          </a:p>
          <a:p>
            <a:pPr lvl="1"/>
            <a:r>
              <a:rPr lang="fr-CA" dirty="0" smtClean="0"/>
              <a:t>Cm = c</a:t>
            </a:r>
          </a:p>
          <a:p>
            <a:pPr lvl="1"/>
            <a:r>
              <a:rPr lang="fr-CA" dirty="0" smtClean="0"/>
              <a:t>CTM = F/Q + c</a:t>
            </a:r>
          </a:p>
          <a:p>
            <a:pPr>
              <a:buNone/>
            </a:pPr>
            <a:r>
              <a:rPr lang="fr-CA" dirty="0" smtClean="0"/>
              <a:t> </a:t>
            </a:r>
          </a:p>
          <a:p>
            <a:pPr lvl="1"/>
            <a:endParaRPr lang="fr-CA" dirty="0" smtClean="0"/>
          </a:p>
          <a:p>
            <a:pPr lvl="1"/>
            <a:endParaRPr lang="fr-CA" dirty="0" smtClean="0"/>
          </a:p>
          <a:p>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31</a:t>
            </a:fld>
            <a:endParaRPr lang="fr-CA"/>
          </a:p>
        </p:txBody>
      </p:sp>
    </p:spTree>
    <p:extLst>
      <p:ext uri="{BB962C8B-B14F-4D97-AF65-F5344CB8AC3E}">
        <p14:creationId xmlns="" xmlns:p14="http://schemas.microsoft.com/office/powerpoint/2010/main" val="40944868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a:bodyPr>
          <a:lstStyle/>
          <a:p>
            <a:r>
              <a:rPr lang="fr-CA" dirty="0" smtClean="0"/>
              <a:t>Ex. de D linéaire en cc </a:t>
            </a:r>
            <a:r>
              <a:rPr lang="fr-CA" dirty="0" err="1" smtClean="0"/>
              <a:t>monop</a:t>
            </a:r>
            <a:r>
              <a:rPr lang="fr-CA" dirty="0" smtClean="0"/>
              <a:t>. (1)</a:t>
            </a:r>
            <a:endParaRPr lang="fr-CA" dirty="0"/>
          </a:p>
        </p:txBody>
      </p:sp>
      <p:sp>
        <p:nvSpPr>
          <p:cNvPr id="3" name="Espace réservé du contenu 2"/>
          <p:cNvSpPr>
            <a:spLocks noGrp="1"/>
          </p:cNvSpPr>
          <p:nvPr>
            <p:ph idx="1"/>
          </p:nvPr>
        </p:nvSpPr>
        <p:spPr/>
        <p:txBody>
          <a:bodyPr>
            <a:normAutofit/>
          </a:bodyPr>
          <a:lstStyle/>
          <a:p>
            <a:r>
              <a:rPr lang="fr-CA" dirty="0" smtClean="0"/>
              <a:t>On a Q = S * </a:t>
            </a:r>
            <a:r>
              <a:rPr lang="fr-CA" dirty="0" smtClean="0">
                <a:sym typeface="Symbol"/>
              </a:rPr>
              <a:t></a:t>
            </a:r>
            <a:r>
              <a:rPr lang="fr-CA" dirty="0" smtClean="0"/>
              <a:t>1/n – b * (P – P)</a:t>
            </a:r>
            <a:r>
              <a:rPr lang="fr-CA" dirty="0" smtClean="0">
                <a:sym typeface="Symbol"/>
              </a:rPr>
              <a:t> avec :</a:t>
            </a:r>
          </a:p>
          <a:p>
            <a:pPr lvl="1">
              <a:spcBef>
                <a:spcPts val="1800"/>
              </a:spcBef>
            </a:pPr>
            <a:r>
              <a:rPr lang="fr-CA" dirty="0" smtClean="0">
                <a:sym typeface="Symbol"/>
              </a:rPr>
              <a:t>Q : les ventes d’une firme</a:t>
            </a:r>
          </a:p>
          <a:p>
            <a:pPr lvl="1">
              <a:spcBef>
                <a:spcPts val="1800"/>
              </a:spcBef>
            </a:pPr>
            <a:r>
              <a:rPr lang="fr-CA" dirty="0" smtClean="0">
                <a:sym typeface="Symbol"/>
              </a:rPr>
              <a:t>S : les ventes totales dans le secteur</a:t>
            </a:r>
          </a:p>
          <a:p>
            <a:pPr lvl="1">
              <a:spcBef>
                <a:spcPts val="1800"/>
              </a:spcBef>
            </a:pPr>
            <a:r>
              <a:rPr lang="fr-CA" dirty="0" smtClean="0">
                <a:sym typeface="Symbol"/>
              </a:rPr>
              <a:t>n : le nb de firmes</a:t>
            </a:r>
          </a:p>
          <a:p>
            <a:pPr lvl="1">
              <a:spcBef>
                <a:spcPts val="1800"/>
              </a:spcBef>
            </a:pPr>
            <a:r>
              <a:rPr lang="fr-CA" dirty="0" smtClean="0">
                <a:sym typeface="Symbol"/>
              </a:rPr>
              <a:t>b : constante représentant l’élasticité des ventes </a:t>
            </a:r>
            <a:r>
              <a:rPr lang="fr-CA" dirty="0" err="1" smtClean="0">
                <a:sym typeface="Symbol"/>
              </a:rPr>
              <a:t>p.r</a:t>
            </a:r>
            <a:r>
              <a:rPr lang="fr-CA" dirty="0" smtClean="0">
                <a:sym typeface="Symbol"/>
              </a:rPr>
              <a:t>. à P</a:t>
            </a:r>
          </a:p>
          <a:p>
            <a:pPr lvl="1">
              <a:spcBef>
                <a:spcPts val="1800"/>
              </a:spcBef>
            </a:pPr>
            <a:r>
              <a:rPr lang="fr-CA" dirty="0" smtClean="0">
                <a:sym typeface="Symbol"/>
              </a:rPr>
              <a:t>P-P : l’écart entre le prix de la firme et le P moyen du secteur</a:t>
            </a:r>
          </a:p>
        </p:txBody>
      </p:sp>
      <p:cxnSp>
        <p:nvCxnSpPr>
          <p:cNvPr id="5" name="Connecteur droit 4"/>
          <p:cNvCxnSpPr/>
          <p:nvPr/>
        </p:nvCxnSpPr>
        <p:spPr>
          <a:xfrm>
            <a:off x="5652120" y="1700808"/>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1547664" y="5229200"/>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p:txBody>
          <a:bodyPr/>
          <a:lstStyle/>
          <a:p>
            <a:fld id="{555B84E7-B44B-450A-BBF1-EB1E92E27D5A}" type="slidenum">
              <a:rPr lang="fr-CA" smtClean="0"/>
              <a:pPr/>
              <a:t>32</a:t>
            </a:fld>
            <a:endParaRPr lang="fr-CA"/>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a:bodyPr>
          <a:lstStyle/>
          <a:p>
            <a:r>
              <a:rPr lang="fr-CA" dirty="0" smtClean="0"/>
              <a:t>Ex. de D linéaire en cc </a:t>
            </a:r>
            <a:r>
              <a:rPr lang="fr-CA" dirty="0" err="1" smtClean="0"/>
              <a:t>monop</a:t>
            </a:r>
            <a:r>
              <a:rPr lang="fr-CA" dirty="0" smtClean="0"/>
              <a:t>. (2)</a:t>
            </a:r>
            <a:endParaRPr lang="fr-CA" dirty="0"/>
          </a:p>
        </p:txBody>
      </p:sp>
      <p:sp>
        <p:nvSpPr>
          <p:cNvPr id="3" name="Espace réservé du contenu 2"/>
          <p:cNvSpPr>
            <a:spLocks noGrp="1"/>
          </p:cNvSpPr>
          <p:nvPr>
            <p:ph idx="1"/>
          </p:nvPr>
        </p:nvSpPr>
        <p:spPr>
          <a:xfrm>
            <a:off x="457200" y="1600200"/>
            <a:ext cx="8147248" cy="4525963"/>
          </a:xfrm>
        </p:spPr>
        <p:txBody>
          <a:bodyPr>
            <a:normAutofit lnSpcReduction="10000"/>
          </a:bodyPr>
          <a:lstStyle/>
          <a:p>
            <a:pPr>
              <a:tabLst>
                <a:tab pos="1973263" algn="l"/>
              </a:tabLst>
            </a:pPr>
            <a:r>
              <a:rPr lang="fr-CA" dirty="0" smtClean="0"/>
              <a:t>Si on a : 	Q = S * </a:t>
            </a:r>
            <a:r>
              <a:rPr lang="fr-CA" dirty="0" smtClean="0">
                <a:sym typeface="Symbol"/>
              </a:rPr>
              <a:t></a:t>
            </a:r>
            <a:r>
              <a:rPr lang="fr-CA" dirty="0" smtClean="0"/>
              <a:t>1/n – b * (P – P)</a:t>
            </a:r>
            <a:r>
              <a:rPr lang="fr-CA" dirty="0" smtClean="0">
                <a:sym typeface="Symbol"/>
              </a:rPr>
              <a:t> ou</a:t>
            </a:r>
          </a:p>
          <a:p>
            <a:pPr>
              <a:buNone/>
              <a:tabLst>
                <a:tab pos="1973263" algn="l"/>
              </a:tabLst>
            </a:pPr>
            <a:r>
              <a:rPr lang="fr-CA" dirty="0" smtClean="0"/>
              <a:t>	 	Q = (S/n + </a:t>
            </a:r>
            <a:r>
              <a:rPr lang="fr-CA" dirty="0" err="1" smtClean="0"/>
              <a:t>SbP</a:t>
            </a:r>
            <a:r>
              <a:rPr lang="fr-CA" dirty="0" smtClean="0"/>
              <a:t>) – </a:t>
            </a:r>
            <a:r>
              <a:rPr lang="fr-CA" dirty="0" err="1" smtClean="0"/>
              <a:t>SbP</a:t>
            </a:r>
            <a:endParaRPr lang="fr-CA" dirty="0" smtClean="0"/>
          </a:p>
          <a:p>
            <a:endParaRPr lang="fr-CA" dirty="0" smtClean="0"/>
          </a:p>
          <a:p>
            <a:r>
              <a:rPr lang="fr-CA" dirty="0" smtClean="0"/>
              <a:t>Puisque S, n, b et P sont exogènes, elles peuvent être traitées comme des constantes</a:t>
            </a:r>
          </a:p>
          <a:p>
            <a:endParaRPr lang="fr-CA" dirty="0" smtClean="0"/>
          </a:p>
          <a:p>
            <a:r>
              <a:rPr lang="fr-CA" dirty="0" smtClean="0"/>
              <a:t>On a donc une D de la forme Q = A –BP où</a:t>
            </a:r>
          </a:p>
          <a:p>
            <a:pPr lvl="1"/>
            <a:r>
              <a:rPr lang="fr-CA" dirty="0" smtClean="0"/>
              <a:t>A = S/n + </a:t>
            </a:r>
            <a:r>
              <a:rPr lang="fr-CA" dirty="0" err="1"/>
              <a:t>S</a:t>
            </a:r>
            <a:r>
              <a:rPr lang="fr-CA" dirty="0" err="1" smtClean="0"/>
              <a:t>bP</a:t>
            </a:r>
            <a:endParaRPr lang="fr-CA" dirty="0" smtClean="0"/>
          </a:p>
          <a:p>
            <a:pPr lvl="1"/>
            <a:r>
              <a:rPr lang="fr-CA" dirty="0" smtClean="0"/>
              <a:t>B = Sb</a:t>
            </a:r>
          </a:p>
          <a:p>
            <a:endParaRPr lang="fr-CA" dirty="0"/>
          </a:p>
        </p:txBody>
      </p:sp>
      <p:cxnSp>
        <p:nvCxnSpPr>
          <p:cNvPr id="4" name="Connecteur droit 3"/>
          <p:cNvCxnSpPr/>
          <p:nvPr/>
        </p:nvCxnSpPr>
        <p:spPr>
          <a:xfrm>
            <a:off x="6300192" y="1700808"/>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 name="Connecteur droit 4"/>
          <p:cNvCxnSpPr/>
          <p:nvPr/>
        </p:nvCxnSpPr>
        <p:spPr>
          <a:xfrm>
            <a:off x="4788024" y="2204864"/>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4067944" y="3140968"/>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3059832" y="5013176"/>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8" name="Espace réservé du numéro de diapositive 7"/>
          <p:cNvSpPr>
            <a:spLocks noGrp="1"/>
          </p:cNvSpPr>
          <p:nvPr>
            <p:ph type="sldNum" sz="quarter" idx="12"/>
          </p:nvPr>
        </p:nvSpPr>
        <p:spPr/>
        <p:txBody>
          <a:bodyPr/>
          <a:lstStyle/>
          <a:p>
            <a:fld id="{555B84E7-B44B-450A-BBF1-EB1E92E27D5A}" type="slidenum">
              <a:rPr lang="fr-CA" smtClean="0"/>
              <a:pPr/>
              <a:t>33</a:t>
            </a:fld>
            <a:endParaRPr lang="fr-CA"/>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err="1" smtClean="0"/>
              <a:t>Rm</a:t>
            </a:r>
            <a:r>
              <a:rPr lang="fr-CA" dirty="0" smtClean="0"/>
              <a:t>, Cm et max de </a:t>
            </a:r>
            <a:r>
              <a:rPr lang="fr-CA" dirty="0" smtClean="0">
                <a:sym typeface="Symbol"/>
              </a:rPr>
              <a:t></a:t>
            </a:r>
            <a:endParaRPr lang="fr-CA" dirty="0"/>
          </a:p>
        </p:txBody>
      </p:sp>
      <p:sp>
        <p:nvSpPr>
          <p:cNvPr id="3" name="Espace réservé du contenu 2"/>
          <p:cNvSpPr>
            <a:spLocks noGrp="1"/>
          </p:cNvSpPr>
          <p:nvPr>
            <p:ph idx="1"/>
          </p:nvPr>
        </p:nvSpPr>
        <p:spPr>
          <a:xfrm>
            <a:off x="457200" y="1600200"/>
            <a:ext cx="7859216" cy="4853136"/>
          </a:xfrm>
        </p:spPr>
        <p:txBody>
          <a:bodyPr>
            <a:normAutofit/>
          </a:bodyPr>
          <a:lstStyle/>
          <a:p>
            <a:r>
              <a:rPr lang="fr-CA" dirty="0" smtClean="0"/>
              <a:t>Une firme qui max </a:t>
            </a:r>
            <a:r>
              <a:rPr lang="fr-CA" dirty="0" smtClean="0">
                <a:sym typeface="Symbol"/>
              </a:rPr>
              <a:t></a:t>
            </a:r>
            <a:r>
              <a:rPr lang="fr-CA" dirty="0" smtClean="0"/>
              <a:t> suit donc la règle :</a:t>
            </a:r>
          </a:p>
          <a:p>
            <a:pPr lvl="1"/>
            <a:r>
              <a:rPr lang="fr-CA" dirty="0" err="1" smtClean="0"/>
              <a:t>Rm</a:t>
            </a:r>
            <a:r>
              <a:rPr lang="fr-CA" dirty="0" smtClean="0"/>
              <a:t> = P – Q/(Sb) = c </a:t>
            </a:r>
            <a:r>
              <a:rPr lang="fr-CA" dirty="0" smtClean="0">
                <a:hlinkClick r:id="rId2" action="ppaction://hlinksldjump"/>
              </a:rPr>
              <a:t>(1)</a:t>
            </a:r>
            <a:endParaRPr lang="fr-CA" dirty="0" smtClean="0"/>
          </a:p>
          <a:p>
            <a:pPr lvl="1"/>
            <a:r>
              <a:rPr lang="fr-CA" dirty="0" smtClean="0"/>
              <a:t>P = c + Q/Sb</a:t>
            </a:r>
          </a:p>
          <a:p>
            <a:endParaRPr lang="fr-CA" dirty="0" smtClean="0"/>
          </a:p>
          <a:p>
            <a:r>
              <a:rPr lang="fr-CA" dirty="0" smtClean="0"/>
              <a:t>Des firmes identiques </a:t>
            </a:r>
            <a:r>
              <a:rPr lang="fr-CA" dirty="0" smtClean="0">
                <a:sym typeface="Symbol"/>
              </a:rPr>
              <a:t> P=P et Q = S/n</a:t>
            </a:r>
          </a:p>
          <a:p>
            <a:endParaRPr lang="fr-CA" dirty="0" smtClean="0">
              <a:sym typeface="Symbol"/>
            </a:endParaRPr>
          </a:p>
          <a:p>
            <a:r>
              <a:rPr lang="fr-CA" dirty="0" smtClean="0">
                <a:sym typeface="Symbol"/>
              </a:rPr>
              <a:t>On a donc : </a:t>
            </a:r>
          </a:p>
          <a:p>
            <a:pPr algn="ctr">
              <a:buNone/>
            </a:pPr>
            <a:r>
              <a:rPr lang="fr-CA" dirty="0" smtClean="0">
                <a:sym typeface="Symbol"/>
              </a:rPr>
              <a:t>P = c +1/</a:t>
            </a:r>
            <a:r>
              <a:rPr lang="fr-CA" dirty="0" err="1" smtClean="0">
                <a:sym typeface="Symbol"/>
              </a:rPr>
              <a:t>bn</a:t>
            </a:r>
            <a:endParaRPr lang="fr-CA" dirty="0" smtClean="0">
              <a:sym typeface="Symbol"/>
            </a:endParaRPr>
          </a:p>
          <a:p>
            <a:pPr algn="ctr">
              <a:buNone/>
            </a:pPr>
            <a:r>
              <a:rPr lang="fr-CA" dirty="0" smtClean="0">
                <a:sym typeface="Symbol"/>
              </a:rPr>
              <a:t>(+ de cc fait baisser P)</a:t>
            </a:r>
            <a:endParaRPr lang="fr-CA" dirty="0" smtClean="0"/>
          </a:p>
          <a:p>
            <a:endParaRPr lang="fr-CA" dirty="0"/>
          </a:p>
        </p:txBody>
      </p:sp>
      <p:cxnSp>
        <p:nvCxnSpPr>
          <p:cNvPr id="4" name="Connecteur droit 3"/>
          <p:cNvCxnSpPr/>
          <p:nvPr/>
        </p:nvCxnSpPr>
        <p:spPr>
          <a:xfrm>
            <a:off x="5652120" y="3645024"/>
            <a:ext cx="288032" cy="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5" name="Espace réservé du numéro de diapositive 4"/>
          <p:cNvSpPr>
            <a:spLocks noGrp="1"/>
          </p:cNvSpPr>
          <p:nvPr>
            <p:ph type="sldNum" sz="quarter" idx="12"/>
          </p:nvPr>
        </p:nvSpPr>
        <p:spPr/>
        <p:txBody>
          <a:bodyPr/>
          <a:lstStyle/>
          <a:p>
            <a:fld id="{555B84E7-B44B-450A-BBF1-EB1E92E27D5A}" type="slidenum">
              <a:rPr lang="fr-CA" smtClean="0"/>
              <a:pPr/>
              <a:t>34</a:t>
            </a:fld>
            <a:endParaRPr lang="fr-CA"/>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a:bodyPr>
          <a:lstStyle/>
          <a:p>
            <a:r>
              <a:rPr lang="fr-CA" dirty="0" smtClean="0"/>
              <a:t>n et le CTM</a:t>
            </a:r>
            <a:endParaRPr lang="fr-CA" dirty="0"/>
          </a:p>
        </p:txBody>
      </p:sp>
      <p:sp>
        <p:nvSpPr>
          <p:cNvPr id="3" name="Espace réservé du contenu 2"/>
          <p:cNvSpPr>
            <a:spLocks noGrp="1"/>
          </p:cNvSpPr>
          <p:nvPr>
            <p:ph idx="1"/>
          </p:nvPr>
        </p:nvSpPr>
        <p:spPr>
          <a:xfrm>
            <a:off x="457200" y="1600200"/>
            <a:ext cx="7467600" cy="4781128"/>
          </a:xfrm>
        </p:spPr>
        <p:txBody>
          <a:bodyPr>
            <a:normAutofit/>
          </a:bodyPr>
          <a:lstStyle/>
          <a:p>
            <a:r>
              <a:rPr lang="pt-BR" dirty="0" smtClean="0"/>
              <a:t>Si on a : CTM = F/Q +c</a:t>
            </a:r>
          </a:p>
          <a:p>
            <a:endParaRPr lang="fr-CA" dirty="0" smtClean="0"/>
          </a:p>
          <a:p>
            <a:r>
              <a:rPr lang="fr-CA" dirty="0" smtClean="0"/>
              <a:t>Des firmes identiques </a:t>
            </a:r>
            <a:r>
              <a:rPr lang="fr-CA" dirty="0" smtClean="0">
                <a:sym typeface="Symbol"/>
              </a:rPr>
              <a:t> </a:t>
            </a:r>
            <a:r>
              <a:rPr lang="fr-CA" dirty="0" smtClean="0"/>
              <a:t>P = P et Q=S/n</a:t>
            </a:r>
          </a:p>
          <a:p>
            <a:endParaRPr lang="fr-CA" dirty="0" smtClean="0"/>
          </a:p>
          <a:p>
            <a:r>
              <a:rPr lang="fr-CA" dirty="0" smtClean="0"/>
              <a:t>On a donc :</a:t>
            </a:r>
          </a:p>
          <a:p>
            <a:pPr algn="ctr">
              <a:buNone/>
            </a:pPr>
            <a:r>
              <a:rPr lang="pt-BR" dirty="0" smtClean="0"/>
              <a:t>CTM = F/Q +c = n * F/S + c</a:t>
            </a:r>
            <a:endParaRPr lang="fr-CA" dirty="0" smtClean="0"/>
          </a:p>
          <a:p>
            <a:endParaRPr lang="fr-CA" dirty="0" smtClean="0">
              <a:sym typeface="Symbol"/>
            </a:endParaRPr>
          </a:p>
          <a:p>
            <a:r>
              <a:rPr lang="fr-CA" dirty="0" smtClean="0">
                <a:sym typeface="Symbol"/>
              </a:rPr>
              <a:t>n  Q et CTM</a:t>
            </a:r>
            <a:endParaRPr lang="fr-CA" dirty="0" smtClean="0"/>
          </a:p>
        </p:txBody>
      </p:sp>
      <p:cxnSp>
        <p:nvCxnSpPr>
          <p:cNvPr id="5" name="Connecteur droit 4"/>
          <p:cNvCxnSpPr/>
          <p:nvPr/>
        </p:nvCxnSpPr>
        <p:spPr>
          <a:xfrm>
            <a:off x="5868144" y="2708920"/>
            <a:ext cx="28803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p:txBody>
          <a:bodyPr/>
          <a:lstStyle/>
          <a:p>
            <a:fld id="{555B84E7-B44B-450A-BBF1-EB1E92E27D5A}" type="slidenum">
              <a:rPr lang="fr-CA" smtClean="0"/>
              <a:pPr/>
              <a:t>35</a:t>
            </a:fld>
            <a:endParaRPr lang="fr-CA"/>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t>N, P et CTM à l’équilibre</a:t>
            </a:r>
            <a:endParaRPr lang="fr-CA" dirty="0"/>
          </a:p>
        </p:txBody>
      </p:sp>
      <p:sp>
        <p:nvSpPr>
          <p:cNvPr id="5" name="Line 5"/>
          <p:cNvSpPr>
            <a:spLocks noChangeShapeType="1"/>
          </p:cNvSpPr>
          <p:nvPr/>
        </p:nvSpPr>
        <p:spPr bwMode="auto">
          <a:xfrm>
            <a:off x="2837186" y="610019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Line 6"/>
          <p:cNvSpPr>
            <a:spLocks noChangeShapeType="1"/>
          </p:cNvSpPr>
          <p:nvPr/>
        </p:nvSpPr>
        <p:spPr bwMode="auto">
          <a:xfrm flipV="1">
            <a:off x="2832423" y="248545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8" name="Text Box 11"/>
          <p:cNvSpPr txBox="1">
            <a:spLocks noChangeArrowheads="1"/>
          </p:cNvSpPr>
          <p:nvPr/>
        </p:nvSpPr>
        <p:spPr bwMode="auto">
          <a:xfrm>
            <a:off x="6516216" y="6093296"/>
            <a:ext cx="312906" cy="400110"/>
          </a:xfrm>
          <a:prstGeom prst="rect">
            <a:avLst/>
          </a:prstGeom>
          <a:noFill/>
          <a:ln w="9525">
            <a:noFill/>
            <a:miter lim="800000"/>
            <a:headEnd/>
            <a:tailEnd/>
          </a:ln>
          <a:effectLst/>
        </p:spPr>
        <p:txBody>
          <a:bodyPr wrap="none">
            <a:spAutoFit/>
          </a:bodyPr>
          <a:lstStyle/>
          <a:p>
            <a:r>
              <a:rPr lang="fr-FR" sz="2000" dirty="0" smtClean="0">
                <a:latin typeface="Times"/>
              </a:rPr>
              <a:t>n</a:t>
            </a:r>
            <a:endParaRPr lang="fr-FR" dirty="0">
              <a:latin typeface="Times"/>
            </a:endParaRPr>
          </a:p>
        </p:txBody>
      </p:sp>
      <p:sp>
        <p:nvSpPr>
          <p:cNvPr id="9" name="Text Box 13"/>
          <p:cNvSpPr txBox="1">
            <a:spLocks noChangeArrowheads="1"/>
          </p:cNvSpPr>
          <p:nvPr/>
        </p:nvSpPr>
        <p:spPr bwMode="auto">
          <a:xfrm>
            <a:off x="1619672" y="2204864"/>
            <a:ext cx="1196161" cy="400110"/>
          </a:xfrm>
          <a:prstGeom prst="rect">
            <a:avLst/>
          </a:prstGeom>
          <a:noFill/>
          <a:ln w="9525">
            <a:noFill/>
            <a:miter lim="800000"/>
            <a:headEnd/>
            <a:tailEnd/>
          </a:ln>
          <a:effectLst/>
        </p:spPr>
        <p:txBody>
          <a:bodyPr wrap="none">
            <a:spAutoFit/>
          </a:bodyPr>
          <a:lstStyle/>
          <a:p>
            <a:r>
              <a:rPr lang="fr-FR" sz="2000" dirty="0" smtClean="0">
                <a:latin typeface="Times"/>
              </a:rPr>
              <a:t>CTM et P</a:t>
            </a:r>
            <a:endParaRPr lang="fr-FR" dirty="0">
              <a:latin typeface="Times"/>
            </a:endParaRPr>
          </a:p>
        </p:txBody>
      </p:sp>
      <p:sp>
        <p:nvSpPr>
          <p:cNvPr id="12" name="Freeform 2"/>
          <p:cNvSpPr>
            <a:spLocks/>
          </p:cNvSpPr>
          <p:nvPr/>
        </p:nvSpPr>
        <p:spPr bwMode="auto">
          <a:xfrm flipH="1">
            <a:off x="2843808" y="3068960"/>
            <a:ext cx="4032448" cy="2592288"/>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5" name="Text Box 11"/>
          <p:cNvSpPr txBox="1">
            <a:spLocks noChangeArrowheads="1"/>
          </p:cNvSpPr>
          <p:nvPr/>
        </p:nvSpPr>
        <p:spPr bwMode="auto">
          <a:xfrm>
            <a:off x="1763688" y="4077072"/>
            <a:ext cx="1152128" cy="400110"/>
          </a:xfrm>
          <a:prstGeom prst="rect">
            <a:avLst/>
          </a:prstGeom>
          <a:noFill/>
          <a:ln w="9525">
            <a:noFill/>
            <a:miter lim="800000"/>
            <a:headEnd/>
            <a:tailEnd/>
          </a:ln>
          <a:effectLst/>
        </p:spPr>
        <p:txBody>
          <a:bodyPr wrap="square">
            <a:spAutoFit/>
          </a:bodyPr>
          <a:lstStyle/>
          <a:p>
            <a:r>
              <a:rPr lang="fr-FR" sz="2000" dirty="0" smtClean="0">
                <a:latin typeface="Times"/>
              </a:rPr>
              <a:t>P= CTM</a:t>
            </a:r>
            <a:endParaRPr lang="fr-FR" baseline="-25000" dirty="0">
              <a:latin typeface="Times"/>
            </a:endParaRPr>
          </a:p>
        </p:txBody>
      </p:sp>
      <p:sp>
        <p:nvSpPr>
          <p:cNvPr id="19" name="Text Box 11"/>
          <p:cNvSpPr txBox="1">
            <a:spLocks noChangeArrowheads="1"/>
          </p:cNvSpPr>
          <p:nvPr/>
        </p:nvSpPr>
        <p:spPr bwMode="auto">
          <a:xfrm>
            <a:off x="4547126" y="6093296"/>
            <a:ext cx="312906" cy="400110"/>
          </a:xfrm>
          <a:prstGeom prst="rect">
            <a:avLst/>
          </a:prstGeom>
          <a:noFill/>
          <a:ln w="9525">
            <a:noFill/>
            <a:miter lim="800000"/>
            <a:headEnd/>
            <a:tailEnd/>
          </a:ln>
          <a:effectLst/>
        </p:spPr>
        <p:txBody>
          <a:bodyPr wrap="none">
            <a:spAutoFit/>
          </a:bodyPr>
          <a:lstStyle/>
          <a:p>
            <a:r>
              <a:rPr lang="fr-FR" sz="2000" dirty="0" smtClean="0">
                <a:latin typeface="Times"/>
              </a:rPr>
              <a:t>n</a:t>
            </a:r>
            <a:endParaRPr lang="fr-FR" baseline="-25000" dirty="0">
              <a:latin typeface="Times"/>
            </a:endParaRPr>
          </a:p>
        </p:txBody>
      </p:sp>
      <p:sp>
        <p:nvSpPr>
          <p:cNvPr id="20" name="Text Box 29"/>
          <p:cNvSpPr txBox="1">
            <a:spLocks noChangeArrowheads="1"/>
          </p:cNvSpPr>
          <p:nvPr/>
        </p:nvSpPr>
        <p:spPr bwMode="auto">
          <a:xfrm>
            <a:off x="6444208" y="2708920"/>
            <a:ext cx="648072" cy="400110"/>
          </a:xfrm>
          <a:prstGeom prst="rect">
            <a:avLst/>
          </a:prstGeom>
          <a:noFill/>
          <a:ln w="9525">
            <a:noFill/>
            <a:miter lim="800000"/>
            <a:headEnd/>
            <a:tailEnd/>
          </a:ln>
          <a:effectLst/>
        </p:spPr>
        <p:txBody>
          <a:bodyPr wrap="square">
            <a:spAutoFit/>
          </a:bodyPr>
          <a:lstStyle/>
          <a:p>
            <a:r>
              <a:rPr lang="fr-FR" sz="2000" dirty="0" smtClean="0">
                <a:solidFill>
                  <a:schemeClr val="tx2"/>
                </a:solidFill>
                <a:latin typeface="Times"/>
              </a:rPr>
              <a:t>CC</a:t>
            </a:r>
            <a:endParaRPr lang="fr-FR" dirty="0">
              <a:latin typeface="Times"/>
            </a:endParaRPr>
          </a:p>
        </p:txBody>
      </p:sp>
      <p:sp>
        <p:nvSpPr>
          <p:cNvPr id="31" name="Text Box 29"/>
          <p:cNvSpPr txBox="1">
            <a:spLocks noChangeArrowheads="1"/>
          </p:cNvSpPr>
          <p:nvPr/>
        </p:nvSpPr>
        <p:spPr bwMode="auto">
          <a:xfrm>
            <a:off x="5724128" y="5229200"/>
            <a:ext cx="470000"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PP</a:t>
            </a:r>
            <a:endParaRPr lang="fr-FR" dirty="0">
              <a:latin typeface="Times"/>
            </a:endParaRPr>
          </a:p>
        </p:txBody>
      </p:sp>
      <p:sp>
        <p:nvSpPr>
          <p:cNvPr id="33" name="ZoneTexte 32"/>
          <p:cNvSpPr txBox="1"/>
          <p:nvPr/>
        </p:nvSpPr>
        <p:spPr>
          <a:xfrm>
            <a:off x="5796136" y="3645024"/>
            <a:ext cx="2664296" cy="646331"/>
          </a:xfrm>
          <a:prstGeom prst="rect">
            <a:avLst/>
          </a:prstGeom>
          <a:noFill/>
        </p:spPr>
        <p:txBody>
          <a:bodyPr wrap="square" rtlCol="0">
            <a:spAutoFit/>
          </a:bodyPr>
          <a:lstStyle/>
          <a:p>
            <a:r>
              <a:rPr lang="fr-CA" dirty="0" smtClean="0"/>
              <a:t>CTM = n*F/S+c = F</a:t>
            </a:r>
            <a:r>
              <a:rPr lang="fr-CA" baseline="30000" dirty="0" smtClean="0"/>
              <a:t>+</a:t>
            </a:r>
            <a:r>
              <a:rPr lang="fr-CA" dirty="0" smtClean="0"/>
              <a:t>(n) </a:t>
            </a:r>
          </a:p>
          <a:p>
            <a:r>
              <a:rPr lang="fr-CA" dirty="0" smtClean="0">
                <a:sym typeface="Symbol"/>
              </a:rPr>
              <a:t>n  Q et CTM</a:t>
            </a:r>
            <a:endParaRPr lang="fr-CA" dirty="0" smtClean="0"/>
          </a:p>
        </p:txBody>
      </p:sp>
      <p:sp>
        <p:nvSpPr>
          <p:cNvPr id="34" name="ZoneTexte 33"/>
          <p:cNvSpPr txBox="1"/>
          <p:nvPr/>
        </p:nvSpPr>
        <p:spPr>
          <a:xfrm>
            <a:off x="6300192" y="5013176"/>
            <a:ext cx="2161810" cy="646331"/>
          </a:xfrm>
          <a:prstGeom prst="rect">
            <a:avLst/>
          </a:prstGeom>
          <a:noFill/>
        </p:spPr>
        <p:txBody>
          <a:bodyPr wrap="none" rtlCol="0">
            <a:spAutoFit/>
          </a:bodyPr>
          <a:lstStyle/>
          <a:p>
            <a:r>
              <a:rPr lang="fr-CA" dirty="0" smtClean="0">
                <a:sym typeface="Symbol"/>
              </a:rPr>
              <a:t>P = c +1/</a:t>
            </a:r>
            <a:r>
              <a:rPr lang="fr-CA" dirty="0" err="1" smtClean="0">
                <a:sym typeface="Symbol"/>
              </a:rPr>
              <a:t>bn</a:t>
            </a:r>
            <a:r>
              <a:rPr lang="fr-CA" dirty="0" smtClean="0">
                <a:sym typeface="Symbol"/>
              </a:rPr>
              <a:t> = F</a:t>
            </a:r>
            <a:r>
              <a:rPr lang="fr-CA" baseline="30000" dirty="0" smtClean="0">
                <a:sym typeface="Symbol"/>
              </a:rPr>
              <a:t>-</a:t>
            </a:r>
            <a:r>
              <a:rPr lang="fr-CA" dirty="0" smtClean="0">
                <a:sym typeface="Symbol"/>
              </a:rPr>
              <a:t>(n) </a:t>
            </a:r>
          </a:p>
          <a:p>
            <a:r>
              <a:rPr lang="fr-CA" dirty="0" smtClean="0">
                <a:sym typeface="Symbol"/>
              </a:rPr>
              <a:t>n  P</a:t>
            </a:r>
            <a:endParaRPr lang="fr-CA" dirty="0" smtClean="0"/>
          </a:p>
        </p:txBody>
      </p:sp>
      <p:sp>
        <p:nvSpPr>
          <p:cNvPr id="35" name="Line 4"/>
          <p:cNvSpPr>
            <a:spLocks noChangeShapeType="1"/>
          </p:cNvSpPr>
          <p:nvPr/>
        </p:nvSpPr>
        <p:spPr bwMode="auto">
          <a:xfrm>
            <a:off x="2843808" y="4437112"/>
            <a:ext cx="1874168" cy="25648"/>
          </a:xfrm>
          <a:prstGeom prst="line">
            <a:avLst/>
          </a:prstGeom>
          <a:noFill/>
          <a:ln w="9525">
            <a:solidFill>
              <a:schemeClr val="tx1"/>
            </a:solidFill>
            <a:prstDash val="dash"/>
            <a:round/>
            <a:headEnd/>
            <a:tailEnd/>
          </a:ln>
          <a:effectLst/>
        </p:spPr>
        <p:txBody>
          <a:bodyPr wrap="none" anchor="ctr"/>
          <a:lstStyle/>
          <a:p>
            <a:endParaRPr lang="fr-CA"/>
          </a:p>
        </p:txBody>
      </p:sp>
      <p:sp>
        <p:nvSpPr>
          <p:cNvPr id="36" name="Line 4"/>
          <p:cNvSpPr>
            <a:spLocks noChangeShapeType="1"/>
          </p:cNvSpPr>
          <p:nvPr/>
        </p:nvSpPr>
        <p:spPr bwMode="auto">
          <a:xfrm flipH="1" flipV="1">
            <a:off x="4716016" y="4437112"/>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17" name="Espace réservé du numéro de diapositive 16"/>
          <p:cNvSpPr>
            <a:spLocks noGrp="1"/>
          </p:cNvSpPr>
          <p:nvPr>
            <p:ph type="sldNum" sz="quarter" idx="12"/>
          </p:nvPr>
        </p:nvSpPr>
        <p:spPr/>
        <p:txBody>
          <a:bodyPr/>
          <a:lstStyle/>
          <a:p>
            <a:fld id="{555B84E7-B44B-450A-BBF1-EB1E92E27D5A}" type="slidenum">
              <a:rPr lang="fr-CA" smtClean="0"/>
              <a:pPr/>
              <a:t>36</a:t>
            </a:fld>
            <a:endParaRPr lang="fr-CA"/>
          </a:p>
        </p:txBody>
      </p:sp>
      <p:sp>
        <p:nvSpPr>
          <p:cNvPr id="18" name="Forme libre 17"/>
          <p:cNvSpPr/>
          <p:nvPr/>
        </p:nvSpPr>
        <p:spPr>
          <a:xfrm>
            <a:off x="3923928" y="2708920"/>
            <a:ext cx="2520280" cy="3024336"/>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1" name="AutoShape 24"/>
          <p:cNvSpPr>
            <a:spLocks noChangeAspect="1" noChangeArrowheads="1"/>
          </p:cNvSpPr>
          <p:nvPr/>
        </p:nvSpPr>
        <p:spPr bwMode="auto">
          <a:xfrm>
            <a:off x="4643562" y="4365104"/>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22" name="Text Box 11"/>
          <p:cNvSpPr txBox="1">
            <a:spLocks noChangeArrowheads="1"/>
          </p:cNvSpPr>
          <p:nvPr/>
        </p:nvSpPr>
        <p:spPr bwMode="auto">
          <a:xfrm>
            <a:off x="2483768" y="5445224"/>
            <a:ext cx="298480" cy="400110"/>
          </a:xfrm>
          <a:prstGeom prst="rect">
            <a:avLst/>
          </a:prstGeom>
          <a:noFill/>
          <a:ln w="9525">
            <a:noFill/>
            <a:miter lim="800000"/>
            <a:headEnd/>
            <a:tailEnd/>
          </a:ln>
          <a:effectLst/>
        </p:spPr>
        <p:txBody>
          <a:bodyPr wrap="none">
            <a:spAutoFit/>
          </a:bodyPr>
          <a:lstStyle/>
          <a:p>
            <a:r>
              <a:rPr lang="fr-FR" sz="2000" dirty="0" smtClean="0">
                <a:latin typeface="Times"/>
              </a:rPr>
              <a:t>c</a:t>
            </a:r>
            <a:endParaRPr lang="fr-FR" baseline="-25000" dirty="0">
              <a:latin typeface="Times"/>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ym typeface="Symbol"/>
              </a:rPr>
              <a:t>Effets de S</a:t>
            </a:r>
            <a:endParaRPr lang="fr-CA" dirty="0"/>
          </a:p>
        </p:txBody>
      </p:sp>
      <p:sp>
        <p:nvSpPr>
          <p:cNvPr id="4" name="Line 5"/>
          <p:cNvSpPr>
            <a:spLocks noChangeShapeType="1"/>
          </p:cNvSpPr>
          <p:nvPr/>
        </p:nvSpPr>
        <p:spPr bwMode="auto">
          <a:xfrm>
            <a:off x="2837186" y="5956176"/>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5" name="Line 6"/>
          <p:cNvSpPr>
            <a:spLocks noChangeShapeType="1"/>
          </p:cNvSpPr>
          <p:nvPr/>
        </p:nvSpPr>
        <p:spPr bwMode="auto">
          <a:xfrm flipV="1">
            <a:off x="2832423" y="2341439"/>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Text Box 11"/>
          <p:cNvSpPr txBox="1">
            <a:spLocks noChangeArrowheads="1"/>
          </p:cNvSpPr>
          <p:nvPr/>
        </p:nvSpPr>
        <p:spPr bwMode="auto">
          <a:xfrm>
            <a:off x="6516216" y="5949280"/>
            <a:ext cx="312906" cy="400110"/>
          </a:xfrm>
          <a:prstGeom prst="rect">
            <a:avLst/>
          </a:prstGeom>
          <a:noFill/>
          <a:ln w="9525">
            <a:noFill/>
            <a:miter lim="800000"/>
            <a:headEnd/>
            <a:tailEnd/>
          </a:ln>
          <a:effectLst/>
        </p:spPr>
        <p:txBody>
          <a:bodyPr wrap="none">
            <a:spAutoFit/>
          </a:bodyPr>
          <a:lstStyle/>
          <a:p>
            <a:r>
              <a:rPr lang="fr-FR" sz="2000" dirty="0" smtClean="0">
                <a:latin typeface="Times"/>
              </a:rPr>
              <a:t>n</a:t>
            </a:r>
            <a:endParaRPr lang="fr-FR" dirty="0">
              <a:latin typeface="Times"/>
            </a:endParaRPr>
          </a:p>
        </p:txBody>
      </p:sp>
      <p:sp>
        <p:nvSpPr>
          <p:cNvPr id="7" name="Text Box 13"/>
          <p:cNvSpPr txBox="1">
            <a:spLocks noChangeArrowheads="1"/>
          </p:cNvSpPr>
          <p:nvPr/>
        </p:nvSpPr>
        <p:spPr bwMode="auto">
          <a:xfrm>
            <a:off x="1619672" y="2060848"/>
            <a:ext cx="1196161" cy="400110"/>
          </a:xfrm>
          <a:prstGeom prst="rect">
            <a:avLst/>
          </a:prstGeom>
          <a:noFill/>
          <a:ln w="9525">
            <a:noFill/>
            <a:miter lim="800000"/>
            <a:headEnd/>
            <a:tailEnd/>
          </a:ln>
          <a:effectLst/>
        </p:spPr>
        <p:txBody>
          <a:bodyPr wrap="none">
            <a:spAutoFit/>
          </a:bodyPr>
          <a:lstStyle/>
          <a:p>
            <a:r>
              <a:rPr lang="fr-FR" sz="2000" dirty="0" smtClean="0">
                <a:latin typeface="Times"/>
              </a:rPr>
              <a:t>CTM et P</a:t>
            </a:r>
            <a:endParaRPr lang="fr-FR" dirty="0">
              <a:latin typeface="Times"/>
            </a:endParaRPr>
          </a:p>
        </p:txBody>
      </p:sp>
      <p:sp>
        <p:nvSpPr>
          <p:cNvPr id="10" name="Text Box 11"/>
          <p:cNvSpPr txBox="1">
            <a:spLocks noChangeArrowheads="1"/>
          </p:cNvSpPr>
          <p:nvPr/>
        </p:nvSpPr>
        <p:spPr bwMode="auto">
          <a:xfrm>
            <a:off x="2411760" y="4077072"/>
            <a:ext cx="504056" cy="400110"/>
          </a:xfrm>
          <a:prstGeom prst="rect">
            <a:avLst/>
          </a:prstGeom>
          <a:noFill/>
          <a:ln w="9525">
            <a:noFill/>
            <a:miter lim="800000"/>
            <a:headEnd/>
            <a:tailEnd/>
          </a:ln>
          <a:effectLst/>
        </p:spPr>
        <p:txBody>
          <a:bodyPr wrap="square">
            <a:spAutoFit/>
          </a:bodyPr>
          <a:lstStyle/>
          <a:p>
            <a:r>
              <a:rPr lang="fr-FR" sz="2000" dirty="0" smtClean="0">
                <a:latin typeface="Times"/>
              </a:rPr>
              <a:t>P</a:t>
            </a:r>
            <a:r>
              <a:rPr lang="fr-FR" sz="2000" baseline="-25000" dirty="0" smtClean="0">
                <a:latin typeface="Times"/>
              </a:rPr>
              <a:t>1</a:t>
            </a:r>
            <a:endParaRPr lang="fr-FR" baseline="-25000" dirty="0">
              <a:latin typeface="Times"/>
            </a:endParaRPr>
          </a:p>
        </p:txBody>
      </p:sp>
      <p:sp>
        <p:nvSpPr>
          <p:cNvPr id="11" name="Text Box 11"/>
          <p:cNvSpPr txBox="1">
            <a:spLocks noChangeArrowheads="1"/>
          </p:cNvSpPr>
          <p:nvPr/>
        </p:nvSpPr>
        <p:spPr bwMode="auto">
          <a:xfrm>
            <a:off x="4547126" y="5949280"/>
            <a:ext cx="596638" cy="400110"/>
          </a:xfrm>
          <a:prstGeom prst="rect">
            <a:avLst/>
          </a:prstGeom>
          <a:noFill/>
          <a:ln w="9525">
            <a:noFill/>
            <a:miter lim="800000"/>
            <a:headEnd/>
            <a:tailEnd/>
          </a:ln>
          <a:effectLst/>
        </p:spPr>
        <p:txBody>
          <a:bodyPr wrap="none">
            <a:spAutoFit/>
          </a:bodyPr>
          <a:lstStyle/>
          <a:p>
            <a:r>
              <a:rPr lang="fr-FR" sz="2000" dirty="0" smtClean="0">
                <a:latin typeface="Times"/>
              </a:rPr>
              <a:t>nm</a:t>
            </a:r>
            <a:r>
              <a:rPr lang="fr-FR" sz="2000" baseline="-25000" dirty="0" smtClean="0">
                <a:latin typeface="Times"/>
              </a:rPr>
              <a:t>1</a:t>
            </a:r>
            <a:endParaRPr lang="fr-FR" baseline="-25000" dirty="0">
              <a:latin typeface="Times"/>
            </a:endParaRPr>
          </a:p>
        </p:txBody>
      </p:sp>
      <p:sp>
        <p:nvSpPr>
          <p:cNvPr id="12" name="Text Box 29"/>
          <p:cNvSpPr txBox="1">
            <a:spLocks noChangeArrowheads="1"/>
          </p:cNvSpPr>
          <p:nvPr/>
        </p:nvSpPr>
        <p:spPr bwMode="auto">
          <a:xfrm>
            <a:off x="6732240" y="2924944"/>
            <a:ext cx="792088" cy="400110"/>
          </a:xfrm>
          <a:prstGeom prst="rect">
            <a:avLst/>
          </a:prstGeom>
          <a:noFill/>
          <a:ln w="9525">
            <a:noFill/>
            <a:miter lim="800000"/>
            <a:headEnd/>
            <a:tailEnd/>
          </a:ln>
          <a:effectLst/>
        </p:spPr>
        <p:txBody>
          <a:bodyPr wrap="square">
            <a:spAutoFit/>
          </a:bodyPr>
          <a:lstStyle/>
          <a:p>
            <a:r>
              <a:rPr lang="fr-FR" sz="2000" dirty="0" smtClean="0">
                <a:solidFill>
                  <a:schemeClr val="tx2"/>
                </a:solidFill>
                <a:latin typeface="Times"/>
              </a:rPr>
              <a:t>CC</a:t>
            </a:r>
            <a:r>
              <a:rPr lang="fr-FR" sz="2000" baseline="-25000" dirty="0" smtClean="0">
                <a:solidFill>
                  <a:schemeClr val="tx2"/>
                </a:solidFill>
                <a:latin typeface="Times"/>
              </a:rPr>
              <a:t>1</a:t>
            </a:r>
            <a:endParaRPr lang="fr-FR" baseline="-25000" dirty="0">
              <a:latin typeface="Times"/>
            </a:endParaRPr>
          </a:p>
        </p:txBody>
      </p:sp>
      <p:sp>
        <p:nvSpPr>
          <p:cNvPr id="13" name="Text Box 29"/>
          <p:cNvSpPr txBox="1">
            <a:spLocks noChangeArrowheads="1"/>
          </p:cNvSpPr>
          <p:nvPr/>
        </p:nvSpPr>
        <p:spPr bwMode="auto">
          <a:xfrm>
            <a:off x="6804248" y="5301208"/>
            <a:ext cx="470000"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PP</a:t>
            </a:r>
            <a:endParaRPr lang="fr-FR" dirty="0">
              <a:latin typeface="Times"/>
            </a:endParaRPr>
          </a:p>
        </p:txBody>
      </p:sp>
      <p:sp>
        <p:nvSpPr>
          <p:cNvPr id="16" name="Line 4"/>
          <p:cNvSpPr>
            <a:spLocks noChangeShapeType="1"/>
          </p:cNvSpPr>
          <p:nvPr/>
        </p:nvSpPr>
        <p:spPr bwMode="auto">
          <a:xfrm>
            <a:off x="2843808" y="4293096"/>
            <a:ext cx="1874168" cy="25648"/>
          </a:xfrm>
          <a:prstGeom prst="line">
            <a:avLst/>
          </a:prstGeom>
          <a:noFill/>
          <a:ln w="9525">
            <a:solidFill>
              <a:schemeClr val="tx1"/>
            </a:solidFill>
            <a:prstDash val="dash"/>
            <a:round/>
            <a:headEnd/>
            <a:tailEnd/>
          </a:ln>
          <a:effectLst/>
        </p:spPr>
        <p:txBody>
          <a:bodyPr wrap="none" anchor="ctr"/>
          <a:lstStyle/>
          <a:p>
            <a:endParaRPr lang="fr-CA"/>
          </a:p>
        </p:txBody>
      </p:sp>
      <p:sp>
        <p:nvSpPr>
          <p:cNvPr id="17" name="Line 4"/>
          <p:cNvSpPr>
            <a:spLocks noChangeShapeType="1"/>
          </p:cNvSpPr>
          <p:nvPr/>
        </p:nvSpPr>
        <p:spPr bwMode="auto">
          <a:xfrm flipH="1" flipV="1">
            <a:off x="4716016" y="4293096"/>
            <a:ext cx="0" cy="1656184"/>
          </a:xfrm>
          <a:prstGeom prst="line">
            <a:avLst/>
          </a:prstGeom>
          <a:noFill/>
          <a:ln w="9525">
            <a:solidFill>
              <a:schemeClr val="tx1"/>
            </a:solidFill>
            <a:prstDash val="dash"/>
            <a:round/>
            <a:headEnd/>
            <a:tailEnd/>
          </a:ln>
          <a:effectLst/>
        </p:spPr>
        <p:txBody>
          <a:bodyPr wrap="none" anchor="ctr"/>
          <a:lstStyle/>
          <a:p>
            <a:endParaRPr lang="fr-CA"/>
          </a:p>
        </p:txBody>
      </p:sp>
      <p:grpSp>
        <p:nvGrpSpPr>
          <p:cNvPr id="31" name="Groupe 30"/>
          <p:cNvGrpSpPr/>
          <p:nvPr/>
        </p:nvGrpSpPr>
        <p:grpSpPr>
          <a:xfrm>
            <a:off x="2843808" y="4109010"/>
            <a:ext cx="4248472" cy="1408222"/>
            <a:chOff x="2843808" y="4109010"/>
            <a:chExt cx="4248472" cy="1408222"/>
          </a:xfrm>
        </p:grpSpPr>
        <p:sp>
          <p:nvSpPr>
            <p:cNvPr id="18" name="Freeform 2"/>
            <p:cNvSpPr>
              <a:spLocks/>
            </p:cNvSpPr>
            <p:nvPr/>
          </p:nvSpPr>
          <p:spPr bwMode="auto">
            <a:xfrm flipH="1">
              <a:off x="2843808" y="4509120"/>
              <a:ext cx="4032448" cy="1008112"/>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9" name="Text Box 29"/>
            <p:cNvSpPr txBox="1">
              <a:spLocks noChangeArrowheads="1"/>
            </p:cNvSpPr>
            <p:nvPr/>
          </p:nvSpPr>
          <p:spPr bwMode="auto">
            <a:xfrm>
              <a:off x="6444208" y="4109010"/>
              <a:ext cx="648072" cy="400110"/>
            </a:xfrm>
            <a:prstGeom prst="rect">
              <a:avLst/>
            </a:prstGeom>
            <a:noFill/>
            <a:ln w="9525">
              <a:noFill/>
              <a:miter lim="800000"/>
              <a:headEnd/>
              <a:tailEnd/>
            </a:ln>
            <a:effectLst/>
          </p:spPr>
          <p:txBody>
            <a:bodyPr wrap="square">
              <a:spAutoFit/>
            </a:bodyPr>
            <a:lstStyle/>
            <a:p>
              <a:r>
                <a:rPr lang="fr-FR" sz="2000" dirty="0" smtClean="0">
                  <a:solidFill>
                    <a:schemeClr val="tx2"/>
                  </a:solidFill>
                  <a:latin typeface="Times"/>
                </a:rPr>
                <a:t>CC</a:t>
              </a:r>
              <a:r>
                <a:rPr lang="fr-FR" sz="2000" baseline="-25000" dirty="0" smtClean="0">
                  <a:solidFill>
                    <a:schemeClr val="tx2"/>
                  </a:solidFill>
                  <a:latin typeface="Times"/>
                </a:rPr>
                <a:t>2</a:t>
              </a:r>
              <a:endParaRPr lang="fr-FR" baseline="-25000" dirty="0">
                <a:latin typeface="Times"/>
              </a:endParaRPr>
            </a:p>
          </p:txBody>
        </p:sp>
      </p:grpSp>
      <p:grpSp>
        <p:nvGrpSpPr>
          <p:cNvPr id="32" name="Groupe 31"/>
          <p:cNvGrpSpPr/>
          <p:nvPr/>
        </p:nvGrpSpPr>
        <p:grpSpPr>
          <a:xfrm>
            <a:off x="2411760" y="4653136"/>
            <a:ext cx="3384376" cy="1696254"/>
            <a:chOff x="2411760" y="4653136"/>
            <a:chExt cx="3384376" cy="1696254"/>
          </a:xfrm>
        </p:grpSpPr>
        <p:sp>
          <p:nvSpPr>
            <p:cNvPr id="20" name="Text Box 11"/>
            <p:cNvSpPr txBox="1">
              <a:spLocks noChangeArrowheads="1"/>
            </p:cNvSpPr>
            <p:nvPr/>
          </p:nvSpPr>
          <p:spPr bwMode="auto">
            <a:xfrm>
              <a:off x="2411760" y="4653136"/>
              <a:ext cx="432048" cy="400110"/>
            </a:xfrm>
            <a:prstGeom prst="rect">
              <a:avLst/>
            </a:prstGeom>
            <a:noFill/>
            <a:ln w="9525">
              <a:noFill/>
              <a:miter lim="800000"/>
              <a:headEnd/>
              <a:tailEnd/>
            </a:ln>
            <a:effectLst/>
          </p:spPr>
          <p:txBody>
            <a:bodyPr wrap="square">
              <a:spAutoFit/>
            </a:bodyPr>
            <a:lstStyle/>
            <a:p>
              <a:r>
                <a:rPr lang="fr-FR" sz="2000" dirty="0" smtClean="0">
                  <a:latin typeface="Times"/>
                </a:rPr>
                <a:t>P</a:t>
              </a:r>
              <a:r>
                <a:rPr lang="fr-FR" sz="2000" baseline="-25000" dirty="0" smtClean="0">
                  <a:latin typeface="Times"/>
                </a:rPr>
                <a:t>2</a:t>
              </a:r>
              <a:endParaRPr lang="fr-FR" baseline="-25000" dirty="0">
                <a:latin typeface="Times"/>
              </a:endParaRPr>
            </a:p>
          </p:txBody>
        </p:sp>
        <p:sp>
          <p:nvSpPr>
            <p:cNvPr id="21" name="Text Box 11"/>
            <p:cNvSpPr txBox="1">
              <a:spLocks noChangeArrowheads="1"/>
            </p:cNvSpPr>
            <p:nvPr/>
          </p:nvSpPr>
          <p:spPr bwMode="auto">
            <a:xfrm>
              <a:off x="5148064" y="5949280"/>
              <a:ext cx="648072" cy="400110"/>
            </a:xfrm>
            <a:prstGeom prst="rect">
              <a:avLst/>
            </a:prstGeom>
            <a:noFill/>
            <a:ln w="9525">
              <a:noFill/>
              <a:miter lim="800000"/>
              <a:headEnd/>
              <a:tailEnd/>
            </a:ln>
            <a:effectLst/>
          </p:spPr>
          <p:txBody>
            <a:bodyPr wrap="square">
              <a:spAutoFit/>
            </a:bodyPr>
            <a:lstStyle/>
            <a:p>
              <a:r>
                <a:rPr lang="fr-FR" sz="2000" dirty="0" smtClean="0">
                  <a:latin typeface="Times"/>
                </a:rPr>
                <a:t>nm</a:t>
              </a:r>
              <a:r>
                <a:rPr lang="fr-FR" sz="2000" baseline="-25000" dirty="0" smtClean="0">
                  <a:latin typeface="Times"/>
                </a:rPr>
                <a:t>2</a:t>
              </a:r>
              <a:endParaRPr lang="fr-FR" baseline="-25000" dirty="0">
                <a:latin typeface="Times"/>
              </a:endParaRPr>
            </a:p>
          </p:txBody>
        </p:sp>
        <p:sp>
          <p:nvSpPr>
            <p:cNvPr id="22" name="Line 4"/>
            <p:cNvSpPr>
              <a:spLocks noChangeShapeType="1"/>
            </p:cNvSpPr>
            <p:nvPr/>
          </p:nvSpPr>
          <p:spPr bwMode="auto">
            <a:xfrm>
              <a:off x="2915816" y="4941168"/>
              <a:ext cx="2376264" cy="0"/>
            </a:xfrm>
            <a:prstGeom prst="line">
              <a:avLst/>
            </a:prstGeom>
            <a:noFill/>
            <a:ln w="9525">
              <a:solidFill>
                <a:schemeClr val="tx1"/>
              </a:solidFill>
              <a:prstDash val="dash"/>
              <a:round/>
              <a:headEnd/>
              <a:tailEnd/>
            </a:ln>
            <a:effectLst/>
          </p:spPr>
          <p:txBody>
            <a:bodyPr wrap="none" anchor="ctr"/>
            <a:lstStyle/>
            <a:p>
              <a:endParaRPr lang="fr-CA"/>
            </a:p>
          </p:txBody>
        </p:sp>
        <p:sp>
          <p:nvSpPr>
            <p:cNvPr id="23" name="Line 4"/>
            <p:cNvSpPr>
              <a:spLocks noChangeShapeType="1"/>
            </p:cNvSpPr>
            <p:nvPr/>
          </p:nvSpPr>
          <p:spPr bwMode="auto">
            <a:xfrm flipV="1">
              <a:off x="5292080" y="4941168"/>
              <a:ext cx="0" cy="1008112"/>
            </a:xfrm>
            <a:prstGeom prst="line">
              <a:avLst/>
            </a:prstGeom>
            <a:noFill/>
            <a:ln w="9525">
              <a:solidFill>
                <a:schemeClr val="tx1"/>
              </a:solidFill>
              <a:prstDash val="dash"/>
              <a:round/>
              <a:headEnd/>
              <a:tailEnd/>
            </a:ln>
            <a:effectLst/>
          </p:spPr>
          <p:txBody>
            <a:bodyPr wrap="none" anchor="ctr"/>
            <a:lstStyle/>
            <a:p>
              <a:endParaRPr lang="fr-CA"/>
            </a:p>
          </p:txBody>
        </p:sp>
      </p:grpSp>
      <p:sp>
        <p:nvSpPr>
          <p:cNvPr id="24" name="ZoneTexte 23"/>
          <p:cNvSpPr txBox="1"/>
          <p:nvPr/>
        </p:nvSpPr>
        <p:spPr>
          <a:xfrm>
            <a:off x="4788024" y="1124744"/>
            <a:ext cx="4104457" cy="1754326"/>
          </a:xfrm>
          <a:prstGeom prst="rect">
            <a:avLst/>
          </a:prstGeom>
          <a:noFill/>
        </p:spPr>
        <p:txBody>
          <a:bodyPr wrap="square" rtlCol="0">
            <a:spAutoFit/>
          </a:bodyPr>
          <a:lstStyle/>
          <a:p>
            <a:r>
              <a:rPr lang="fr-CA" dirty="0">
                <a:sym typeface="Symbol"/>
              </a:rPr>
              <a:t>S amène </a:t>
            </a:r>
            <a:r>
              <a:rPr lang="fr-CA" dirty="0" smtClean="0">
                <a:sym typeface="Symbol"/>
              </a:rPr>
              <a:t>plus de diversité et un P plus bas! WOW!</a:t>
            </a:r>
          </a:p>
          <a:p>
            <a:r>
              <a:rPr lang="fr-CA" dirty="0" smtClean="0">
                <a:sym typeface="Symbol"/>
              </a:rPr>
              <a:t>n sur les deux marchés locaux va de pair avec </a:t>
            </a:r>
            <a:r>
              <a:rPr lang="fr-CA" dirty="0">
                <a:sym typeface="Symbol"/>
              </a:rPr>
              <a:t> </a:t>
            </a:r>
            <a:r>
              <a:rPr lang="fr-CA" dirty="0" smtClean="0">
                <a:sym typeface="Symbol"/>
              </a:rPr>
              <a:t>n dans le monde (n</a:t>
            </a:r>
            <a:r>
              <a:rPr lang="fr-CA" baseline="-25000" dirty="0" smtClean="0">
                <a:sym typeface="Symbol"/>
              </a:rPr>
              <a:t>1</a:t>
            </a:r>
            <a:r>
              <a:rPr lang="fr-CA" dirty="0" smtClean="0">
                <a:sym typeface="Symbol"/>
              </a:rPr>
              <a:t>+n</a:t>
            </a:r>
            <a:r>
              <a:rPr lang="fr-CA" baseline="-25000" dirty="0" smtClean="0">
                <a:sym typeface="Symbol"/>
              </a:rPr>
              <a:t>2</a:t>
            </a:r>
            <a:r>
              <a:rPr lang="fr-CA" dirty="0" smtClean="0">
                <a:sym typeface="Symbol"/>
              </a:rPr>
              <a:t>n</a:t>
            </a:r>
            <a:r>
              <a:rPr lang="fr-CA" baseline="-25000" dirty="0" smtClean="0">
                <a:sym typeface="Symbol"/>
              </a:rPr>
              <a:t>m</a:t>
            </a:r>
            <a:r>
              <a:rPr lang="fr-CA" dirty="0" smtClean="0">
                <a:sym typeface="Symbol"/>
              </a:rPr>
              <a:t>), qui permet Q par firme et </a:t>
            </a:r>
            <a:r>
              <a:rPr lang="fr-CA" dirty="0">
                <a:sym typeface="Symbol"/>
              </a:rPr>
              <a:t> </a:t>
            </a:r>
            <a:r>
              <a:rPr lang="fr-CA" dirty="0" smtClean="0">
                <a:sym typeface="Symbol"/>
              </a:rPr>
              <a:t>CTM</a:t>
            </a:r>
          </a:p>
        </p:txBody>
      </p:sp>
      <p:sp>
        <p:nvSpPr>
          <p:cNvPr id="25" name="ZoneTexte 24"/>
          <p:cNvSpPr txBox="1"/>
          <p:nvPr/>
        </p:nvSpPr>
        <p:spPr>
          <a:xfrm>
            <a:off x="5796136" y="3645024"/>
            <a:ext cx="2664296" cy="369332"/>
          </a:xfrm>
          <a:prstGeom prst="rect">
            <a:avLst/>
          </a:prstGeom>
          <a:noFill/>
        </p:spPr>
        <p:txBody>
          <a:bodyPr wrap="square" rtlCol="0">
            <a:spAutoFit/>
          </a:bodyPr>
          <a:lstStyle/>
          <a:p>
            <a:r>
              <a:rPr lang="fr-CA" dirty="0" smtClean="0"/>
              <a:t>CTM = n*F/S+c = F</a:t>
            </a:r>
            <a:r>
              <a:rPr lang="fr-CA" baseline="30000" dirty="0" smtClean="0"/>
              <a:t>+</a:t>
            </a:r>
            <a:r>
              <a:rPr lang="fr-CA" dirty="0" smtClean="0"/>
              <a:t>(n) </a:t>
            </a:r>
          </a:p>
        </p:txBody>
      </p:sp>
      <p:sp>
        <p:nvSpPr>
          <p:cNvPr id="26" name="Espace réservé du numéro de diapositive 25"/>
          <p:cNvSpPr>
            <a:spLocks noGrp="1"/>
          </p:cNvSpPr>
          <p:nvPr>
            <p:ph type="sldNum" sz="quarter" idx="12"/>
          </p:nvPr>
        </p:nvSpPr>
        <p:spPr/>
        <p:txBody>
          <a:bodyPr/>
          <a:lstStyle/>
          <a:p>
            <a:fld id="{555B84E7-B44B-450A-BBF1-EB1E92E27D5A}" type="slidenum">
              <a:rPr lang="fr-CA" smtClean="0"/>
              <a:pPr/>
              <a:t>37</a:t>
            </a:fld>
            <a:endParaRPr lang="fr-CA"/>
          </a:p>
        </p:txBody>
      </p:sp>
      <p:sp>
        <p:nvSpPr>
          <p:cNvPr id="27" name="Freeform 2"/>
          <p:cNvSpPr>
            <a:spLocks/>
          </p:cNvSpPr>
          <p:nvPr/>
        </p:nvSpPr>
        <p:spPr bwMode="auto">
          <a:xfrm flipH="1">
            <a:off x="2843808" y="2924944"/>
            <a:ext cx="4032448" cy="2592288"/>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28" name="Forme libre 27"/>
          <p:cNvSpPr/>
          <p:nvPr/>
        </p:nvSpPr>
        <p:spPr>
          <a:xfrm>
            <a:off x="3851920" y="2708920"/>
            <a:ext cx="3168352" cy="3024336"/>
          </a:xfrm>
          <a:custGeom>
            <a:avLst/>
            <a:gdLst>
              <a:gd name="connsiteX0" fmla="*/ 0 w 3619500"/>
              <a:gd name="connsiteY0" fmla="*/ 0 h 1066800"/>
              <a:gd name="connsiteX1" fmla="*/ 1143000 w 3619500"/>
              <a:gd name="connsiteY1" fmla="*/ 647700 h 1066800"/>
              <a:gd name="connsiteX2" fmla="*/ 2381250 w 3619500"/>
              <a:gd name="connsiteY2" fmla="*/ 952500 h 1066800"/>
              <a:gd name="connsiteX3" fmla="*/ 3619500 w 3619500"/>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619500" h="1066800">
                <a:moveTo>
                  <a:pt x="0" y="0"/>
                </a:moveTo>
                <a:cubicBezTo>
                  <a:pt x="373062" y="244475"/>
                  <a:pt x="746125" y="488950"/>
                  <a:pt x="1143000" y="647700"/>
                </a:cubicBezTo>
                <a:cubicBezTo>
                  <a:pt x="1539875" y="806450"/>
                  <a:pt x="1968500" y="882650"/>
                  <a:pt x="2381250" y="952500"/>
                </a:cubicBezTo>
                <a:cubicBezTo>
                  <a:pt x="2794000" y="1022350"/>
                  <a:pt x="3206750" y="1044575"/>
                  <a:pt x="3619500" y="1066800"/>
                </a:cubicBez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9" name="AutoShape 24"/>
          <p:cNvSpPr>
            <a:spLocks noChangeAspect="1" noChangeArrowheads="1"/>
          </p:cNvSpPr>
          <p:nvPr/>
        </p:nvSpPr>
        <p:spPr bwMode="auto">
          <a:xfrm>
            <a:off x="4643562" y="4221088"/>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30" name="AutoShape 24"/>
          <p:cNvSpPr>
            <a:spLocks noChangeAspect="1" noChangeArrowheads="1"/>
          </p:cNvSpPr>
          <p:nvPr/>
        </p:nvSpPr>
        <p:spPr bwMode="auto">
          <a:xfrm>
            <a:off x="5220072" y="4868713"/>
            <a:ext cx="144462" cy="144463"/>
          </a:xfrm>
          <a:prstGeom prst="flowChartConnector">
            <a:avLst/>
          </a:prstGeom>
          <a:solidFill>
            <a:schemeClr val="hlink"/>
          </a:solidFill>
          <a:ln w="9525">
            <a:noFill/>
            <a:round/>
            <a:headEnd/>
            <a:tailEnd/>
          </a:ln>
          <a:effectLst/>
        </p:spPr>
        <p:txBody>
          <a:bodyPr wrap="none" anchor="ctr"/>
          <a:lstStyle/>
          <a:p>
            <a:endParaRPr lang="fr-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Éco. d’échelle et av. </a:t>
            </a:r>
            <a:r>
              <a:rPr lang="fr-CA" dirty="0" err="1" smtClean="0"/>
              <a:t>comp</a:t>
            </a:r>
            <a:r>
              <a:rPr lang="fr-CA" dirty="0" smtClean="0"/>
              <a:t>. (1)</a:t>
            </a:r>
            <a:endParaRPr lang="fr-CA" dirty="0"/>
          </a:p>
        </p:txBody>
      </p:sp>
      <p:sp>
        <p:nvSpPr>
          <p:cNvPr id="3" name="Espace réservé du contenu 2"/>
          <p:cNvSpPr>
            <a:spLocks noGrp="1"/>
          </p:cNvSpPr>
          <p:nvPr>
            <p:ph idx="1"/>
          </p:nvPr>
        </p:nvSpPr>
        <p:spPr>
          <a:xfrm>
            <a:off x="457200" y="1600200"/>
            <a:ext cx="7859216" cy="4525963"/>
          </a:xfrm>
        </p:spPr>
        <p:txBody>
          <a:bodyPr/>
          <a:lstStyle/>
          <a:p>
            <a:r>
              <a:rPr lang="fr-CA" dirty="0" smtClean="0"/>
              <a:t>Soit le pays 1 toujours </a:t>
            </a:r>
            <a:r>
              <a:rPr lang="fr-CA" dirty="0" err="1" smtClean="0"/>
              <a:t>rel</a:t>
            </a:r>
            <a:r>
              <a:rPr lang="fr-CA" dirty="0" smtClean="0"/>
              <a:t>. mieux doté en K et le bien x toujours </a:t>
            </a:r>
            <a:r>
              <a:rPr lang="fr-CA" dirty="0" err="1" smtClean="0"/>
              <a:t>rel</a:t>
            </a:r>
            <a:r>
              <a:rPr lang="fr-CA" dirty="0" smtClean="0"/>
              <a:t>. plus intensif en utilisation de K</a:t>
            </a:r>
          </a:p>
          <a:p>
            <a:endParaRPr lang="fr-CA" dirty="0" smtClean="0"/>
          </a:p>
          <a:p>
            <a:r>
              <a:rPr lang="fr-CA" dirty="0" smtClean="0"/>
              <a:t>En ccp, le pays 1 se spécialise dans x et en exporte une certaine Q vers le pays 2 en échange d’une Q de y (voir thème 3)</a:t>
            </a:r>
          </a:p>
          <a:p>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38</a:t>
            </a:fld>
            <a:endParaRPr lang="fr-CA"/>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Éco. d’échelle et av. </a:t>
            </a:r>
            <a:r>
              <a:rPr lang="fr-CA" dirty="0" err="1" smtClean="0"/>
              <a:t>comp</a:t>
            </a:r>
            <a:r>
              <a:rPr lang="fr-CA" dirty="0" smtClean="0"/>
              <a:t>. (2)</a:t>
            </a:r>
            <a:endParaRPr lang="fr-CA" dirty="0"/>
          </a:p>
        </p:txBody>
      </p:sp>
      <p:sp>
        <p:nvSpPr>
          <p:cNvPr id="3" name="Espace réservé du contenu 2"/>
          <p:cNvSpPr>
            <a:spLocks noGrp="1"/>
          </p:cNvSpPr>
          <p:nvPr>
            <p:ph idx="1"/>
          </p:nvPr>
        </p:nvSpPr>
        <p:spPr>
          <a:xfrm>
            <a:off x="457200" y="1600200"/>
            <a:ext cx="7859216" cy="4525963"/>
          </a:xfrm>
        </p:spPr>
        <p:txBody>
          <a:bodyPr>
            <a:normAutofit fontScale="92500" lnSpcReduction="10000"/>
          </a:bodyPr>
          <a:lstStyle/>
          <a:p>
            <a:r>
              <a:rPr lang="fr-CA" dirty="0" smtClean="0"/>
              <a:t>Supposons maintenant que le marché de x soit en cc </a:t>
            </a:r>
            <a:r>
              <a:rPr lang="fr-CA" dirty="0" err="1" smtClean="0"/>
              <a:t>monop</a:t>
            </a:r>
            <a:r>
              <a:rPr lang="fr-CA" dirty="0" smtClean="0"/>
              <a:t>.</a:t>
            </a:r>
          </a:p>
          <a:p>
            <a:endParaRPr lang="fr-CA" dirty="0" smtClean="0"/>
          </a:p>
          <a:p>
            <a:r>
              <a:rPr lang="fr-CA" dirty="0" smtClean="0"/>
              <a:t>Le pays 1 se spécialise toujours dans la </a:t>
            </a:r>
            <a:r>
              <a:rPr lang="fr-CA" dirty="0" err="1" smtClean="0"/>
              <a:t>prod</a:t>
            </a:r>
            <a:r>
              <a:rPr lang="fr-CA" dirty="0" smtClean="0"/>
              <a:t>. de x, mais ses cons. désirent aussi M des Q de x du pays 2 (</a:t>
            </a:r>
            <a:r>
              <a:rPr lang="fr-CA" dirty="0" err="1" smtClean="0"/>
              <a:t>pcq</a:t>
            </a:r>
            <a:r>
              <a:rPr lang="fr-CA" dirty="0" smtClean="0"/>
              <a:t> qu’ils sont </a:t>
            </a:r>
            <a:r>
              <a:rPr lang="fr-CA" dirty="0" err="1" smtClean="0"/>
              <a:t>diff</a:t>
            </a:r>
            <a:r>
              <a:rPr lang="fr-CA" dirty="0" smtClean="0"/>
              <a:t>.!)</a:t>
            </a:r>
          </a:p>
          <a:p>
            <a:endParaRPr lang="fr-CA" dirty="0" smtClean="0"/>
          </a:p>
          <a:p>
            <a:r>
              <a:rPr lang="fr-CA" dirty="0" smtClean="0"/>
              <a:t>Une partie de la valeur des X de x sert à financer l’achat de y, mais une autre partie sert à financer les M de x</a:t>
            </a:r>
          </a:p>
          <a:p>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39</a:t>
            </a:fld>
            <a:endParaRPr lang="fr-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latin typeface="+mn-lt"/>
              </a:rPr>
              <a:t>Contexte</a:t>
            </a:r>
            <a:endParaRPr lang="fr-CA" dirty="0">
              <a:latin typeface="+mn-lt"/>
            </a:endParaRPr>
          </a:p>
        </p:txBody>
      </p:sp>
      <p:sp>
        <p:nvSpPr>
          <p:cNvPr id="3" name="Espace réservé du contenu 2"/>
          <p:cNvSpPr>
            <a:spLocks noGrp="1"/>
          </p:cNvSpPr>
          <p:nvPr>
            <p:ph idx="1"/>
          </p:nvPr>
        </p:nvSpPr>
        <p:spPr>
          <a:xfrm>
            <a:off x="457200" y="1412776"/>
            <a:ext cx="8435280" cy="5445224"/>
          </a:xfrm>
        </p:spPr>
        <p:txBody>
          <a:bodyPr>
            <a:normAutofit fontScale="85000" lnSpcReduction="20000"/>
          </a:bodyPr>
          <a:lstStyle/>
          <a:p>
            <a:r>
              <a:rPr lang="fr-CA" dirty="0" smtClean="0"/>
              <a:t>Que les av. </a:t>
            </a:r>
            <a:r>
              <a:rPr lang="fr-CA" dirty="0" err="1" smtClean="0"/>
              <a:t>comp</a:t>
            </a:r>
            <a:r>
              <a:rPr lang="fr-CA" dirty="0" smtClean="0"/>
              <a:t>. soient issus d’écarts de productivité relatives donnés (Ricardo) ou en amont d’écarts de dotation en facteurs (HOS), ils impliquent des </a:t>
            </a:r>
            <a:r>
              <a:rPr lang="fr-CA" dirty="0" err="1" smtClean="0"/>
              <a:t>diff</a:t>
            </a:r>
            <a:r>
              <a:rPr lang="fr-CA" dirty="0" smtClean="0"/>
              <a:t>. importantes entre les partenaires.</a:t>
            </a:r>
          </a:p>
          <a:p>
            <a:endParaRPr lang="fr-CA" dirty="0" smtClean="0"/>
          </a:p>
          <a:p>
            <a:r>
              <a:rPr lang="fr-CA" dirty="0" smtClean="0"/>
              <a:t>Dans les faits, les flux </a:t>
            </a:r>
            <a:r>
              <a:rPr lang="fr-CA" dirty="0" err="1" smtClean="0"/>
              <a:t>comm</a:t>
            </a:r>
            <a:r>
              <a:rPr lang="fr-CA" dirty="0" smtClean="0"/>
              <a:t>. les plus importants sont observés entre les PD</a:t>
            </a:r>
          </a:p>
          <a:p>
            <a:endParaRPr lang="fr-CA" dirty="0" smtClean="0"/>
          </a:p>
          <a:p>
            <a:r>
              <a:rPr lang="fr-CA" dirty="0" smtClean="0"/>
              <a:t>Les échanges entre des partenaires similaires (</a:t>
            </a:r>
            <a:r>
              <a:rPr lang="fr-CA" dirty="0" err="1" smtClean="0"/>
              <a:t>CR</a:t>
            </a:r>
            <a:r>
              <a:rPr lang="fr-CA" baseline="-25000" dirty="0" err="1" smtClean="0"/>
              <a:t>j</a:t>
            </a:r>
            <a:r>
              <a:rPr lang="fr-CA" dirty="0" smtClean="0"/>
              <a:t> similaires) s’expliquent mieux par la présence d’économies d’échelle.</a:t>
            </a:r>
          </a:p>
          <a:p>
            <a:endParaRPr lang="fr-CA" dirty="0" smtClean="0"/>
          </a:p>
          <a:p>
            <a:r>
              <a:rPr lang="fr-CA" dirty="0" smtClean="0"/>
              <a:t>Il est question ici des «nouvelles théories du commerce international» développées par </a:t>
            </a:r>
            <a:r>
              <a:rPr lang="fr-CA" dirty="0" err="1" smtClean="0"/>
              <a:t>Krugman</a:t>
            </a:r>
            <a:r>
              <a:rPr lang="fr-CA" dirty="0" smtClean="0"/>
              <a:t> et d’autres dans les années 80</a:t>
            </a:r>
          </a:p>
          <a:p>
            <a:pPr lvl="1"/>
            <a:endParaRPr lang="fr-CA" dirty="0" smtClean="0"/>
          </a:p>
          <a:p>
            <a:pPr lvl="2">
              <a:buNone/>
            </a:pP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4</a:t>
            </a:fld>
            <a:endParaRPr lang="fr-CA"/>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a:bodyPr>
          <a:lstStyle/>
          <a:p>
            <a:r>
              <a:rPr lang="fr-CA" dirty="0" err="1" smtClean="0"/>
              <a:t>Comm</a:t>
            </a:r>
            <a:r>
              <a:rPr lang="fr-CA" dirty="0" smtClean="0"/>
              <a:t>. inter et </a:t>
            </a:r>
            <a:r>
              <a:rPr lang="fr-CA" dirty="0" err="1" smtClean="0"/>
              <a:t>intrabranche</a:t>
            </a:r>
            <a:r>
              <a:rPr lang="fr-CA" dirty="0" smtClean="0"/>
              <a:t> (1)</a:t>
            </a:r>
            <a:endParaRPr lang="fr-CA" dirty="0"/>
          </a:p>
        </p:txBody>
      </p:sp>
      <p:sp>
        <p:nvSpPr>
          <p:cNvPr id="4" name="ZoneTexte 3"/>
          <p:cNvSpPr txBox="1"/>
          <p:nvPr/>
        </p:nvSpPr>
        <p:spPr>
          <a:xfrm>
            <a:off x="2123728" y="2492896"/>
            <a:ext cx="889987" cy="369332"/>
          </a:xfrm>
          <a:prstGeom prst="rect">
            <a:avLst/>
          </a:prstGeom>
          <a:noFill/>
        </p:spPr>
        <p:txBody>
          <a:bodyPr wrap="none" rtlCol="0">
            <a:spAutoFit/>
          </a:bodyPr>
          <a:lstStyle/>
          <a:p>
            <a:r>
              <a:rPr lang="fr-CA" dirty="0" smtClean="0"/>
              <a:t>Pays 1</a:t>
            </a:r>
            <a:endParaRPr lang="fr-CA" dirty="0"/>
          </a:p>
        </p:txBody>
      </p:sp>
      <p:sp>
        <p:nvSpPr>
          <p:cNvPr id="5" name="ZoneTexte 4"/>
          <p:cNvSpPr txBox="1"/>
          <p:nvPr/>
        </p:nvSpPr>
        <p:spPr>
          <a:xfrm>
            <a:off x="2123728" y="3933056"/>
            <a:ext cx="889987" cy="369332"/>
          </a:xfrm>
          <a:prstGeom prst="rect">
            <a:avLst/>
          </a:prstGeom>
          <a:noFill/>
        </p:spPr>
        <p:txBody>
          <a:bodyPr wrap="none" rtlCol="0">
            <a:spAutoFit/>
          </a:bodyPr>
          <a:lstStyle/>
          <a:p>
            <a:r>
              <a:rPr lang="fr-CA" dirty="0" smtClean="0"/>
              <a:t>Pays 2</a:t>
            </a:r>
            <a:endParaRPr lang="fr-CA" dirty="0"/>
          </a:p>
        </p:txBody>
      </p:sp>
      <p:sp>
        <p:nvSpPr>
          <p:cNvPr id="6" name="ZoneTexte 5"/>
          <p:cNvSpPr txBox="1"/>
          <p:nvPr/>
        </p:nvSpPr>
        <p:spPr>
          <a:xfrm>
            <a:off x="4932040" y="1988840"/>
            <a:ext cx="825867" cy="369332"/>
          </a:xfrm>
          <a:prstGeom prst="rect">
            <a:avLst/>
          </a:prstGeom>
          <a:noFill/>
        </p:spPr>
        <p:txBody>
          <a:bodyPr wrap="none" rtlCol="0">
            <a:spAutoFit/>
          </a:bodyPr>
          <a:lstStyle/>
          <a:p>
            <a:r>
              <a:rPr lang="fr-CA" dirty="0" smtClean="0"/>
              <a:t>Bien y</a:t>
            </a:r>
            <a:endParaRPr lang="fr-CA" dirty="0"/>
          </a:p>
        </p:txBody>
      </p:sp>
      <p:sp>
        <p:nvSpPr>
          <p:cNvPr id="7" name="ZoneTexte 6"/>
          <p:cNvSpPr txBox="1"/>
          <p:nvPr/>
        </p:nvSpPr>
        <p:spPr>
          <a:xfrm>
            <a:off x="3491880" y="1988840"/>
            <a:ext cx="825867" cy="369332"/>
          </a:xfrm>
          <a:prstGeom prst="rect">
            <a:avLst/>
          </a:prstGeom>
          <a:noFill/>
        </p:spPr>
        <p:txBody>
          <a:bodyPr wrap="none" rtlCol="0">
            <a:spAutoFit/>
          </a:bodyPr>
          <a:lstStyle/>
          <a:p>
            <a:r>
              <a:rPr lang="fr-CA" dirty="0" smtClean="0"/>
              <a:t>Bien x</a:t>
            </a:r>
            <a:endParaRPr lang="fr-CA" dirty="0"/>
          </a:p>
        </p:txBody>
      </p:sp>
      <p:cxnSp>
        <p:nvCxnSpPr>
          <p:cNvPr id="9" name="Connecteur droit avec flèche 8"/>
          <p:cNvCxnSpPr/>
          <p:nvPr/>
        </p:nvCxnSpPr>
        <p:spPr>
          <a:xfrm>
            <a:off x="3923928" y="2708920"/>
            <a:ext cx="0" cy="144016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V="1">
            <a:off x="4139952" y="3284984"/>
            <a:ext cx="0" cy="8640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flipV="1">
            <a:off x="5364088" y="2564904"/>
            <a:ext cx="0" cy="8640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5" name="Accolade fermante 14"/>
          <p:cNvSpPr/>
          <p:nvPr/>
        </p:nvSpPr>
        <p:spPr>
          <a:xfrm>
            <a:off x="5940152" y="2564904"/>
            <a:ext cx="504056"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16" name="Accolade fermante 15"/>
          <p:cNvSpPr/>
          <p:nvPr/>
        </p:nvSpPr>
        <p:spPr>
          <a:xfrm>
            <a:off x="5940152" y="3356992"/>
            <a:ext cx="504056"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17" name="ZoneTexte 16"/>
          <p:cNvSpPr txBox="1"/>
          <p:nvPr/>
        </p:nvSpPr>
        <p:spPr>
          <a:xfrm>
            <a:off x="6588224" y="2638653"/>
            <a:ext cx="2088232" cy="646331"/>
          </a:xfrm>
          <a:prstGeom prst="rect">
            <a:avLst/>
          </a:prstGeom>
          <a:noFill/>
        </p:spPr>
        <p:txBody>
          <a:bodyPr wrap="square" rtlCol="0">
            <a:spAutoFit/>
          </a:bodyPr>
          <a:lstStyle/>
          <a:p>
            <a:r>
              <a:rPr lang="fr-CA" dirty="0" smtClean="0"/>
              <a:t>Commerce interbranche</a:t>
            </a:r>
            <a:endParaRPr lang="fr-CA" dirty="0"/>
          </a:p>
        </p:txBody>
      </p:sp>
      <p:sp>
        <p:nvSpPr>
          <p:cNvPr id="18" name="ZoneTexte 17"/>
          <p:cNvSpPr txBox="1"/>
          <p:nvPr/>
        </p:nvSpPr>
        <p:spPr>
          <a:xfrm>
            <a:off x="6588224" y="3429000"/>
            <a:ext cx="2088232" cy="646331"/>
          </a:xfrm>
          <a:prstGeom prst="rect">
            <a:avLst/>
          </a:prstGeom>
          <a:noFill/>
        </p:spPr>
        <p:txBody>
          <a:bodyPr wrap="square" rtlCol="0">
            <a:spAutoFit/>
          </a:bodyPr>
          <a:lstStyle/>
          <a:p>
            <a:r>
              <a:rPr lang="fr-CA" dirty="0" smtClean="0"/>
              <a:t>Commerce </a:t>
            </a:r>
            <a:r>
              <a:rPr lang="fr-CA" dirty="0" err="1" smtClean="0"/>
              <a:t>intrabranche</a:t>
            </a:r>
            <a:endParaRPr lang="fr-CA" dirty="0"/>
          </a:p>
        </p:txBody>
      </p:sp>
      <p:sp>
        <p:nvSpPr>
          <p:cNvPr id="19" name="ZoneTexte 18"/>
          <p:cNvSpPr txBox="1"/>
          <p:nvPr/>
        </p:nvSpPr>
        <p:spPr>
          <a:xfrm>
            <a:off x="827584" y="5013176"/>
            <a:ext cx="8136904" cy="923330"/>
          </a:xfrm>
          <a:prstGeom prst="rect">
            <a:avLst/>
          </a:prstGeom>
          <a:noFill/>
        </p:spPr>
        <p:txBody>
          <a:bodyPr wrap="square" rtlCol="0">
            <a:spAutoFit/>
          </a:bodyPr>
          <a:lstStyle/>
          <a:p>
            <a:r>
              <a:rPr lang="fr-CA" dirty="0" smtClean="0"/>
              <a:t>Le </a:t>
            </a:r>
            <a:r>
              <a:rPr lang="fr-CA" dirty="0" err="1" smtClean="0"/>
              <a:t>comm</a:t>
            </a:r>
            <a:r>
              <a:rPr lang="fr-CA" dirty="0" smtClean="0"/>
              <a:t>. interbranche se fonde sur les av. </a:t>
            </a:r>
            <a:r>
              <a:rPr lang="fr-CA" dirty="0" err="1" smtClean="0"/>
              <a:t>comp</a:t>
            </a:r>
            <a:r>
              <a:rPr lang="fr-CA" dirty="0" smtClean="0"/>
              <a:t>. alors que le </a:t>
            </a:r>
            <a:r>
              <a:rPr lang="fr-CA" dirty="0" err="1" smtClean="0"/>
              <a:t>comm</a:t>
            </a:r>
            <a:r>
              <a:rPr lang="fr-CA" dirty="0" smtClean="0"/>
              <a:t>. </a:t>
            </a:r>
            <a:r>
              <a:rPr lang="fr-CA" dirty="0" err="1" smtClean="0"/>
              <a:t>intrabranche</a:t>
            </a:r>
            <a:r>
              <a:rPr lang="fr-CA" dirty="0" smtClean="0"/>
              <a:t> se fonde sur les éco. d’échelle</a:t>
            </a:r>
          </a:p>
          <a:p>
            <a:r>
              <a:rPr lang="fr-CA" dirty="0" smtClean="0"/>
              <a:t>Ici, le </a:t>
            </a:r>
            <a:r>
              <a:rPr lang="fr-CA" dirty="0" err="1" smtClean="0"/>
              <a:t>comm</a:t>
            </a:r>
            <a:r>
              <a:rPr lang="fr-CA" dirty="0" smtClean="0"/>
              <a:t>. </a:t>
            </a:r>
            <a:r>
              <a:rPr lang="fr-CA" dirty="0" err="1" smtClean="0"/>
              <a:t>intrabranche</a:t>
            </a:r>
            <a:r>
              <a:rPr lang="fr-CA" dirty="0" smtClean="0"/>
              <a:t> prend la forme d’échanges croisés du bien x</a:t>
            </a:r>
            <a:endParaRPr lang="fr-CA" dirty="0"/>
          </a:p>
        </p:txBody>
      </p:sp>
      <p:sp>
        <p:nvSpPr>
          <p:cNvPr id="20" name="Espace réservé du numéro de diapositive 19"/>
          <p:cNvSpPr>
            <a:spLocks noGrp="1"/>
          </p:cNvSpPr>
          <p:nvPr>
            <p:ph type="sldNum" sz="quarter" idx="12"/>
          </p:nvPr>
        </p:nvSpPr>
        <p:spPr/>
        <p:txBody>
          <a:bodyPr/>
          <a:lstStyle/>
          <a:p>
            <a:fld id="{555B84E7-B44B-450A-BBF1-EB1E92E27D5A}" type="slidenum">
              <a:rPr lang="fr-CA" smtClean="0"/>
              <a:pPr/>
              <a:t>40</a:t>
            </a:fld>
            <a:endParaRPr lang="fr-CA"/>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La sélection des firmes</a:t>
            </a:r>
            <a:endParaRPr lang="fr-CA" dirty="0"/>
          </a:p>
        </p:txBody>
      </p:sp>
      <p:sp>
        <p:nvSpPr>
          <p:cNvPr id="3" name="Espace réservé du contenu 2"/>
          <p:cNvSpPr>
            <a:spLocks noGrp="1"/>
          </p:cNvSpPr>
          <p:nvPr>
            <p:ph idx="1"/>
          </p:nvPr>
        </p:nvSpPr>
        <p:spPr>
          <a:xfrm>
            <a:off x="457200" y="1600200"/>
            <a:ext cx="7859216" cy="4525963"/>
          </a:xfrm>
        </p:spPr>
        <p:txBody>
          <a:bodyPr>
            <a:normAutofit lnSpcReduction="10000"/>
          </a:bodyPr>
          <a:lstStyle/>
          <a:p>
            <a:r>
              <a:rPr lang="fr-CA" dirty="0" smtClean="0"/>
              <a:t>La baisse de n dans le monde pose la question de la sélection</a:t>
            </a:r>
          </a:p>
          <a:p>
            <a:endParaRPr lang="fr-CA" dirty="0" smtClean="0"/>
          </a:p>
          <a:p>
            <a:r>
              <a:rPr lang="fr-CA" dirty="0" smtClean="0"/>
              <a:t>Afin de comprendre la sélection, il faut recourir à modèle de firmes hétérogènes</a:t>
            </a:r>
          </a:p>
          <a:p>
            <a:endParaRPr lang="fr-CA" dirty="0" smtClean="0"/>
          </a:p>
          <a:p>
            <a:r>
              <a:rPr lang="fr-CA" dirty="0" err="1" smtClean="0"/>
              <a:t>Ci-bas</a:t>
            </a:r>
            <a:r>
              <a:rPr lang="fr-CA" dirty="0" smtClean="0"/>
              <a:t>, les firmes diffèrent uniquement selon leur Cm, qui est considéré constant (les D à la firme sont identiques) </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41</a:t>
            </a:fld>
            <a:endParaRPr lang="fr-CA"/>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Autofit/>
          </a:bodyPr>
          <a:lstStyle/>
          <a:p>
            <a:r>
              <a:rPr lang="fr-CA" dirty="0" smtClean="0"/>
              <a:t>Cm, P et </a:t>
            </a:r>
            <a:r>
              <a:rPr lang="fr-CA" dirty="0" smtClean="0">
                <a:sym typeface="Symbol"/>
              </a:rPr>
              <a:t> en présence d’</a:t>
            </a:r>
            <a:r>
              <a:rPr lang="fr-CA" dirty="0" err="1" smtClean="0">
                <a:sym typeface="Symbol"/>
              </a:rPr>
              <a:t>hétérogénéïté</a:t>
            </a:r>
            <a:r>
              <a:rPr lang="fr-CA" dirty="0" smtClean="0">
                <a:sym typeface="Symbol"/>
              </a:rPr>
              <a:t> des firmes</a:t>
            </a:r>
            <a:endParaRPr lang="fr-CA" dirty="0"/>
          </a:p>
        </p:txBody>
      </p:sp>
      <p:sp>
        <p:nvSpPr>
          <p:cNvPr id="35" name="Espace réservé du numéro de diapositive 34"/>
          <p:cNvSpPr>
            <a:spLocks noGrp="1"/>
          </p:cNvSpPr>
          <p:nvPr>
            <p:ph type="sldNum" sz="quarter" idx="12"/>
          </p:nvPr>
        </p:nvSpPr>
        <p:spPr/>
        <p:txBody>
          <a:bodyPr/>
          <a:lstStyle/>
          <a:p>
            <a:fld id="{555B84E7-B44B-450A-BBF1-EB1E92E27D5A}" type="slidenum">
              <a:rPr lang="fr-CA" smtClean="0"/>
              <a:pPr/>
              <a:t>42</a:t>
            </a:fld>
            <a:endParaRPr lang="fr-CA"/>
          </a:p>
        </p:txBody>
      </p:sp>
      <p:sp>
        <p:nvSpPr>
          <p:cNvPr id="54" name="Line 2"/>
          <p:cNvSpPr>
            <a:spLocks noChangeShapeType="1"/>
          </p:cNvSpPr>
          <p:nvPr/>
        </p:nvSpPr>
        <p:spPr bwMode="auto">
          <a:xfrm>
            <a:off x="1320562" y="5155654"/>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5" name="Line 3"/>
          <p:cNvSpPr>
            <a:spLocks noChangeShapeType="1"/>
          </p:cNvSpPr>
          <p:nvPr/>
        </p:nvSpPr>
        <p:spPr bwMode="auto">
          <a:xfrm flipV="1">
            <a:off x="1322343" y="2430180"/>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56" name="Text Box 6"/>
          <p:cNvSpPr txBox="1">
            <a:spLocks noChangeArrowheads="1"/>
          </p:cNvSpPr>
          <p:nvPr/>
        </p:nvSpPr>
        <p:spPr bwMode="auto">
          <a:xfrm>
            <a:off x="1475656" y="1988840"/>
            <a:ext cx="2416046" cy="369332"/>
          </a:xfrm>
          <a:prstGeom prst="rect">
            <a:avLst/>
          </a:prstGeom>
          <a:noFill/>
          <a:ln w="9525">
            <a:noFill/>
            <a:miter lim="800000"/>
            <a:headEnd/>
            <a:tailEnd/>
          </a:ln>
        </p:spPr>
        <p:txBody>
          <a:bodyPr wrap="none">
            <a:spAutoFit/>
          </a:bodyPr>
          <a:lstStyle/>
          <a:p>
            <a:r>
              <a:rPr lang="fr-FR" b="1" dirty="0" smtClean="0">
                <a:latin typeface="Times"/>
              </a:rPr>
              <a:t>Cm et </a:t>
            </a:r>
            <a:r>
              <a:rPr lang="fr-FR" b="1" dirty="0" err="1" smtClean="0">
                <a:latin typeface="Times"/>
              </a:rPr>
              <a:t>Rm</a:t>
            </a:r>
            <a:r>
              <a:rPr lang="fr-FR" b="1" dirty="0" smtClean="0">
                <a:latin typeface="Times"/>
              </a:rPr>
              <a:t> d’une firme</a:t>
            </a:r>
            <a:endParaRPr lang="fr-FR" dirty="0">
              <a:latin typeface="Times"/>
            </a:endParaRPr>
          </a:p>
        </p:txBody>
      </p:sp>
      <p:sp>
        <p:nvSpPr>
          <p:cNvPr id="57" name="Text Box 10"/>
          <p:cNvSpPr txBox="1">
            <a:spLocks noChangeArrowheads="1"/>
          </p:cNvSpPr>
          <p:nvPr/>
        </p:nvSpPr>
        <p:spPr bwMode="auto">
          <a:xfrm>
            <a:off x="3841346" y="5166484"/>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59" name="Line 2"/>
          <p:cNvSpPr>
            <a:spLocks noChangeShapeType="1"/>
          </p:cNvSpPr>
          <p:nvPr/>
        </p:nvSpPr>
        <p:spPr bwMode="auto">
          <a:xfrm>
            <a:off x="5622480" y="5166484"/>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60" name="Line 3"/>
          <p:cNvSpPr>
            <a:spLocks noChangeShapeType="1"/>
          </p:cNvSpPr>
          <p:nvPr/>
        </p:nvSpPr>
        <p:spPr bwMode="auto">
          <a:xfrm flipV="1">
            <a:off x="5631277" y="2430180"/>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3" name="Text Box 6"/>
          <p:cNvSpPr txBox="1">
            <a:spLocks noChangeArrowheads="1"/>
          </p:cNvSpPr>
          <p:nvPr/>
        </p:nvSpPr>
        <p:spPr bwMode="auto">
          <a:xfrm>
            <a:off x="6588224" y="1988840"/>
            <a:ext cx="757580" cy="369332"/>
          </a:xfrm>
          <a:prstGeom prst="rect">
            <a:avLst/>
          </a:prstGeom>
          <a:noFill/>
          <a:ln w="9525">
            <a:noFill/>
            <a:miter lim="800000"/>
            <a:headEnd/>
            <a:tailEnd/>
          </a:ln>
        </p:spPr>
        <p:txBody>
          <a:bodyPr wrap="none">
            <a:spAutoFit/>
          </a:bodyPr>
          <a:lstStyle/>
          <a:p>
            <a:r>
              <a:rPr lang="fr-FR" b="1" dirty="0" smtClean="0">
                <a:latin typeface="Times"/>
              </a:rPr>
              <a:t>Profit</a:t>
            </a:r>
            <a:endParaRPr lang="fr-FR" dirty="0">
              <a:latin typeface="Times"/>
            </a:endParaRPr>
          </a:p>
        </p:txBody>
      </p:sp>
      <p:sp>
        <p:nvSpPr>
          <p:cNvPr id="84" name="Text Box 10"/>
          <p:cNvSpPr txBox="1">
            <a:spLocks noChangeArrowheads="1"/>
          </p:cNvSpPr>
          <p:nvPr/>
        </p:nvSpPr>
        <p:spPr bwMode="auto">
          <a:xfrm>
            <a:off x="8130476" y="5166484"/>
            <a:ext cx="554960" cy="400110"/>
          </a:xfrm>
          <a:prstGeom prst="rect">
            <a:avLst/>
          </a:prstGeom>
          <a:noFill/>
          <a:ln w="9525">
            <a:noFill/>
            <a:miter lim="800000"/>
            <a:headEnd/>
            <a:tailEnd/>
          </a:ln>
        </p:spPr>
        <p:txBody>
          <a:bodyPr wrap="none">
            <a:spAutoFit/>
          </a:bodyPr>
          <a:lstStyle/>
          <a:p>
            <a:r>
              <a:rPr lang="fr-FR" sz="2000" dirty="0" smtClean="0">
                <a:latin typeface="Times"/>
              </a:rPr>
              <a:t>Cm</a:t>
            </a:r>
            <a:endParaRPr lang="fr-FR" dirty="0">
              <a:latin typeface="Times"/>
            </a:endParaRPr>
          </a:p>
        </p:txBody>
      </p:sp>
      <p:sp>
        <p:nvSpPr>
          <p:cNvPr id="85" name="Text Box 10"/>
          <p:cNvSpPr txBox="1">
            <a:spLocks noChangeArrowheads="1"/>
          </p:cNvSpPr>
          <p:nvPr/>
        </p:nvSpPr>
        <p:spPr bwMode="auto">
          <a:xfrm>
            <a:off x="683568" y="2790220"/>
            <a:ext cx="683200" cy="400110"/>
          </a:xfrm>
          <a:prstGeom prst="rect">
            <a:avLst/>
          </a:prstGeom>
          <a:noFill/>
          <a:ln w="9525">
            <a:noFill/>
            <a:miter lim="800000"/>
            <a:headEnd/>
            <a:tailEnd/>
          </a:ln>
        </p:spPr>
        <p:txBody>
          <a:bodyPr wrap="none">
            <a:spAutoFit/>
          </a:bodyPr>
          <a:lstStyle/>
          <a:p>
            <a:r>
              <a:rPr lang="fr-FR" sz="2000" dirty="0" smtClean="0">
                <a:latin typeface="Times"/>
              </a:rPr>
              <a:t>Cm*</a:t>
            </a:r>
            <a:endParaRPr lang="fr-FR" dirty="0">
              <a:latin typeface="Times"/>
            </a:endParaRPr>
          </a:p>
        </p:txBody>
      </p:sp>
      <p:sp>
        <p:nvSpPr>
          <p:cNvPr id="86" name="Text Box 10"/>
          <p:cNvSpPr txBox="1">
            <a:spLocks noChangeArrowheads="1"/>
          </p:cNvSpPr>
          <p:nvPr/>
        </p:nvSpPr>
        <p:spPr bwMode="auto">
          <a:xfrm>
            <a:off x="5196674" y="2246094"/>
            <a:ext cx="383438" cy="400110"/>
          </a:xfrm>
          <a:prstGeom prst="rect">
            <a:avLst/>
          </a:prstGeom>
          <a:noFill/>
          <a:ln w="9525">
            <a:noFill/>
            <a:miter lim="800000"/>
            <a:headEnd/>
            <a:tailEnd/>
          </a:ln>
        </p:spPr>
        <p:txBody>
          <a:bodyPr wrap="none">
            <a:spAutoFit/>
          </a:bodyPr>
          <a:lstStyle/>
          <a:p>
            <a:r>
              <a:rPr lang="fr-FR" sz="2000" dirty="0" smtClean="0">
                <a:latin typeface="Times"/>
                <a:sym typeface="Symbol"/>
              </a:rPr>
              <a:t></a:t>
            </a:r>
            <a:endParaRPr lang="fr-FR" dirty="0">
              <a:latin typeface="Times"/>
            </a:endParaRPr>
          </a:p>
        </p:txBody>
      </p:sp>
      <p:sp>
        <p:nvSpPr>
          <p:cNvPr id="40" name="Arc 39"/>
          <p:cNvSpPr/>
          <p:nvPr/>
        </p:nvSpPr>
        <p:spPr>
          <a:xfrm rot="10800000">
            <a:off x="5643570" y="799474"/>
            <a:ext cx="4786346" cy="4357718"/>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42" name="ZoneTexte 41"/>
          <p:cNvSpPr txBox="1"/>
          <p:nvPr/>
        </p:nvSpPr>
        <p:spPr>
          <a:xfrm>
            <a:off x="7659246" y="5166484"/>
            <a:ext cx="633507" cy="369332"/>
          </a:xfrm>
          <a:prstGeom prst="rect">
            <a:avLst/>
          </a:prstGeom>
          <a:noFill/>
        </p:spPr>
        <p:txBody>
          <a:bodyPr wrap="none" rtlCol="0">
            <a:spAutoFit/>
          </a:bodyPr>
          <a:lstStyle/>
          <a:p>
            <a:r>
              <a:rPr lang="fr-FR" dirty="0" smtClean="0"/>
              <a:t>Cm*</a:t>
            </a:r>
            <a:endParaRPr lang="fr-FR" dirty="0"/>
          </a:p>
        </p:txBody>
      </p:sp>
      <p:sp>
        <p:nvSpPr>
          <p:cNvPr id="43" name="Freeform 2"/>
          <p:cNvSpPr>
            <a:spLocks/>
          </p:cNvSpPr>
          <p:nvPr/>
        </p:nvSpPr>
        <p:spPr bwMode="auto">
          <a:xfrm>
            <a:off x="1341652" y="3012514"/>
            <a:ext cx="2643206" cy="2143140"/>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44" name="Freeform 2"/>
          <p:cNvSpPr>
            <a:spLocks/>
          </p:cNvSpPr>
          <p:nvPr/>
        </p:nvSpPr>
        <p:spPr bwMode="auto">
          <a:xfrm>
            <a:off x="1341652" y="3012514"/>
            <a:ext cx="1000132" cy="2143140"/>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45" name="ZoneTexte 44"/>
          <p:cNvSpPr txBox="1"/>
          <p:nvPr/>
        </p:nvSpPr>
        <p:spPr>
          <a:xfrm>
            <a:off x="1763688" y="2564904"/>
            <a:ext cx="1597553" cy="369332"/>
          </a:xfrm>
          <a:prstGeom prst="rect">
            <a:avLst/>
          </a:prstGeom>
          <a:noFill/>
        </p:spPr>
        <p:txBody>
          <a:bodyPr wrap="none" rtlCol="0">
            <a:spAutoFit/>
          </a:bodyPr>
          <a:lstStyle/>
          <a:p>
            <a:r>
              <a:rPr lang="fr-FR" dirty="0" smtClean="0"/>
              <a:t>P + </a:t>
            </a:r>
            <a:r>
              <a:rPr lang="fr-FR" dirty="0" smtClean="0">
                <a:sym typeface="Symbol"/>
              </a:rPr>
              <a:t>1/(b x n)</a:t>
            </a:r>
            <a:endParaRPr lang="fr-FR" dirty="0"/>
          </a:p>
        </p:txBody>
      </p:sp>
      <p:sp>
        <p:nvSpPr>
          <p:cNvPr id="47" name="Text Box 11"/>
          <p:cNvSpPr txBox="1">
            <a:spLocks noChangeArrowheads="1"/>
          </p:cNvSpPr>
          <p:nvPr/>
        </p:nvSpPr>
        <p:spPr bwMode="auto">
          <a:xfrm>
            <a:off x="929360" y="3155390"/>
            <a:ext cx="412292" cy="400110"/>
          </a:xfrm>
          <a:prstGeom prst="rect">
            <a:avLst/>
          </a:prstGeom>
          <a:noFill/>
          <a:ln w="9525">
            <a:noFill/>
            <a:miter lim="800000"/>
            <a:headEnd/>
            <a:tailEnd/>
          </a:ln>
          <a:effectLst/>
        </p:spPr>
        <p:txBody>
          <a:bodyPr wrap="none">
            <a:spAutoFit/>
          </a:bodyPr>
          <a:lstStyle/>
          <a:p>
            <a:r>
              <a:rPr lang="fr-FR" sz="2000" dirty="0" smtClean="0">
                <a:latin typeface="Times"/>
              </a:rPr>
              <a:t>P</a:t>
            </a:r>
            <a:r>
              <a:rPr lang="fr-FR" sz="2000" baseline="-25000" dirty="0" smtClean="0">
                <a:latin typeface="Times"/>
              </a:rPr>
              <a:t>2</a:t>
            </a:r>
            <a:endParaRPr lang="fr-FR" baseline="-25000" dirty="0">
              <a:latin typeface="Times"/>
            </a:endParaRPr>
          </a:p>
        </p:txBody>
      </p:sp>
      <p:cxnSp>
        <p:nvCxnSpPr>
          <p:cNvPr id="51" name="Connecteur droit 50"/>
          <p:cNvCxnSpPr>
            <a:endCxn id="96" idx="6"/>
          </p:cNvCxnSpPr>
          <p:nvPr/>
        </p:nvCxnSpPr>
        <p:spPr>
          <a:xfrm>
            <a:off x="1341652" y="3369704"/>
            <a:ext cx="501652" cy="79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53" name="Connecteur droit 52"/>
          <p:cNvCxnSpPr>
            <a:stCxn id="96" idx="4"/>
          </p:cNvCxnSpPr>
          <p:nvPr/>
        </p:nvCxnSpPr>
        <p:spPr>
          <a:xfrm rot="5400000">
            <a:off x="914215" y="4298795"/>
            <a:ext cx="1712925" cy="79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a:off x="1341652" y="3655456"/>
            <a:ext cx="71438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61" name="Connecteur droit 60"/>
          <p:cNvCxnSpPr>
            <a:stCxn id="94" idx="4"/>
          </p:cNvCxnSpPr>
          <p:nvPr/>
        </p:nvCxnSpPr>
        <p:spPr>
          <a:xfrm rot="5400000">
            <a:off x="1342843" y="4441673"/>
            <a:ext cx="1427175" cy="791"/>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76" name="Text Box 11"/>
          <p:cNvSpPr txBox="1">
            <a:spLocks noChangeArrowheads="1"/>
          </p:cNvSpPr>
          <p:nvPr/>
        </p:nvSpPr>
        <p:spPr bwMode="auto">
          <a:xfrm>
            <a:off x="929360" y="3441142"/>
            <a:ext cx="412292" cy="400110"/>
          </a:xfrm>
          <a:prstGeom prst="rect">
            <a:avLst/>
          </a:prstGeom>
          <a:noFill/>
          <a:ln w="9525">
            <a:noFill/>
            <a:miter lim="800000"/>
            <a:headEnd/>
            <a:tailEnd/>
          </a:ln>
          <a:effectLst/>
        </p:spPr>
        <p:txBody>
          <a:bodyPr wrap="none">
            <a:spAutoFit/>
          </a:bodyPr>
          <a:lstStyle/>
          <a:p>
            <a:r>
              <a:rPr lang="fr-FR" sz="2000" dirty="0" smtClean="0">
                <a:latin typeface="Times"/>
              </a:rPr>
              <a:t>P</a:t>
            </a:r>
            <a:r>
              <a:rPr lang="fr-FR" sz="2000" baseline="-25000" dirty="0" smtClean="0">
                <a:latin typeface="Times"/>
              </a:rPr>
              <a:t>1</a:t>
            </a:r>
            <a:endParaRPr lang="fr-FR" baseline="-25000" dirty="0">
              <a:latin typeface="Times"/>
            </a:endParaRPr>
          </a:p>
        </p:txBody>
      </p:sp>
      <p:sp>
        <p:nvSpPr>
          <p:cNvPr id="77" name="Text Box 11"/>
          <p:cNvSpPr txBox="1">
            <a:spLocks noChangeArrowheads="1"/>
          </p:cNvSpPr>
          <p:nvPr/>
        </p:nvSpPr>
        <p:spPr bwMode="auto">
          <a:xfrm>
            <a:off x="1555966" y="5112734"/>
            <a:ext cx="455574"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2</a:t>
            </a:r>
            <a:endParaRPr lang="fr-FR" baseline="-25000" dirty="0">
              <a:latin typeface="Times"/>
            </a:endParaRPr>
          </a:p>
        </p:txBody>
      </p:sp>
      <p:sp>
        <p:nvSpPr>
          <p:cNvPr id="79" name="Text Box 11"/>
          <p:cNvSpPr txBox="1">
            <a:spLocks noChangeArrowheads="1"/>
          </p:cNvSpPr>
          <p:nvPr/>
        </p:nvSpPr>
        <p:spPr bwMode="auto">
          <a:xfrm>
            <a:off x="1886210" y="5112734"/>
            <a:ext cx="455574"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1</a:t>
            </a:r>
          </a:p>
        </p:txBody>
      </p:sp>
      <p:sp>
        <p:nvSpPr>
          <p:cNvPr id="94" name="AutoShape 33"/>
          <p:cNvSpPr>
            <a:spLocks noChangeAspect="1" noChangeArrowheads="1"/>
          </p:cNvSpPr>
          <p:nvPr/>
        </p:nvSpPr>
        <p:spPr bwMode="auto">
          <a:xfrm>
            <a:off x="1984594" y="3584018"/>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95" name="AutoShape 33"/>
          <p:cNvSpPr>
            <a:spLocks noChangeAspect="1" noChangeArrowheads="1"/>
          </p:cNvSpPr>
          <p:nvPr/>
        </p:nvSpPr>
        <p:spPr bwMode="auto">
          <a:xfrm>
            <a:off x="1698842" y="3868183"/>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96" name="AutoShape 33"/>
          <p:cNvSpPr>
            <a:spLocks noChangeAspect="1" noChangeArrowheads="1"/>
          </p:cNvSpPr>
          <p:nvPr/>
        </p:nvSpPr>
        <p:spPr bwMode="auto">
          <a:xfrm>
            <a:off x="1698842" y="3298266"/>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06" name="AutoShape 33"/>
          <p:cNvSpPr>
            <a:spLocks noChangeAspect="1" noChangeArrowheads="1"/>
          </p:cNvSpPr>
          <p:nvPr/>
        </p:nvSpPr>
        <p:spPr bwMode="auto">
          <a:xfrm>
            <a:off x="1983008" y="4511125"/>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07" name="Text Box 11"/>
          <p:cNvSpPr txBox="1">
            <a:spLocks noChangeArrowheads="1"/>
          </p:cNvSpPr>
          <p:nvPr/>
        </p:nvSpPr>
        <p:spPr bwMode="auto">
          <a:xfrm>
            <a:off x="6228184" y="5126414"/>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2</a:t>
            </a:r>
            <a:endParaRPr lang="fr-FR" baseline="-25000" dirty="0">
              <a:latin typeface="Times"/>
            </a:endParaRPr>
          </a:p>
        </p:txBody>
      </p:sp>
      <p:sp>
        <p:nvSpPr>
          <p:cNvPr id="108" name="Text Box 11"/>
          <p:cNvSpPr txBox="1">
            <a:spLocks noChangeArrowheads="1"/>
          </p:cNvSpPr>
          <p:nvPr/>
        </p:nvSpPr>
        <p:spPr bwMode="auto">
          <a:xfrm>
            <a:off x="683568" y="3726324"/>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2</a:t>
            </a:r>
            <a:endParaRPr lang="fr-FR" baseline="-25000" dirty="0">
              <a:latin typeface="Times"/>
            </a:endParaRPr>
          </a:p>
        </p:txBody>
      </p:sp>
      <p:cxnSp>
        <p:nvCxnSpPr>
          <p:cNvPr id="109" name="Connecteur droit 108"/>
          <p:cNvCxnSpPr>
            <a:endCxn id="106" idx="6"/>
          </p:cNvCxnSpPr>
          <p:nvPr/>
        </p:nvCxnSpPr>
        <p:spPr>
          <a:xfrm flipV="1">
            <a:off x="1331640" y="4583357"/>
            <a:ext cx="795830" cy="1504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a:endCxn id="95" idx="6"/>
          </p:cNvCxnSpPr>
          <p:nvPr/>
        </p:nvCxnSpPr>
        <p:spPr>
          <a:xfrm>
            <a:off x="1341652" y="3939620"/>
            <a:ext cx="501652" cy="795"/>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13" name="ZoneTexte 112"/>
          <p:cNvSpPr txBox="1"/>
          <p:nvPr/>
        </p:nvSpPr>
        <p:spPr>
          <a:xfrm>
            <a:off x="4077634" y="3798332"/>
            <a:ext cx="1646494" cy="369332"/>
          </a:xfrm>
          <a:prstGeom prst="rect">
            <a:avLst/>
          </a:prstGeom>
          <a:noFill/>
        </p:spPr>
        <p:txBody>
          <a:bodyPr wrap="square" rtlCol="0">
            <a:spAutoFit/>
          </a:bodyPr>
          <a:lstStyle/>
          <a:p>
            <a:r>
              <a:rPr lang="fr-FR" dirty="0" smtClean="0"/>
              <a:t>(P</a:t>
            </a:r>
            <a:r>
              <a:rPr lang="fr-FR" baseline="-25000" dirty="0" smtClean="0"/>
              <a:t>1</a:t>
            </a:r>
            <a:r>
              <a:rPr lang="fr-FR" dirty="0" smtClean="0"/>
              <a:t> – Cm</a:t>
            </a:r>
            <a:r>
              <a:rPr lang="fr-FR" baseline="-25000" dirty="0" smtClean="0"/>
              <a:t>1</a:t>
            </a:r>
            <a:r>
              <a:rPr lang="fr-FR" dirty="0" smtClean="0"/>
              <a:t>)*Q</a:t>
            </a:r>
            <a:r>
              <a:rPr lang="fr-FR" baseline="-25000" dirty="0" smtClean="0"/>
              <a:t>1</a:t>
            </a:r>
            <a:endParaRPr lang="fr-FR" baseline="-25000" dirty="0"/>
          </a:p>
        </p:txBody>
      </p:sp>
      <p:sp>
        <p:nvSpPr>
          <p:cNvPr id="114" name="ZoneTexte 113"/>
          <p:cNvSpPr txBox="1"/>
          <p:nvPr/>
        </p:nvSpPr>
        <p:spPr>
          <a:xfrm>
            <a:off x="4067944" y="4429132"/>
            <a:ext cx="1646494" cy="369332"/>
          </a:xfrm>
          <a:prstGeom prst="rect">
            <a:avLst/>
          </a:prstGeom>
          <a:noFill/>
        </p:spPr>
        <p:txBody>
          <a:bodyPr wrap="square" rtlCol="0">
            <a:spAutoFit/>
          </a:bodyPr>
          <a:lstStyle/>
          <a:p>
            <a:r>
              <a:rPr lang="fr-FR" dirty="0" smtClean="0"/>
              <a:t>(P</a:t>
            </a:r>
            <a:r>
              <a:rPr lang="fr-FR" baseline="-25000" dirty="0" smtClean="0"/>
              <a:t>2</a:t>
            </a:r>
            <a:r>
              <a:rPr lang="fr-FR" dirty="0" smtClean="0"/>
              <a:t> – Cm</a:t>
            </a:r>
            <a:r>
              <a:rPr lang="fr-FR" baseline="-25000" dirty="0" smtClean="0"/>
              <a:t>2</a:t>
            </a:r>
            <a:r>
              <a:rPr lang="fr-FR" dirty="0" smtClean="0"/>
              <a:t>)*Q</a:t>
            </a:r>
            <a:r>
              <a:rPr lang="fr-FR" baseline="-25000" dirty="0" smtClean="0"/>
              <a:t>2</a:t>
            </a:r>
            <a:endParaRPr lang="fr-FR" baseline="-25000" dirty="0"/>
          </a:p>
        </p:txBody>
      </p:sp>
      <p:cxnSp>
        <p:nvCxnSpPr>
          <p:cNvPr id="124" name="Connecteur droit 123"/>
          <p:cNvCxnSpPr/>
          <p:nvPr/>
        </p:nvCxnSpPr>
        <p:spPr>
          <a:xfrm>
            <a:off x="5643570" y="4584150"/>
            <a:ext cx="785818"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27" name="Connecteur droit 126"/>
          <p:cNvCxnSpPr/>
          <p:nvPr/>
        </p:nvCxnSpPr>
        <p:spPr>
          <a:xfrm>
            <a:off x="5643570" y="3941208"/>
            <a:ext cx="285752"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29" name="Connecteur droit 128"/>
          <p:cNvCxnSpPr/>
          <p:nvPr/>
        </p:nvCxnSpPr>
        <p:spPr>
          <a:xfrm rot="5400000">
            <a:off x="5322497" y="4547243"/>
            <a:ext cx="1212861" cy="79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31" name="Connecteur droit 130"/>
          <p:cNvCxnSpPr/>
          <p:nvPr/>
        </p:nvCxnSpPr>
        <p:spPr>
          <a:xfrm rot="16200000" flipH="1">
            <a:off x="6180148" y="4833389"/>
            <a:ext cx="498481" cy="1"/>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34" name="AutoShape 33"/>
          <p:cNvSpPr>
            <a:spLocks noChangeAspect="1" noChangeArrowheads="1"/>
          </p:cNvSpPr>
          <p:nvPr/>
        </p:nvSpPr>
        <p:spPr bwMode="auto">
          <a:xfrm>
            <a:off x="5856298" y="3869770"/>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35" name="AutoShape 33"/>
          <p:cNvSpPr>
            <a:spLocks noChangeAspect="1" noChangeArrowheads="1"/>
          </p:cNvSpPr>
          <p:nvPr/>
        </p:nvSpPr>
        <p:spPr bwMode="auto">
          <a:xfrm>
            <a:off x="6356364" y="4512712"/>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36" name="ZoneTexte 135"/>
          <p:cNvSpPr txBox="1"/>
          <p:nvPr/>
        </p:nvSpPr>
        <p:spPr>
          <a:xfrm>
            <a:off x="3000364" y="3226828"/>
            <a:ext cx="1922321" cy="369332"/>
          </a:xfrm>
          <a:prstGeom prst="rect">
            <a:avLst/>
          </a:prstGeom>
          <a:noFill/>
        </p:spPr>
        <p:txBody>
          <a:bodyPr wrap="none" rtlCol="0">
            <a:spAutoFit/>
          </a:bodyPr>
          <a:lstStyle/>
          <a:p>
            <a:r>
              <a:rPr lang="fr-FR" dirty="0" smtClean="0"/>
              <a:t>Pente = 1/(S x b)</a:t>
            </a:r>
            <a:endParaRPr lang="fr-FR" dirty="0"/>
          </a:p>
        </p:txBody>
      </p:sp>
      <p:cxnSp>
        <p:nvCxnSpPr>
          <p:cNvPr id="138" name="Connecteur droit 137"/>
          <p:cNvCxnSpPr>
            <a:stCxn id="136" idx="1"/>
          </p:cNvCxnSpPr>
          <p:nvPr/>
        </p:nvCxnSpPr>
        <p:spPr>
          <a:xfrm rot="10800000" flipV="1">
            <a:off x="2428860" y="3411494"/>
            <a:ext cx="571504" cy="386838"/>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xt Box 11"/>
          <p:cNvSpPr txBox="1">
            <a:spLocks noChangeArrowheads="1"/>
          </p:cNvSpPr>
          <p:nvPr/>
        </p:nvSpPr>
        <p:spPr bwMode="auto">
          <a:xfrm>
            <a:off x="2288848" y="4734436"/>
            <a:ext cx="554960" cy="400110"/>
          </a:xfrm>
          <a:prstGeom prst="rect">
            <a:avLst/>
          </a:prstGeom>
          <a:noFill/>
          <a:ln w="9525">
            <a:noFill/>
            <a:miter lim="800000"/>
            <a:headEnd/>
            <a:tailEnd/>
          </a:ln>
          <a:effectLst/>
        </p:spPr>
        <p:txBody>
          <a:bodyPr wrap="none">
            <a:spAutoFit/>
          </a:bodyPr>
          <a:lstStyle/>
          <a:p>
            <a:r>
              <a:rPr lang="fr-FR" sz="2000" dirty="0" err="1" smtClean="0">
                <a:latin typeface="Times"/>
              </a:rPr>
              <a:t>Rm</a:t>
            </a:r>
            <a:endParaRPr lang="fr-FR" baseline="-25000" dirty="0">
              <a:latin typeface="Times"/>
            </a:endParaRPr>
          </a:p>
        </p:txBody>
      </p:sp>
      <p:sp>
        <p:nvSpPr>
          <p:cNvPr id="65" name="Text Box 11"/>
          <p:cNvSpPr txBox="1">
            <a:spLocks noChangeArrowheads="1"/>
          </p:cNvSpPr>
          <p:nvPr/>
        </p:nvSpPr>
        <p:spPr bwMode="auto">
          <a:xfrm>
            <a:off x="5660273" y="5126414"/>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1</a:t>
            </a:r>
            <a:endParaRPr lang="fr-FR" baseline="-25000" dirty="0">
              <a:latin typeface="Times"/>
            </a:endParaRPr>
          </a:p>
        </p:txBody>
      </p:sp>
      <p:sp>
        <p:nvSpPr>
          <p:cNvPr id="66" name="Text Box 11"/>
          <p:cNvSpPr txBox="1">
            <a:spLocks noChangeArrowheads="1"/>
          </p:cNvSpPr>
          <p:nvPr/>
        </p:nvSpPr>
        <p:spPr bwMode="auto">
          <a:xfrm>
            <a:off x="683568" y="4374396"/>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1</a:t>
            </a:r>
            <a:endParaRPr lang="fr-FR" baseline="-25000" dirty="0">
              <a:latin typeface="Times"/>
            </a:endParaRPr>
          </a:p>
        </p:txBody>
      </p:sp>
      <p:sp>
        <p:nvSpPr>
          <p:cNvPr id="67" name="Text Box 10"/>
          <p:cNvSpPr txBox="1">
            <a:spLocks noChangeArrowheads="1"/>
          </p:cNvSpPr>
          <p:nvPr/>
        </p:nvSpPr>
        <p:spPr bwMode="auto">
          <a:xfrm>
            <a:off x="971600" y="2246094"/>
            <a:ext cx="432047" cy="400110"/>
          </a:xfrm>
          <a:prstGeom prst="rect">
            <a:avLst/>
          </a:prstGeom>
          <a:noFill/>
          <a:ln w="9525">
            <a:noFill/>
            <a:miter lim="800000"/>
            <a:headEnd/>
            <a:tailEnd/>
          </a:ln>
        </p:spPr>
        <p:txBody>
          <a:bodyPr wrap="square">
            <a:spAutoFit/>
          </a:bodyPr>
          <a:lstStyle/>
          <a:p>
            <a:r>
              <a:rPr lang="fr-FR" sz="2000" dirty="0" smtClean="0">
                <a:latin typeface="Times"/>
              </a:rPr>
              <a:t>P</a:t>
            </a:r>
            <a:endParaRPr lang="fr-FR" dirty="0">
              <a:latin typeface="Times"/>
            </a:endParaRPr>
          </a:p>
        </p:txBody>
      </p:sp>
      <p:sp>
        <p:nvSpPr>
          <p:cNvPr id="62" name="Text Box 11"/>
          <p:cNvSpPr txBox="1">
            <a:spLocks noChangeArrowheads="1"/>
          </p:cNvSpPr>
          <p:nvPr/>
        </p:nvSpPr>
        <p:spPr bwMode="auto">
          <a:xfrm>
            <a:off x="3697330" y="4622358"/>
            <a:ext cx="370614" cy="400110"/>
          </a:xfrm>
          <a:prstGeom prst="rect">
            <a:avLst/>
          </a:prstGeom>
          <a:noFill/>
          <a:ln w="9525">
            <a:noFill/>
            <a:miter lim="800000"/>
            <a:headEnd/>
            <a:tailEnd/>
          </a:ln>
          <a:effectLst/>
        </p:spPr>
        <p:txBody>
          <a:bodyPr wrap="none">
            <a:spAutoFit/>
          </a:bodyPr>
          <a:lstStyle/>
          <a:p>
            <a:r>
              <a:rPr lang="fr-FR" sz="2000" dirty="0" smtClean="0">
                <a:latin typeface="Times"/>
              </a:rPr>
              <a:t>D</a:t>
            </a:r>
            <a:endParaRPr lang="fr-FR" baseline="-25000" dirty="0">
              <a:latin typeface="Times"/>
            </a:endParaRPr>
          </a:p>
        </p:txBody>
      </p:sp>
      <p:cxnSp>
        <p:nvCxnSpPr>
          <p:cNvPr id="70" name="Connecteur droit avec flèche 69"/>
          <p:cNvCxnSpPr>
            <a:stCxn id="45" idx="1"/>
            <a:endCxn id="44" idx="1"/>
          </p:cNvCxnSpPr>
          <p:nvPr/>
        </p:nvCxnSpPr>
        <p:spPr>
          <a:xfrm flipH="1">
            <a:off x="1343232" y="2749570"/>
            <a:ext cx="420456" cy="2648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Connecteur droit 71"/>
          <p:cNvCxnSpPr/>
          <p:nvPr/>
        </p:nvCxnSpPr>
        <p:spPr>
          <a:xfrm>
            <a:off x="1835696" y="256490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76" grpId="0"/>
      <p:bldP spid="77" grpId="0"/>
      <p:bldP spid="79" grpId="0"/>
      <p:bldP spid="94" grpId="0" animBg="1"/>
      <p:bldP spid="95" grpId="0" animBg="1"/>
      <p:bldP spid="96" grpId="0" animBg="1"/>
      <p:bldP spid="106" grpId="0" animBg="1"/>
      <p:bldP spid="107" grpId="0"/>
      <p:bldP spid="108" grpId="0"/>
      <p:bldP spid="134" grpId="0" animBg="1"/>
      <p:bldP spid="135" grpId="0" animBg="1"/>
      <p:bldP spid="50" grpId="0"/>
      <p:bldP spid="65" grpId="0"/>
      <p:bldP spid="66" grpId="0"/>
      <p:bldP spid="6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1143000"/>
          </a:xfrm>
        </p:spPr>
        <p:txBody>
          <a:bodyPr>
            <a:noAutofit/>
          </a:bodyPr>
          <a:lstStyle/>
          <a:p>
            <a:r>
              <a:rPr lang="fr-CA" dirty="0" smtClean="0">
                <a:sym typeface="Symbol"/>
              </a:rPr>
              <a:t> de D et  après l’ouverture</a:t>
            </a:r>
            <a:endParaRPr lang="fr-CA" dirty="0"/>
          </a:p>
        </p:txBody>
      </p:sp>
      <p:sp>
        <p:nvSpPr>
          <p:cNvPr id="35" name="Espace réservé du numéro de diapositive 34"/>
          <p:cNvSpPr>
            <a:spLocks noGrp="1"/>
          </p:cNvSpPr>
          <p:nvPr>
            <p:ph type="sldNum" sz="quarter" idx="12"/>
          </p:nvPr>
        </p:nvSpPr>
        <p:spPr/>
        <p:txBody>
          <a:bodyPr/>
          <a:lstStyle/>
          <a:p>
            <a:fld id="{555B84E7-B44B-450A-BBF1-EB1E92E27D5A}" type="slidenum">
              <a:rPr lang="fr-CA" smtClean="0"/>
              <a:pPr/>
              <a:t>43</a:t>
            </a:fld>
            <a:endParaRPr lang="fr-CA"/>
          </a:p>
        </p:txBody>
      </p:sp>
      <p:sp>
        <p:nvSpPr>
          <p:cNvPr id="54" name="Line 2"/>
          <p:cNvSpPr>
            <a:spLocks noChangeShapeType="1"/>
          </p:cNvSpPr>
          <p:nvPr/>
        </p:nvSpPr>
        <p:spPr bwMode="auto">
          <a:xfrm>
            <a:off x="1536586" y="478632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5" name="Line 3"/>
          <p:cNvSpPr>
            <a:spLocks noChangeShapeType="1"/>
          </p:cNvSpPr>
          <p:nvPr/>
        </p:nvSpPr>
        <p:spPr bwMode="auto">
          <a:xfrm flipV="1">
            <a:off x="1538367" y="206084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56" name="Text Box 6"/>
          <p:cNvSpPr txBox="1">
            <a:spLocks noChangeArrowheads="1"/>
          </p:cNvSpPr>
          <p:nvPr/>
        </p:nvSpPr>
        <p:spPr bwMode="auto">
          <a:xfrm>
            <a:off x="2325254" y="1691516"/>
            <a:ext cx="949940" cy="369332"/>
          </a:xfrm>
          <a:prstGeom prst="rect">
            <a:avLst/>
          </a:prstGeom>
          <a:noFill/>
          <a:ln w="9525">
            <a:noFill/>
            <a:miter lim="800000"/>
            <a:headEnd/>
            <a:tailEnd/>
          </a:ln>
        </p:spPr>
        <p:txBody>
          <a:bodyPr wrap="none">
            <a:spAutoFit/>
          </a:bodyPr>
          <a:lstStyle/>
          <a:p>
            <a:r>
              <a:rPr lang="fr-FR" b="1" dirty="0" smtClean="0">
                <a:latin typeface="Times"/>
              </a:rPr>
              <a:t>Marché</a:t>
            </a:r>
            <a:endParaRPr lang="fr-FR" dirty="0">
              <a:latin typeface="Times"/>
            </a:endParaRPr>
          </a:p>
        </p:txBody>
      </p:sp>
      <p:sp>
        <p:nvSpPr>
          <p:cNvPr id="57" name="Text Box 10"/>
          <p:cNvSpPr txBox="1">
            <a:spLocks noChangeArrowheads="1"/>
          </p:cNvSpPr>
          <p:nvPr/>
        </p:nvSpPr>
        <p:spPr bwMode="auto">
          <a:xfrm>
            <a:off x="3973144" y="4869160"/>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59" name="Line 2"/>
          <p:cNvSpPr>
            <a:spLocks noChangeShapeType="1"/>
          </p:cNvSpPr>
          <p:nvPr/>
        </p:nvSpPr>
        <p:spPr bwMode="auto">
          <a:xfrm>
            <a:off x="5622480" y="479715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60" name="Line 3"/>
          <p:cNvSpPr>
            <a:spLocks noChangeShapeType="1"/>
          </p:cNvSpPr>
          <p:nvPr/>
        </p:nvSpPr>
        <p:spPr bwMode="auto">
          <a:xfrm flipV="1">
            <a:off x="5631277" y="206084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3" name="Text Box 6"/>
          <p:cNvSpPr txBox="1">
            <a:spLocks noChangeArrowheads="1"/>
          </p:cNvSpPr>
          <p:nvPr/>
        </p:nvSpPr>
        <p:spPr bwMode="auto">
          <a:xfrm>
            <a:off x="6371060" y="1691516"/>
            <a:ext cx="757580" cy="369332"/>
          </a:xfrm>
          <a:prstGeom prst="rect">
            <a:avLst/>
          </a:prstGeom>
          <a:noFill/>
          <a:ln w="9525">
            <a:noFill/>
            <a:miter lim="800000"/>
            <a:headEnd/>
            <a:tailEnd/>
          </a:ln>
        </p:spPr>
        <p:txBody>
          <a:bodyPr wrap="none">
            <a:spAutoFit/>
          </a:bodyPr>
          <a:lstStyle/>
          <a:p>
            <a:r>
              <a:rPr lang="fr-FR" b="1" dirty="0" smtClean="0">
                <a:latin typeface="Times"/>
              </a:rPr>
              <a:t>Profit</a:t>
            </a:r>
            <a:endParaRPr lang="fr-FR" dirty="0">
              <a:latin typeface="Times"/>
            </a:endParaRPr>
          </a:p>
        </p:txBody>
      </p:sp>
      <p:sp>
        <p:nvSpPr>
          <p:cNvPr id="84" name="Text Box 10"/>
          <p:cNvSpPr txBox="1">
            <a:spLocks noChangeArrowheads="1"/>
          </p:cNvSpPr>
          <p:nvPr/>
        </p:nvSpPr>
        <p:spPr bwMode="auto">
          <a:xfrm>
            <a:off x="8130476" y="4869160"/>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40" name="Arc 39"/>
          <p:cNvSpPr/>
          <p:nvPr/>
        </p:nvSpPr>
        <p:spPr>
          <a:xfrm rot="10800000">
            <a:off x="5364088" y="1340768"/>
            <a:ext cx="5256584" cy="3445554"/>
          </a:xfrm>
          <a:prstGeom prst="arc">
            <a:avLst>
              <a:gd name="adj1" fmla="val 16200000"/>
              <a:gd name="adj2" fmla="val 206129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42" name="ZoneTexte 41"/>
          <p:cNvSpPr txBox="1"/>
          <p:nvPr/>
        </p:nvSpPr>
        <p:spPr>
          <a:xfrm>
            <a:off x="7587238" y="4797152"/>
            <a:ext cx="633507" cy="369332"/>
          </a:xfrm>
          <a:prstGeom prst="rect">
            <a:avLst/>
          </a:prstGeom>
          <a:noFill/>
        </p:spPr>
        <p:txBody>
          <a:bodyPr wrap="none" rtlCol="0">
            <a:spAutoFit/>
          </a:bodyPr>
          <a:lstStyle/>
          <a:p>
            <a:r>
              <a:rPr lang="fr-FR" dirty="0" smtClean="0"/>
              <a:t>Cm*</a:t>
            </a:r>
            <a:endParaRPr lang="fr-FR" dirty="0"/>
          </a:p>
        </p:txBody>
      </p:sp>
      <p:sp>
        <p:nvSpPr>
          <p:cNvPr id="43" name="Freeform 2"/>
          <p:cNvSpPr>
            <a:spLocks/>
          </p:cNvSpPr>
          <p:nvPr/>
        </p:nvSpPr>
        <p:spPr bwMode="auto">
          <a:xfrm>
            <a:off x="1557676" y="2643182"/>
            <a:ext cx="2643206" cy="2143140"/>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44" name="Freeform 2"/>
          <p:cNvSpPr>
            <a:spLocks/>
          </p:cNvSpPr>
          <p:nvPr/>
        </p:nvSpPr>
        <p:spPr bwMode="auto">
          <a:xfrm>
            <a:off x="1547664" y="3284984"/>
            <a:ext cx="2520280" cy="648072"/>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45" name="ZoneTexte 44"/>
          <p:cNvSpPr txBox="1"/>
          <p:nvPr/>
        </p:nvSpPr>
        <p:spPr>
          <a:xfrm>
            <a:off x="0" y="2492896"/>
            <a:ext cx="1691679" cy="369332"/>
          </a:xfrm>
          <a:prstGeom prst="rect">
            <a:avLst/>
          </a:prstGeom>
          <a:noFill/>
        </p:spPr>
        <p:txBody>
          <a:bodyPr wrap="square" rtlCol="0">
            <a:spAutoFit/>
          </a:bodyPr>
          <a:lstStyle/>
          <a:p>
            <a:r>
              <a:rPr lang="fr-FR" dirty="0" smtClean="0"/>
              <a:t>P + </a:t>
            </a:r>
            <a:r>
              <a:rPr lang="fr-FR" dirty="0" smtClean="0">
                <a:sym typeface="Symbol"/>
              </a:rPr>
              <a:t>1/(b x n)</a:t>
            </a:r>
            <a:endParaRPr lang="fr-FR" dirty="0"/>
          </a:p>
        </p:txBody>
      </p:sp>
      <p:sp>
        <p:nvSpPr>
          <p:cNvPr id="119" name="Text Box 11"/>
          <p:cNvSpPr txBox="1">
            <a:spLocks noChangeArrowheads="1"/>
          </p:cNvSpPr>
          <p:nvPr/>
        </p:nvSpPr>
        <p:spPr bwMode="auto">
          <a:xfrm>
            <a:off x="3697330" y="3460938"/>
            <a:ext cx="370614" cy="400110"/>
          </a:xfrm>
          <a:prstGeom prst="rect">
            <a:avLst/>
          </a:prstGeom>
          <a:noFill/>
          <a:ln w="9525">
            <a:noFill/>
            <a:miter lim="800000"/>
            <a:headEnd/>
            <a:tailEnd/>
          </a:ln>
          <a:effectLst/>
        </p:spPr>
        <p:txBody>
          <a:bodyPr wrap="none">
            <a:spAutoFit/>
          </a:bodyPr>
          <a:lstStyle/>
          <a:p>
            <a:r>
              <a:rPr lang="fr-FR" sz="2000" dirty="0" smtClean="0">
                <a:latin typeface="Times"/>
              </a:rPr>
              <a:t>D</a:t>
            </a:r>
            <a:endParaRPr lang="fr-FR" baseline="-25000" dirty="0">
              <a:latin typeface="Times"/>
            </a:endParaRPr>
          </a:p>
        </p:txBody>
      </p:sp>
      <p:sp>
        <p:nvSpPr>
          <p:cNvPr id="120" name="Text Box 11"/>
          <p:cNvSpPr txBox="1">
            <a:spLocks noChangeArrowheads="1"/>
          </p:cNvSpPr>
          <p:nvPr/>
        </p:nvSpPr>
        <p:spPr bwMode="auto">
          <a:xfrm>
            <a:off x="3779912" y="4109010"/>
            <a:ext cx="455574" cy="400110"/>
          </a:xfrm>
          <a:prstGeom prst="rect">
            <a:avLst/>
          </a:prstGeom>
          <a:noFill/>
          <a:ln w="9525">
            <a:noFill/>
            <a:miter lim="800000"/>
            <a:headEnd/>
            <a:tailEnd/>
          </a:ln>
          <a:effectLst/>
        </p:spPr>
        <p:txBody>
          <a:bodyPr wrap="none">
            <a:spAutoFit/>
          </a:bodyPr>
          <a:lstStyle/>
          <a:p>
            <a:r>
              <a:rPr lang="fr-FR" sz="2000" dirty="0" smtClean="0">
                <a:latin typeface="Times"/>
              </a:rPr>
              <a:t>D’</a:t>
            </a:r>
            <a:endParaRPr lang="fr-FR" baseline="-25000" dirty="0">
              <a:latin typeface="Times"/>
            </a:endParaRPr>
          </a:p>
        </p:txBody>
      </p:sp>
      <p:cxnSp>
        <p:nvCxnSpPr>
          <p:cNvPr id="129" name="Connecteur droit 128"/>
          <p:cNvCxnSpPr/>
          <p:nvPr/>
        </p:nvCxnSpPr>
        <p:spPr>
          <a:xfrm>
            <a:off x="6228184" y="2492896"/>
            <a:ext cx="0" cy="2292981"/>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31" name="Connecteur droit 130"/>
          <p:cNvCxnSpPr/>
          <p:nvPr/>
        </p:nvCxnSpPr>
        <p:spPr>
          <a:xfrm>
            <a:off x="6876256" y="2492896"/>
            <a:ext cx="1" cy="2298681"/>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36" name="ZoneTexte 135"/>
          <p:cNvSpPr txBox="1"/>
          <p:nvPr/>
        </p:nvSpPr>
        <p:spPr>
          <a:xfrm>
            <a:off x="3216388" y="2857496"/>
            <a:ext cx="1922321" cy="369332"/>
          </a:xfrm>
          <a:prstGeom prst="rect">
            <a:avLst/>
          </a:prstGeom>
          <a:noFill/>
        </p:spPr>
        <p:txBody>
          <a:bodyPr wrap="none" rtlCol="0">
            <a:spAutoFit/>
          </a:bodyPr>
          <a:lstStyle/>
          <a:p>
            <a:r>
              <a:rPr lang="fr-FR" dirty="0" smtClean="0"/>
              <a:t>Pente = 1/(S x b)</a:t>
            </a:r>
            <a:endParaRPr lang="fr-FR" dirty="0"/>
          </a:p>
        </p:txBody>
      </p:sp>
      <p:cxnSp>
        <p:nvCxnSpPr>
          <p:cNvPr id="138" name="Connecteur droit 137"/>
          <p:cNvCxnSpPr>
            <a:stCxn id="136" idx="1"/>
          </p:cNvCxnSpPr>
          <p:nvPr/>
        </p:nvCxnSpPr>
        <p:spPr>
          <a:xfrm flipH="1">
            <a:off x="2411760" y="3042162"/>
            <a:ext cx="804628" cy="170814"/>
          </a:xfrm>
          <a:prstGeom prst="line">
            <a:avLst/>
          </a:prstGeom>
        </p:spPr>
        <p:style>
          <a:lnRef idx="1">
            <a:schemeClr val="accent1"/>
          </a:lnRef>
          <a:fillRef idx="0">
            <a:schemeClr val="accent1"/>
          </a:fillRef>
          <a:effectRef idx="0">
            <a:schemeClr val="accent1"/>
          </a:effectRef>
          <a:fontRef idx="minor">
            <a:schemeClr val="tx1"/>
          </a:fontRef>
        </p:style>
      </p:cxnSp>
      <p:sp>
        <p:nvSpPr>
          <p:cNvPr id="52" name="Text Box 10"/>
          <p:cNvSpPr txBox="1">
            <a:spLocks noChangeArrowheads="1"/>
          </p:cNvSpPr>
          <p:nvPr/>
        </p:nvSpPr>
        <p:spPr bwMode="auto">
          <a:xfrm>
            <a:off x="1187624" y="1876762"/>
            <a:ext cx="432047" cy="400110"/>
          </a:xfrm>
          <a:prstGeom prst="rect">
            <a:avLst/>
          </a:prstGeom>
          <a:noFill/>
          <a:ln w="9525">
            <a:noFill/>
            <a:miter lim="800000"/>
            <a:headEnd/>
            <a:tailEnd/>
          </a:ln>
        </p:spPr>
        <p:txBody>
          <a:bodyPr wrap="square">
            <a:spAutoFit/>
          </a:bodyPr>
          <a:lstStyle/>
          <a:p>
            <a:r>
              <a:rPr lang="fr-FR" sz="2000" dirty="0" smtClean="0">
                <a:latin typeface="Times"/>
              </a:rPr>
              <a:t>P</a:t>
            </a:r>
            <a:endParaRPr lang="fr-FR" dirty="0">
              <a:latin typeface="Times"/>
            </a:endParaRPr>
          </a:p>
        </p:txBody>
      </p:sp>
      <p:sp>
        <p:nvSpPr>
          <p:cNvPr id="62" name="Text Box 10"/>
          <p:cNvSpPr txBox="1">
            <a:spLocks noChangeArrowheads="1"/>
          </p:cNvSpPr>
          <p:nvPr/>
        </p:nvSpPr>
        <p:spPr bwMode="auto">
          <a:xfrm>
            <a:off x="5196674" y="1948770"/>
            <a:ext cx="383438" cy="400110"/>
          </a:xfrm>
          <a:prstGeom prst="rect">
            <a:avLst/>
          </a:prstGeom>
          <a:noFill/>
          <a:ln w="9525">
            <a:noFill/>
            <a:miter lim="800000"/>
            <a:headEnd/>
            <a:tailEnd/>
          </a:ln>
        </p:spPr>
        <p:txBody>
          <a:bodyPr wrap="none">
            <a:spAutoFit/>
          </a:bodyPr>
          <a:lstStyle/>
          <a:p>
            <a:r>
              <a:rPr lang="fr-FR" sz="2000" dirty="0" smtClean="0">
                <a:latin typeface="Times"/>
                <a:sym typeface="Symbol"/>
              </a:rPr>
              <a:t></a:t>
            </a:r>
            <a:endParaRPr lang="fr-FR" dirty="0">
              <a:latin typeface="Times"/>
            </a:endParaRPr>
          </a:p>
        </p:txBody>
      </p:sp>
      <p:cxnSp>
        <p:nvCxnSpPr>
          <p:cNvPr id="65" name="Connecteur droit avec flèche 64"/>
          <p:cNvCxnSpPr/>
          <p:nvPr/>
        </p:nvCxnSpPr>
        <p:spPr>
          <a:xfrm>
            <a:off x="1763688" y="292494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Connecteur droit avec flèche 66"/>
          <p:cNvCxnSpPr/>
          <p:nvPr/>
        </p:nvCxnSpPr>
        <p:spPr>
          <a:xfrm flipV="1">
            <a:off x="3635896" y="3933056"/>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Arc 67"/>
          <p:cNvSpPr/>
          <p:nvPr/>
        </p:nvSpPr>
        <p:spPr>
          <a:xfrm rot="10800000">
            <a:off x="5652120" y="0"/>
            <a:ext cx="2808312" cy="4797152"/>
          </a:xfrm>
          <a:prstGeom prst="arc">
            <a:avLst>
              <a:gd name="adj1" fmla="val 16200000"/>
              <a:gd name="adj2" fmla="val 55929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cxnSp>
        <p:nvCxnSpPr>
          <p:cNvPr id="82" name="Connecteur droit avec flèche 81"/>
          <p:cNvCxnSpPr/>
          <p:nvPr/>
        </p:nvCxnSpPr>
        <p:spPr>
          <a:xfrm>
            <a:off x="6300192" y="2708920"/>
            <a:ext cx="43204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8" name="Connecteur droit 87"/>
          <p:cNvCxnSpPr/>
          <p:nvPr/>
        </p:nvCxnSpPr>
        <p:spPr>
          <a:xfrm>
            <a:off x="7740351" y="2492896"/>
            <a:ext cx="1" cy="2298681"/>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7020272" y="2708920"/>
            <a:ext cx="576063"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1" name="Text Box 10"/>
          <p:cNvSpPr txBox="1">
            <a:spLocks noChangeArrowheads="1"/>
          </p:cNvSpPr>
          <p:nvPr/>
        </p:nvSpPr>
        <p:spPr bwMode="auto">
          <a:xfrm>
            <a:off x="5652120" y="2308810"/>
            <a:ext cx="535724" cy="400110"/>
          </a:xfrm>
          <a:prstGeom prst="rect">
            <a:avLst/>
          </a:prstGeom>
          <a:noFill/>
          <a:ln w="9525">
            <a:noFill/>
            <a:miter lim="800000"/>
            <a:headEnd/>
            <a:tailEnd/>
          </a:ln>
        </p:spPr>
        <p:txBody>
          <a:bodyPr wrap="none">
            <a:spAutoFit/>
          </a:bodyPr>
          <a:lstStyle/>
          <a:p>
            <a:r>
              <a:rPr lang="fr-FR" sz="2000" dirty="0" smtClean="0">
                <a:latin typeface="Times"/>
                <a:sym typeface="Symbol"/>
              </a:rPr>
              <a:t></a:t>
            </a:r>
            <a:endParaRPr lang="fr-FR" dirty="0">
              <a:latin typeface="Times"/>
            </a:endParaRPr>
          </a:p>
        </p:txBody>
      </p:sp>
      <p:cxnSp>
        <p:nvCxnSpPr>
          <p:cNvPr id="92" name="Connecteur droit avec flèche 91"/>
          <p:cNvCxnSpPr/>
          <p:nvPr/>
        </p:nvCxnSpPr>
        <p:spPr>
          <a:xfrm>
            <a:off x="5724128" y="2708920"/>
            <a:ext cx="43204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3" name="Text Box 10"/>
          <p:cNvSpPr txBox="1">
            <a:spLocks noChangeArrowheads="1"/>
          </p:cNvSpPr>
          <p:nvPr/>
        </p:nvSpPr>
        <p:spPr bwMode="auto">
          <a:xfrm>
            <a:off x="6228184" y="2308810"/>
            <a:ext cx="535724" cy="400110"/>
          </a:xfrm>
          <a:prstGeom prst="rect">
            <a:avLst/>
          </a:prstGeom>
          <a:noFill/>
          <a:ln w="9525">
            <a:noFill/>
            <a:miter lim="800000"/>
            <a:headEnd/>
            <a:tailEnd/>
          </a:ln>
        </p:spPr>
        <p:txBody>
          <a:bodyPr wrap="none">
            <a:spAutoFit/>
          </a:bodyPr>
          <a:lstStyle/>
          <a:p>
            <a:r>
              <a:rPr lang="fr-FR" sz="2000" dirty="0" smtClean="0">
                <a:latin typeface="Times"/>
                <a:sym typeface="Symbol"/>
              </a:rPr>
              <a:t></a:t>
            </a:r>
            <a:endParaRPr lang="fr-FR" dirty="0">
              <a:latin typeface="Times"/>
            </a:endParaRPr>
          </a:p>
        </p:txBody>
      </p:sp>
      <p:sp>
        <p:nvSpPr>
          <p:cNvPr id="97" name="Text Box 10"/>
          <p:cNvSpPr txBox="1">
            <a:spLocks noChangeArrowheads="1"/>
          </p:cNvSpPr>
          <p:nvPr/>
        </p:nvSpPr>
        <p:spPr bwMode="auto">
          <a:xfrm>
            <a:off x="6876256" y="2308810"/>
            <a:ext cx="851515" cy="400110"/>
          </a:xfrm>
          <a:prstGeom prst="rect">
            <a:avLst/>
          </a:prstGeom>
          <a:noFill/>
          <a:ln w="9525">
            <a:noFill/>
            <a:miter lim="800000"/>
            <a:headEnd/>
            <a:tailEnd/>
          </a:ln>
        </p:spPr>
        <p:txBody>
          <a:bodyPr wrap="none">
            <a:spAutoFit/>
          </a:bodyPr>
          <a:lstStyle/>
          <a:p>
            <a:r>
              <a:rPr lang="fr-FR" sz="2000" dirty="0" smtClean="0">
                <a:latin typeface="Times"/>
              </a:rPr>
              <a:t>sorties</a:t>
            </a:r>
            <a:endParaRPr lang="fr-FR" dirty="0">
              <a:latin typeface="Times"/>
            </a:endParaRPr>
          </a:p>
        </p:txBody>
      </p:sp>
      <p:cxnSp>
        <p:nvCxnSpPr>
          <p:cNvPr id="37" name="Connecteur droit 36"/>
          <p:cNvCxnSpPr/>
          <p:nvPr/>
        </p:nvCxnSpPr>
        <p:spPr>
          <a:xfrm>
            <a:off x="35496" y="249289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6602789" y="4797152"/>
            <a:ext cx="684803" cy="369332"/>
          </a:xfrm>
          <a:prstGeom prst="rect">
            <a:avLst/>
          </a:prstGeom>
          <a:noFill/>
        </p:spPr>
        <p:txBody>
          <a:bodyPr wrap="none" rtlCol="0">
            <a:spAutoFit/>
          </a:bodyPr>
          <a:lstStyle/>
          <a:p>
            <a:r>
              <a:rPr lang="fr-FR" dirty="0" smtClean="0"/>
              <a:t>Cm*’</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P spid="12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1143000"/>
          </a:xfrm>
        </p:spPr>
        <p:txBody>
          <a:bodyPr>
            <a:noAutofit/>
          </a:bodyPr>
          <a:lstStyle/>
          <a:p>
            <a:r>
              <a:rPr lang="fr-CA" dirty="0" smtClean="0">
                <a:sym typeface="Symbol"/>
              </a:rPr>
              <a:t> de D et  après l’ouverture</a:t>
            </a:r>
            <a:endParaRPr lang="fr-CA" dirty="0"/>
          </a:p>
        </p:txBody>
      </p:sp>
      <p:sp>
        <p:nvSpPr>
          <p:cNvPr id="35" name="Espace réservé du numéro de diapositive 34"/>
          <p:cNvSpPr>
            <a:spLocks noGrp="1"/>
          </p:cNvSpPr>
          <p:nvPr>
            <p:ph type="sldNum" sz="quarter" idx="12"/>
          </p:nvPr>
        </p:nvSpPr>
        <p:spPr/>
        <p:txBody>
          <a:bodyPr/>
          <a:lstStyle/>
          <a:p>
            <a:fld id="{555B84E7-B44B-450A-BBF1-EB1E92E27D5A}" type="slidenum">
              <a:rPr lang="fr-CA" smtClean="0"/>
              <a:pPr/>
              <a:t>44</a:t>
            </a:fld>
            <a:endParaRPr lang="fr-CA"/>
          </a:p>
        </p:txBody>
      </p:sp>
      <p:sp>
        <p:nvSpPr>
          <p:cNvPr id="54" name="Line 2"/>
          <p:cNvSpPr>
            <a:spLocks noChangeShapeType="1"/>
          </p:cNvSpPr>
          <p:nvPr/>
        </p:nvSpPr>
        <p:spPr bwMode="auto">
          <a:xfrm>
            <a:off x="1320562" y="478632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5" name="Line 3"/>
          <p:cNvSpPr>
            <a:spLocks noChangeShapeType="1"/>
          </p:cNvSpPr>
          <p:nvPr/>
        </p:nvSpPr>
        <p:spPr bwMode="auto">
          <a:xfrm flipV="1">
            <a:off x="1322343" y="206084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56" name="Text Box 6"/>
          <p:cNvSpPr txBox="1">
            <a:spLocks noChangeArrowheads="1"/>
          </p:cNvSpPr>
          <p:nvPr/>
        </p:nvSpPr>
        <p:spPr bwMode="auto">
          <a:xfrm>
            <a:off x="1619672" y="1772816"/>
            <a:ext cx="2136162" cy="369332"/>
          </a:xfrm>
          <a:prstGeom prst="rect">
            <a:avLst/>
          </a:prstGeom>
          <a:noFill/>
          <a:ln w="9525">
            <a:noFill/>
            <a:miter lim="800000"/>
            <a:headEnd/>
            <a:tailEnd/>
          </a:ln>
        </p:spPr>
        <p:txBody>
          <a:bodyPr wrap="none">
            <a:spAutoFit/>
          </a:bodyPr>
          <a:lstStyle/>
          <a:p>
            <a:r>
              <a:rPr lang="fr-FR" b="1" dirty="0" smtClean="0">
                <a:latin typeface="Times"/>
              </a:rPr>
              <a:t>Marché domestique</a:t>
            </a:r>
            <a:endParaRPr lang="fr-FR" dirty="0">
              <a:latin typeface="Times"/>
            </a:endParaRPr>
          </a:p>
        </p:txBody>
      </p:sp>
      <p:sp>
        <p:nvSpPr>
          <p:cNvPr id="57" name="Text Box 10"/>
          <p:cNvSpPr txBox="1">
            <a:spLocks noChangeArrowheads="1"/>
          </p:cNvSpPr>
          <p:nvPr/>
        </p:nvSpPr>
        <p:spPr bwMode="auto">
          <a:xfrm>
            <a:off x="3757120" y="4869160"/>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59" name="Line 2"/>
          <p:cNvSpPr>
            <a:spLocks noChangeShapeType="1"/>
          </p:cNvSpPr>
          <p:nvPr/>
        </p:nvSpPr>
        <p:spPr bwMode="auto">
          <a:xfrm>
            <a:off x="5622480" y="479715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60" name="Line 3"/>
          <p:cNvSpPr>
            <a:spLocks noChangeShapeType="1"/>
          </p:cNvSpPr>
          <p:nvPr/>
        </p:nvSpPr>
        <p:spPr bwMode="auto">
          <a:xfrm flipV="1">
            <a:off x="5631277" y="206084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4" name="Text Box 10"/>
          <p:cNvSpPr txBox="1">
            <a:spLocks noChangeArrowheads="1"/>
          </p:cNvSpPr>
          <p:nvPr/>
        </p:nvSpPr>
        <p:spPr bwMode="auto">
          <a:xfrm>
            <a:off x="8130476" y="4869160"/>
            <a:ext cx="370614" cy="400110"/>
          </a:xfrm>
          <a:prstGeom prst="rect">
            <a:avLst/>
          </a:prstGeom>
          <a:noFill/>
          <a:ln w="9525">
            <a:noFill/>
            <a:miter lim="800000"/>
            <a:headEnd/>
            <a:tailEnd/>
          </a:ln>
        </p:spPr>
        <p:txBody>
          <a:bodyPr wrap="none">
            <a:spAutoFit/>
          </a:bodyPr>
          <a:lstStyle/>
          <a:p>
            <a:r>
              <a:rPr lang="fr-FR" sz="2000" dirty="0" smtClean="0">
                <a:latin typeface="Times"/>
              </a:rPr>
              <a:t>Q</a:t>
            </a:r>
            <a:endParaRPr lang="fr-FR" dirty="0">
              <a:latin typeface="Times"/>
            </a:endParaRPr>
          </a:p>
        </p:txBody>
      </p:sp>
      <p:sp>
        <p:nvSpPr>
          <p:cNvPr id="44" name="Freeform 2"/>
          <p:cNvSpPr>
            <a:spLocks/>
          </p:cNvSpPr>
          <p:nvPr/>
        </p:nvSpPr>
        <p:spPr bwMode="auto">
          <a:xfrm>
            <a:off x="1331640" y="3284984"/>
            <a:ext cx="2664296" cy="1152128"/>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19" name="Text Box 11"/>
          <p:cNvSpPr txBox="1">
            <a:spLocks noChangeArrowheads="1"/>
          </p:cNvSpPr>
          <p:nvPr/>
        </p:nvSpPr>
        <p:spPr bwMode="auto">
          <a:xfrm>
            <a:off x="3491880" y="4293096"/>
            <a:ext cx="370614" cy="400110"/>
          </a:xfrm>
          <a:prstGeom prst="rect">
            <a:avLst/>
          </a:prstGeom>
          <a:noFill/>
          <a:ln w="9525">
            <a:noFill/>
            <a:miter lim="800000"/>
            <a:headEnd/>
            <a:tailEnd/>
          </a:ln>
          <a:effectLst/>
        </p:spPr>
        <p:txBody>
          <a:bodyPr wrap="none">
            <a:spAutoFit/>
          </a:bodyPr>
          <a:lstStyle/>
          <a:p>
            <a:r>
              <a:rPr lang="fr-FR" sz="2000" dirty="0" smtClean="0">
                <a:latin typeface="Times"/>
              </a:rPr>
              <a:t>D</a:t>
            </a:r>
            <a:endParaRPr lang="fr-FR" baseline="-25000" dirty="0">
              <a:latin typeface="Times"/>
            </a:endParaRPr>
          </a:p>
        </p:txBody>
      </p:sp>
      <p:sp>
        <p:nvSpPr>
          <p:cNvPr id="52" name="Text Box 10"/>
          <p:cNvSpPr txBox="1">
            <a:spLocks noChangeArrowheads="1"/>
          </p:cNvSpPr>
          <p:nvPr/>
        </p:nvSpPr>
        <p:spPr bwMode="auto">
          <a:xfrm>
            <a:off x="971600" y="1876762"/>
            <a:ext cx="432047" cy="400110"/>
          </a:xfrm>
          <a:prstGeom prst="rect">
            <a:avLst/>
          </a:prstGeom>
          <a:noFill/>
          <a:ln w="9525">
            <a:noFill/>
            <a:miter lim="800000"/>
            <a:headEnd/>
            <a:tailEnd/>
          </a:ln>
        </p:spPr>
        <p:txBody>
          <a:bodyPr wrap="square">
            <a:spAutoFit/>
          </a:bodyPr>
          <a:lstStyle/>
          <a:p>
            <a:r>
              <a:rPr lang="fr-FR" sz="2000" dirty="0" smtClean="0">
                <a:latin typeface="Times"/>
              </a:rPr>
              <a:t>P</a:t>
            </a:r>
            <a:endParaRPr lang="fr-FR" dirty="0">
              <a:latin typeface="Times"/>
            </a:endParaRPr>
          </a:p>
        </p:txBody>
      </p:sp>
      <p:sp>
        <p:nvSpPr>
          <p:cNvPr id="62" name="Text Box 10"/>
          <p:cNvSpPr txBox="1">
            <a:spLocks noChangeArrowheads="1"/>
          </p:cNvSpPr>
          <p:nvPr/>
        </p:nvSpPr>
        <p:spPr bwMode="auto">
          <a:xfrm>
            <a:off x="4813555" y="1876762"/>
            <a:ext cx="766557" cy="400110"/>
          </a:xfrm>
          <a:prstGeom prst="rect">
            <a:avLst/>
          </a:prstGeom>
          <a:noFill/>
          <a:ln w="9525">
            <a:noFill/>
            <a:miter lim="800000"/>
            <a:headEnd/>
            <a:tailEnd/>
          </a:ln>
        </p:spPr>
        <p:txBody>
          <a:bodyPr wrap="none">
            <a:spAutoFit/>
          </a:bodyPr>
          <a:lstStyle/>
          <a:p>
            <a:r>
              <a:rPr lang="fr-FR" sz="2000" dirty="0" smtClean="0">
                <a:latin typeface="Times"/>
              </a:rPr>
              <a:t>Profit</a:t>
            </a:r>
            <a:endParaRPr lang="fr-FR" dirty="0">
              <a:latin typeface="Times"/>
            </a:endParaRPr>
          </a:p>
        </p:txBody>
      </p:sp>
      <p:sp>
        <p:nvSpPr>
          <p:cNvPr id="36" name="Text Box 10"/>
          <p:cNvSpPr txBox="1">
            <a:spLocks noChangeArrowheads="1"/>
          </p:cNvSpPr>
          <p:nvPr/>
        </p:nvSpPr>
        <p:spPr bwMode="auto">
          <a:xfrm>
            <a:off x="683568" y="3068960"/>
            <a:ext cx="683200" cy="400110"/>
          </a:xfrm>
          <a:prstGeom prst="rect">
            <a:avLst/>
          </a:prstGeom>
          <a:noFill/>
          <a:ln w="9525">
            <a:noFill/>
            <a:miter lim="800000"/>
            <a:headEnd/>
            <a:tailEnd/>
          </a:ln>
        </p:spPr>
        <p:txBody>
          <a:bodyPr wrap="none">
            <a:spAutoFit/>
          </a:bodyPr>
          <a:lstStyle/>
          <a:p>
            <a:r>
              <a:rPr lang="fr-FR" sz="2000" dirty="0" smtClean="0">
                <a:latin typeface="Times"/>
              </a:rPr>
              <a:t>Cm*</a:t>
            </a:r>
            <a:endParaRPr lang="fr-FR" dirty="0">
              <a:latin typeface="Times"/>
            </a:endParaRPr>
          </a:p>
        </p:txBody>
      </p:sp>
      <p:sp>
        <p:nvSpPr>
          <p:cNvPr id="37" name="Text Box 11"/>
          <p:cNvSpPr txBox="1">
            <a:spLocks noChangeArrowheads="1"/>
          </p:cNvSpPr>
          <p:nvPr/>
        </p:nvSpPr>
        <p:spPr bwMode="auto">
          <a:xfrm>
            <a:off x="683568" y="3356992"/>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2</a:t>
            </a:r>
            <a:endParaRPr lang="fr-FR" baseline="-25000" dirty="0">
              <a:latin typeface="Times"/>
            </a:endParaRPr>
          </a:p>
        </p:txBody>
      </p:sp>
      <p:cxnSp>
        <p:nvCxnSpPr>
          <p:cNvPr id="39" name="Connecteur droit 38"/>
          <p:cNvCxnSpPr/>
          <p:nvPr/>
        </p:nvCxnSpPr>
        <p:spPr>
          <a:xfrm>
            <a:off x="1341652" y="3570288"/>
            <a:ext cx="2366252" cy="27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8" name="Text Box 11"/>
          <p:cNvSpPr txBox="1">
            <a:spLocks noChangeArrowheads="1"/>
          </p:cNvSpPr>
          <p:nvPr/>
        </p:nvSpPr>
        <p:spPr bwMode="auto">
          <a:xfrm>
            <a:off x="683568" y="4005064"/>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1</a:t>
            </a:r>
            <a:endParaRPr lang="fr-FR" baseline="-25000" dirty="0">
              <a:latin typeface="Times"/>
            </a:endParaRPr>
          </a:p>
        </p:txBody>
      </p:sp>
      <p:sp>
        <p:nvSpPr>
          <p:cNvPr id="51" name="Freeform 2"/>
          <p:cNvSpPr>
            <a:spLocks/>
          </p:cNvSpPr>
          <p:nvPr/>
        </p:nvSpPr>
        <p:spPr bwMode="auto">
          <a:xfrm>
            <a:off x="5652120" y="3253046"/>
            <a:ext cx="2664296" cy="1152128"/>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53" name="Text Box 11"/>
          <p:cNvSpPr txBox="1">
            <a:spLocks noChangeArrowheads="1"/>
          </p:cNvSpPr>
          <p:nvPr/>
        </p:nvSpPr>
        <p:spPr bwMode="auto">
          <a:xfrm>
            <a:off x="7812360" y="4261158"/>
            <a:ext cx="370614" cy="400110"/>
          </a:xfrm>
          <a:prstGeom prst="rect">
            <a:avLst/>
          </a:prstGeom>
          <a:noFill/>
          <a:ln w="9525">
            <a:noFill/>
            <a:miter lim="800000"/>
            <a:headEnd/>
            <a:tailEnd/>
          </a:ln>
          <a:effectLst/>
        </p:spPr>
        <p:txBody>
          <a:bodyPr wrap="none">
            <a:spAutoFit/>
          </a:bodyPr>
          <a:lstStyle/>
          <a:p>
            <a:r>
              <a:rPr lang="fr-FR" sz="2000" dirty="0" smtClean="0">
                <a:latin typeface="Times"/>
              </a:rPr>
              <a:t>D</a:t>
            </a:r>
            <a:endParaRPr lang="fr-FR" baseline="-25000" dirty="0">
              <a:latin typeface="Times"/>
            </a:endParaRPr>
          </a:p>
        </p:txBody>
      </p:sp>
      <p:sp>
        <p:nvSpPr>
          <p:cNvPr id="58" name="Text Box 10"/>
          <p:cNvSpPr txBox="1">
            <a:spLocks noChangeArrowheads="1"/>
          </p:cNvSpPr>
          <p:nvPr/>
        </p:nvSpPr>
        <p:spPr bwMode="auto">
          <a:xfrm>
            <a:off x="5004048" y="3068960"/>
            <a:ext cx="683200" cy="400110"/>
          </a:xfrm>
          <a:prstGeom prst="rect">
            <a:avLst/>
          </a:prstGeom>
          <a:noFill/>
          <a:ln w="9525">
            <a:noFill/>
            <a:miter lim="800000"/>
            <a:headEnd/>
            <a:tailEnd/>
          </a:ln>
        </p:spPr>
        <p:txBody>
          <a:bodyPr wrap="none">
            <a:spAutoFit/>
          </a:bodyPr>
          <a:lstStyle/>
          <a:p>
            <a:r>
              <a:rPr lang="fr-FR" sz="2000" dirty="0" smtClean="0">
                <a:latin typeface="Times"/>
              </a:rPr>
              <a:t>Cm*</a:t>
            </a:r>
            <a:endParaRPr lang="fr-FR" dirty="0">
              <a:latin typeface="Times"/>
            </a:endParaRPr>
          </a:p>
        </p:txBody>
      </p:sp>
      <p:sp>
        <p:nvSpPr>
          <p:cNvPr id="61" name="Text Box 11"/>
          <p:cNvSpPr txBox="1">
            <a:spLocks noChangeArrowheads="1"/>
          </p:cNvSpPr>
          <p:nvPr/>
        </p:nvSpPr>
        <p:spPr bwMode="auto">
          <a:xfrm>
            <a:off x="5004048" y="3325054"/>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2</a:t>
            </a:r>
            <a:endParaRPr lang="fr-FR" baseline="-25000" dirty="0">
              <a:latin typeface="Times"/>
            </a:endParaRPr>
          </a:p>
        </p:txBody>
      </p:sp>
      <p:cxnSp>
        <p:nvCxnSpPr>
          <p:cNvPr id="63" name="Connecteur droit 62"/>
          <p:cNvCxnSpPr/>
          <p:nvPr/>
        </p:nvCxnSpPr>
        <p:spPr>
          <a:xfrm>
            <a:off x="5652120" y="4221088"/>
            <a:ext cx="2376264"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5662132" y="3538350"/>
            <a:ext cx="2366252" cy="27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66" name="Text Box 11"/>
          <p:cNvSpPr txBox="1">
            <a:spLocks noChangeArrowheads="1"/>
          </p:cNvSpPr>
          <p:nvPr/>
        </p:nvSpPr>
        <p:spPr bwMode="auto">
          <a:xfrm>
            <a:off x="5004048" y="4037002"/>
            <a:ext cx="639919"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1</a:t>
            </a:r>
            <a:endParaRPr lang="fr-FR" baseline="-25000" dirty="0">
              <a:latin typeface="Times"/>
            </a:endParaRPr>
          </a:p>
        </p:txBody>
      </p:sp>
      <p:sp>
        <p:nvSpPr>
          <p:cNvPr id="69" name="Text Box 11"/>
          <p:cNvSpPr txBox="1">
            <a:spLocks noChangeArrowheads="1"/>
          </p:cNvSpPr>
          <p:nvPr/>
        </p:nvSpPr>
        <p:spPr bwMode="auto">
          <a:xfrm>
            <a:off x="4689997" y="2780928"/>
            <a:ext cx="962123"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smtClean="0">
                <a:latin typeface="Times"/>
              </a:rPr>
              <a:t>2 </a:t>
            </a:r>
            <a:r>
              <a:rPr lang="fr-FR" sz="2000" dirty="0" smtClean="0">
                <a:latin typeface="Times"/>
              </a:rPr>
              <a:t>+ t</a:t>
            </a:r>
            <a:endParaRPr lang="fr-FR" dirty="0">
              <a:latin typeface="Times"/>
            </a:endParaRPr>
          </a:p>
        </p:txBody>
      </p:sp>
      <p:cxnSp>
        <p:nvCxnSpPr>
          <p:cNvPr id="70" name="Connecteur droit 69"/>
          <p:cNvCxnSpPr/>
          <p:nvPr/>
        </p:nvCxnSpPr>
        <p:spPr>
          <a:xfrm>
            <a:off x="5662132" y="3098170"/>
            <a:ext cx="2366252" cy="27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72" name="Connecteur droit 71"/>
          <p:cNvCxnSpPr/>
          <p:nvPr/>
        </p:nvCxnSpPr>
        <p:spPr>
          <a:xfrm flipV="1">
            <a:off x="1331640" y="4221088"/>
            <a:ext cx="2376264" cy="798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76" name="Text Box 11"/>
          <p:cNvSpPr txBox="1">
            <a:spLocks noChangeArrowheads="1"/>
          </p:cNvSpPr>
          <p:nvPr/>
        </p:nvSpPr>
        <p:spPr bwMode="auto">
          <a:xfrm>
            <a:off x="4689997" y="3573016"/>
            <a:ext cx="962123" cy="400110"/>
          </a:xfrm>
          <a:prstGeom prst="rect">
            <a:avLst/>
          </a:prstGeom>
          <a:noFill/>
          <a:ln w="9525">
            <a:noFill/>
            <a:miter lim="800000"/>
            <a:headEnd/>
            <a:tailEnd/>
          </a:ln>
          <a:effectLst/>
        </p:spPr>
        <p:txBody>
          <a:bodyPr wrap="none">
            <a:spAutoFit/>
          </a:bodyPr>
          <a:lstStyle/>
          <a:p>
            <a:r>
              <a:rPr lang="fr-FR" sz="2000" dirty="0" smtClean="0">
                <a:latin typeface="Times"/>
              </a:rPr>
              <a:t>Cm</a:t>
            </a:r>
            <a:r>
              <a:rPr lang="fr-FR" sz="2000" baseline="-25000" dirty="0">
                <a:latin typeface="Times"/>
              </a:rPr>
              <a:t>1</a:t>
            </a:r>
            <a:r>
              <a:rPr lang="fr-FR" sz="2000" baseline="-25000" dirty="0" smtClean="0">
                <a:latin typeface="Times"/>
              </a:rPr>
              <a:t> </a:t>
            </a:r>
            <a:r>
              <a:rPr lang="fr-FR" sz="2000" dirty="0" smtClean="0">
                <a:latin typeface="Times"/>
              </a:rPr>
              <a:t>+ t</a:t>
            </a:r>
            <a:endParaRPr lang="fr-FR" dirty="0">
              <a:latin typeface="Times"/>
            </a:endParaRPr>
          </a:p>
        </p:txBody>
      </p:sp>
      <p:cxnSp>
        <p:nvCxnSpPr>
          <p:cNvPr id="77" name="Connecteur droit 76"/>
          <p:cNvCxnSpPr/>
          <p:nvPr/>
        </p:nvCxnSpPr>
        <p:spPr>
          <a:xfrm>
            <a:off x="5662132" y="3786312"/>
            <a:ext cx="2366252" cy="27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78" name="Text Box 6"/>
          <p:cNvSpPr txBox="1">
            <a:spLocks noChangeArrowheads="1"/>
          </p:cNvSpPr>
          <p:nvPr/>
        </p:nvSpPr>
        <p:spPr bwMode="auto">
          <a:xfrm>
            <a:off x="5796136" y="1772816"/>
            <a:ext cx="2354171" cy="369332"/>
          </a:xfrm>
          <a:prstGeom prst="rect">
            <a:avLst/>
          </a:prstGeom>
          <a:noFill/>
          <a:ln w="9525">
            <a:noFill/>
            <a:miter lim="800000"/>
            <a:headEnd/>
            <a:tailEnd/>
          </a:ln>
        </p:spPr>
        <p:txBody>
          <a:bodyPr wrap="none">
            <a:spAutoFit/>
          </a:bodyPr>
          <a:lstStyle/>
          <a:p>
            <a:r>
              <a:rPr lang="fr-FR" b="1" dirty="0" smtClean="0">
                <a:latin typeface="Times"/>
              </a:rPr>
              <a:t>Marché d’exportation</a:t>
            </a:r>
            <a:endParaRPr lang="fr-FR" dirty="0">
              <a:latin typeface="Times"/>
            </a:endParaRPr>
          </a:p>
        </p:txBody>
      </p:sp>
      <p:sp>
        <p:nvSpPr>
          <p:cNvPr id="32" name="ZoneTexte 31"/>
          <p:cNvSpPr txBox="1"/>
          <p:nvPr/>
        </p:nvSpPr>
        <p:spPr>
          <a:xfrm>
            <a:off x="899592" y="5517232"/>
            <a:ext cx="7946406" cy="369332"/>
          </a:xfrm>
          <a:prstGeom prst="rect">
            <a:avLst/>
          </a:prstGeom>
          <a:noFill/>
        </p:spPr>
        <p:txBody>
          <a:bodyPr wrap="none" rtlCol="0">
            <a:spAutoFit/>
          </a:bodyPr>
          <a:lstStyle/>
          <a:p>
            <a:r>
              <a:rPr lang="fr-FR" dirty="0" smtClean="0"/>
              <a:t>Ici, les deux firmes survivent à l’ouverture, mais seul. la 1</a:t>
            </a:r>
            <a:r>
              <a:rPr lang="fr-FR" baseline="30000" dirty="0" smtClean="0"/>
              <a:t>ère</a:t>
            </a:r>
            <a:r>
              <a:rPr lang="fr-FR" dirty="0" smtClean="0"/>
              <a:t> est exportatrice.</a:t>
            </a:r>
            <a:endParaRPr lang="fr-FR" dirty="0"/>
          </a:p>
        </p:txBody>
      </p:sp>
      <p:cxnSp>
        <p:nvCxnSpPr>
          <p:cNvPr id="34" name="Connecteur droit avec flèche 33"/>
          <p:cNvCxnSpPr/>
          <p:nvPr/>
        </p:nvCxnSpPr>
        <p:spPr>
          <a:xfrm flipV="1">
            <a:off x="6660232" y="3140968"/>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p:nvPr/>
        </p:nvCxnSpPr>
        <p:spPr>
          <a:xfrm flipV="1">
            <a:off x="6660232" y="3861048"/>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Text Box 11"/>
          <p:cNvSpPr txBox="1">
            <a:spLocks noChangeArrowheads="1"/>
          </p:cNvSpPr>
          <p:nvPr/>
        </p:nvSpPr>
        <p:spPr bwMode="auto">
          <a:xfrm>
            <a:off x="6649658" y="3140968"/>
            <a:ext cx="255198" cy="400110"/>
          </a:xfrm>
          <a:prstGeom prst="rect">
            <a:avLst/>
          </a:prstGeom>
          <a:noFill/>
          <a:ln w="9525">
            <a:noFill/>
            <a:miter lim="800000"/>
            <a:headEnd/>
            <a:tailEnd/>
          </a:ln>
          <a:effectLst/>
        </p:spPr>
        <p:txBody>
          <a:bodyPr wrap="none">
            <a:spAutoFit/>
          </a:bodyPr>
          <a:lstStyle/>
          <a:p>
            <a:r>
              <a:rPr lang="fr-FR" sz="2000" dirty="0" smtClean="0">
                <a:latin typeface="Times"/>
              </a:rPr>
              <a:t>t</a:t>
            </a:r>
            <a:endParaRPr lang="fr-FR" baseline="-25000" dirty="0">
              <a:latin typeface="Times"/>
            </a:endParaRPr>
          </a:p>
        </p:txBody>
      </p:sp>
      <p:sp>
        <p:nvSpPr>
          <p:cNvPr id="41" name="Text Box 11"/>
          <p:cNvSpPr txBox="1">
            <a:spLocks noChangeArrowheads="1"/>
          </p:cNvSpPr>
          <p:nvPr/>
        </p:nvSpPr>
        <p:spPr bwMode="auto">
          <a:xfrm>
            <a:off x="6621058" y="3861048"/>
            <a:ext cx="255198" cy="400110"/>
          </a:xfrm>
          <a:prstGeom prst="rect">
            <a:avLst/>
          </a:prstGeom>
          <a:noFill/>
          <a:ln w="9525">
            <a:noFill/>
            <a:miter lim="800000"/>
            <a:headEnd/>
            <a:tailEnd/>
          </a:ln>
          <a:effectLst/>
        </p:spPr>
        <p:txBody>
          <a:bodyPr wrap="none">
            <a:spAutoFit/>
          </a:bodyPr>
          <a:lstStyle/>
          <a:p>
            <a:r>
              <a:rPr lang="fr-FR" sz="2000" dirty="0" smtClean="0">
                <a:latin typeface="Times"/>
              </a:rPr>
              <a:t>t</a:t>
            </a:r>
            <a:endParaRPr lang="fr-FR" baseline="-25000" dirty="0">
              <a:latin typeface="Time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P spid="37" grpId="0"/>
      <p:bldP spid="48" grpId="0"/>
      <p:bldP spid="53" grpId="0"/>
      <p:bldP spid="61" grpId="0"/>
      <p:bldP spid="66" grpId="0"/>
      <p:bldP spid="69" grpId="0"/>
      <p:bldP spid="76" grpId="0"/>
      <p:bldP spid="40" grpId="0"/>
      <p:bldP spid="4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rmAutofit fontScale="90000"/>
          </a:bodyPr>
          <a:lstStyle/>
          <a:p>
            <a:r>
              <a:rPr lang="fr-CA" dirty="0" smtClean="0"/>
              <a:t>Gains liés au </a:t>
            </a:r>
            <a:r>
              <a:rPr lang="fr-CA" dirty="0" err="1" smtClean="0"/>
              <a:t>comm</a:t>
            </a:r>
            <a:r>
              <a:rPr lang="fr-CA" dirty="0" smtClean="0"/>
              <a:t>. </a:t>
            </a:r>
            <a:r>
              <a:rPr lang="fr-CA" dirty="0" err="1" smtClean="0"/>
              <a:t>intrabranche</a:t>
            </a:r>
            <a:endParaRPr lang="fr-CA" dirty="0"/>
          </a:p>
        </p:txBody>
      </p:sp>
      <p:sp>
        <p:nvSpPr>
          <p:cNvPr id="3" name="Espace réservé du contenu 2"/>
          <p:cNvSpPr>
            <a:spLocks noGrp="1"/>
          </p:cNvSpPr>
          <p:nvPr>
            <p:ph idx="1"/>
          </p:nvPr>
        </p:nvSpPr>
        <p:spPr>
          <a:xfrm>
            <a:off x="457200" y="1600200"/>
            <a:ext cx="8363272" cy="4565104"/>
          </a:xfrm>
        </p:spPr>
        <p:txBody>
          <a:bodyPr>
            <a:normAutofit fontScale="77500" lnSpcReduction="20000"/>
          </a:bodyPr>
          <a:lstStyle/>
          <a:p>
            <a:r>
              <a:rPr lang="fr-CA" dirty="0" smtClean="0"/>
              <a:t>Moins de biens </a:t>
            </a:r>
            <a:r>
              <a:rPr lang="fr-CA" dirty="0" err="1" smtClean="0"/>
              <a:t>diff</a:t>
            </a:r>
            <a:r>
              <a:rPr lang="fr-CA" dirty="0" smtClean="0"/>
              <a:t>. sont produits dans le monde, ce qui fait que les firmes les produisent en plus grande Q</a:t>
            </a:r>
          </a:p>
          <a:p>
            <a:pPr lvl="1"/>
            <a:r>
              <a:rPr lang="fr-CA" dirty="0" smtClean="0"/>
              <a:t>Avec éco. d’échelle, chaque bien est donc </a:t>
            </a:r>
            <a:r>
              <a:rPr lang="fr-CA" dirty="0" err="1" smtClean="0"/>
              <a:t>prod</a:t>
            </a:r>
            <a:r>
              <a:rPr lang="fr-CA" dirty="0" smtClean="0"/>
              <a:t>. à un plus petit CTM</a:t>
            </a:r>
          </a:p>
          <a:p>
            <a:pPr lvl="1"/>
            <a:r>
              <a:rPr lang="fr-CA" dirty="0"/>
              <a:t>La sélection des firmes plus efficaces entraîne aussi une baisse du CTM et du P moyens de </a:t>
            </a:r>
            <a:r>
              <a:rPr lang="fr-CA" dirty="0" smtClean="0"/>
              <a:t>l’industrie</a:t>
            </a:r>
          </a:p>
          <a:p>
            <a:pPr lvl="1"/>
            <a:r>
              <a:rPr lang="fr-CA" dirty="0" smtClean="0"/>
              <a:t>Fermeture </a:t>
            </a:r>
            <a:r>
              <a:rPr lang="fr-CA" dirty="0"/>
              <a:t>de firmes mais pas </a:t>
            </a:r>
            <a:r>
              <a:rPr lang="fr-CA" dirty="0" smtClean="0"/>
              <a:t>nécessairement de </a:t>
            </a:r>
            <a:r>
              <a:rPr lang="fr-CA" dirty="0"/>
              <a:t>chômage, </a:t>
            </a:r>
            <a:r>
              <a:rPr lang="fr-CA" dirty="0" smtClean="0"/>
              <a:t>plutôt une </a:t>
            </a:r>
            <a:r>
              <a:rPr lang="fr-CA" dirty="0"/>
              <a:t>réallocation des </a:t>
            </a:r>
            <a:r>
              <a:rPr lang="fr-CA" dirty="0" smtClean="0"/>
              <a:t>ressources</a:t>
            </a:r>
            <a:endParaRPr lang="fr-CA" dirty="0"/>
          </a:p>
          <a:p>
            <a:endParaRPr lang="fr-CA" dirty="0" smtClean="0"/>
          </a:p>
          <a:p>
            <a:r>
              <a:rPr lang="fr-CA" dirty="0" smtClean="0"/>
              <a:t>En </a:t>
            </a:r>
            <a:r>
              <a:rPr lang="fr-CA" dirty="0"/>
              <a:t>même temps, </a:t>
            </a:r>
            <a:r>
              <a:rPr lang="fr-CA" dirty="0" smtClean="0"/>
              <a:t>il y a plus de firmes qui opèrent sur chacun des marchés</a:t>
            </a:r>
          </a:p>
          <a:p>
            <a:pPr lvl="1"/>
            <a:r>
              <a:rPr lang="fr-CA" dirty="0" smtClean="0"/>
              <a:t>+ diversité</a:t>
            </a:r>
          </a:p>
          <a:p>
            <a:pPr lvl="1"/>
            <a:r>
              <a:rPr lang="fr-CA" dirty="0" smtClean="0"/>
              <a:t>+ concurrence et donc un </a:t>
            </a:r>
            <a:r>
              <a:rPr lang="fr-CA" dirty="0"/>
              <a:t>prix plus </a:t>
            </a:r>
            <a:r>
              <a:rPr lang="fr-CA" dirty="0" smtClean="0"/>
              <a:t>faible</a:t>
            </a:r>
          </a:p>
          <a:p>
            <a:pPr lvl="1"/>
            <a:r>
              <a:rPr lang="fr-CA" dirty="0" smtClean="0"/>
              <a:t>+ cons.</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45</a:t>
            </a:fld>
            <a:endParaRPr lang="fr-CA"/>
          </a:p>
        </p:txBody>
      </p:sp>
    </p:spTree>
    <p:extLst>
      <p:ext uri="{BB962C8B-B14F-4D97-AF65-F5344CB8AC3E}">
        <p14:creationId xmlns="" xmlns:p14="http://schemas.microsoft.com/office/powerpoint/2010/main" val="156607191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147248" cy="4525963"/>
          </a:xfrm>
        </p:spPr>
        <p:txBody>
          <a:bodyPr>
            <a:normAutofit/>
          </a:bodyPr>
          <a:lstStyle/>
          <a:p>
            <a:pPr marL="608076" indent="-571500" algn="ctr">
              <a:buFont typeface="+mj-lt"/>
              <a:buAutoNum type="romanUcPeriod"/>
            </a:pPr>
            <a:endParaRPr lang="fr-CA" sz="4600" dirty="0" smtClean="0">
              <a:latin typeface="+mj-lt"/>
            </a:endParaRPr>
          </a:p>
          <a:p>
            <a:pPr marL="909828" lvl="1" indent="-571500" algn="ctr">
              <a:buClr>
                <a:schemeClr val="tx1"/>
              </a:buClr>
              <a:buSzPct val="100000"/>
              <a:buFont typeface="+mj-lt"/>
              <a:buAutoNum type="romanUcPeriod" startAt="3"/>
            </a:pPr>
            <a:r>
              <a:rPr lang="fr-CA" sz="4600" b="1" dirty="0" smtClean="0">
                <a:effectLst>
                  <a:outerShdw blurRad="38100" dist="38100" dir="2700000" algn="tl">
                    <a:srgbClr val="000000">
                      <a:alpha val="43137"/>
                    </a:srgbClr>
                  </a:outerShdw>
                </a:effectLst>
                <a:latin typeface="+mj-lt"/>
              </a:rPr>
              <a:t> B) Monopoles et dumping réciproque</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46</a:t>
            </a:fld>
            <a:endParaRPr lang="fr-CA"/>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a:bodyPr>
          <a:lstStyle/>
          <a:p>
            <a:r>
              <a:rPr lang="fr-CA" dirty="0" smtClean="0"/>
              <a:t>Monopole</a:t>
            </a:r>
            <a:endParaRPr lang="fr-CA" dirty="0"/>
          </a:p>
        </p:txBody>
      </p:sp>
      <p:sp>
        <p:nvSpPr>
          <p:cNvPr id="3" name="Espace réservé du contenu 2"/>
          <p:cNvSpPr>
            <a:spLocks noGrp="1"/>
          </p:cNvSpPr>
          <p:nvPr>
            <p:ph idx="1"/>
          </p:nvPr>
        </p:nvSpPr>
        <p:spPr>
          <a:xfrm>
            <a:off x="457200" y="1600200"/>
            <a:ext cx="8435280" cy="4925144"/>
          </a:xfrm>
        </p:spPr>
        <p:txBody>
          <a:bodyPr>
            <a:normAutofit/>
          </a:bodyPr>
          <a:lstStyle/>
          <a:p>
            <a:r>
              <a:rPr lang="en-CA" dirty="0" err="1" smtClean="0"/>
              <a:t>Une</a:t>
            </a:r>
            <a:r>
              <a:rPr lang="en-CA" dirty="0" smtClean="0"/>
              <a:t> </a:t>
            </a:r>
            <a:r>
              <a:rPr lang="en-CA" dirty="0" err="1" smtClean="0"/>
              <a:t>seule</a:t>
            </a:r>
            <a:r>
              <a:rPr lang="en-CA" dirty="0" smtClean="0"/>
              <a:t> </a:t>
            </a:r>
            <a:r>
              <a:rPr lang="en-CA" dirty="0" err="1" smtClean="0"/>
              <a:t>firme</a:t>
            </a:r>
            <a:r>
              <a:rPr lang="en-CA" dirty="0" smtClean="0"/>
              <a:t> </a:t>
            </a:r>
            <a:r>
              <a:rPr lang="en-CA" dirty="0" err="1" smtClean="0"/>
              <a:t>assurée</a:t>
            </a:r>
            <a:r>
              <a:rPr lang="en-CA" dirty="0" smtClean="0"/>
              <a:t> du </a:t>
            </a:r>
            <a:r>
              <a:rPr lang="en-CA" dirty="0" err="1" smtClean="0"/>
              <a:t>pouvoir</a:t>
            </a:r>
            <a:r>
              <a:rPr lang="en-CA" dirty="0" smtClean="0"/>
              <a:t> de </a:t>
            </a:r>
            <a:r>
              <a:rPr lang="en-CA" dirty="0" err="1" smtClean="0"/>
              <a:t>marché</a:t>
            </a:r>
            <a:endParaRPr lang="en-CA" dirty="0" smtClean="0"/>
          </a:p>
          <a:p>
            <a:endParaRPr lang="en-CA" dirty="0"/>
          </a:p>
          <a:p>
            <a:r>
              <a:rPr lang="en-CA" dirty="0" smtClean="0"/>
              <a:t>Fortes </a:t>
            </a:r>
            <a:r>
              <a:rPr lang="en-CA" dirty="0" err="1" smtClean="0"/>
              <a:t>barrières</a:t>
            </a:r>
            <a:r>
              <a:rPr lang="en-CA" dirty="0" smtClean="0"/>
              <a:t> à </a:t>
            </a:r>
            <a:r>
              <a:rPr lang="en-CA" dirty="0" err="1" smtClean="0"/>
              <a:t>l’entrée</a:t>
            </a:r>
            <a:r>
              <a:rPr lang="en-CA" dirty="0"/>
              <a:t> </a:t>
            </a:r>
            <a:r>
              <a:rPr lang="en-CA" dirty="0" smtClean="0"/>
              <a:t>: </a:t>
            </a:r>
            <a:r>
              <a:rPr lang="en-CA" dirty="0" err="1" smtClean="0"/>
              <a:t>technologique</a:t>
            </a:r>
            <a:r>
              <a:rPr lang="en-CA" dirty="0" smtClean="0"/>
              <a:t> (</a:t>
            </a:r>
            <a:r>
              <a:rPr lang="en-CA" dirty="0" err="1" smtClean="0"/>
              <a:t>coûts</a:t>
            </a:r>
            <a:r>
              <a:rPr lang="en-CA" dirty="0" smtClean="0"/>
              <a:t> fixes </a:t>
            </a:r>
            <a:r>
              <a:rPr lang="en-CA" dirty="0" err="1" smtClean="0"/>
              <a:t>élevés</a:t>
            </a:r>
            <a:r>
              <a:rPr lang="en-CA" dirty="0" smtClean="0"/>
              <a:t>), </a:t>
            </a:r>
            <a:r>
              <a:rPr lang="en-CA" dirty="0" err="1" smtClean="0"/>
              <a:t>légal</a:t>
            </a:r>
            <a:r>
              <a:rPr lang="en-CA" dirty="0" smtClean="0"/>
              <a:t>, </a:t>
            </a:r>
            <a:r>
              <a:rPr lang="en-CA" dirty="0" err="1" smtClean="0"/>
              <a:t>ou</a:t>
            </a:r>
            <a:r>
              <a:rPr lang="en-CA" dirty="0" smtClean="0"/>
              <a:t> </a:t>
            </a:r>
            <a:r>
              <a:rPr lang="en-CA" dirty="0" err="1" smtClean="0"/>
              <a:t>autres</a:t>
            </a:r>
            <a:endParaRPr lang="en-CA" dirty="0" smtClean="0"/>
          </a:p>
          <a:p>
            <a:endParaRPr lang="en-CA" dirty="0"/>
          </a:p>
          <a:p>
            <a:r>
              <a:rPr lang="en-CA" dirty="0" err="1" smtClean="0"/>
              <a:t>Échelle</a:t>
            </a:r>
            <a:r>
              <a:rPr lang="en-CA" dirty="0" smtClean="0"/>
              <a:t> de production </a:t>
            </a:r>
            <a:r>
              <a:rPr lang="en-CA" dirty="0" err="1" smtClean="0"/>
              <a:t>inefficace</a:t>
            </a:r>
            <a:r>
              <a:rPr lang="en-CA" dirty="0" smtClean="0"/>
              <a:t> et </a:t>
            </a:r>
            <a:r>
              <a:rPr lang="en-CA" dirty="0" err="1" smtClean="0"/>
              <a:t>perte</a:t>
            </a:r>
            <a:r>
              <a:rPr lang="en-CA" dirty="0" smtClean="0"/>
              <a:t> </a:t>
            </a:r>
            <a:r>
              <a:rPr lang="en-CA" dirty="0" err="1" smtClean="0"/>
              <a:t>sèche</a:t>
            </a:r>
            <a:endParaRPr lang="en-CA" dirty="0" smtClean="0"/>
          </a:p>
          <a:p>
            <a:pPr marL="36576" indent="0">
              <a:buNone/>
            </a:pP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47</a:t>
            </a:fld>
            <a:endParaRPr lang="fr-CA"/>
          </a:p>
        </p:txBody>
      </p:sp>
    </p:spTree>
    <p:extLst>
      <p:ext uri="{BB962C8B-B14F-4D97-AF65-F5344CB8AC3E}">
        <p14:creationId xmlns="" xmlns:p14="http://schemas.microsoft.com/office/powerpoint/2010/main" val="85491497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1143000"/>
          </a:xfrm>
        </p:spPr>
        <p:txBody>
          <a:bodyPr>
            <a:normAutofit/>
          </a:bodyPr>
          <a:lstStyle/>
          <a:p>
            <a:r>
              <a:rPr lang="fr-CA" dirty="0" smtClean="0"/>
              <a:t>Équilibre du monopole : cas type</a:t>
            </a:r>
            <a:endParaRPr lang="fr-CA" dirty="0"/>
          </a:p>
        </p:txBody>
      </p:sp>
      <p:sp>
        <p:nvSpPr>
          <p:cNvPr id="4" name="Line 44"/>
          <p:cNvSpPr>
            <a:spLocks noChangeShapeType="1"/>
          </p:cNvSpPr>
          <p:nvPr/>
        </p:nvSpPr>
        <p:spPr bwMode="auto">
          <a:xfrm>
            <a:off x="3851920" y="3933056"/>
            <a:ext cx="0" cy="2160240"/>
          </a:xfrm>
          <a:prstGeom prst="line">
            <a:avLst/>
          </a:prstGeom>
          <a:noFill/>
          <a:ln w="9525">
            <a:solidFill>
              <a:schemeClr val="tx1"/>
            </a:solidFill>
            <a:prstDash val="dash"/>
            <a:round/>
            <a:headEnd/>
            <a:tailEnd/>
          </a:ln>
          <a:effectLst/>
        </p:spPr>
        <p:txBody>
          <a:bodyPr wrap="none" anchor="ctr"/>
          <a:lstStyle/>
          <a:p>
            <a:endParaRPr lang="fr-CA"/>
          </a:p>
        </p:txBody>
      </p:sp>
      <p:sp>
        <p:nvSpPr>
          <p:cNvPr id="5" name="Line 5"/>
          <p:cNvSpPr>
            <a:spLocks noChangeShapeType="1"/>
          </p:cNvSpPr>
          <p:nvPr/>
        </p:nvSpPr>
        <p:spPr bwMode="auto">
          <a:xfrm>
            <a:off x="2837186" y="610019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6" name="Line 6"/>
          <p:cNvSpPr>
            <a:spLocks noChangeShapeType="1"/>
          </p:cNvSpPr>
          <p:nvPr/>
        </p:nvSpPr>
        <p:spPr bwMode="auto">
          <a:xfrm flipV="1">
            <a:off x="2832423" y="248545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7" name="Text Box 9"/>
          <p:cNvSpPr txBox="1">
            <a:spLocks noChangeArrowheads="1"/>
          </p:cNvSpPr>
          <p:nvPr/>
        </p:nvSpPr>
        <p:spPr bwMode="auto">
          <a:xfrm>
            <a:off x="4153718" y="1916832"/>
            <a:ext cx="922338" cy="466725"/>
          </a:xfrm>
          <a:prstGeom prst="rect">
            <a:avLst/>
          </a:prstGeom>
          <a:noFill/>
          <a:ln w="9525">
            <a:noFill/>
            <a:miter lim="800000"/>
            <a:headEnd/>
            <a:tailEnd/>
          </a:ln>
          <a:effectLst/>
        </p:spPr>
        <p:txBody>
          <a:bodyPr wrap="none">
            <a:spAutoFit/>
          </a:bodyPr>
          <a:lstStyle/>
          <a:p>
            <a:r>
              <a:rPr lang="fr-FR" dirty="0">
                <a:latin typeface="Times"/>
              </a:rPr>
              <a:t>Firme</a:t>
            </a:r>
          </a:p>
        </p:txBody>
      </p:sp>
      <p:sp>
        <p:nvSpPr>
          <p:cNvPr id="8" name="Text Box 11"/>
          <p:cNvSpPr txBox="1">
            <a:spLocks noChangeArrowheads="1"/>
          </p:cNvSpPr>
          <p:nvPr/>
        </p:nvSpPr>
        <p:spPr bwMode="auto">
          <a:xfrm>
            <a:off x="6516216" y="6093296"/>
            <a:ext cx="368300" cy="396875"/>
          </a:xfrm>
          <a:prstGeom prst="rect">
            <a:avLst/>
          </a:prstGeom>
          <a:noFill/>
          <a:ln w="9525">
            <a:noFill/>
            <a:miter lim="800000"/>
            <a:headEnd/>
            <a:tailEnd/>
          </a:ln>
          <a:effectLst/>
        </p:spPr>
        <p:txBody>
          <a:bodyPr wrap="none">
            <a:spAutoFit/>
          </a:bodyPr>
          <a:lstStyle/>
          <a:p>
            <a:r>
              <a:rPr lang="fr-FR" sz="2000" dirty="0">
                <a:latin typeface="Times"/>
              </a:rPr>
              <a:t>Q</a:t>
            </a:r>
            <a:endParaRPr lang="fr-FR" dirty="0">
              <a:latin typeface="Times"/>
            </a:endParaRPr>
          </a:p>
        </p:txBody>
      </p:sp>
      <p:sp>
        <p:nvSpPr>
          <p:cNvPr id="9" name="Text Box 13"/>
          <p:cNvSpPr txBox="1">
            <a:spLocks noChangeArrowheads="1"/>
          </p:cNvSpPr>
          <p:nvPr/>
        </p:nvSpPr>
        <p:spPr bwMode="auto">
          <a:xfrm>
            <a:off x="2562548" y="2021905"/>
            <a:ext cx="565150" cy="396875"/>
          </a:xfrm>
          <a:prstGeom prst="rect">
            <a:avLst/>
          </a:prstGeom>
          <a:noFill/>
          <a:ln w="9525">
            <a:noFill/>
            <a:miter lim="800000"/>
            <a:headEnd/>
            <a:tailEnd/>
          </a:ln>
          <a:effectLst/>
        </p:spPr>
        <p:txBody>
          <a:bodyPr wrap="none">
            <a:spAutoFit/>
          </a:bodyPr>
          <a:lstStyle/>
          <a:p>
            <a:r>
              <a:rPr lang="fr-FR" sz="2000">
                <a:latin typeface="Times"/>
              </a:rPr>
              <a:t>$/Q</a:t>
            </a:r>
            <a:endParaRPr lang="fr-FR">
              <a:latin typeface="Times"/>
            </a:endParaRPr>
          </a:p>
        </p:txBody>
      </p:sp>
      <p:sp>
        <p:nvSpPr>
          <p:cNvPr id="10" name="Freeform 2"/>
          <p:cNvSpPr>
            <a:spLocks/>
          </p:cNvSpPr>
          <p:nvPr/>
        </p:nvSpPr>
        <p:spPr bwMode="auto">
          <a:xfrm>
            <a:off x="2843808" y="2996952"/>
            <a:ext cx="3240360" cy="3063875"/>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1" name="Text Box 32"/>
          <p:cNvSpPr txBox="1">
            <a:spLocks noChangeArrowheads="1"/>
          </p:cNvSpPr>
          <p:nvPr/>
        </p:nvSpPr>
        <p:spPr bwMode="auto">
          <a:xfrm>
            <a:off x="6012160" y="5589240"/>
            <a:ext cx="368300"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D</a:t>
            </a:r>
            <a:endParaRPr lang="fr-FR" dirty="0">
              <a:latin typeface="Times"/>
            </a:endParaRPr>
          </a:p>
        </p:txBody>
      </p:sp>
      <p:sp>
        <p:nvSpPr>
          <p:cNvPr id="12" name="Freeform 2"/>
          <p:cNvSpPr>
            <a:spLocks/>
          </p:cNvSpPr>
          <p:nvPr/>
        </p:nvSpPr>
        <p:spPr bwMode="auto">
          <a:xfrm>
            <a:off x="2843808" y="2996952"/>
            <a:ext cx="1512168" cy="3096344"/>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3" name="Line 39"/>
          <p:cNvSpPr>
            <a:spLocks noChangeShapeType="1"/>
          </p:cNvSpPr>
          <p:nvPr/>
        </p:nvSpPr>
        <p:spPr bwMode="auto">
          <a:xfrm flipV="1">
            <a:off x="2843809" y="3933056"/>
            <a:ext cx="1008112" cy="0"/>
          </a:xfrm>
          <a:prstGeom prst="line">
            <a:avLst/>
          </a:prstGeom>
          <a:noFill/>
          <a:ln w="9525">
            <a:solidFill>
              <a:schemeClr val="tx1"/>
            </a:solidFill>
            <a:prstDash val="dash"/>
            <a:round/>
            <a:headEnd/>
            <a:tailEnd/>
          </a:ln>
          <a:effectLst/>
        </p:spPr>
        <p:txBody>
          <a:bodyPr wrap="none" anchor="ctr"/>
          <a:lstStyle/>
          <a:p>
            <a:endParaRPr lang="fr-CA"/>
          </a:p>
        </p:txBody>
      </p:sp>
      <p:sp>
        <p:nvSpPr>
          <p:cNvPr id="14" name="Text Box 11"/>
          <p:cNvSpPr txBox="1">
            <a:spLocks noChangeArrowheads="1"/>
          </p:cNvSpPr>
          <p:nvPr/>
        </p:nvSpPr>
        <p:spPr bwMode="auto">
          <a:xfrm>
            <a:off x="2292182" y="3717032"/>
            <a:ext cx="479618" cy="400110"/>
          </a:xfrm>
          <a:prstGeom prst="rect">
            <a:avLst/>
          </a:prstGeom>
          <a:noFill/>
          <a:ln w="9525">
            <a:noFill/>
            <a:miter lim="800000"/>
            <a:headEnd/>
            <a:tailEnd/>
          </a:ln>
          <a:effectLst/>
        </p:spPr>
        <p:txBody>
          <a:bodyPr wrap="none">
            <a:spAutoFit/>
          </a:bodyPr>
          <a:lstStyle/>
          <a:p>
            <a:r>
              <a:rPr lang="fr-FR" sz="2000" dirty="0" smtClean="0">
                <a:latin typeface="Times"/>
              </a:rPr>
              <a:t>P</a:t>
            </a:r>
            <a:r>
              <a:rPr lang="fr-FR" sz="2000" baseline="-25000" dirty="0" smtClean="0">
                <a:latin typeface="Times"/>
              </a:rPr>
              <a:t>M</a:t>
            </a:r>
            <a:endParaRPr lang="fr-FR" baseline="-25000" dirty="0">
              <a:latin typeface="Times"/>
            </a:endParaRPr>
          </a:p>
        </p:txBody>
      </p:sp>
      <p:sp>
        <p:nvSpPr>
          <p:cNvPr id="15" name="Text Box 11"/>
          <p:cNvSpPr txBox="1">
            <a:spLocks noChangeArrowheads="1"/>
          </p:cNvSpPr>
          <p:nvPr/>
        </p:nvSpPr>
        <p:spPr bwMode="auto">
          <a:xfrm>
            <a:off x="2123728" y="4293096"/>
            <a:ext cx="792088" cy="400110"/>
          </a:xfrm>
          <a:prstGeom prst="rect">
            <a:avLst/>
          </a:prstGeom>
          <a:noFill/>
          <a:ln w="9525">
            <a:noFill/>
            <a:miter lim="800000"/>
            <a:headEnd/>
            <a:tailEnd/>
          </a:ln>
          <a:effectLst/>
        </p:spPr>
        <p:txBody>
          <a:bodyPr wrap="square">
            <a:spAutoFit/>
          </a:bodyPr>
          <a:lstStyle/>
          <a:p>
            <a:r>
              <a:rPr lang="fr-FR" sz="2000" dirty="0" smtClean="0">
                <a:latin typeface="Times"/>
              </a:rPr>
              <a:t>CTM</a:t>
            </a:r>
            <a:endParaRPr lang="fr-FR" baseline="-25000" dirty="0">
              <a:latin typeface="Times"/>
            </a:endParaRPr>
          </a:p>
        </p:txBody>
      </p:sp>
      <p:sp>
        <p:nvSpPr>
          <p:cNvPr id="16" name="Line 39"/>
          <p:cNvSpPr>
            <a:spLocks noChangeShapeType="1"/>
          </p:cNvSpPr>
          <p:nvPr/>
        </p:nvSpPr>
        <p:spPr bwMode="auto">
          <a:xfrm flipV="1">
            <a:off x="2843808" y="4509120"/>
            <a:ext cx="979339" cy="0"/>
          </a:xfrm>
          <a:prstGeom prst="line">
            <a:avLst/>
          </a:prstGeom>
          <a:noFill/>
          <a:ln w="9525">
            <a:solidFill>
              <a:schemeClr val="tx1"/>
            </a:solidFill>
            <a:prstDash val="dash"/>
            <a:round/>
            <a:headEnd/>
            <a:tailEnd/>
          </a:ln>
          <a:effectLst/>
        </p:spPr>
        <p:txBody>
          <a:bodyPr wrap="none" anchor="ctr"/>
          <a:lstStyle/>
          <a:p>
            <a:endParaRPr lang="fr-CA"/>
          </a:p>
        </p:txBody>
      </p:sp>
      <p:sp>
        <p:nvSpPr>
          <p:cNvPr id="17" name="Rectangle 16"/>
          <p:cNvSpPr/>
          <p:nvPr/>
        </p:nvSpPr>
        <p:spPr>
          <a:xfrm>
            <a:off x="2843808" y="3933056"/>
            <a:ext cx="1008112" cy="576064"/>
          </a:xfrm>
          <a:prstGeom prst="rect">
            <a:avLst/>
          </a:prstGeom>
          <a:solidFill>
            <a:schemeClr val="accent2">
              <a:lumMod val="60000"/>
              <a:lumOff val="40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ym typeface="Symbol"/>
              </a:rPr>
              <a:t></a:t>
            </a:r>
            <a:endParaRPr lang="fr-CA" dirty="0"/>
          </a:p>
        </p:txBody>
      </p:sp>
      <p:sp>
        <p:nvSpPr>
          <p:cNvPr id="18" name="AutoShape 33"/>
          <p:cNvSpPr>
            <a:spLocks noChangeAspect="1" noChangeArrowheads="1"/>
          </p:cNvSpPr>
          <p:nvPr/>
        </p:nvSpPr>
        <p:spPr bwMode="auto">
          <a:xfrm>
            <a:off x="3779912" y="3860601"/>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19" name="Text Box 11"/>
          <p:cNvSpPr txBox="1">
            <a:spLocks noChangeArrowheads="1"/>
          </p:cNvSpPr>
          <p:nvPr/>
        </p:nvSpPr>
        <p:spPr bwMode="auto">
          <a:xfrm>
            <a:off x="3491880" y="6093296"/>
            <a:ext cx="522900" cy="400110"/>
          </a:xfrm>
          <a:prstGeom prst="rect">
            <a:avLst/>
          </a:prstGeom>
          <a:noFill/>
          <a:ln w="9525">
            <a:noFill/>
            <a:miter lim="800000"/>
            <a:headEnd/>
            <a:tailEnd/>
          </a:ln>
          <a:effectLst/>
        </p:spPr>
        <p:txBody>
          <a:bodyPr wrap="none">
            <a:spAutoFit/>
          </a:bodyPr>
          <a:lstStyle/>
          <a:p>
            <a:r>
              <a:rPr lang="fr-FR" sz="2000" dirty="0" smtClean="0">
                <a:latin typeface="Times"/>
              </a:rPr>
              <a:t>Q</a:t>
            </a:r>
            <a:r>
              <a:rPr lang="fr-FR" sz="2000" baseline="-25000" dirty="0" smtClean="0">
                <a:latin typeface="Times"/>
              </a:rPr>
              <a:t>M</a:t>
            </a:r>
            <a:endParaRPr lang="fr-FR" baseline="-25000" dirty="0">
              <a:latin typeface="Times"/>
            </a:endParaRPr>
          </a:p>
        </p:txBody>
      </p:sp>
      <p:sp>
        <p:nvSpPr>
          <p:cNvPr id="20" name="Text Box 29"/>
          <p:cNvSpPr txBox="1">
            <a:spLocks noChangeArrowheads="1"/>
          </p:cNvSpPr>
          <p:nvPr/>
        </p:nvSpPr>
        <p:spPr bwMode="auto">
          <a:xfrm>
            <a:off x="4716016" y="5517232"/>
            <a:ext cx="550863" cy="396875"/>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Rm</a:t>
            </a:r>
            <a:endParaRPr lang="fr-FR" dirty="0">
              <a:latin typeface="Times"/>
            </a:endParaRPr>
          </a:p>
        </p:txBody>
      </p:sp>
      <p:sp>
        <p:nvSpPr>
          <p:cNvPr id="28" name="Text Box 29"/>
          <p:cNvSpPr txBox="1">
            <a:spLocks noChangeArrowheads="1"/>
          </p:cNvSpPr>
          <p:nvPr/>
        </p:nvSpPr>
        <p:spPr bwMode="auto">
          <a:xfrm>
            <a:off x="6135348" y="2705938"/>
            <a:ext cx="740908"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p>
        </p:txBody>
      </p:sp>
      <p:sp>
        <p:nvSpPr>
          <p:cNvPr id="36" name="AutoShape 24"/>
          <p:cNvSpPr>
            <a:spLocks noChangeAspect="1" noChangeArrowheads="1"/>
          </p:cNvSpPr>
          <p:nvPr/>
        </p:nvSpPr>
        <p:spPr bwMode="auto">
          <a:xfrm>
            <a:off x="3779912" y="5012729"/>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29" name="Espace réservé du numéro de diapositive 28"/>
          <p:cNvSpPr>
            <a:spLocks noGrp="1"/>
          </p:cNvSpPr>
          <p:nvPr>
            <p:ph type="sldNum" sz="quarter" idx="12"/>
          </p:nvPr>
        </p:nvSpPr>
        <p:spPr/>
        <p:txBody>
          <a:bodyPr/>
          <a:lstStyle/>
          <a:p>
            <a:fld id="{555B84E7-B44B-450A-BBF1-EB1E92E27D5A}" type="slidenum">
              <a:rPr lang="fr-CA" smtClean="0"/>
              <a:pPr/>
              <a:t>48</a:t>
            </a:fld>
            <a:endParaRPr lang="fr-CA"/>
          </a:p>
        </p:txBody>
      </p:sp>
      <p:sp>
        <p:nvSpPr>
          <p:cNvPr id="30" name="Arc 18"/>
          <p:cNvSpPr>
            <a:spLocks/>
          </p:cNvSpPr>
          <p:nvPr/>
        </p:nvSpPr>
        <p:spPr bwMode="auto">
          <a:xfrm rot="21324795" flipV="1">
            <a:off x="3035803" y="2390303"/>
            <a:ext cx="2946747" cy="2743268"/>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31" name="Text Box 29"/>
          <p:cNvSpPr txBox="1">
            <a:spLocks noChangeArrowheads="1"/>
          </p:cNvSpPr>
          <p:nvPr/>
        </p:nvSpPr>
        <p:spPr bwMode="auto">
          <a:xfrm>
            <a:off x="5364088" y="2132856"/>
            <a:ext cx="550863"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Cm</a:t>
            </a:r>
            <a:endParaRPr lang="fr-FR" dirty="0">
              <a:latin typeface="Times"/>
            </a:endParaRPr>
          </a:p>
        </p:txBody>
      </p:sp>
      <p:grpSp>
        <p:nvGrpSpPr>
          <p:cNvPr id="3" name="Group 21"/>
          <p:cNvGrpSpPr>
            <a:grpSpLocks/>
          </p:cNvGrpSpPr>
          <p:nvPr/>
        </p:nvGrpSpPr>
        <p:grpSpPr bwMode="auto">
          <a:xfrm>
            <a:off x="3203848" y="2905993"/>
            <a:ext cx="2952328" cy="2035175"/>
            <a:chOff x="1940" y="1079"/>
            <a:chExt cx="2436" cy="1296"/>
          </a:xfrm>
        </p:grpSpPr>
        <p:sp>
          <p:nvSpPr>
            <p:cNvPr id="33" name="Arc 22"/>
            <p:cNvSpPr>
              <a:spLocks/>
            </p:cNvSpPr>
            <p:nvPr/>
          </p:nvSpPr>
          <p:spPr bwMode="auto">
            <a:xfrm flipH="1" flipV="1">
              <a:off x="1940" y="1221"/>
              <a:ext cx="1419"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37" name="Arc 23"/>
            <p:cNvSpPr>
              <a:spLocks/>
            </p:cNvSpPr>
            <p:nvPr/>
          </p:nvSpPr>
          <p:spPr bwMode="auto">
            <a:xfrm flipV="1">
              <a:off x="3320"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34" name="AutoShape 33"/>
          <p:cNvSpPr>
            <a:spLocks noChangeAspect="1" noChangeArrowheads="1"/>
          </p:cNvSpPr>
          <p:nvPr/>
        </p:nvSpPr>
        <p:spPr bwMode="auto">
          <a:xfrm>
            <a:off x="3779912" y="4436665"/>
            <a:ext cx="144462" cy="144463"/>
          </a:xfrm>
          <a:prstGeom prst="flowChartConnector">
            <a:avLst/>
          </a:prstGeom>
          <a:solidFill>
            <a:schemeClr val="hlink"/>
          </a:solidFill>
          <a:ln w="9525">
            <a:noFill/>
            <a:round/>
            <a:headEnd/>
            <a:tailEnd/>
          </a:ln>
          <a:effectLst/>
        </p:spPr>
        <p:txBody>
          <a:bodyPr wrap="none" anchor="ctr"/>
          <a:lstStyle/>
          <a:p>
            <a:endParaRPr lang="fr-CA"/>
          </a:p>
        </p:txBody>
      </p:sp>
    </p:spTree>
    <p:extLst>
      <p:ext uri="{BB962C8B-B14F-4D97-AF65-F5344CB8AC3E}">
        <p14:creationId xmlns="" xmlns:p14="http://schemas.microsoft.com/office/powerpoint/2010/main" val="263001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3" presetClass="entr" presetSubtype="36"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ppt_w</p:attrName>
                                        </p:attrNameLst>
                                      </p:cBhvr>
                                      <p:tavLst>
                                        <p:tav tm="0">
                                          <p:val>
                                            <p:strVal val="(6*min(max(#ppt_w*#ppt_h,.3),1)-7.4)/-.7*#ppt_w"/>
                                          </p:val>
                                        </p:tav>
                                        <p:tav tm="100000">
                                          <p:val>
                                            <p:strVal val="#ppt_w"/>
                                          </p:val>
                                        </p:tav>
                                      </p:tavLst>
                                    </p:anim>
                                    <p:anim calcmode="lin" valueType="num">
                                      <p:cBhvr>
                                        <p:cTn id="16" dur="500" fill="hold"/>
                                        <p:tgtEl>
                                          <p:spTgt spid="18"/>
                                        </p:tgtEl>
                                        <p:attrNameLst>
                                          <p:attrName>ppt_h</p:attrName>
                                        </p:attrNameLst>
                                      </p:cBhvr>
                                      <p:tavLst>
                                        <p:tav tm="0">
                                          <p:val>
                                            <p:strVal val="(6*min(max(#ppt_w*#ppt_h,.3),1)-7.4)/-.7*#ppt_h"/>
                                          </p:val>
                                        </p:tav>
                                        <p:tav tm="100000">
                                          <p:val>
                                            <p:strVal val="#ppt_h"/>
                                          </p:val>
                                        </p:tav>
                                      </p:tavLst>
                                    </p:anim>
                                    <p:anim calcmode="lin" valueType="num">
                                      <p:cBhvr>
                                        <p:cTn id="17" dur="500" fill="hold"/>
                                        <p:tgtEl>
                                          <p:spTgt spid="18"/>
                                        </p:tgtEl>
                                        <p:attrNameLst>
                                          <p:attrName>ppt_x</p:attrName>
                                        </p:attrNameLst>
                                      </p:cBhvr>
                                      <p:tavLst>
                                        <p:tav tm="0">
                                          <p:val>
                                            <p:fltVal val="0.5"/>
                                          </p:val>
                                        </p:tav>
                                        <p:tav tm="100000">
                                          <p:val>
                                            <p:strVal val="#ppt_x"/>
                                          </p:val>
                                        </p:tav>
                                      </p:tavLst>
                                    </p:anim>
                                    <p:anim calcmode="lin" valueType="num">
                                      <p:cBhvr>
                                        <p:cTn id="18" dur="500" fill="hold"/>
                                        <p:tgtEl>
                                          <p:spTgt spid="18"/>
                                        </p:tgtEl>
                                        <p:attrNameLst>
                                          <p:attrName>ppt_y</p:attrName>
                                        </p:attrNameLst>
                                      </p:cBhvr>
                                      <p:tavLst>
                                        <p:tav tm="0">
                                          <p:val>
                                            <p:strVal val="1+(6*min(max(#ppt_w*#ppt_h,.3),1)-7.4)/-.7*#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ox(out)">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ox(out)">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3" presetClass="entr" presetSubtype="36"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anim calcmode="lin" valueType="num">
                                      <p:cBhvr>
                                        <p:cTn id="45" dur="500" fill="hold"/>
                                        <p:tgtEl>
                                          <p:spTgt spid="34"/>
                                        </p:tgtEl>
                                        <p:attrNameLst>
                                          <p:attrName>ppt_w</p:attrName>
                                        </p:attrNameLst>
                                      </p:cBhvr>
                                      <p:tavLst>
                                        <p:tav tm="0">
                                          <p:val>
                                            <p:strVal val="(6*min(max(#ppt_w*#ppt_h,.3),1)-7.4)/-.7*#ppt_w"/>
                                          </p:val>
                                        </p:tav>
                                        <p:tav tm="100000">
                                          <p:val>
                                            <p:strVal val="#ppt_w"/>
                                          </p:val>
                                        </p:tav>
                                      </p:tavLst>
                                    </p:anim>
                                    <p:anim calcmode="lin" valueType="num">
                                      <p:cBhvr>
                                        <p:cTn id="46" dur="500" fill="hold"/>
                                        <p:tgtEl>
                                          <p:spTgt spid="34"/>
                                        </p:tgtEl>
                                        <p:attrNameLst>
                                          <p:attrName>ppt_h</p:attrName>
                                        </p:attrNameLst>
                                      </p:cBhvr>
                                      <p:tavLst>
                                        <p:tav tm="0">
                                          <p:val>
                                            <p:strVal val="(6*min(max(#ppt_w*#ppt_h,.3),1)-7.4)/-.7*#ppt_h"/>
                                          </p:val>
                                        </p:tav>
                                        <p:tav tm="100000">
                                          <p:val>
                                            <p:strVal val="#ppt_h"/>
                                          </p:val>
                                        </p:tav>
                                      </p:tavLst>
                                    </p:anim>
                                    <p:anim calcmode="lin" valueType="num">
                                      <p:cBhvr>
                                        <p:cTn id="47" dur="500" fill="hold"/>
                                        <p:tgtEl>
                                          <p:spTgt spid="34"/>
                                        </p:tgtEl>
                                        <p:attrNameLst>
                                          <p:attrName>ppt_x</p:attrName>
                                        </p:attrNameLst>
                                      </p:cBhvr>
                                      <p:tavLst>
                                        <p:tav tm="0">
                                          <p:val>
                                            <p:fltVal val="0.5"/>
                                          </p:val>
                                        </p:tav>
                                        <p:tav tm="100000">
                                          <p:val>
                                            <p:strVal val="#ppt_x"/>
                                          </p:val>
                                        </p:tav>
                                      </p:tavLst>
                                    </p:anim>
                                    <p:anim calcmode="lin" valueType="num">
                                      <p:cBhvr>
                                        <p:cTn id="48" dur="500" fill="hold"/>
                                        <p:tgtEl>
                                          <p:spTgt spid="3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4" grpId="0"/>
      <p:bldP spid="15" grpId="0"/>
      <p:bldP spid="16" grpId="0" animBg="1"/>
      <p:bldP spid="17" grpId="0" animBg="1"/>
      <p:bldP spid="18" grpId="0" animBg="1"/>
      <p:bldP spid="36" grpId="0" animBg="1"/>
      <p:bldP spid="3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t>Le dumping (1)</a:t>
            </a:r>
            <a:endParaRPr lang="fr-CA" dirty="0"/>
          </a:p>
        </p:txBody>
      </p:sp>
      <p:sp>
        <p:nvSpPr>
          <p:cNvPr id="3" name="Espace réservé du contenu 2"/>
          <p:cNvSpPr>
            <a:spLocks noGrp="1"/>
          </p:cNvSpPr>
          <p:nvPr>
            <p:ph idx="1"/>
          </p:nvPr>
        </p:nvSpPr>
        <p:spPr>
          <a:xfrm>
            <a:off x="457200" y="1600200"/>
            <a:ext cx="8003232" cy="4525963"/>
          </a:xfrm>
        </p:spPr>
        <p:txBody>
          <a:bodyPr/>
          <a:lstStyle/>
          <a:p>
            <a:r>
              <a:rPr lang="fr-CA" dirty="0" smtClean="0"/>
              <a:t>Forme de discrimination de P</a:t>
            </a:r>
          </a:p>
          <a:p>
            <a:endParaRPr lang="fr-CA" dirty="0" smtClean="0"/>
          </a:p>
          <a:p>
            <a:r>
              <a:rPr lang="fr-CA" dirty="0" smtClean="0"/>
              <a:t>Exploitation des écarts d’élasticité des D intérieure et internationale (</a:t>
            </a:r>
            <a:r>
              <a:rPr lang="fr-CA" dirty="0" smtClean="0">
                <a:sym typeface="Symbol"/>
              </a:rPr>
              <a:t></a:t>
            </a:r>
            <a:r>
              <a:rPr lang="fr-CA" baseline="-25000" dirty="0" smtClean="0">
                <a:sym typeface="Symbol"/>
              </a:rPr>
              <a:t>dom</a:t>
            </a:r>
            <a:r>
              <a:rPr lang="fr-CA" dirty="0" smtClean="0">
                <a:sym typeface="Symbol"/>
              </a:rPr>
              <a:t>&lt;</a:t>
            </a:r>
            <a:r>
              <a:rPr lang="fr-CA" baseline="-25000" dirty="0" err="1" smtClean="0">
                <a:sym typeface="Symbol"/>
              </a:rPr>
              <a:t>etr</a:t>
            </a:r>
            <a:r>
              <a:rPr lang="fr-CA" dirty="0" smtClean="0">
                <a:sym typeface="Symbol"/>
              </a:rPr>
              <a:t>)</a:t>
            </a:r>
          </a:p>
          <a:p>
            <a:endParaRPr lang="fr-CA" dirty="0" smtClean="0">
              <a:sym typeface="Symbol"/>
            </a:endParaRPr>
          </a:p>
          <a:p>
            <a:r>
              <a:rPr lang="fr-CA" dirty="0" smtClean="0">
                <a:sym typeface="Symbol"/>
              </a:rPr>
              <a:t>Permis par la segmentation des marchés (cons. captifs) </a:t>
            </a:r>
          </a:p>
          <a:p>
            <a:endParaRPr lang="fr-CA" dirty="0" smtClean="0">
              <a:sym typeface="Symbol"/>
            </a:endParaRPr>
          </a:p>
          <a:p>
            <a:endParaRPr lang="fr-CA" dirty="0" smtClean="0"/>
          </a:p>
          <a:p>
            <a:endParaRPr lang="fr-CA" dirty="0" smtClean="0"/>
          </a:p>
          <a:p>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49</a:t>
            </a:fld>
            <a:endParaRPr lang="fr-C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latin typeface="+mn-lt"/>
              </a:rPr>
              <a:t>Commerce endogène</a:t>
            </a:r>
            <a:endParaRPr lang="fr-CA" dirty="0">
              <a:latin typeface="+mn-lt"/>
            </a:endParaRPr>
          </a:p>
        </p:txBody>
      </p:sp>
      <p:sp>
        <p:nvSpPr>
          <p:cNvPr id="3" name="Espace réservé du contenu 2"/>
          <p:cNvSpPr>
            <a:spLocks noGrp="1"/>
          </p:cNvSpPr>
          <p:nvPr>
            <p:ph idx="1"/>
          </p:nvPr>
        </p:nvSpPr>
        <p:spPr>
          <a:xfrm>
            <a:off x="457200" y="1412776"/>
            <a:ext cx="8435280" cy="5445224"/>
          </a:xfrm>
        </p:spPr>
        <p:txBody>
          <a:bodyPr>
            <a:normAutofit/>
          </a:bodyPr>
          <a:lstStyle/>
          <a:p>
            <a:r>
              <a:rPr lang="fr-CA" dirty="0" smtClean="0"/>
              <a:t>Dans les théories classiques du commerce les avantages comparatifs précèdent et expliquent le commerce.</a:t>
            </a:r>
          </a:p>
          <a:p>
            <a:endParaRPr lang="fr-CA" dirty="0" smtClean="0"/>
          </a:p>
          <a:p>
            <a:r>
              <a:rPr lang="fr-CA" dirty="0" smtClean="0"/>
              <a:t>Dans les théories modernes dites du commerce endogène, c’est le commerce qui précède et explique la naissance des avantages comparatifs.</a:t>
            </a:r>
          </a:p>
          <a:p>
            <a:pPr lvl="1"/>
            <a:endParaRPr lang="fr-CA" dirty="0" smtClean="0"/>
          </a:p>
          <a:p>
            <a:pPr lvl="2">
              <a:buNone/>
            </a:pP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a:t>
            </a:fld>
            <a:endParaRPr lang="fr-CA"/>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Le dumping (2)</a:t>
            </a:r>
            <a:endParaRPr lang="fr-CA" dirty="0"/>
          </a:p>
        </p:txBody>
      </p:sp>
      <p:sp>
        <p:nvSpPr>
          <p:cNvPr id="3" name="Espace réservé du contenu 2"/>
          <p:cNvSpPr>
            <a:spLocks noGrp="1"/>
          </p:cNvSpPr>
          <p:nvPr>
            <p:ph idx="1"/>
          </p:nvPr>
        </p:nvSpPr>
        <p:spPr>
          <a:xfrm>
            <a:off x="457200" y="1600200"/>
            <a:ext cx="8291264" cy="4525963"/>
          </a:xfrm>
        </p:spPr>
        <p:txBody>
          <a:bodyPr/>
          <a:lstStyle/>
          <a:p>
            <a:r>
              <a:rPr lang="fr-CA" dirty="0" smtClean="0"/>
              <a:t>Rappel :</a:t>
            </a:r>
            <a:r>
              <a:rPr lang="fr-CA" dirty="0" smtClean="0">
                <a:sym typeface="Symbol"/>
              </a:rPr>
              <a:t>  =</a:t>
            </a:r>
            <a:r>
              <a:rPr lang="fr-CA" dirty="0" smtClean="0"/>
              <a:t> </a:t>
            </a:r>
            <a:r>
              <a:rPr lang="fr-CA" dirty="0" smtClean="0">
                <a:sym typeface="Symbol"/>
              </a:rPr>
              <a:t>%Q/%P</a:t>
            </a:r>
          </a:p>
          <a:p>
            <a:endParaRPr lang="fr-CA" dirty="0" smtClean="0">
              <a:sym typeface="Symbol"/>
            </a:endParaRPr>
          </a:p>
          <a:p>
            <a:r>
              <a:rPr lang="fr-CA" dirty="0" smtClean="0">
                <a:sym typeface="Symbol"/>
              </a:rPr>
              <a:t>Si </a:t>
            </a:r>
            <a:r>
              <a:rPr lang="fr-CA" baseline="-25000" dirty="0" smtClean="0">
                <a:sym typeface="Symbol"/>
              </a:rPr>
              <a:t>dom</a:t>
            </a:r>
            <a:r>
              <a:rPr lang="fr-CA" dirty="0" smtClean="0">
                <a:sym typeface="Symbol"/>
              </a:rPr>
              <a:t>&lt;</a:t>
            </a:r>
            <a:r>
              <a:rPr lang="fr-CA" baseline="-25000" dirty="0" err="1" smtClean="0">
                <a:sym typeface="Symbol"/>
              </a:rPr>
              <a:t>etr</a:t>
            </a:r>
            <a:r>
              <a:rPr lang="fr-CA" dirty="0" smtClean="0">
                <a:sym typeface="Symbol"/>
              </a:rPr>
              <a:t>, une augmentation de P entraîne une plus grande variation des ventes à l’étranger</a:t>
            </a:r>
          </a:p>
          <a:p>
            <a:endParaRPr lang="fr-CA" dirty="0" smtClean="0">
              <a:sym typeface="Symbol"/>
            </a:endParaRPr>
          </a:p>
          <a:p>
            <a:r>
              <a:rPr lang="fr-CA" dirty="0" smtClean="0">
                <a:sym typeface="Symbol"/>
              </a:rPr>
              <a:t>D’où l’intérêt à fixer un P</a:t>
            </a:r>
            <a:r>
              <a:rPr lang="fr-CA" baseline="-25000" dirty="0" smtClean="0">
                <a:sym typeface="Symbol"/>
              </a:rPr>
              <a:t>etr</a:t>
            </a:r>
            <a:r>
              <a:rPr lang="fr-CA" dirty="0" smtClean="0">
                <a:sym typeface="Symbol"/>
              </a:rPr>
              <a:t>&lt;</a:t>
            </a:r>
            <a:r>
              <a:rPr lang="fr-CA" dirty="0" err="1" smtClean="0">
                <a:sym typeface="Symbol"/>
              </a:rPr>
              <a:t>P</a:t>
            </a:r>
            <a:r>
              <a:rPr lang="fr-CA" baseline="-25000" dirty="0" err="1" smtClean="0">
                <a:sym typeface="Symbol"/>
              </a:rPr>
              <a:t>dom</a:t>
            </a:r>
            <a:endParaRPr lang="fr-CA" baseline="-25000"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50</a:t>
            </a:fld>
            <a:endParaRPr lang="fr-CA"/>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Dumping (3)</a:t>
            </a:r>
            <a:endParaRPr lang="fr-CA" dirty="0"/>
          </a:p>
        </p:txBody>
      </p:sp>
      <p:sp>
        <p:nvSpPr>
          <p:cNvPr id="40" name="ZoneTexte 39"/>
          <p:cNvSpPr txBox="1"/>
          <p:nvPr/>
        </p:nvSpPr>
        <p:spPr>
          <a:xfrm>
            <a:off x="4932040" y="548680"/>
            <a:ext cx="4032448" cy="1200329"/>
          </a:xfrm>
          <a:prstGeom prst="rect">
            <a:avLst/>
          </a:prstGeom>
          <a:noFill/>
        </p:spPr>
        <p:txBody>
          <a:bodyPr wrap="square" rtlCol="0">
            <a:spAutoFit/>
          </a:bodyPr>
          <a:lstStyle/>
          <a:p>
            <a:r>
              <a:rPr lang="fr-CA" dirty="0" smtClean="0"/>
              <a:t>Ici, on a le cas extrême où la </a:t>
            </a:r>
            <a:r>
              <a:rPr lang="fr-CA" dirty="0" err="1" smtClean="0"/>
              <a:t>D</a:t>
            </a:r>
            <a:r>
              <a:rPr lang="fr-CA" baseline="-25000" dirty="0" err="1" smtClean="0"/>
              <a:t>etr</a:t>
            </a:r>
            <a:r>
              <a:rPr lang="fr-CA" dirty="0" smtClean="0"/>
              <a:t> est complètement élastique (c’est le cas </a:t>
            </a:r>
            <a:r>
              <a:rPr lang="fr-CA" dirty="0" err="1" smtClean="0"/>
              <a:t>p.e</a:t>
            </a:r>
            <a:r>
              <a:rPr lang="fr-CA" dirty="0" smtClean="0"/>
              <a:t>. si le pays dom. est très petit </a:t>
            </a:r>
            <a:r>
              <a:rPr lang="fr-CA" dirty="0" err="1" smtClean="0"/>
              <a:t>p.r</a:t>
            </a:r>
            <a:r>
              <a:rPr lang="fr-CA" dirty="0" smtClean="0"/>
              <a:t>. au pays  </a:t>
            </a:r>
            <a:r>
              <a:rPr lang="fr-CA" dirty="0" err="1" smtClean="0"/>
              <a:t>etr</a:t>
            </a:r>
            <a:r>
              <a:rPr lang="fr-CA" dirty="0" smtClean="0"/>
              <a:t> (ex. </a:t>
            </a:r>
            <a:r>
              <a:rPr lang="fr-CA" dirty="0" err="1" smtClean="0"/>
              <a:t>Qc</a:t>
            </a:r>
            <a:r>
              <a:rPr lang="fr-CA" dirty="0" smtClean="0"/>
              <a:t> - É.-U.))</a:t>
            </a:r>
            <a:endParaRPr lang="fr-CA" dirty="0"/>
          </a:p>
        </p:txBody>
      </p:sp>
      <p:grpSp>
        <p:nvGrpSpPr>
          <p:cNvPr id="3" name="Group 21"/>
          <p:cNvGrpSpPr>
            <a:grpSpLocks/>
          </p:cNvGrpSpPr>
          <p:nvPr/>
        </p:nvGrpSpPr>
        <p:grpSpPr bwMode="auto">
          <a:xfrm>
            <a:off x="3275856" y="2492896"/>
            <a:ext cx="2952328" cy="2035175"/>
            <a:chOff x="1940" y="1079"/>
            <a:chExt cx="2436" cy="1296"/>
          </a:xfrm>
        </p:grpSpPr>
        <p:sp>
          <p:nvSpPr>
            <p:cNvPr id="47" name="Arc 22"/>
            <p:cNvSpPr>
              <a:spLocks/>
            </p:cNvSpPr>
            <p:nvPr/>
          </p:nvSpPr>
          <p:spPr bwMode="auto">
            <a:xfrm flipH="1" flipV="1">
              <a:off x="1940" y="1221"/>
              <a:ext cx="1419"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48" name="Arc 23"/>
            <p:cNvSpPr>
              <a:spLocks/>
            </p:cNvSpPr>
            <p:nvPr/>
          </p:nvSpPr>
          <p:spPr bwMode="auto">
            <a:xfrm flipV="1">
              <a:off x="3320"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49" name="Text Box 29"/>
          <p:cNvSpPr txBox="1">
            <a:spLocks noChangeArrowheads="1"/>
          </p:cNvSpPr>
          <p:nvPr/>
        </p:nvSpPr>
        <p:spPr bwMode="auto">
          <a:xfrm>
            <a:off x="6156176" y="2204864"/>
            <a:ext cx="740908"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endParaRPr lang="fr-FR" dirty="0">
              <a:latin typeface="Times"/>
            </a:endParaRPr>
          </a:p>
        </p:txBody>
      </p:sp>
      <p:sp>
        <p:nvSpPr>
          <p:cNvPr id="50" name="Line 44"/>
          <p:cNvSpPr>
            <a:spLocks noChangeShapeType="1"/>
          </p:cNvSpPr>
          <p:nvPr/>
        </p:nvSpPr>
        <p:spPr bwMode="auto">
          <a:xfrm>
            <a:off x="3923928" y="2636912"/>
            <a:ext cx="0" cy="3096344"/>
          </a:xfrm>
          <a:prstGeom prst="line">
            <a:avLst/>
          </a:prstGeom>
          <a:noFill/>
          <a:ln w="9525">
            <a:solidFill>
              <a:schemeClr val="tx1"/>
            </a:solidFill>
            <a:prstDash val="dash"/>
            <a:round/>
            <a:headEnd/>
            <a:tailEnd/>
          </a:ln>
          <a:effectLst/>
        </p:spPr>
        <p:txBody>
          <a:bodyPr wrap="none" anchor="ctr"/>
          <a:lstStyle/>
          <a:p>
            <a:endParaRPr lang="fr-CA"/>
          </a:p>
        </p:txBody>
      </p:sp>
      <p:sp>
        <p:nvSpPr>
          <p:cNvPr id="51" name="Line 5"/>
          <p:cNvSpPr>
            <a:spLocks noChangeShapeType="1"/>
          </p:cNvSpPr>
          <p:nvPr/>
        </p:nvSpPr>
        <p:spPr bwMode="auto">
          <a:xfrm>
            <a:off x="2837186" y="574015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52" name="Line 6"/>
          <p:cNvSpPr>
            <a:spLocks noChangeShapeType="1"/>
          </p:cNvSpPr>
          <p:nvPr/>
        </p:nvSpPr>
        <p:spPr bwMode="auto">
          <a:xfrm flipV="1">
            <a:off x="2832423" y="212541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53" name="Text Box 9"/>
          <p:cNvSpPr txBox="1">
            <a:spLocks noChangeArrowheads="1"/>
          </p:cNvSpPr>
          <p:nvPr/>
        </p:nvSpPr>
        <p:spPr bwMode="auto">
          <a:xfrm>
            <a:off x="4018261" y="1556792"/>
            <a:ext cx="922338" cy="466725"/>
          </a:xfrm>
          <a:prstGeom prst="rect">
            <a:avLst/>
          </a:prstGeom>
          <a:noFill/>
          <a:ln w="9525">
            <a:noFill/>
            <a:miter lim="800000"/>
            <a:headEnd/>
            <a:tailEnd/>
          </a:ln>
          <a:effectLst/>
        </p:spPr>
        <p:txBody>
          <a:bodyPr wrap="none">
            <a:spAutoFit/>
          </a:bodyPr>
          <a:lstStyle/>
          <a:p>
            <a:r>
              <a:rPr lang="fr-FR" dirty="0">
                <a:latin typeface="Times"/>
              </a:rPr>
              <a:t>Firme</a:t>
            </a:r>
          </a:p>
        </p:txBody>
      </p:sp>
      <p:sp>
        <p:nvSpPr>
          <p:cNvPr id="54" name="Text Box 11"/>
          <p:cNvSpPr txBox="1">
            <a:spLocks noChangeArrowheads="1"/>
          </p:cNvSpPr>
          <p:nvPr/>
        </p:nvSpPr>
        <p:spPr bwMode="auto">
          <a:xfrm>
            <a:off x="6516216" y="5733256"/>
            <a:ext cx="368300" cy="396875"/>
          </a:xfrm>
          <a:prstGeom prst="rect">
            <a:avLst/>
          </a:prstGeom>
          <a:noFill/>
          <a:ln w="9525">
            <a:noFill/>
            <a:miter lim="800000"/>
            <a:headEnd/>
            <a:tailEnd/>
          </a:ln>
          <a:effectLst/>
        </p:spPr>
        <p:txBody>
          <a:bodyPr wrap="none">
            <a:spAutoFit/>
          </a:bodyPr>
          <a:lstStyle/>
          <a:p>
            <a:r>
              <a:rPr lang="fr-FR" sz="2000" dirty="0">
                <a:latin typeface="Times"/>
              </a:rPr>
              <a:t>Q</a:t>
            </a:r>
            <a:endParaRPr lang="fr-FR" dirty="0">
              <a:latin typeface="Times"/>
            </a:endParaRPr>
          </a:p>
        </p:txBody>
      </p:sp>
      <p:sp>
        <p:nvSpPr>
          <p:cNvPr id="55" name="Text Box 13"/>
          <p:cNvSpPr txBox="1">
            <a:spLocks noChangeArrowheads="1"/>
          </p:cNvSpPr>
          <p:nvPr/>
        </p:nvSpPr>
        <p:spPr bwMode="auto">
          <a:xfrm>
            <a:off x="2562548" y="1661865"/>
            <a:ext cx="565150" cy="396875"/>
          </a:xfrm>
          <a:prstGeom prst="rect">
            <a:avLst/>
          </a:prstGeom>
          <a:noFill/>
          <a:ln w="9525">
            <a:noFill/>
            <a:miter lim="800000"/>
            <a:headEnd/>
            <a:tailEnd/>
          </a:ln>
          <a:effectLst/>
        </p:spPr>
        <p:txBody>
          <a:bodyPr wrap="none">
            <a:spAutoFit/>
          </a:bodyPr>
          <a:lstStyle/>
          <a:p>
            <a:r>
              <a:rPr lang="fr-FR" sz="2000">
                <a:latin typeface="Times"/>
              </a:rPr>
              <a:t>$/Q</a:t>
            </a:r>
            <a:endParaRPr lang="fr-FR">
              <a:latin typeface="Times"/>
            </a:endParaRPr>
          </a:p>
        </p:txBody>
      </p:sp>
      <p:sp>
        <p:nvSpPr>
          <p:cNvPr id="56" name="Freeform 2"/>
          <p:cNvSpPr>
            <a:spLocks/>
          </p:cNvSpPr>
          <p:nvPr/>
        </p:nvSpPr>
        <p:spPr bwMode="auto">
          <a:xfrm>
            <a:off x="3419872" y="2060848"/>
            <a:ext cx="2508250" cy="3063875"/>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57" name="Text Box 32"/>
          <p:cNvSpPr txBox="1">
            <a:spLocks noChangeArrowheads="1"/>
          </p:cNvSpPr>
          <p:nvPr/>
        </p:nvSpPr>
        <p:spPr bwMode="auto">
          <a:xfrm>
            <a:off x="5868144" y="4797152"/>
            <a:ext cx="673582"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D</a:t>
            </a:r>
            <a:r>
              <a:rPr lang="fr-FR" sz="2000" baseline="-25000" dirty="0" err="1" smtClean="0">
                <a:solidFill>
                  <a:schemeClr val="tx2"/>
                </a:solidFill>
                <a:latin typeface="Times"/>
              </a:rPr>
              <a:t>dom</a:t>
            </a:r>
            <a:endParaRPr lang="fr-FR" baseline="-25000" dirty="0">
              <a:latin typeface="Times"/>
            </a:endParaRPr>
          </a:p>
        </p:txBody>
      </p:sp>
      <p:sp>
        <p:nvSpPr>
          <p:cNvPr id="58" name="Freeform 2"/>
          <p:cNvSpPr>
            <a:spLocks/>
          </p:cNvSpPr>
          <p:nvPr/>
        </p:nvSpPr>
        <p:spPr bwMode="auto">
          <a:xfrm>
            <a:off x="3347864" y="2492896"/>
            <a:ext cx="1368152" cy="2952327"/>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59" name="Line 39"/>
          <p:cNvSpPr>
            <a:spLocks noChangeShapeType="1"/>
          </p:cNvSpPr>
          <p:nvPr/>
        </p:nvSpPr>
        <p:spPr bwMode="auto">
          <a:xfrm flipV="1">
            <a:off x="2843808" y="2636912"/>
            <a:ext cx="1080120" cy="0"/>
          </a:xfrm>
          <a:prstGeom prst="line">
            <a:avLst/>
          </a:prstGeom>
          <a:noFill/>
          <a:ln w="9525">
            <a:solidFill>
              <a:schemeClr val="tx1"/>
            </a:solidFill>
            <a:prstDash val="dash"/>
            <a:round/>
            <a:headEnd/>
            <a:tailEnd/>
          </a:ln>
          <a:effectLst/>
        </p:spPr>
        <p:txBody>
          <a:bodyPr wrap="none" anchor="ctr"/>
          <a:lstStyle/>
          <a:p>
            <a:endParaRPr lang="fr-CA"/>
          </a:p>
        </p:txBody>
      </p:sp>
      <p:sp>
        <p:nvSpPr>
          <p:cNvPr id="60" name="Text Box 11"/>
          <p:cNvSpPr txBox="1">
            <a:spLocks noChangeArrowheads="1"/>
          </p:cNvSpPr>
          <p:nvPr/>
        </p:nvSpPr>
        <p:spPr bwMode="auto">
          <a:xfrm>
            <a:off x="2195736" y="2380818"/>
            <a:ext cx="630301" cy="400110"/>
          </a:xfrm>
          <a:prstGeom prst="rect">
            <a:avLst/>
          </a:prstGeom>
          <a:noFill/>
          <a:ln w="9525">
            <a:noFill/>
            <a:miter lim="800000"/>
            <a:headEnd/>
            <a:tailEnd/>
          </a:ln>
          <a:effectLst/>
        </p:spPr>
        <p:txBody>
          <a:bodyPr wrap="none">
            <a:spAutoFit/>
          </a:bodyPr>
          <a:lstStyle/>
          <a:p>
            <a:r>
              <a:rPr lang="fr-FR" sz="2000" dirty="0" err="1" smtClean="0">
                <a:latin typeface="Times"/>
              </a:rPr>
              <a:t>P</a:t>
            </a:r>
            <a:r>
              <a:rPr lang="fr-FR" sz="2000" baseline="-25000" dirty="0" err="1" smtClean="0">
                <a:latin typeface="Times"/>
              </a:rPr>
              <a:t>dom</a:t>
            </a:r>
            <a:endParaRPr lang="fr-FR" baseline="-25000" dirty="0">
              <a:latin typeface="Times"/>
            </a:endParaRPr>
          </a:p>
        </p:txBody>
      </p:sp>
      <p:sp>
        <p:nvSpPr>
          <p:cNvPr id="62" name="Text Box 29"/>
          <p:cNvSpPr txBox="1">
            <a:spLocks noChangeArrowheads="1"/>
          </p:cNvSpPr>
          <p:nvPr/>
        </p:nvSpPr>
        <p:spPr bwMode="auto">
          <a:xfrm>
            <a:off x="4716016" y="5157192"/>
            <a:ext cx="857927"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Rm</a:t>
            </a:r>
            <a:r>
              <a:rPr lang="fr-FR" sz="2000" baseline="-25000" dirty="0" err="1" smtClean="0">
                <a:solidFill>
                  <a:schemeClr val="tx2"/>
                </a:solidFill>
                <a:latin typeface="Times"/>
              </a:rPr>
              <a:t>dom</a:t>
            </a:r>
            <a:endParaRPr lang="fr-FR" baseline="-25000" dirty="0">
              <a:latin typeface="Times"/>
            </a:endParaRPr>
          </a:p>
        </p:txBody>
      </p:sp>
      <p:sp>
        <p:nvSpPr>
          <p:cNvPr id="63" name="Arc 18"/>
          <p:cNvSpPr>
            <a:spLocks/>
          </p:cNvSpPr>
          <p:nvPr/>
        </p:nvSpPr>
        <p:spPr bwMode="auto">
          <a:xfrm rot="21324795" flipV="1">
            <a:off x="3035803" y="2390303"/>
            <a:ext cx="2946747" cy="2743268"/>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64" name="Text Box 29"/>
          <p:cNvSpPr txBox="1">
            <a:spLocks noChangeArrowheads="1"/>
          </p:cNvSpPr>
          <p:nvPr/>
        </p:nvSpPr>
        <p:spPr bwMode="auto">
          <a:xfrm>
            <a:off x="5364088" y="2132856"/>
            <a:ext cx="550863"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Cm</a:t>
            </a:r>
            <a:endParaRPr lang="fr-FR" dirty="0">
              <a:latin typeface="Times"/>
            </a:endParaRPr>
          </a:p>
        </p:txBody>
      </p:sp>
      <p:sp>
        <p:nvSpPr>
          <p:cNvPr id="65" name="AutoShape 24"/>
          <p:cNvSpPr>
            <a:spLocks noChangeAspect="1" noChangeArrowheads="1"/>
          </p:cNvSpPr>
          <p:nvPr/>
        </p:nvSpPr>
        <p:spPr bwMode="auto">
          <a:xfrm>
            <a:off x="3851920" y="3717032"/>
            <a:ext cx="144462" cy="144463"/>
          </a:xfrm>
          <a:prstGeom prst="flowChartConnector">
            <a:avLst/>
          </a:prstGeom>
          <a:solidFill>
            <a:schemeClr val="hlink"/>
          </a:solidFill>
          <a:ln w="9525">
            <a:noFill/>
            <a:round/>
            <a:headEnd/>
            <a:tailEnd/>
          </a:ln>
          <a:effectLst/>
        </p:spPr>
        <p:txBody>
          <a:bodyPr wrap="none" anchor="ctr"/>
          <a:lstStyle/>
          <a:p>
            <a:endParaRPr lang="fr-CA"/>
          </a:p>
        </p:txBody>
      </p:sp>
      <p:cxnSp>
        <p:nvCxnSpPr>
          <p:cNvPr id="66" name="Connecteur droit 65"/>
          <p:cNvCxnSpPr/>
          <p:nvPr/>
        </p:nvCxnSpPr>
        <p:spPr>
          <a:xfrm>
            <a:off x="2843808" y="3789040"/>
            <a:ext cx="3456384" cy="0"/>
          </a:xfrm>
          <a:prstGeom prst="line">
            <a:avLst/>
          </a:prstGeom>
          <a:ln w="38100">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67" name="Text Box 32"/>
          <p:cNvSpPr txBox="1">
            <a:spLocks noChangeArrowheads="1"/>
          </p:cNvSpPr>
          <p:nvPr/>
        </p:nvSpPr>
        <p:spPr bwMode="auto">
          <a:xfrm>
            <a:off x="6372200" y="3573016"/>
            <a:ext cx="1375698"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D</a:t>
            </a:r>
            <a:r>
              <a:rPr lang="fr-FR" sz="2000" baseline="-25000" dirty="0" err="1" smtClean="0">
                <a:solidFill>
                  <a:schemeClr val="tx2"/>
                </a:solidFill>
                <a:latin typeface="Times"/>
              </a:rPr>
              <a:t>etr</a:t>
            </a:r>
            <a:r>
              <a:rPr lang="fr-FR" sz="2000" dirty="0" smtClean="0">
                <a:solidFill>
                  <a:schemeClr val="tx2"/>
                </a:solidFill>
                <a:latin typeface="Times"/>
              </a:rPr>
              <a:t> = </a:t>
            </a:r>
            <a:r>
              <a:rPr lang="fr-FR" sz="2000" dirty="0" err="1" smtClean="0">
                <a:solidFill>
                  <a:schemeClr val="tx2"/>
                </a:solidFill>
                <a:latin typeface="Times"/>
              </a:rPr>
              <a:t>Rm</a:t>
            </a:r>
            <a:r>
              <a:rPr lang="fr-FR" sz="2000" baseline="-25000" dirty="0" err="1" smtClean="0">
                <a:solidFill>
                  <a:schemeClr val="tx2"/>
                </a:solidFill>
                <a:latin typeface="Times"/>
              </a:rPr>
              <a:t>etr</a:t>
            </a:r>
            <a:endParaRPr lang="fr-FR" baseline="-25000" dirty="0">
              <a:latin typeface="Times"/>
            </a:endParaRPr>
          </a:p>
        </p:txBody>
      </p:sp>
      <p:grpSp>
        <p:nvGrpSpPr>
          <p:cNvPr id="4" name="Groupe 36"/>
          <p:cNvGrpSpPr/>
          <p:nvPr/>
        </p:nvGrpSpPr>
        <p:grpSpPr>
          <a:xfrm>
            <a:off x="5436096" y="3717032"/>
            <a:ext cx="144462" cy="2016671"/>
            <a:chOff x="5436096" y="3717032"/>
            <a:chExt cx="144462" cy="2016671"/>
          </a:xfrm>
        </p:grpSpPr>
        <p:sp>
          <p:nvSpPr>
            <p:cNvPr id="68" name="Line 44"/>
            <p:cNvSpPr>
              <a:spLocks noChangeShapeType="1"/>
            </p:cNvSpPr>
            <p:nvPr/>
          </p:nvSpPr>
          <p:spPr bwMode="auto">
            <a:xfrm>
              <a:off x="5508104" y="3789040"/>
              <a:ext cx="446" cy="1944663"/>
            </a:xfrm>
            <a:prstGeom prst="line">
              <a:avLst/>
            </a:prstGeom>
            <a:noFill/>
            <a:ln w="9525">
              <a:solidFill>
                <a:schemeClr val="tx1"/>
              </a:solidFill>
              <a:prstDash val="dash"/>
              <a:round/>
              <a:headEnd/>
              <a:tailEnd/>
            </a:ln>
            <a:effectLst/>
          </p:spPr>
          <p:txBody>
            <a:bodyPr wrap="none" anchor="ctr"/>
            <a:lstStyle/>
            <a:p>
              <a:endParaRPr lang="fr-CA"/>
            </a:p>
          </p:txBody>
        </p:sp>
        <p:sp>
          <p:nvSpPr>
            <p:cNvPr id="69" name="AutoShape 24"/>
            <p:cNvSpPr>
              <a:spLocks noChangeAspect="1" noChangeArrowheads="1"/>
            </p:cNvSpPr>
            <p:nvPr/>
          </p:nvSpPr>
          <p:spPr bwMode="auto">
            <a:xfrm>
              <a:off x="5436096" y="3717032"/>
              <a:ext cx="144462" cy="144463"/>
            </a:xfrm>
            <a:prstGeom prst="flowChartConnector">
              <a:avLst/>
            </a:prstGeom>
            <a:solidFill>
              <a:schemeClr val="hlink"/>
            </a:solidFill>
            <a:ln w="9525">
              <a:noFill/>
              <a:round/>
              <a:headEnd/>
              <a:tailEnd/>
            </a:ln>
            <a:effectLst/>
          </p:spPr>
          <p:txBody>
            <a:bodyPr wrap="none" anchor="ctr"/>
            <a:lstStyle/>
            <a:p>
              <a:endParaRPr lang="fr-CA"/>
            </a:p>
          </p:txBody>
        </p:sp>
      </p:grpSp>
      <p:sp>
        <p:nvSpPr>
          <p:cNvPr id="70" name="Text Box 11"/>
          <p:cNvSpPr txBox="1">
            <a:spLocks noChangeArrowheads="1"/>
          </p:cNvSpPr>
          <p:nvPr/>
        </p:nvSpPr>
        <p:spPr bwMode="auto">
          <a:xfrm>
            <a:off x="2335335" y="3604954"/>
            <a:ext cx="508473" cy="400110"/>
          </a:xfrm>
          <a:prstGeom prst="rect">
            <a:avLst/>
          </a:prstGeom>
          <a:noFill/>
          <a:ln w="9525">
            <a:noFill/>
            <a:miter lim="800000"/>
            <a:headEnd/>
            <a:tailEnd/>
          </a:ln>
          <a:effectLst/>
        </p:spPr>
        <p:txBody>
          <a:bodyPr wrap="none">
            <a:spAutoFit/>
          </a:bodyPr>
          <a:lstStyle/>
          <a:p>
            <a:r>
              <a:rPr lang="fr-FR" sz="2000" dirty="0" smtClean="0">
                <a:latin typeface="Times"/>
              </a:rPr>
              <a:t>P</a:t>
            </a:r>
            <a:r>
              <a:rPr lang="fr-FR" sz="2000" baseline="-25000" dirty="0" smtClean="0">
                <a:latin typeface="Times"/>
              </a:rPr>
              <a:t>etr</a:t>
            </a:r>
            <a:endParaRPr lang="fr-FR" baseline="-25000" dirty="0">
              <a:latin typeface="Times"/>
            </a:endParaRPr>
          </a:p>
        </p:txBody>
      </p:sp>
      <p:grpSp>
        <p:nvGrpSpPr>
          <p:cNvPr id="5" name="Groupe 37"/>
          <p:cNvGrpSpPr/>
          <p:nvPr/>
        </p:nvGrpSpPr>
        <p:grpSpPr>
          <a:xfrm>
            <a:off x="2843808" y="5733256"/>
            <a:ext cx="1080120" cy="544126"/>
            <a:chOff x="2843808" y="5733256"/>
            <a:chExt cx="1584176" cy="544126"/>
          </a:xfrm>
        </p:grpSpPr>
        <p:sp>
          <p:nvSpPr>
            <p:cNvPr id="71" name="Accolade fermante 70"/>
            <p:cNvSpPr/>
            <p:nvPr/>
          </p:nvSpPr>
          <p:spPr>
            <a:xfrm rot="5400000">
              <a:off x="3491880" y="5085184"/>
              <a:ext cx="288032" cy="1584176"/>
            </a:xfrm>
            <a:prstGeom prst="rightBrace">
              <a:avLst>
                <a:gd name="adj1" fmla="val 8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72" name="Text Box 11"/>
            <p:cNvSpPr txBox="1">
              <a:spLocks noChangeArrowheads="1"/>
            </p:cNvSpPr>
            <p:nvPr/>
          </p:nvSpPr>
          <p:spPr bwMode="auto">
            <a:xfrm>
              <a:off x="3275856" y="5877272"/>
              <a:ext cx="673582" cy="400110"/>
            </a:xfrm>
            <a:prstGeom prst="rect">
              <a:avLst/>
            </a:prstGeom>
            <a:noFill/>
            <a:ln w="9525">
              <a:noFill/>
              <a:miter lim="800000"/>
              <a:headEnd/>
              <a:tailEnd/>
            </a:ln>
            <a:effectLst/>
          </p:spPr>
          <p:txBody>
            <a:bodyPr wrap="none">
              <a:spAutoFit/>
            </a:bodyPr>
            <a:lstStyle/>
            <a:p>
              <a:r>
                <a:rPr lang="fr-FR" sz="2000" dirty="0" err="1" smtClean="0">
                  <a:latin typeface="Times"/>
                </a:rPr>
                <a:t>Q</a:t>
              </a:r>
              <a:r>
                <a:rPr lang="fr-FR" sz="2000" baseline="-25000" dirty="0" err="1" smtClean="0">
                  <a:latin typeface="Times"/>
                </a:rPr>
                <a:t>dom</a:t>
              </a:r>
              <a:endParaRPr lang="fr-FR" baseline="-25000" dirty="0">
                <a:latin typeface="Times"/>
              </a:endParaRPr>
            </a:p>
          </p:txBody>
        </p:sp>
      </p:grpSp>
      <p:grpSp>
        <p:nvGrpSpPr>
          <p:cNvPr id="6" name="Groupe 38"/>
          <p:cNvGrpSpPr/>
          <p:nvPr/>
        </p:nvGrpSpPr>
        <p:grpSpPr>
          <a:xfrm>
            <a:off x="3923928" y="5733256"/>
            <a:ext cx="1584176" cy="576064"/>
            <a:chOff x="4427984" y="5733256"/>
            <a:chExt cx="1080120" cy="576064"/>
          </a:xfrm>
        </p:grpSpPr>
        <p:sp>
          <p:nvSpPr>
            <p:cNvPr id="73" name="Text Box 11"/>
            <p:cNvSpPr txBox="1">
              <a:spLocks noChangeArrowheads="1"/>
            </p:cNvSpPr>
            <p:nvPr/>
          </p:nvSpPr>
          <p:spPr bwMode="auto">
            <a:xfrm>
              <a:off x="4777450" y="5909210"/>
              <a:ext cx="370614" cy="400110"/>
            </a:xfrm>
            <a:prstGeom prst="rect">
              <a:avLst/>
            </a:prstGeom>
            <a:noFill/>
            <a:ln w="9525">
              <a:noFill/>
              <a:miter lim="800000"/>
              <a:headEnd/>
              <a:tailEnd/>
            </a:ln>
            <a:effectLst/>
          </p:spPr>
          <p:txBody>
            <a:bodyPr wrap="none">
              <a:spAutoFit/>
            </a:bodyPr>
            <a:lstStyle/>
            <a:p>
              <a:r>
                <a:rPr lang="fr-FR" sz="2000" dirty="0" smtClean="0">
                  <a:latin typeface="Times"/>
                </a:rPr>
                <a:t>X</a:t>
              </a:r>
              <a:endParaRPr lang="fr-FR" baseline="-25000" dirty="0">
                <a:latin typeface="Times"/>
              </a:endParaRPr>
            </a:p>
          </p:txBody>
        </p:sp>
        <p:sp>
          <p:nvSpPr>
            <p:cNvPr id="74" name="Accolade fermante 73"/>
            <p:cNvSpPr/>
            <p:nvPr/>
          </p:nvSpPr>
          <p:spPr>
            <a:xfrm rot="5400000">
              <a:off x="4824028" y="5337212"/>
              <a:ext cx="288032" cy="1080120"/>
            </a:xfrm>
            <a:prstGeom prst="rightBrace">
              <a:avLst>
                <a:gd name="adj1" fmla="val 8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grpSp>
      <p:grpSp>
        <p:nvGrpSpPr>
          <p:cNvPr id="7" name="Groupe 40"/>
          <p:cNvGrpSpPr/>
          <p:nvPr/>
        </p:nvGrpSpPr>
        <p:grpSpPr>
          <a:xfrm>
            <a:off x="2843808" y="6093296"/>
            <a:ext cx="2664296" cy="648072"/>
            <a:chOff x="2843808" y="6093296"/>
            <a:chExt cx="2664296" cy="648072"/>
          </a:xfrm>
        </p:grpSpPr>
        <p:sp>
          <p:nvSpPr>
            <p:cNvPr id="75" name="Accolade fermante 74"/>
            <p:cNvSpPr/>
            <p:nvPr/>
          </p:nvSpPr>
          <p:spPr>
            <a:xfrm rot="5400000">
              <a:off x="3959932" y="4977172"/>
              <a:ext cx="432048" cy="2664296"/>
            </a:xfrm>
            <a:prstGeom prst="rightBrace">
              <a:avLst>
                <a:gd name="adj1" fmla="val 8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78" name="Text Box 11"/>
            <p:cNvSpPr txBox="1">
              <a:spLocks noChangeArrowheads="1"/>
            </p:cNvSpPr>
            <p:nvPr/>
          </p:nvSpPr>
          <p:spPr bwMode="auto">
            <a:xfrm>
              <a:off x="3821474" y="6341258"/>
              <a:ext cx="750526" cy="400110"/>
            </a:xfrm>
            <a:prstGeom prst="rect">
              <a:avLst/>
            </a:prstGeom>
            <a:noFill/>
            <a:ln w="9525">
              <a:noFill/>
              <a:miter lim="800000"/>
              <a:headEnd/>
              <a:tailEnd/>
            </a:ln>
            <a:effectLst/>
          </p:spPr>
          <p:txBody>
            <a:bodyPr wrap="none">
              <a:spAutoFit/>
            </a:bodyPr>
            <a:lstStyle/>
            <a:p>
              <a:r>
                <a:rPr lang="fr-FR" sz="2000" dirty="0" err="1" smtClean="0">
                  <a:latin typeface="Times"/>
                </a:rPr>
                <a:t>Q</a:t>
              </a:r>
              <a:r>
                <a:rPr lang="fr-FR" sz="2000" baseline="-25000" dirty="0" err="1" smtClean="0">
                  <a:latin typeface="Times"/>
                </a:rPr>
                <a:t>totale</a:t>
              </a:r>
              <a:endParaRPr lang="fr-FR" baseline="-25000" dirty="0">
                <a:latin typeface="Times"/>
              </a:endParaRPr>
            </a:p>
          </p:txBody>
        </p:sp>
      </p:grpSp>
      <p:sp>
        <p:nvSpPr>
          <p:cNvPr id="35" name="Espace réservé du numéro de diapositive 34"/>
          <p:cNvSpPr>
            <a:spLocks noGrp="1"/>
          </p:cNvSpPr>
          <p:nvPr>
            <p:ph type="sldNum" sz="quarter" idx="12"/>
          </p:nvPr>
        </p:nvSpPr>
        <p:spPr/>
        <p:txBody>
          <a:bodyPr/>
          <a:lstStyle/>
          <a:p>
            <a:fld id="{555B84E7-B44B-450A-BBF1-EB1E92E27D5A}" type="slidenum">
              <a:rPr lang="fr-CA" smtClean="0"/>
              <a:pPr/>
              <a:t>51</a:t>
            </a:fld>
            <a:endParaRPr lang="fr-CA"/>
          </a:p>
        </p:txBody>
      </p:sp>
      <p:sp>
        <p:nvSpPr>
          <p:cNvPr id="36" name="AutoShape 24"/>
          <p:cNvSpPr>
            <a:spLocks noChangeAspect="1" noChangeArrowheads="1"/>
          </p:cNvSpPr>
          <p:nvPr/>
        </p:nvSpPr>
        <p:spPr bwMode="auto">
          <a:xfrm>
            <a:off x="3851920" y="2564457"/>
            <a:ext cx="144462" cy="144463"/>
          </a:xfrm>
          <a:prstGeom prst="flowChartConnector">
            <a:avLst/>
          </a:prstGeom>
          <a:solidFill>
            <a:schemeClr val="hlink"/>
          </a:solidFill>
          <a:ln w="9525">
            <a:noFill/>
            <a:round/>
            <a:headEnd/>
            <a:tailEnd/>
          </a:ln>
          <a:effectLst/>
        </p:spPr>
        <p:txBody>
          <a:bodyPr wrap="none" anchor="ctr"/>
          <a:lstStyle/>
          <a:p>
            <a:endParaRPr lang="fr-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9" grpId="0" animBg="1"/>
      <p:bldP spid="60" grpId="0"/>
      <p:bldP spid="65" grpId="0" animBg="1"/>
      <p:bldP spid="3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Dumping (4)</a:t>
            </a:r>
            <a:endParaRPr lang="fr-CA" dirty="0"/>
          </a:p>
        </p:txBody>
      </p:sp>
      <p:grpSp>
        <p:nvGrpSpPr>
          <p:cNvPr id="3" name="Group 21"/>
          <p:cNvGrpSpPr>
            <a:grpSpLocks/>
          </p:cNvGrpSpPr>
          <p:nvPr/>
        </p:nvGrpSpPr>
        <p:grpSpPr bwMode="auto">
          <a:xfrm>
            <a:off x="3275856" y="2492896"/>
            <a:ext cx="2952328" cy="2035175"/>
            <a:chOff x="1940" y="1079"/>
            <a:chExt cx="2436" cy="1296"/>
          </a:xfrm>
        </p:grpSpPr>
        <p:sp>
          <p:nvSpPr>
            <p:cNvPr id="6" name="Arc 22"/>
            <p:cNvSpPr>
              <a:spLocks/>
            </p:cNvSpPr>
            <p:nvPr/>
          </p:nvSpPr>
          <p:spPr bwMode="auto">
            <a:xfrm flipH="1" flipV="1">
              <a:off x="1940" y="1221"/>
              <a:ext cx="1419" cy="115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7" name="Arc 23"/>
            <p:cNvSpPr>
              <a:spLocks/>
            </p:cNvSpPr>
            <p:nvPr/>
          </p:nvSpPr>
          <p:spPr bwMode="auto">
            <a:xfrm flipV="1">
              <a:off x="3320" y="1079"/>
              <a:ext cx="1056" cy="12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0800">
              <a:solidFill>
                <a:schemeClr val="tx2"/>
              </a:solidFill>
              <a:round/>
              <a:headEnd/>
              <a:tailEnd/>
            </a:ln>
            <a:effectLst/>
          </p:spPr>
          <p:txBody>
            <a:bodyPr wrap="none" anchor="ctr"/>
            <a:lstStyle/>
            <a:p>
              <a:endParaRPr lang="fr-CA"/>
            </a:p>
          </p:txBody>
        </p:sp>
      </p:grpSp>
      <p:sp>
        <p:nvSpPr>
          <p:cNvPr id="8" name="Text Box 29"/>
          <p:cNvSpPr txBox="1">
            <a:spLocks noChangeArrowheads="1"/>
          </p:cNvSpPr>
          <p:nvPr/>
        </p:nvSpPr>
        <p:spPr bwMode="auto">
          <a:xfrm>
            <a:off x="6156176" y="2204864"/>
            <a:ext cx="740908" cy="400110"/>
          </a:xfrm>
          <a:prstGeom prst="rect">
            <a:avLst/>
          </a:prstGeom>
          <a:noFill/>
          <a:ln w="9525">
            <a:noFill/>
            <a:miter lim="800000"/>
            <a:headEnd/>
            <a:tailEnd/>
          </a:ln>
          <a:effectLst/>
        </p:spPr>
        <p:txBody>
          <a:bodyPr wrap="none">
            <a:spAutoFit/>
          </a:bodyPr>
          <a:lstStyle/>
          <a:p>
            <a:r>
              <a:rPr lang="fr-FR" sz="2000" dirty="0" smtClean="0">
                <a:solidFill>
                  <a:schemeClr val="tx2"/>
                </a:solidFill>
                <a:latin typeface="Times"/>
              </a:rPr>
              <a:t>CTM</a:t>
            </a:r>
            <a:endParaRPr lang="fr-FR" dirty="0">
              <a:latin typeface="Times"/>
            </a:endParaRPr>
          </a:p>
        </p:txBody>
      </p:sp>
      <p:sp>
        <p:nvSpPr>
          <p:cNvPr id="9" name="Line 44"/>
          <p:cNvSpPr>
            <a:spLocks noChangeShapeType="1"/>
          </p:cNvSpPr>
          <p:nvPr/>
        </p:nvSpPr>
        <p:spPr bwMode="auto">
          <a:xfrm>
            <a:off x="3995936" y="2780928"/>
            <a:ext cx="0" cy="2952328"/>
          </a:xfrm>
          <a:prstGeom prst="line">
            <a:avLst/>
          </a:prstGeom>
          <a:noFill/>
          <a:ln w="9525">
            <a:solidFill>
              <a:schemeClr val="tx1"/>
            </a:solidFill>
            <a:prstDash val="dash"/>
            <a:round/>
            <a:headEnd/>
            <a:tailEnd/>
          </a:ln>
          <a:effectLst/>
        </p:spPr>
        <p:txBody>
          <a:bodyPr wrap="none" anchor="ctr"/>
          <a:lstStyle/>
          <a:p>
            <a:endParaRPr lang="fr-CA"/>
          </a:p>
        </p:txBody>
      </p:sp>
      <p:sp>
        <p:nvSpPr>
          <p:cNvPr id="10" name="Line 5"/>
          <p:cNvSpPr>
            <a:spLocks noChangeShapeType="1"/>
          </p:cNvSpPr>
          <p:nvPr/>
        </p:nvSpPr>
        <p:spPr bwMode="auto">
          <a:xfrm>
            <a:off x="2837186" y="5740152"/>
            <a:ext cx="3698875" cy="0"/>
          </a:xfrm>
          <a:prstGeom prst="line">
            <a:avLst/>
          </a:prstGeom>
          <a:noFill/>
          <a:ln w="38100">
            <a:solidFill>
              <a:schemeClr val="tx1"/>
            </a:solidFill>
            <a:round/>
            <a:headEnd/>
            <a:tailEnd type="triangle" w="med" len="med"/>
          </a:ln>
          <a:effectLst/>
        </p:spPr>
        <p:txBody>
          <a:bodyPr wrap="none" anchor="ctr"/>
          <a:lstStyle/>
          <a:p>
            <a:endParaRPr lang="fr-CA"/>
          </a:p>
        </p:txBody>
      </p:sp>
      <p:sp>
        <p:nvSpPr>
          <p:cNvPr id="11" name="Line 6"/>
          <p:cNvSpPr>
            <a:spLocks noChangeShapeType="1"/>
          </p:cNvSpPr>
          <p:nvPr/>
        </p:nvSpPr>
        <p:spPr bwMode="auto">
          <a:xfrm flipV="1">
            <a:off x="2832423" y="2125415"/>
            <a:ext cx="0" cy="3602037"/>
          </a:xfrm>
          <a:prstGeom prst="line">
            <a:avLst/>
          </a:prstGeom>
          <a:noFill/>
          <a:ln w="38100">
            <a:solidFill>
              <a:schemeClr val="tx1"/>
            </a:solidFill>
            <a:round/>
            <a:headEnd/>
            <a:tailEnd type="triangle" w="med" len="med"/>
          </a:ln>
          <a:effectLst/>
        </p:spPr>
        <p:txBody>
          <a:bodyPr wrap="none" anchor="ctr"/>
          <a:lstStyle/>
          <a:p>
            <a:endParaRPr lang="fr-CA"/>
          </a:p>
        </p:txBody>
      </p:sp>
      <p:sp>
        <p:nvSpPr>
          <p:cNvPr id="12" name="Text Box 9"/>
          <p:cNvSpPr txBox="1">
            <a:spLocks noChangeArrowheads="1"/>
          </p:cNvSpPr>
          <p:nvPr/>
        </p:nvSpPr>
        <p:spPr bwMode="auto">
          <a:xfrm>
            <a:off x="4018261" y="1556792"/>
            <a:ext cx="922338" cy="466725"/>
          </a:xfrm>
          <a:prstGeom prst="rect">
            <a:avLst/>
          </a:prstGeom>
          <a:noFill/>
          <a:ln w="9525">
            <a:noFill/>
            <a:miter lim="800000"/>
            <a:headEnd/>
            <a:tailEnd/>
          </a:ln>
          <a:effectLst/>
        </p:spPr>
        <p:txBody>
          <a:bodyPr wrap="none">
            <a:spAutoFit/>
          </a:bodyPr>
          <a:lstStyle/>
          <a:p>
            <a:r>
              <a:rPr lang="fr-FR" dirty="0">
                <a:latin typeface="Times"/>
              </a:rPr>
              <a:t>Firme</a:t>
            </a:r>
          </a:p>
        </p:txBody>
      </p:sp>
      <p:sp>
        <p:nvSpPr>
          <p:cNvPr id="13" name="Text Box 11"/>
          <p:cNvSpPr txBox="1">
            <a:spLocks noChangeArrowheads="1"/>
          </p:cNvSpPr>
          <p:nvPr/>
        </p:nvSpPr>
        <p:spPr bwMode="auto">
          <a:xfrm>
            <a:off x="6516216" y="5733256"/>
            <a:ext cx="368300" cy="396875"/>
          </a:xfrm>
          <a:prstGeom prst="rect">
            <a:avLst/>
          </a:prstGeom>
          <a:noFill/>
          <a:ln w="9525">
            <a:noFill/>
            <a:miter lim="800000"/>
            <a:headEnd/>
            <a:tailEnd/>
          </a:ln>
          <a:effectLst/>
        </p:spPr>
        <p:txBody>
          <a:bodyPr wrap="none">
            <a:spAutoFit/>
          </a:bodyPr>
          <a:lstStyle/>
          <a:p>
            <a:r>
              <a:rPr lang="fr-FR" sz="2000" dirty="0">
                <a:latin typeface="Times"/>
              </a:rPr>
              <a:t>Q</a:t>
            </a:r>
            <a:endParaRPr lang="fr-FR" dirty="0">
              <a:latin typeface="Times"/>
            </a:endParaRPr>
          </a:p>
        </p:txBody>
      </p:sp>
      <p:sp>
        <p:nvSpPr>
          <p:cNvPr id="14" name="Text Box 13"/>
          <p:cNvSpPr txBox="1">
            <a:spLocks noChangeArrowheads="1"/>
          </p:cNvSpPr>
          <p:nvPr/>
        </p:nvSpPr>
        <p:spPr bwMode="auto">
          <a:xfrm>
            <a:off x="2562548" y="1661865"/>
            <a:ext cx="565150" cy="396875"/>
          </a:xfrm>
          <a:prstGeom prst="rect">
            <a:avLst/>
          </a:prstGeom>
          <a:noFill/>
          <a:ln w="9525">
            <a:noFill/>
            <a:miter lim="800000"/>
            <a:headEnd/>
            <a:tailEnd/>
          </a:ln>
          <a:effectLst/>
        </p:spPr>
        <p:txBody>
          <a:bodyPr wrap="none">
            <a:spAutoFit/>
          </a:bodyPr>
          <a:lstStyle/>
          <a:p>
            <a:r>
              <a:rPr lang="fr-FR" sz="2000">
                <a:latin typeface="Times"/>
              </a:rPr>
              <a:t>$/Q</a:t>
            </a:r>
            <a:endParaRPr lang="fr-FR">
              <a:latin typeface="Times"/>
            </a:endParaRPr>
          </a:p>
        </p:txBody>
      </p:sp>
      <p:sp>
        <p:nvSpPr>
          <p:cNvPr id="15" name="Freeform 2"/>
          <p:cNvSpPr>
            <a:spLocks/>
          </p:cNvSpPr>
          <p:nvPr/>
        </p:nvSpPr>
        <p:spPr bwMode="auto">
          <a:xfrm>
            <a:off x="3419872" y="2060848"/>
            <a:ext cx="2508250" cy="3063875"/>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6" name="Text Box 32"/>
          <p:cNvSpPr txBox="1">
            <a:spLocks noChangeArrowheads="1"/>
          </p:cNvSpPr>
          <p:nvPr/>
        </p:nvSpPr>
        <p:spPr bwMode="auto">
          <a:xfrm>
            <a:off x="5868144" y="4797152"/>
            <a:ext cx="673582"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D</a:t>
            </a:r>
            <a:r>
              <a:rPr lang="fr-FR" sz="2000" baseline="-25000" dirty="0" err="1" smtClean="0">
                <a:solidFill>
                  <a:schemeClr val="tx2"/>
                </a:solidFill>
                <a:latin typeface="Times"/>
              </a:rPr>
              <a:t>dom</a:t>
            </a:r>
            <a:endParaRPr lang="fr-FR" baseline="-25000" dirty="0">
              <a:latin typeface="Times"/>
            </a:endParaRPr>
          </a:p>
        </p:txBody>
      </p:sp>
      <p:sp>
        <p:nvSpPr>
          <p:cNvPr id="17" name="Freeform 2"/>
          <p:cNvSpPr>
            <a:spLocks/>
          </p:cNvSpPr>
          <p:nvPr/>
        </p:nvSpPr>
        <p:spPr bwMode="auto">
          <a:xfrm>
            <a:off x="3347864" y="2492896"/>
            <a:ext cx="1368152" cy="2952327"/>
          </a:xfrm>
          <a:custGeom>
            <a:avLst/>
            <a:gdLst/>
            <a:ahLst/>
            <a:cxnLst>
              <a:cxn ang="0">
                <a:pos x="0" y="0"/>
              </a:cxn>
              <a:cxn ang="0">
                <a:pos x="1580" y="1930"/>
              </a:cxn>
            </a:cxnLst>
            <a:rect l="0" t="0" r="r" b="b"/>
            <a:pathLst>
              <a:path w="1580" h="1930">
                <a:moveTo>
                  <a:pt x="0" y="0"/>
                </a:moveTo>
                <a:lnTo>
                  <a:pt x="1580" y="1930"/>
                </a:lnTo>
              </a:path>
            </a:pathLst>
          </a:custGeom>
          <a:noFill/>
          <a:ln w="50800" cap="flat" cmpd="sng">
            <a:solidFill>
              <a:schemeClr val="tx2"/>
            </a:solidFill>
            <a:prstDash val="solid"/>
            <a:round/>
            <a:headEnd type="none" w="med" len="med"/>
            <a:tailEnd type="none" w="med" len="med"/>
          </a:ln>
          <a:effectLst/>
        </p:spPr>
        <p:txBody>
          <a:bodyPr wrap="none" anchor="ctr"/>
          <a:lstStyle/>
          <a:p>
            <a:endParaRPr lang="fr-CA"/>
          </a:p>
        </p:txBody>
      </p:sp>
      <p:sp>
        <p:nvSpPr>
          <p:cNvPr id="18" name="Line 39"/>
          <p:cNvSpPr>
            <a:spLocks noChangeShapeType="1"/>
          </p:cNvSpPr>
          <p:nvPr/>
        </p:nvSpPr>
        <p:spPr bwMode="auto">
          <a:xfrm flipV="1">
            <a:off x="2843808" y="2780928"/>
            <a:ext cx="1224136" cy="0"/>
          </a:xfrm>
          <a:prstGeom prst="line">
            <a:avLst/>
          </a:prstGeom>
          <a:noFill/>
          <a:ln w="9525">
            <a:solidFill>
              <a:schemeClr val="tx1"/>
            </a:solidFill>
            <a:prstDash val="dash"/>
            <a:round/>
            <a:headEnd/>
            <a:tailEnd/>
          </a:ln>
          <a:effectLst/>
        </p:spPr>
        <p:txBody>
          <a:bodyPr wrap="none" anchor="ctr"/>
          <a:lstStyle/>
          <a:p>
            <a:endParaRPr lang="fr-CA"/>
          </a:p>
        </p:txBody>
      </p:sp>
      <p:sp>
        <p:nvSpPr>
          <p:cNvPr id="19" name="Text Box 11"/>
          <p:cNvSpPr txBox="1">
            <a:spLocks noChangeArrowheads="1"/>
          </p:cNvSpPr>
          <p:nvPr/>
        </p:nvSpPr>
        <p:spPr bwMode="auto">
          <a:xfrm>
            <a:off x="2195736" y="2564904"/>
            <a:ext cx="630301" cy="400110"/>
          </a:xfrm>
          <a:prstGeom prst="rect">
            <a:avLst/>
          </a:prstGeom>
          <a:noFill/>
          <a:ln w="9525">
            <a:noFill/>
            <a:miter lim="800000"/>
            <a:headEnd/>
            <a:tailEnd/>
          </a:ln>
          <a:effectLst/>
        </p:spPr>
        <p:txBody>
          <a:bodyPr wrap="none">
            <a:spAutoFit/>
          </a:bodyPr>
          <a:lstStyle/>
          <a:p>
            <a:r>
              <a:rPr lang="fr-FR" sz="2000" dirty="0" err="1" smtClean="0">
                <a:latin typeface="Times"/>
              </a:rPr>
              <a:t>P</a:t>
            </a:r>
            <a:r>
              <a:rPr lang="fr-FR" sz="2000" baseline="-25000" dirty="0" err="1" smtClean="0">
                <a:latin typeface="Times"/>
              </a:rPr>
              <a:t>dom</a:t>
            </a:r>
            <a:endParaRPr lang="fr-FR" baseline="-25000" dirty="0">
              <a:latin typeface="Times"/>
            </a:endParaRPr>
          </a:p>
        </p:txBody>
      </p:sp>
      <p:sp>
        <p:nvSpPr>
          <p:cNvPr id="20" name="AutoShape 33"/>
          <p:cNvSpPr>
            <a:spLocks noChangeAspect="1" noChangeArrowheads="1"/>
          </p:cNvSpPr>
          <p:nvPr/>
        </p:nvSpPr>
        <p:spPr bwMode="auto">
          <a:xfrm>
            <a:off x="3923928" y="2708920"/>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21" name="Text Box 29"/>
          <p:cNvSpPr txBox="1">
            <a:spLocks noChangeArrowheads="1"/>
          </p:cNvSpPr>
          <p:nvPr/>
        </p:nvSpPr>
        <p:spPr bwMode="auto">
          <a:xfrm>
            <a:off x="4716016" y="5157192"/>
            <a:ext cx="857927"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Rm</a:t>
            </a:r>
            <a:r>
              <a:rPr lang="fr-FR" sz="2000" baseline="-25000" dirty="0" err="1" smtClean="0">
                <a:solidFill>
                  <a:schemeClr val="tx2"/>
                </a:solidFill>
                <a:latin typeface="Times"/>
              </a:rPr>
              <a:t>dom</a:t>
            </a:r>
            <a:endParaRPr lang="fr-FR" baseline="-25000" dirty="0">
              <a:latin typeface="Times"/>
            </a:endParaRPr>
          </a:p>
        </p:txBody>
      </p:sp>
      <p:sp>
        <p:nvSpPr>
          <p:cNvPr id="22" name="Arc 18"/>
          <p:cNvSpPr>
            <a:spLocks/>
          </p:cNvSpPr>
          <p:nvPr/>
        </p:nvSpPr>
        <p:spPr bwMode="auto">
          <a:xfrm rot="21324795" flipV="1">
            <a:off x="3035803" y="2390303"/>
            <a:ext cx="2946747" cy="2743268"/>
          </a:xfrm>
          <a:custGeom>
            <a:avLst/>
            <a:gdLst>
              <a:gd name="G0" fmla="+- 0 0 0"/>
              <a:gd name="G1" fmla="+- 21600 0 0"/>
              <a:gd name="G2" fmla="+- 21600 0 0"/>
              <a:gd name="T0" fmla="*/ 0 w 21550"/>
              <a:gd name="T1" fmla="*/ 0 h 21600"/>
              <a:gd name="T2" fmla="*/ 21550 w 21550"/>
              <a:gd name="T3" fmla="*/ 20143 h 21600"/>
              <a:gd name="T4" fmla="*/ 0 w 21550"/>
              <a:gd name="T5" fmla="*/ 21600 h 21600"/>
            </a:gdLst>
            <a:ahLst/>
            <a:cxnLst>
              <a:cxn ang="0">
                <a:pos x="T0" y="T1"/>
              </a:cxn>
              <a:cxn ang="0">
                <a:pos x="T2" y="T3"/>
              </a:cxn>
              <a:cxn ang="0">
                <a:pos x="T4" y="T5"/>
              </a:cxn>
            </a:cxnLst>
            <a:rect l="0" t="0" r="r" b="b"/>
            <a:pathLst>
              <a:path w="21550" h="21600" fill="none" extrusionOk="0">
                <a:moveTo>
                  <a:pt x="-1" y="0"/>
                </a:moveTo>
                <a:cubicBezTo>
                  <a:pt x="11363" y="0"/>
                  <a:pt x="20784" y="8805"/>
                  <a:pt x="21550" y="20142"/>
                </a:cubicBezTo>
              </a:path>
              <a:path w="21550" h="21600" stroke="0" extrusionOk="0">
                <a:moveTo>
                  <a:pt x="-1" y="0"/>
                </a:moveTo>
                <a:cubicBezTo>
                  <a:pt x="11363" y="0"/>
                  <a:pt x="20784" y="8805"/>
                  <a:pt x="21550" y="20142"/>
                </a:cubicBezTo>
                <a:lnTo>
                  <a:pt x="0" y="21600"/>
                </a:lnTo>
                <a:close/>
              </a:path>
            </a:pathLst>
          </a:custGeom>
          <a:noFill/>
          <a:ln w="50800">
            <a:solidFill>
              <a:schemeClr val="tx2"/>
            </a:solidFill>
            <a:round/>
            <a:headEnd/>
            <a:tailEnd/>
          </a:ln>
          <a:effectLst/>
        </p:spPr>
        <p:txBody>
          <a:bodyPr wrap="none" anchor="ctr"/>
          <a:lstStyle/>
          <a:p>
            <a:endParaRPr lang="fr-CA"/>
          </a:p>
        </p:txBody>
      </p:sp>
      <p:sp>
        <p:nvSpPr>
          <p:cNvPr id="23" name="Text Box 29"/>
          <p:cNvSpPr txBox="1">
            <a:spLocks noChangeArrowheads="1"/>
          </p:cNvSpPr>
          <p:nvPr/>
        </p:nvSpPr>
        <p:spPr bwMode="auto">
          <a:xfrm>
            <a:off x="5364088" y="2132856"/>
            <a:ext cx="550863" cy="396875"/>
          </a:xfrm>
          <a:prstGeom prst="rect">
            <a:avLst/>
          </a:prstGeom>
          <a:noFill/>
          <a:ln w="9525">
            <a:noFill/>
            <a:miter lim="800000"/>
            <a:headEnd/>
            <a:tailEnd/>
          </a:ln>
          <a:effectLst/>
        </p:spPr>
        <p:txBody>
          <a:bodyPr wrap="none">
            <a:spAutoFit/>
          </a:bodyPr>
          <a:lstStyle/>
          <a:p>
            <a:r>
              <a:rPr lang="fr-FR" sz="2000" dirty="0">
                <a:solidFill>
                  <a:schemeClr val="tx2"/>
                </a:solidFill>
                <a:latin typeface="Times"/>
              </a:rPr>
              <a:t>Cm</a:t>
            </a:r>
            <a:endParaRPr lang="fr-FR" dirty="0">
              <a:latin typeface="Times"/>
            </a:endParaRPr>
          </a:p>
        </p:txBody>
      </p:sp>
      <p:sp>
        <p:nvSpPr>
          <p:cNvPr id="24" name="AutoShape 24"/>
          <p:cNvSpPr>
            <a:spLocks noChangeAspect="1" noChangeArrowheads="1"/>
          </p:cNvSpPr>
          <p:nvPr/>
        </p:nvSpPr>
        <p:spPr bwMode="auto">
          <a:xfrm>
            <a:off x="3923482" y="3717032"/>
            <a:ext cx="144462" cy="144463"/>
          </a:xfrm>
          <a:prstGeom prst="flowChartConnector">
            <a:avLst/>
          </a:prstGeom>
          <a:solidFill>
            <a:schemeClr val="hlink"/>
          </a:solidFill>
          <a:ln w="9525">
            <a:noFill/>
            <a:round/>
            <a:headEnd/>
            <a:tailEnd/>
          </a:ln>
          <a:effectLst/>
        </p:spPr>
        <p:txBody>
          <a:bodyPr wrap="none" anchor="ctr"/>
          <a:lstStyle/>
          <a:p>
            <a:endParaRPr lang="fr-CA"/>
          </a:p>
        </p:txBody>
      </p:sp>
      <p:cxnSp>
        <p:nvCxnSpPr>
          <p:cNvPr id="25" name="Connecteur droit 24"/>
          <p:cNvCxnSpPr/>
          <p:nvPr/>
        </p:nvCxnSpPr>
        <p:spPr>
          <a:xfrm>
            <a:off x="2843808" y="3789040"/>
            <a:ext cx="3456384" cy="0"/>
          </a:xfrm>
          <a:prstGeom prst="line">
            <a:avLst/>
          </a:prstGeom>
          <a:ln w="38100">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6" name="Text Box 32"/>
          <p:cNvSpPr txBox="1">
            <a:spLocks noChangeArrowheads="1"/>
          </p:cNvSpPr>
          <p:nvPr/>
        </p:nvSpPr>
        <p:spPr bwMode="auto">
          <a:xfrm>
            <a:off x="6372200" y="3573016"/>
            <a:ext cx="1375698" cy="400110"/>
          </a:xfrm>
          <a:prstGeom prst="rect">
            <a:avLst/>
          </a:prstGeom>
          <a:noFill/>
          <a:ln w="9525">
            <a:noFill/>
            <a:miter lim="800000"/>
            <a:headEnd/>
            <a:tailEnd/>
          </a:ln>
          <a:effectLst/>
        </p:spPr>
        <p:txBody>
          <a:bodyPr wrap="none">
            <a:spAutoFit/>
          </a:bodyPr>
          <a:lstStyle/>
          <a:p>
            <a:r>
              <a:rPr lang="fr-FR" sz="2000" dirty="0" err="1" smtClean="0">
                <a:solidFill>
                  <a:schemeClr val="tx2"/>
                </a:solidFill>
                <a:latin typeface="Times"/>
              </a:rPr>
              <a:t>D</a:t>
            </a:r>
            <a:r>
              <a:rPr lang="fr-FR" sz="2000" baseline="-25000" dirty="0" err="1" smtClean="0">
                <a:solidFill>
                  <a:schemeClr val="tx2"/>
                </a:solidFill>
                <a:latin typeface="Times"/>
              </a:rPr>
              <a:t>etr</a:t>
            </a:r>
            <a:r>
              <a:rPr lang="fr-FR" sz="2000" dirty="0" smtClean="0">
                <a:solidFill>
                  <a:schemeClr val="tx2"/>
                </a:solidFill>
                <a:latin typeface="Times"/>
              </a:rPr>
              <a:t> = </a:t>
            </a:r>
            <a:r>
              <a:rPr lang="fr-FR" sz="2000" dirty="0" err="1" smtClean="0">
                <a:solidFill>
                  <a:schemeClr val="tx2"/>
                </a:solidFill>
                <a:latin typeface="Times"/>
              </a:rPr>
              <a:t>Rm</a:t>
            </a:r>
            <a:r>
              <a:rPr lang="fr-FR" sz="2000" baseline="-25000" dirty="0" err="1" smtClean="0">
                <a:solidFill>
                  <a:schemeClr val="tx2"/>
                </a:solidFill>
                <a:latin typeface="Times"/>
              </a:rPr>
              <a:t>etr</a:t>
            </a:r>
            <a:endParaRPr lang="fr-FR" baseline="-25000" dirty="0">
              <a:latin typeface="Times"/>
            </a:endParaRPr>
          </a:p>
        </p:txBody>
      </p:sp>
      <p:sp>
        <p:nvSpPr>
          <p:cNvPr id="27" name="Line 44"/>
          <p:cNvSpPr>
            <a:spLocks noChangeShapeType="1"/>
          </p:cNvSpPr>
          <p:nvPr/>
        </p:nvSpPr>
        <p:spPr bwMode="auto">
          <a:xfrm>
            <a:off x="5508104" y="3789040"/>
            <a:ext cx="446" cy="1944663"/>
          </a:xfrm>
          <a:prstGeom prst="line">
            <a:avLst/>
          </a:prstGeom>
          <a:noFill/>
          <a:ln w="9525">
            <a:solidFill>
              <a:schemeClr val="tx1"/>
            </a:solidFill>
            <a:prstDash val="dash"/>
            <a:round/>
            <a:headEnd/>
            <a:tailEnd/>
          </a:ln>
          <a:effectLst/>
        </p:spPr>
        <p:txBody>
          <a:bodyPr wrap="none" anchor="ctr"/>
          <a:lstStyle/>
          <a:p>
            <a:endParaRPr lang="fr-CA"/>
          </a:p>
        </p:txBody>
      </p:sp>
      <p:sp>
        <p:nvSpPr>
          <p:cNvPr id="29" name="AutoShape 24"/>
          <p:cNvSpPr>
            <a:spLocks noChangeAspect="1" noChangeArrowheads="1"/>
          </p:cNvSpPr>
          <p:nvPr/>
        </p:nvSpPr>
        <p:spPr bwMode="auto">
          <a:xfrm>
            <a:off x="5436096" y="3717032"/>
            <a:ext cx="144462" cy="144463"/>
          </a:xfrm>
          <a:prstGeom prst="flowChartConnector">
            <a:avLst/>
          </a:prstGeom>
          <a:solidFill>
            <a:schemeClr val="hlink"/>
          </a:solidFill>
          <a:ln w="9525">
            <a:noFill/>
            <a:round/>
            <a:headEnd/>
            <a:tailEnd/>
          </a:ln>
          <a:effectLst/>
        </p:spPr>
        <p:txBody>
          <a:bodyPr wrap="none" anchor="ctr"/>
          <a:lstStyle/>
          <a:p>
            <a:endParaRPr lang="fr-CA"/>
          </a:p>
        </p:txBody>
      </p:sp>
      <p:sp>
        <p:nvSpPr>
          <p:cNvPr id="31" name="Text Box 11"/>
          <p:cNvSpPr txBox="1">
            <a:spLocks noChangeArrowheads="1"/>
          </p:cNvSpPr>
          <p:nvPr/>
        </p:nvSpPr>
        <p:spPr bwMode="auto">
          <a:xfrm>
            <a:off x="2335335" y="3604954"/>
            <a:ext cx="508473" cy="400110"/>
          </a:xfrm>
          <a:prstGeom prst="rect">
            <a:avLst/>
          </a:prstGeom>
          <a:noFill/>
          <a:ln w="9525">
            <a:noFill/>
            <a:miter lim="800000"/>
            <a:headEnd/>
            <a:tailEnd/>
          </a:ln>
          <a:effectLst/>
        </p:spPr>
        <p:txBody>
          <a:bodyPr wrap="none">
            <a:spAutoFit/>
          </a:bodyPr>
          <a:lstStyle/>
          <a:p>
            <a:r>
              <a:rPr lang="fr-FR" sz="2000" dirty="0" smtClean="0">
                <a:latin typeface="Times"/>
              </a:rPr>
              <a:t>P</a:t>
            </a:r>
            <a:r>
              <a:rPr lang="fr-FR" sz="2000" baseline="-25000" dirty="0" smtClean="0">
                <a:latin typeface="Times"/>
              </a:rPr>
              <a:t>etr</a:t>
            </a:r>
            <a:endParaRPr lang="fr-FR" baseline="-25000" dirty="0">
              <a:latin typeface="Times"/>
            </a:endParaRPr>
          </a:p>
        </p:txBody>
      </p:sp>
      <p:sp>
        <p:nvSpPr>
          <p:cNvPr id="32" name="Accolade fermante 31"/>
          <p:cNvSpPr/>
          <p:nvPr/>
        </p:nvSpPr>
        <p:spPr>
          <a:xfrm rot="5400000">
            <a:off x="3275856" y="5301208"/>
            <a:ext cx="288032" cy="1152128"/>
          </a:xfrm>
          <a:prstGeom prst="rightBrace">
            <a:avLst>
              <a:gd name="adj1" fmla="val 8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3" name="Text Box 11"/>
          <p:cNvSpPr txBox="1">
            <a:spLocks noChangeArrowheads="1"/>
          </p:cNvSpPr>
          <p:nvPr/>
        </p:nvSpPr>
        <p:spPr bwMode="auto">
          <a:xfrm>
            <a:off x="3275856" y="5877272"/>
            <a:ext cx="673582" cy="400110"/>
          </a:xfrm>
          <a:prstGeom prst="rect">
            <a:avLst/>
          </a:prstGeom>
          <a:noFill/>
          <a:ln w="9525">
            <a:noFill/>
            <a:miter lim="800000"/>
            <a:headEnd/>
            <a:tailEnd/>
          </a:ln>
          <a:effectLst/>
        </p:spPr>
        <p:txBody>
          <a:bodyPr wrap="none">
            <a:spAutoFit/>
          </a:bodyPr>
          <a:lstStyle/>
          <a:p>
            <a:r>
              <a:rPr lang="fr-FR" sz="2000" dirty="0" err="1" smtClean="0">
                <a:latin typeface="Times"/>
              </a:rPr>
              <a:t>Q</a:t>
            </a:r>
            <a:r>
              <a:rPr lang="fr-FR" sz="2000" baseline="-25000" dirty="0" err="1" smtClean="0">
                <a:latin typeface="Times"/>
              </a:rPr>
              <a:t>dom</a:t>
            </a:r>
            <a:endParaRPr lang="fr-FR" baseline="-25000" dirty="0">
              <a:latin typeface="Times"/>
            </a:endParaRPr>
          </a:p>
        </p:txBody>
      </p:sp>
      <p:sp>
        <p:nvSpPr>
          <p:cNvPr id="34" name="Text Box 11"/>
          <p:cNvSpPr txBox="1">
            <a:spLocks noChangeArrowheads="1"/>
          </p:cNvSpPr>
          <p:nvPr/>
        </p:nvSpPr>
        <p:spPr bwMode="auto">
          <a:xfrm>
            <a:off x="4777450" y="5909210"/>
            <a:ext cx="370614" cy="400110"/>
          </a:xfrm>
          <a:prstGeom prst="rect">
            <a:avLst/>
          </a:prstGeom>
          <a:noFill/>
          <a:ln w="9525">
            <a:noFill/>
            <a:miter lim="800000"/>
            <a:headEnd/>
            <a:tailEnd/>
          </a:ln>
          <a:effectLst/>
        </p:spPr>
        <p:txBody>
          <a:bodyPr wrap="none">
            <a:spAutoFit/>
          </a:bodyPr>
          <a:lstStyle/>
          <a:p>
            <a:r>
              <a:rPr lang="fr-FR" sz="2000" dirty="0" smtClean="0">
                <a:latin typeface="Times"/>
              </a:rPr>
              <a:t>X</a:t>
            </a:r>
            <a:endParaRPr lang="fr-FR" baseline="-25000" dirty="0">
              <a:latin typeface="Times"/>
            </a:endParaRPr>
          </a:p>
        </p:txBody>
      </p:sp>
      <p:sp>
        <p:nvSpPr>
          <p:cNvPr id="35" name="Accolade fermante 34"/>
          <p:cNvSpPr/>
          <p:nvPr/>
        </p:nvSpPr>
        <p:spPr>
          <a:xfrm rot="5400000">
            <a:off x="4680012" y="5121188"/>
            <a:ext cx="144016" cy="1512168"/>
          </a:xfrm>
          <a:prstGeom prst="rightBrace">
            <a:avLst>
              <a:gd name="adj1" fmla="val 8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6" name="Accolade fermante 35"/>
          <p:cNvSpPr/>
          <p:nvPr/>
        </p:nvSpPr>
        <p:spPr>
          <a:xfrm rot="5400000">
            <a:off x="3959932" y="4977172"/>
            <a:ext cx="432048" cy="2664296"/>
          </a:xfrm>
          <a:prstGeom prst="rightBrace">
            <a:avLst>
              <a:gd name="adj1" fmla="val 8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9" name="Rectangle 38"/>
          <p:cNvSpPr/>
          <p:nvPr/>
        </p:nvSpPr>
        <p:spPr>
          <a:xfrm>
            <a:off x="2843808" y="2780928"/>
            <a:ext cx="1152128" cy="1584176"/>
          </a:xfrm>
          <a:prstGeom prst="rect">
            <a:avLst/>
          </a:prstGeom>
          <a:solidFill>
            <a:schemeClr val="accent2">
              <a:lumMod val="60000"/>
              <a:lumOff val="40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ym typeface="Symbol"/>
              </a:rPr>
              <a:t></a:t>
            </a:r>
            <a:r>
              <a:rPr lang="fr-CA" baseline="-25000" dirty="0" smtClean="0"/>
              <a:t>dom</a:t>
            </a:r>
            <a:endParaRPr lang="fr-CA" baseline="-25000" dirty="0"/>
          </a:p>
        </p:txBody>
      </p:sp>
      <p:sp>
        <p:nvSpPr>
          <p:cNvPr id="40" name="Rectangle 39"/>
          <p:cNvSpPr/>
          <p:nvPr/>
        </p:nvSpPr>
        <p:spPr>
          <a:xfrm>
            <a:off x="3995936" y="3789040"/>
            <a:ext cx="1512168" cy="576064"/>
          </a:xfrm>
          <a:prstGeom prst="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smtClean="0">
                <a:sym typeface="Symbol"/>
              </a:rPr>
              <a:t></a:t>
            </a:r>
            <a:r>
              <a:rPr lang="fr-CA" baseline="-25000" dirty="0" err="1" smtClean="0">
                <a:sym typeface="Symbol"/>
              </a:rPr>
              <a:t>etr</a:t>
            </a:r>
            <a:endParaRPr lang="fr-CA" baseline="-25000" dirty="0"/>
          </a:p>
        </p:txBody>
      </p:sp>
      <p:sp>
        <p:nvSpPr>
          <p:cNvPr id="44" name="Text Box 11"/>
          <p:cNvSpPr txBox="1">
            <a:spLocks noChangeArrowheads="1"/>
          </p:cNvSpPr>
          <p:nvPr/>
        </p:nvSpPr>
        <p:spPr bwMode="auto">
          <a:xfrm>
            <a:off x="3821474" y="6341258"/>
            <a:ext cx="750526" cy="400110"/>
          </a:xfrm>
          <a:prstGeom prst="rect">
            <a:avLst/>
          </a:prstGeom>
          <a:noFill/>
          <a:ln w="9525">
            <a:noFill/>
            <a:miter lim="800000"/>
            <a:headEnd/>
            <a:tailEnd/>
          </a:ln>
          <a:effectLst/>
        </p:spPr>
        <p:txBody>
          <a:bodyPr wrap="none">
            <a:spAutoFit/>
          </a:bodyPr>
          <a:lstStyle/>
          <a:p>
            <a:r>
              <a:rPr lang="fr-FR" sz="2000" dirty="0" err="1" smtClean="0">
                <a:latin typeface="Times"/>
              </a:rPr>
              <a:t>Q</a:t>
            </a:r>
            <a:r>
              <a:rPr lang="fr-FR" sz="2000" baseline="-25000" dirty="0" err="1" smtClean="0">
                <a:latin typeface="Times"/>
              </a:rPr>
              <a:t>totale</a:t>
            </a:r>
            <a:endParaRPr lang="fr-FR" baseline="-25000" dirty="0">
              <a:latin typeface="Times"/>
            </a:endParaRPr>
          </a:p>
        </p:txBody>
      </p:sp>
      <p:sp>
        <p:nvSpPr>
          <p:cNvPr id="37" name="Espace réservé du numéro de diapositive 36"/>
          <p:cNvSpPr>
            <a:spLocks noGrp="1"/>
          </p:cNvSpPr>
          <p:nvPr>
            <p:ph type="sldNum" sz="quarter" idx="12"/>
          </p:nvPr>
        </p:nvSpPr>
        <p:spPr/>
        <p:txBody>
          <a:bodyPr/>
          <a:lstStyle/>
          <a:p>
            <a:fld id="{555B84E7-B44B-450A-BBF1-EB1E92E27D5A}" type="slidenum">
              <a:rPr lang="fr-CA" smtClean="0"/>
              <a:pPr/>
              <a:t>52</a:t>
            </a:fld>
            <a:endParaRPr lang="fr-CA"/>
          </a:p>
        </p:txBody>
      </p:sp>
      <p:sp>
        <p:nvSpPr>
          <p:cNvPr id="38" name="AutoShape 24"/>
          <p:cNvSpPr>
            <a:spLocks noChangeAspect="1" noChangeArrowheads="1"/>
          </p:cNvSpPr>
          <p:nvPr/>
        </p:nvSpPr>
        <p:spPr bwMode="auto">
          <a:xfrm>
            <a:off x="5435650" y="4292649"/>
            <a:ext cx="144462" cy="144463"/>
          </a:xfrm>
          <a:prstGeom prst="flowChartConnector">
            <a:avLst/>
          </a:prstGeom>
          <a:solidFill>
            <a:schemeClr val="hlink"/>
          </a:solidFill>
          <a:ln w="9525">
            <a:noFill/>
            <a:round/>
            <a:headEnd/>
            <a:tailEnd/>
          </a:ln>
          <a:effectLst/>
        </p:spPr>
        <p:txBody>
          <a:bodyPr wrap="none" anchor="ctr"/>
          <a:lstStyle/>
          <a:p>
            <a:endParaRPr lang="fr-CA"/>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Dumping réciproque</a:t>
            </a:r>
            <a:endParaRPr lang="fr-CA" dirty="0"/>
          </a:p>
        </p:txBody>
      </p:sp>
      <p:sp>
        <p:nvSpPr>
          <p:cNvPr id="3" name="Espace réservé du contenu 2"/>
          <p:cNvSpPr>
            <a:spLocks noGrp="1"/>
          </p:cNvSpPr>
          <p:nvPr>
            <p:ph idx="1"/>
          </p:nvPr>
        </p:nvSpPr>
        <p:spPr>
          <a:xfrm>
            <a:off x="457200" y="1600200"/>
            <a:ext cx="8147248" cy="4925144"/>
          </a:xfrm>
        </p:spPr>
        <p:txBody>
          <a:bodyPr>
            <a:normAutofit fontScale="92500"/>
          </a:bodyPr>
          <a:lstStyle/>
          <a:p>
            <a:r>
              <a:rPr lang="fr-CA" dirty="0" smtClean="0"/>
              <a:t>Soit 2 firmes identiques implantées dans 2 pays (</a:t>
            </a:r>
            <a:r>
              <a:rPr lang="fr-CA" dirty="0" err="1" smtClean="0"/>
              <a:t>prod</a:t>
            </a:r>
            <a:r>
              <a:rPr lang="fr-CA" dirty="0" smtClean="0"/>
              <a:t>. le même bien, avec les mêmes coûts, etc.)</a:t>
            </a:r>
          </a:p>
          <a:p>
            <a:endParaRPr lang="fr-CA" dirty="0" smtClean="0"/>
          </a:p>
          <a:p>
            <a:r>
              <a:rPr lang="fr-CA" dirty="0" smtClean="0"/>
              <a:t>À priori, l’échange est inefficace en raison des coûts qui lui sont associés (transport, douanes, etc.)</a:t>
            </a:r>
          </a:p>
          <a:p>
            <a:endParaRPr lang="fr-CA" dirty="0" smtClean="0"/>
          </a:p>
          <a:p>
            <a:r>
              <a:rPr lang="fr-CA" dirty="0" smtClean="0"/>
              <a:t>Mais si les firmes discriminent en P, chacune sera incitée à intégrer le marché de l’autre</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53</a:t>
            </a:fld>
            <a:endParaRPr lang="fr-CA"/>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fontScale="90000"/>
          </a:bodyPr>
          <a:lstStyle/>
          <a:p>
            <a:r>
              <a:rPr lang="fr-CA" dirty="0" smtClean="0"/>
              <a:t>Dumping réciproque : coûts et gains</a:t>
            </a:r>
            <a:endParaRPr lang="fr-CA" dirty="0"/>
          </a:p>
        </p:txBody>
      </p:sp>
      <p:sp>
        <p:nvSpPr>
          <p:cNvPr id="3" name="Espace réservé du contenu 2"/>
          <p:cNvSpPr>
            <a:spLocks noGrp="1"/>
          </p:cNvSpPr>
          <p:nvPr>
            <p:ph idx="1"/>
          </p:nvPr>
        </p:nvSpPr>
        <p:spPr>
          <a:xfrm>
            <a:off x="457200" y="1600200"/>
            <a:ext cx="8435280" cy="4925144"/>
          </a:xfrm>
        </p:spPr>
        <p:txBody>
          <a:bodyPr>
            <a:normAutofit/>
          </a:bodyPr>
          <a:lstStyle/>
          <a:p>
            <a:r>
              <a:rPr lang="fr-CA" dirty="0" smtClean="0"/>
              <a:t>Les coûts de transaction : transport, douanes, etc.</a:t>
            </a:r>
          </a:p>
          <a:p>
            <a:endParaRPr lang="fr-CA" dirty="0" smtClean="0"/>
          </a:p>
          <a:p>
            <a:r>
              <a:rPr lang="fr-CA" dirty="0" smtClean="0"/>
              <a:t>Les gains : cc accrue , D à la firme plus élastique, diminution du P, augmentation des Q cons.</a:t>
            </a:r>
          </a:p>
          <a:p>
            <a:endParaRPr lang="fr-CA" dirty="0" smtClean="0"/>
          </a:p>
          <a:p>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54</a:t>
            </a:fld>
            <a:endParaRPr lang="fr-CA"/>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3232" cy="1143000"/>
          </a:xfrm>
        </p:spPr>
        <p:txBody>
          <a:bodyPr>
            <a:normAutofit/>
          </a:bodyPr>
          <a:lstStyle/>
          <a:p>
            <a:r>
              <a:rPr lang="fr-CA" dirty="0" err="1" smtClean="0"/>
              <a:t>Comm</a:t>
            </a:r>
            <a:r>
              <a:rPr lang="fr-CA" dirty="0" smtClean="0"/>
              <a:t>. inter et </a:t>
            </a:r>
            <a:r>
              <a:rPr lang="fr-CA" dirty="0" err="1" smtClean="0"/>
              <a:t>intrabranche</a:t>
            </a:r>
            <a:endParaRPr lang="fr-CA" dirty="0"/>
          </a:p>
        </p:txBody>
      </p:sp>
      <p:sp>
        <p:nvSpPr>
          <p:cNvPr id="3" name="Espace réservé du contenu 2"/>
          <p:cNvSpPr>
            <a:spLocks noGrp="1"/>
          </p:cNvSpPr>
          <p:nvPr>
            <p:ph idx="1"/>
          </p:nvPr>
        </p:nvSpPr>
        <p:spPr>
          <a:xfrm>
            <a:off x="457200" y="1600200"/>
            <a:ext cx="8686800" cy="4525963"/>
          </a:xfrm>
        </p:spPr>
        <p:txBody>
          <a:bodyPr/>
          <a:lstStyle/>
          <a:p>
            <a:r>
              <a:rPr lang="fr-CA" dirty="0" smtClean="0"/>
              <a:t>Le </a:t>
            </a:r>
            <a:r>
              <a:rPr lang="fr-CA" dirty="0" err="1" smtClean="0"/>
              <a:t>comm</a:t>
            </a:r>
            <a:r>
              <a:rPr lang="fr-CA" dirty="0" smtClean="0"/>
              <a:t>. interbranche est relativement plus important entre des pays différenciés par des </a:t>
            </a:r>
            <a:r>
              <a:rPr lang="fr-CA" dirty="0" err="1" smtClean="0"/>
              <a:t>tech</a:t>
            </a:r>
            <a:r>
              <a:rPr lang="fr-CA" dirty="0" smtClean="0"/>
              <a:t>. et/ou des dotations </a:t>
            </a:r>
            <a:r>
              <a:rPr lang="fr-CA" dirty="0" err="1" smtClean="0"/>
              <a:t>rel</a:t>
            </a:r>
            <a:r>
              <a:rPr lang="fr-CA" dirty="0" smtClean="0"/>
              <a:t>. </a:t>
            </a:r>
            <a:r>
              <a:rPr lang="fr-CA" dirty="0" err="1" smtClean="0"/>
              <a:t>diff</a:t>
            </a:r>
            <a:r>
              <a:rPr lang="fr-CA" dirty="0" smtClean="0"/>
              <a:t>. (</a:t>
            </a:r>
            <a:r>
              <a:rPr lang="fr-CA" dirty="0" err="1" smtClean="0"/>
              <a:t>p.e</a:t>
            </a:r>
            <a:r>
              <a:rPr lang="fr-CA" dirty="0" smtClean="0"/>
              <a:t>. PD-PVD)</a:t>
            </a:r>
          </a:p>
          <a:p>
            <a:endParaRPr lang="fr-CA" dirty="0" smtClean="0"/>
          </a:p>
          <a:p>
            <a:r>
              <a:rPr lang="fr-CA" dirty="0" smtClean="0"/>
              <a:t>Le </a:t>
            </a:r>
            <a:r>
              <a:rPr lang="fr-CA" dirty="0" err="1" smtClean="0"/>
              <a:t>comm</a:t>
            </a:r>
            <a:r>
              <a:rPr lang="fr-CA" dirty="0" smtClean="0"/>
              <a:t>. </a:t>
            </a:r>
            <a:r>
              <a:rPr lang="fr-CA" dirty="0" err="1" smtClean="0"/>
              <a:t>intrabranche</a:t>
            </a:r>
            <a:r>
              <a:rPr lang="fr-CA" dirty="0" smtClean="0"/>
              <a:t> relativement plus important entre des pays similaires sur les 2 plans (</a:t>
            </a:r>
            <a:r>
              <a:rPr lang="fr-CA" dirty="0" err="1" smtClean="0"/>
              <a:t>p.e</a:t>
            </a:r>
            <a:r>
              <a:rPr lang="fr-CA" dirty="0" smtClean="0"/>
              <a:t>. PD-PD)</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55</a:t>
            </a:fld>
            <a:endParaRPr lang="fr-CA"/>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5240" cy="1143000"/>
          </a:xfrm>
        </p:spPr>
        <p:txBody>
          <a:bodyPr>
            <a:normAutofit/>
          </a:bodyPr>
          <a:lstStyle/>
          <a:p>
            <a:r>
              <a:rPr lang="fr-CA" dirty="0" smtClean="0"/>
              <a:t>Inégalités et </a:t>
            </a:r>
            <a:r>
              <a:rPr lang="fr-CA" dirty="0" err="1" smtClean="0"/>
              <a:t>comm</a:t>
            </a:r>
            <a:r>
              <a:rPr lang="fr-CA" dirty="0" smtClean="0"/>
              <a:t>.</a:t>
            </a:r>
            <a:endParaRPr lang="fr-CA" dirty="0"/>
          </a:p>
        </p:txBody>
      </p:sp>
      <p:sp>
        <p:nvSpPr>
          <p:cNvPr id="3" name="Espace réservé du contenu 2"/>
          <p:cNvSpPr>
            <a:spLocks noGrp="1"/>
          </p:cNvSpPr>
          <p:nvPr>
            <p:ph idx="1"/>
          </p:nvPr>
        </p:nvSpPr>
        <p:spPr>
          <a:xfrm>
            <a:off x="457200" y="1600200"/>
            <a:ext cx="8435280" cy="4525963"/>
          </a:xfrm>
        </p:spPr>
        <p:txBody>
          <a:bodyPr/>
          <a:lstStyle/>
          <a:p>
            <a:r>
              <a:rPr lang="fr-CA" dirty="0" smtClean="0"/>
              <a:t>Le modèle HOS montre que le </a:t>
            </a:r>
            <a:r>
              <a:rPr lang="fr-CA" dirty="0" err="1" smtClean="0"/>
              <a:t>comm</a:t>
            </a:r>
            <a:r>
              <a:rPr lang="fr-CA" dirty="0" smtClean="0"/>
              <a:t>. interbranche risque d’accroître les inégalités de </a:t>
            </a:r>
            <a:r>
              <a:rPr lang="fr-CA" dirty="0" err="1" smtClean="0"/>
              <a:t>rev</a:t>
            </a:r>
            <a:r>
              <a:rPr lang="fr-CA" dirty="0" smtClean="0"/>
              <a:t>.</a:t>
            </a:r>
          </a:p>
          <a:p>
            <a:endParaRPr lang="fr-CA" dirty="0" smtClean="0"/>
          </a:p>
          <a:p>
            <a:r>
              <a:rPr lang="fr-CA" dirty="0" smtClean="0"/>
              <a:t>Ce n’est pas le cas du </a:t>
            </a:r>
            <a:r>
              <a:rPr lang="fr-CA" dirty="0" err="1" smtClean="0"/>
              <a:t>comm</a:t>
            </a:r>
            <a:r>
              <a:rPr lang="fr-CA" dirty="0" smtClean="0"/>
              <a:t>. </a:t>
            </a:r>
            <a:r>
              <a:rPr lang="fr-CA" dirty="0" err="1" smtClean="0"/>
              <a:t>intrabranche</a:t>
            </a:r>
            <a:r>
              <a:rPr lang="fr-CA" dirty="0" smtClean="0"/>
              <a:t>, </a:t>
            </a:r>
            <a:r>
              <a:rPr lang="fr-CA" dirty="0" err="1" smtClean="0"/>
              <a:t>pcq</a:t>
            </a:r>
            <a:r>
              <a:rPr lang="fr-CA" dirty="0" smtClean="0"/>
              <a:t> la répartition des </a:t>
            </a:r>
            <a:r>
              <a:rPr lang="fr-CA" dirty="0" err="1" smtClean="0"/>
              <a:t>fctrs</a:t>
            </a:r>
            <a:r>
              <a:rPr lang="fr-CA" dirty="0" smtClean="0"/>
              <a:t> dans les </a:t>
            </a:r>
            <a:r>
              <a:rPr lang="fr-CA" dirty="0" err="1" smtClean="0"/>
              <a:t>diff</a:t>
            </a:r>
            <a:r>
              <a:rPr lang="fr-CA" dirty="0" smtClean="0"/>
              <a:t>. secteurs est moins affectée</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56</a:t>
            </a:fld>
            <a:endParaRPr lang="fr-CA"/>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Les gains de l’échange (1)</a:t>
            </a:r>
            <a:endParaRPr lang="fr-CA" dirty="0"/>
          </a:p>
        </p:txBody>
      </p:sp>
      <p:sp>
        <p:nvSpPr>
          <p:cNvPr id="3" name="Espace réservé du contenu 2"/>
          <p:cNvSpPr>
            <a:spLocks noGrp="1"/>
          </p:cNvSpPr>
          <p:nvPr>
            <p:ph idx="1"/>
          </p:nvPr>
        </p:nvSpPr>
        <p:spPr>
          <a:xfrm>
            <a:off x="457200" y="1600200"/>
            <a:ext cx="8435280" cy="4781128"/>
          </a:xfrm>
        </p:spPr>
        <p:txBody>
          <a:bodyPr>
            <a:normAutofit fontScale="77500" lnSpcReduction="20000"/>
          </a:bodyPr>
          <a:lstStyle/>
          <a:p>
            <a:r>
              <a:rPr lang="fr-CA" dirty="0" smtClean="0"/>
              <a:t>Les A.C. sous-tendent le commerce interbranche et sont une source importante de gains à l’échange entre pays </a:t>
            </a:r>
            <a:r>
              <a:rPr lang="fr-CA" dirty="0" err="1" smtClean="0"/>
              <a:t>rel</a:t>
            </a:r>
            <a:r>
              <a:rPr lang="fr-CA" dirty="0" smtClean="0"/>
              <a:t>. </a:t>
            </a:r>
            <a:r>
              <a:rPr lang="fr-CA" dirty="0" err="1" smtClean="0"/>
              <a:t>diff</a:t>
            </a:r>
            <a:r>
              <a:rPr lang="fr-CA" dirty="0" smtClean="0"/>
              <a:t>. (écart de CR basés sur des écarts de </a:t>
            </a:r>
            <a:r>
              <a:rPr lang="fr-CA" dirty="0" err="1" smtClean="0"/>
              <a:t>tech</a:t>
            </a:r>
            <a:r>
              <a:rPr lang="fr-CA" dirty="0" smtClean="0"/>
              <a:t>. ou de dotations de </a:t>
            </a:r>
            <a:r>
              <a:rPr lang="fr-CA" dirty="0" err="1" smtClean="0"/>
              <a:t>fctrs</a:t>
            </a:r>
            <a:r>
              <a:rPr lang="fr-CA" dirty="0" smtClean="0"/>
              <a:t>). Ces gains sont réciproques.</a:t>
            </a:r>
          </a:p>
          <a:p>
            <a:endParaRPr lang="fr-CA" dirty="0" smtClean="0"/>
          </a:p>
          <a:p>
            <a:r>
              <a:rPr lang="fr-CA" dirty="0" smtClean="0"/>
              <a:t>Les éco. d’échelle externes permettent aussi d’expliquer le commerce interbranche même si les gains ne sont pas nécessairement réciproques et que les gains nets pour l’économie mondiale peuvent même être incertains.</a:t>
            </a:r>
          </a:p>
          <a:p>
            <a:endParaRPr lang="fr-CA" dirty="0" smtClean="0"/>
          </a:p>
          <a:p>
            <a:r>
              <a:rPr lang="fr-CA" dirty="0" smtClean="0"/>
              <a:t>Les éco. d’échelle internes sous-tendent le </a:t>
            </a:r>
            <a:r>
              <a:rPr lang="fr-CA" dirty="0" err="1" smtClean="0"/>
              <a:t>comm</a:t>
            </a:r>
            <a:r>
              <a:rPr lang="fr-CA" dirty="0" smtClean="0"/>
              <a:t>. </a:t>
            </a:r>
            <a:r>
              <a:rPr lang="fr-CA" dirty="0" err="1" smtClean="0"/>
              <a:t>intrabranche</a:t>
            </a:r>
            <a:r>
              <a:rPr lang="fr-CA" dirty="0" smtClean="0"/>
              <a:t> et sont une source importante de gains à l’échange entre pays </a:t>
            </a:r>
            <a:r>
              <a:rPr lang="fr-CA" dirty="0" err="1" smtClean="0"/>
              <a:t>rel</a:t>
            </a:r>
            <a:r>
              <a:rPr lang="fr-CA" dirty="0" smtClean="0"/>
              <a:t>. similaires. (CR similaires)</a:t>
            </a:r>
          </a:p>
          <a:p>
            <a:pPr lvl="1"/>
            <a:r>
              <a:rPr lang="fr-CA" dirty="0" smtClean="0"/>
              <a:t>Gains certains dans le cas de </a:t>
            </a:r>
            <a:r>
              <a:rPr lang="fr-CA" dirty="0" err="1" smtClean="0"/>
              <a:t>CCmonop</a:t>
            </a:r>
            <a:endParaRPr lang="fr-CA" dirty="0" smtClean="0"/>
          </a:p>
          <a:p>
            <a:pPr lvl="1"/>
            <a:r>
              <a:rPr lang="fr-CA" dirty="0" smtClean="0"/>
              <a:t>Gains probables dans le cas de </a:t>
            </a:r>
            <a:r>
              <a:rPr lang="fr-CA" dirty="0" err="1" smtClean="0"/>
              <a:t>monop</a:t>
            </a:r>
            <a:r>
              <a:rPr lang="fr-CA" dirty="0" smtClean="0"/>
              <a:t>. bilatéraux</a:t>
            </a: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57</a:t>
            </a:fld>
            <a:endParaRPr lang="fr-CA"/>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Les gains de l’échange (2)</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58</a:t>
            </a:fld>
            <a:endParaRPr lang="fr-CA"/>
          </a:p>
        </p:txBody>
      </p:sp>
      <p:graphicFrame>
        <p:nvGraphicFramePr>
          <p:cNvPr id="6" name="Diagramme 5"/>
          <p:cNvGraphicFramePr/>
          <p:nvPr/>
        </p:nvGraphicFramePr>
        <p:xfrm>
          <a:off x="251520" y="908720"/>
          <a:ext cx="87129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Accolade fermante 7"/>
          <p:cNvSpPr/>
          <p:nvPr/>
        </p:nvSpPr>
        <p:spPr>
          <a:xfrm rot="5400000">
            <a:off x="2778646" y="3651870"/>
            <a:ext cx="288032" cy="53149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Accolade fermante 8"/>
          <p:cNvSpPr/>
          <p:nvPr/>
        </p:nvSpPr>
        <p:spPr>
          <a:xfrm rot="5400000">
            <a:off x="7200292" y="4761149"/>
            <a:ext cx="288031" cy="30963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0" name="ZoneTexte 9"/>
          <p:cNvSpPr txBox="1"/>
          <p:nvPr/>
        </p:nvSpPr>
        <p:spPr>
          <a:xfrm>
            <a:off x="1331640" y="6453336"/>
            <a:ext cx="3194208" cy="369332"/>
          </a:xfrm>
          <a:prstGeom prst="rect">
            <a:avLst/>
          </a:prstGeom>
          <a:noFill/>
        </p:spPr>
        <p:txBody>
          <a:bodyPr wrap="none" rtlCol="0">
            <a:spAutoFit/>
          </a:bodyPr>
          <a:lstStyle/>
          <a:p>
            <a:r>
              <a:rPr lang="fr-FR" dirty="0" smtClean="0"/>
              <a:t>CCP, commerce interbranche</a:t>
            </a:r>
            <a:endParaRPr lang="fr-FR" dirty="0"/>
          </a:p>
        </p:txBody>
      </p:sp>
      <p:sp>
        <p:nvSpPr>
          <p:cNvPr id="11" name="ZoneTexte 10"/>
          <p:cNvSpPr txBox="1"/>
          <p:nvPr/>
        </p:nvSpPr>
        <p:spPr>
          <a:xfrm>
            <a:off x="5551120" y="6453336"/>
            <a:ext cx="3557384" cy="369332"/>
          </a:xfrm>
          <a:prstGeom prst="rect">
            <a:avLst/>
          </a:prstGeom>
          <a:noFill/>
        </p:spPr>
        <p:txBody>
          <a:bodyPr wrap="none" rtlCol="0">
            <a:spAutoFit/>
          </a:bodyPr>
          <a:lstStyle/>
          <a:p>
            <a:r>
              <a:rPr lang="fr-FR" dirty="0" smtClean="0"/>
              <a:t>CC </a:t>
            </a:r>
            <a:r>
              <a:rPr lang="fr-FR" dirty="0" err="1" smtClean="0"/>
              <a:t>imp</a:t>
            </a:r>
            <a:r>
              <a:rPr lang="fr-FR" dirty="0" smtClean="0"/>
              <a:t>, commerce </a:t>
            </a:r>
            <a:r>
              <a:rPr lang="fr-FR" dirty="0" err="1" smtClean="0"/>
              <a:t>intrabranche</a:t>
            </a:r>
            <a:endParaRPr lang="fr-F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Démonstration (</a:t>
            </a:r>
            <a:r>
              <a:rPr lang="fr-CA" smtClean="0"/>
              <a:t>acétate 14) </a:t>
            </a:r>
            <a:endParaRPr lang="fr-CA" dirty="0"/>
          </a:p>
        </p:txBody>
      </p:sp>
      <p:sp>
        <p:nvSpPr>
          <p:cNvPr id="3" name="Espace réservé du contenu 2"/>
          <p:cNvSpPr>
            <a:spLocks noGrp="1"/>
          </p:cNvSpPr>
          <p:nvPr>
            <p:ph idx="1"/>
          </p:nvPr>
        </p:nvSpPr>
        <p:spPr>
          <a:xfrm>
            <a:off x="457200" y="1600200"/>
            <a:ext cx="8435280" cy="4525963"/>
          </a:xfrm>
        </p:spPr>
        <p:txBody>
          <a:bodyPr>
            <a:normAutofit/>
          </a:bodyPr>
          <a:lstStyle/>
          <a:p>
            <a:pPr marL="11113" lvl="1" indent="-11113">
              <a:buNone/>
            </a:pPr>
            <a:r>
              <a:rPr lang="fr-CA" dirty="0" smtClean="0"/>
              <a:t>On a :</a:t>
            </a:r>
          </a:p>
          <a:p>
            <a:pPr marL="11113" lvl="1" indent="-11113">
              <a:buNone/>
            </a:pPr>
            <a:r>
              <a:rPr lang="fr-CA" dirty="0" err="1" smtClean="0"/>
              <a:t>Rm</a:t>
            </a:r>
            <a:r>
              <a:rPr lang="fr-CA" dirty="0" smtClean="0"/>
              <a:t> = A/B – 2Q/B;</a:t>
            </a:r>
          </a:p>
          <a:p>
            <a:pPr marL="11113" lvl="1" indent="-11113">
              <a:buNone/>
            </a:pPr>
            <a:r>
              <a:rPr lang="fr-CA" dirty="0" smtClean="0"/>
              <a:t>P = A/B – Q/B;</a:t>
            </a:r>
          </a:p>
          <a:p>
            <a:pPr marL="11113" lvl="1" indent="-11113">
              <a:buNone/>
            </a:pPr>
            <a:r>
              <a:rPr lang="fr-CA" dirty="0" smtClean="0"/>
              <a:t>A = S/n + </a:t>
            </a:r>
            <a:r>
              <a:rPr lang="fr-CA" dirty="0" err="1" smtClean="0"/>
              <a:t>sbP</a:t>
            </a:r>
            <a:r>
              <a:rPr lang="fr-CA" dirty="0" smtClean="0"/>
              <a:t>;</a:t>
            </a:r>
          </a:p>
          <a:p>
            <a:pPr marL="11113" lvl="1" indent="-11113">
              <a:buNone/>
            </a:pPr>
            <a:r>
              <a:rPr lang="fr-CA" dirty="0" smtClean="0"/>
              <a:t>B = Sb.</a:t>
            </a:r>
          </a:p>
          <a:p>
            <a:pPr>
              <a:buNone/>
            </a:pPr>
            <a:endParaRPr lang="fr-CA" dirty="0" smtClean="0"/>
          </a:p>
          <a:p>
            <a:pPr>
              <a:buNone/>
            </a:pPr>
            <a:r>
              <a:rPr lang="fr-CA" dirty="0" smtClean="0"/>
              <a:t>D’où </a:t>
            </a:r>
            <a:r>
              <a:rPr lang="fr-CA" dirty="0" err="1" smtClean="0"/>
              <a:t>Rm</a:t>
            </a:r>
            <a:r>
              <a:rPr lang="fr-CA" dirty="0" smtClean="0"/>
              <a:t> = P – Q/B = P – Q/Sb.</a:t>
            </a:r>
          </a:p>
          <a:p>
            <a:pPr>
              <a:buNone/>
            </a:pPr>
            <a:endParaRPr lang="fr-CA" dirty="0" smtClean="0"/>
          </a:p>
          <a:p>
            <a:pPr>
              <a:buNone/>
            </a:pP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59</a:t>
            </a:fld>
            <a:endParaRPr lang="fr-CA"/>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19256" cy="1143000"/>
          </a:xfrm>
        </p:spPr>
        <p:txBody>
          <a:bodyPr>
            <a:normAutofit fontScale="90000"/>
          </a:bodyPr>
          <a:lstStyle/>
          <a:p>
            <a:r>
              <a:rPr lang="fr-CA" dirty="0" smtClean="0"/>
              <a:t>Les rendements (</a:t>
            </a:r>
            <a:r>
              <a:rPr lang="fr-CA" dirty="0" err="1" smtClean="0"/>
              <a:t>rdmts</a:t>
            </a:r>
            <a:r>
              <a:rPr lang="fr-CA" dirty="0" smtClean="0"/>
              <a:t>) d’échelle</a:t>
            </a:r>
            <a:endParaRPr lang="fr-CA" dirty="0"/>
          </a:p>
        </p:txBody>
      </p:sp>
      <p:sp>
        <p:nvSpPr>
          <p:cNvPr id="3" name="Espace réservé du contenu 2"/>
          <p:cNvSpPr>
            <a:spLocks noGrp="1"/>
          </p:cNvSpPr>
          <p:nvPr>
            <p:ph idx="1"/>
          </p:nvPr>
        </p:nvSpPr>
        <p:spPr>
          <a:xfrm>
            <a:off x="457200" y="1600200"/>
            <a:ext cx="8147248" cy="4525963"/>
          </a:xfrm>
        </p:spPr>
        <p:txBody>
          <a:bodyPr/>
          <a:lstStyle/>
          <a:p>
            <a:r>
              <a:rPr lang="fr-CA" dirty="0" smtClean="0"/>
              <a:t>Formellement, on dit que les </a:t>
            </a:r>
            <a:r>
              <a:rPr lang="fr-CA" dirty="0" err="1" smtClean="0"/>
              <a:t>rdmts</a:t>
            </a:r>
            <a:r>
              <a:rPr lang="fr-CA" dirty="0" smtClean="0"/>
              <a:t> d’échelle sont :</a:t>
            </a:r>
          </a:p>
          <a:p>
            <a:endParaRPr lang="fr-CA" dirty="0" smtClean="0"/>
          </a:p>
          <a:p>
            <a:pPr lvl="1"/>
            <a:r>
              <a:rPr lang="fr-CA" dirty="0" smtClean="0"/>
              <a:t>croissants si F(</a:t>
            </a:r>
            <a:r>
              <a:rPr lang="fr-CA" dirty="0" smtClean="0">
                <a:sym typeface="Symbol"/>
              </a:rPr>
              <a:t></a:t>
            </a:r>
            <a:r>
              <a:rPr lang="fr-CA" dirty="0" smtClean="0"/>
              <a:t>K,</a:t>
            </a:r>
            <a:r>
              <a:rPr lang="fr-CA" dirty="0" smtClean="0">
                <a:sym typeface="Symbol"/>
              </a:rPr>
              <a:t> </a:t>
            </a:r>
            <a:r>
              <a:rPr lang="fr-CA" dirty="0" smtClean="0"/>
              <a:t>L) &gt; </a:t>
            </a:r>
            <a:r>
              <a:rPr lang="fr-CA" dirty="0" smtClean="0">
                <a:sym typeface="Symbol"/>
              </a:rPr>
              <a:t></a:t>
            </a:r>
            <a:r>
              <a:rPr lang="fr-CA" dirty="0" smtClean="0"/>
              <a:t>F(K,L)</a:t>
            </a:r>
          </a:p>
          <a:p>
            <a:pPr lvl="1">
              <a:buNone/>
            </a:pPr>
            <a:endParaRPr lang="fr-CA" dirty="0" smtClean="0"/>
          </a:p>
          <a:p>
            <a:pPr lvl="1"/>
            <a:r>
              <a:rPr lang="fr-CA" dirty="0" smtClean="0"/>
              <a:t>constants si F(</a:t>
            </a:r>
            <a:r>
              <a:rPr lang="fr-CA" dirty="0" smtClean="0">
                <a:sym typeface="Symbol"/>
              </a:rPr>
              <a:t></a:t>
            </a:r>
            <a:r>
              <a:rPr lang="fr-CA" dirty="0" smtClean="0"/>
              <a:t>K,</a:t>
            </a:r>
            <a:r>
              <a:rPr lang="fr-CA" dirty="0" smtClean="0">
                <a:sym typeface="Symbol"/>
              </a:rPr>
              <a:t> </a:t>
            </a:r>
            <a:r>
              <a:rPr lang="fr-CA" dirty="0" smtClean="0"/>
              <a:t>L) = </a:t>
            </a:r>
            <a:r>
              <a:rPr lang="fr-CA" dirty="0" smtClean="0">
                <a:sym typeface="Symbol"/>
              </a:rPr>
              <a:t></a:t>
            </a:r>
            <a:r>
              <a:rPr lang="fr-CA" dirty="0" smtClean="0"/>
              <a:t>F(K,L)</a:t>
            </a:r>
          </a:p>
          <a:p>
            <a:pPr lvl="1"/>
            <a:endParaRPr lang="fr-CA" dirty="0" smtClean="0"/>
          </a:p>
          <a:p>
            <a:pPr lvl="1"/>
            <a:r>
              <a:rPr lang="fr-CA" dirty="0" smtClean="0"/>
              <a:t>décroissants si F(</a:t>
            </a:r>
            <a:r>
              <a:rPr lang="fr-CA" dirty="0" smtClean="0">
                <a:sym typeface="Symbol"/>
              </a:rPr>
              <a:t></a:t>
            </a:r>
            <a:r>
              <a:rPr lang="fr-CA" dirty="0" smtClean="0"/>
              <a:t>K,</a:t>
            </a:r>
            <a:r>
              <a:rPr lang="fr-CA" dirty="0" smtClean="0">
                <a:sym typeface="Symbol"/>
              </a:rPr>
              <a:t> </a:t>
            </a:r>
            <a:r>
              <a:rPr lang="fr-CA" dirty="0" smtClean="0"/>
              <a:t>L) &lt; </a:t>
            </a:r>
            <a:r>
              <a:rPr lang="fr-CA" dirty="0" smtClean="0">
                <a:sym typeface="Symbol"/>
              </a:rPr>
              <a:t></a:t>
            </a:r>
            <a:r>
              <a:rPr lang="fr-CA" dirty="0" smtClean="0"/>
              <a:t>F(K,L)</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6</a:t>
            </a:fld>
            <a:endParaRPr lang="fr-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rmAutofit fontScale="90000"/>
          </a:bodyPr>
          <a:lstStyle/>
          <a:p>
            <a:r>
              <a:rPr lang="fr-CA" dirty="0" smtClean="0"/>
              <a:t>Les </a:t>
            </a:r>
            <a:r>
              <a:rPr lang="fr-CA" dirty="0" err="1" smtClean="0"/>
              <a:t>rdmts</a:t>
            </a:r>
            <a:r>
              <a:rPr lang="fr-CA" dirty="0" smtClean="0"/>
              <a:t> d’échelle et le CTM de LT</a:t>
            </a:r>
            <a:endParaRPr lang="fr-CA" dirty="0"/>
          </a:p>
        </p:txBody>
      </p:sp>
      <p:sp>
        <p:nvSpPr>
          <p:cNvPr id="3" name="Espace réservé du contenu 2"/>
          <p:cNvSpPr>
            <a:spLocks noGrp="1"/>
          </p:cNvSpPr>
          <p:nvPr>
            <p:ph idx="1"/>
          </p:nvPr>
        </p:nvSpPr>
        <p:spPr>
          <a:xfrm>
            <a:off x="457200" y="1600200"/>
            <a:ext cx="8147248" cy="4525963"/>
          </a:xfrm>
        </p:spPr>
        <p:txBody>
          <a:bodyPr>
            <a:normAutofit/>
          </a:bodyPr>
          <a:lstStyle/>
          <a:p>
            <a:r>
              <a:rPr lang="fr-CA" dirty="0" smtClean="0"/>
              <a:t>Les </a:t>
            </a:r>
            <a:r>
              <a:rPr lang="fr-CA" dirty="0" err="1" smtClean="0"/>
              <a:t>rdmts</a:t>
            </a:r>
            <a:r>
              <a:rPr lang="fr-CA" dirty="0" smtClean="0"/>
              <a:t> d’échelle sont liés à l’évolution du CTM de LT d’une firme ou d’une industrie. On a des </a:t>
            </a:r>
            <a:r>
              <a:rPr lang="fr-CA" dirty="0" err="1" smtClean="0"/>
              <a:t>rdmts</a:t>
            </a:r>
            <a:r>
              <a:rPr lang="fr-CA" dirty="0" smtClean="0"/>
              <a:t> d’échelle :</a:t>
            </a:r>
          </a:p>
          <a:p>
            <a:endParaRPr lang="fr-CA" dirty="0" smtClean="0"/>
          </a:p>
          <a:p>
            <a:pPr lvl="1"/>
            <a:r>
              <a:rPr lang="fr-CA" dirty="0" smtClean="0"/>
              <a:t>croissants si CTM de LT décroît avec la </a:t>
            </a:r>
            <a:r>
              <a:rPr lang="fr-CA" dirty="0" err="1" smtClean="0"/>
              <a:t>prod</a:t>
            </a:r>
            <a:r>
              <a:rPr lang="fr-CA" dirty="0" smtClean="0"/>
              <a:t>.</a:t>
            </a:r>
          </a:p>
          <a:p>
            <a:pPr lvl="1"/>
            <a:endParaRPr lang="fr-CA" dirty="0" smtClean="0"/>
          </a:p>
          <a:p>
            <a:pPr lvl="1"/>
            <a:r>
              <a:rPr lang="fr-CA" dirty="0" smtClean="0"/>
              <a:t>constants si CTM de LT est stable avec la </a:t>
            </a:r>
            <a:r>
              <a:rPr lang="fr-CA" dirty="0" err="1" smtClean="0"/>
              <a:t>prod</a:t>
            </a:r>
            <a:r>
              <a:rPr lang="fr-CA" dirty="0" smtClean="0"/>
              <a:t>.</a:t>
            </a:r>
          </a:p>
          <a:p>
            <a:pPr lvl="1"/>
            <a:endParaRPr lang="fr-CA" dirty="0" smtClean="0"/>
          </a:p>
          <a:p>
            <a:pPr lvl="1"/>
            <a:r>
              <a:rPr lang="fr-CA" dirty="0" smtClean="0"/>
              <a:t>décroissants si CTM de LT croît avec la </a:t>
            </a:r>
            <a:r>
              <a:rPr lang="fr-CA" dirty="0" err="1" smtClean="0"/>
              <a:t>prod</a:t>
            </a:r>
            <a:r>
              <a:rPr lang="fr-CA" dirty="0" smtClean="0"/>
              <a:t>.</a:t>
            </a:r>
          </a:p>
          <a:p>
            <a:pPr lvl="1"/>
            <a:endParaRPr lang="fr-CA" dirty="0" smtClean="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7</a:t>
            </a:fld>
            <a:endParaRPr lang="fr-CA"/>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9083352" cy="1143000"/>
          </a:xfrm>
        </p:spPr>
        <p:txBody>
          <a:bodyPr>
            <a:normAutofit/>
          </a:bodyPr>
          <a:lstStyle/>
          <a:p>
            <a:r>
              <a:rPr lang="fr-CA" dirty="0" err="1" smtClean="0"/>
              <a:t>Rdmts</a:t>
            </a:r>
            <a:r>
              <a:rPr lang="fr-CA" dirty="0" smtClean="0"/>
              <a:t> d’échelle vs </a:t>
            </a:r>
            <a:r>
              <a:rPr lang="fr-CA" dirty="0" err="1" smtClean="0"/>
              <a:t>rdmts</a:t>
            </a:r>
            <a:r>
              <a:rPr lang="fr-CA" dirty="0" smtClean="0"/>
              <a:t> factoriels</a:t>
            </a:r>
            <a:endParaRPr lang="fr-CA" dirty="0"/>
          </a:p>
        </p:txBody>
      </p:sp>
      <p:sp>
        <p:nvSpPr>
          <p:cNvPr id="3" name="Espace réservé du contenu 2"/>
          <p:cNvSpPr>
            <a:spLocks noGrp="1"/>
          </p:cNvSpPr>
          <p:nvPr>
            <p:ph idx="1"/>
          </p:nvPr>
        </p:nvSpPr>
        <p:spPr>
          <a:xfrm>
            <a:off x="457200" y="1600200"/>
            <a:ext cx="8075240" cy="4525963"/>
          </a:xfrm>
        </p:spPr>
        <p:txBody>
          <a:bodyPr/>
          <a:lstStyle/>
          <a:p>
            <a:r>
              <a:rPr lang="fr-CA" dirty="0" smtClean="0"/>
              <a:t>Les </a:t>
            </a:r>
            <a:r>
              <a:rPr lang="fr-CA" dirty="0" err="1" smtClean="0"/>
              <a:t>rdmts</a:t>
            </a:r>
            <a:r>
              <a:rPr lang="fr-CA" dirty="0" smtClean="0"/>
              <a:t> d’échelle sont observés à LT, lorsque toutes les Q de tous les </a:t>
            </a:r>
            <a:r>
              <a:rPr lang="fr-CA" dirty="0" err="1" smtClean="0"/>
              <a:t>fctrs</a:t>
            </a:r>
            <a:r>
              <a:rPr lang="fr-CA" dirty="0" smtClean="0"/>
              <a:t> peuvent être variées (K et L sont variables)</a:t>
            </a:r>
          </a:p>
          <a:p>
            <a:endParaRPr lang="fr-CA" dirty="0" smtClean="0"/>
          </a:p>
          <a:p>
            <a:r>
              <a:rPr lang="fr-CA" dirty="0" smtClean="0"/>
              <a:t>Les </a:t>
            </a:r>
            <a:r>
              <a:rPr lang="fr-CA" dirty="0" err="1" smtClean="0"/>
              <a:t>rdmts</a:t>
            </a:r>
            <a:r>
              <a:rPr lang="fr-CA" dirty="0" smtClean="0"/>
              <a:t> factoriels sont observés à CT, lorsque seul. les Q des </a:t>
            </a:r>
            <a:r>
              <a:rPr lang="fr-CA" dirty="0" err="1" smtClean="0"/>
              <a:t>fctrs</a:t>
            </a:r>
            <a:r>
              <a:rPr lang="fr-CA" dirty="0" smtClean="0"/>
              <a:t> variables peuvent être variées (K est fixe)</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8</a:t>
            </a:fld>
            <a:endParaRPr lang="fr-C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Types d’éco. d’échelle</a:t>
            </a:r>
            <a:endParaRPr lang="fr-CA" dirty="0"/>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9</a:t>
            </a:fld>
            <a:endParaRPr lang="fr-CA"/>
          </a:p>
        </p:txBody>
      </p:sp>
      <p:graphicFrame>
        <p:nvGraphicFramePr>
          <p:cNvPr id="5" name="Tableau 4"/>
          <p:cNvGraphicFramePr>
            <a:graphicFrameLocks noGrp="1"/>
          </p:cNvGraphicFramePr>
          <p:nvPr/>
        </p:nvGraphicFramePr>
        <p:xfrm>
          <a:off x="179512" y="1772813"/>
          <a:ext cx="8784977" cy="4320484"/>
        </p:xfrm>
        <a:graphic>
          <a:graphicData uri="http://schemas.openxmlformats.org/drawingml/2006/table">
            <a:tbl>
              <a:tblPr firstRow="1" bandRow="1">
                <a:tableStyleId>{2D5ABB26-0587-4C30-8999-92F81FD0307C}</a:tableStyleId>
              </a:tblPr>
              <a:tblGrid>
                <a:gridCol w="1465642">
                  <a:extLst>
                    <a:ext uri="{9D8B030D-6E8A-4147-A177-3AD203B41FA5}">
                      <a16:colId xmlns="" xmlns:a16="http://schemas.microsoft.com/office/drawing/2014/main" val="20000"/>
                    </a:ext>
                  </a:extLst>
                </a:gridCol>
                <a:gridCol w="2549431">
                  <a:extLst>
                    <a:ext uri="{9D8B030D-6E8A-4147-A177-3AD203B41FA5}">
                      <a16:colId xmlns="" xmlns:a16="http://schemas.microsoft.com/office/drawing/2014/main" val="20001"/>
                    </a:ext>
                  </a:extLst>
                </a:gridCol>
                <a:gridCol w="4769904">
                  <a:extLst>
                    <a:ext uri="{9D8B030D-6E8A-4147-A177-3AD203B41FA5}">
                      <a16:colId xmlns="" xmlns:a16="http://schemas.microsoft.com/office/drawing/2014/main" val="20002"/>
                    </a:ext>
                  </a:extLst>
                </a:gridCol>
              </a:tblGrid>
              <a:tr h="1284988">
                <a:tc rowSpan="2">
                  <a:txBody>
                    <a:bodyPr/>
                    <a:lstStyle/>
                    <a:p>
                      <a:r>
                        <a:rPr lang="fr-CA" sz="2400" dirty="0" smtClean="0"/>
                        <a:t>Internes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fr-CA" sz="2400" dirty="0" smtClean="0"/>
                        <a:t>Pécuniaires</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fr-CA" sz="2400" baseline="0" dirty="0" smtClean="0"/>
                        <a:t>Liées au pouvoir de marché de la firme sur le marché des intrants</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 xmlns:a16="http://schemas.microsoft.com/office/drawing/2014/main" val="10000"/>
                  </a:ext>
                </a:extLst>
              </a:tr>
              <a:tr h="875254">
                <a:tc vMerge="1">
                  <a:txBody>
                    <a:bodyPr/>
                    <a:lstStyle/>
                    <a:p>
                      <a:endParaRPr lang="fr-CA" dirty="0"/>
                    </a:p>
                  </a:txBody>
                  <a:tcPr>
                    <a:solidFill>
                      <a:schemeClr val="accent1">
                        <a:lumMod val="60000"/>
                        <a:lumOff val="40000"/>
                      </a:schemeClr>
                    </a:solidFill>
                  </a:tcPr>
                </a:tc>
                <a:tc>
                  <a:txBody>
                    <a:bodyPr/>
                    <a:lstStyle/>
                    <a:p>
                      <a:r>
                        <a:rPr lang="fr-CA" sz="2400" dirty="0" smtClean="0"/>
                        <a:t>Technologiques</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fr-CA" sz="2400" dirty="0" smtClean="0"/>
                        <a:t>Amortissement des coûts fixes</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 xmlns:a16="http://schemas.microsoft.com/office/drawing/2014/main" val="10001"/>
                  </a:ext>
                </a:extLst>
              </a:tr>
              <a:tr h="1284988">
                <a:tc rowSpan="2">
                  <a:txBody>
                    <a:bodyPr/>
                    <a:lstStyle/>
                    <a:p>
                      <a:r>
                        <a:rPr lang="fr-CA" sz="2400" dirty="0" smtClean="0"/>
                        <a:t>Externes</a:t>
                      </a:r>
                    </a:p>
                    <a:p>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fr-CA" sz="2400" dirty="0" smtClean="0"/>
                        <a:t>De</a:t>
                      </a:r>
                      <a:r>
                        <a:rPr lang="fr-CA" sz="2400" baseline="0" dirty="0" smtClean="0"/>
                        <a:t> localisation ou marshallienne</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fr-CA" sz="2400" dirty="0" smtClean="0"/>
                        <a:t>Liées à</a:t>
                      </a:r>
                      <a:r>
                        <a:rPr lang="fr-CA" sz="2400" baseline="0" dirty="0" smtClean="0"/>
                        <a:t> la concentration spatiale des firmes d’une industrie</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 xmlns:a16="http://schemas.microsoft.com/office/drawing/2014/main" val="10002"/>
                  </a:ext>
                </a:extLst>
              </a:tr>
              <a:tr h="875254">
                <a:tc vMerge="1">
                  <a:txBody>
                    <a:bodyPr/>
                    <a:lstStyle/>
                    <a:p>
                      <a:endParaRPr lang="fr-CA" dirty="0"/>
                    </a:p>
                  </a:txBody>
                  <a:tcPr>
                    <a:solidFill>
                      <a:schemeClr val="accent1">
                        <a:lumMod val="60000"/>
                        <a:lumOff val="40000"/>
                      </a:schemeClr>
                    </a:solidFill>
                  </a:tcPr>
                </a:tc>
                <a:tc>
                  <a:txBody>
                    <a:bodyPr/>
                    <a:lstStyle/>
                    <a:p>
                      <a:r>
                        <a:rPr lang="fr-CA" sz="2400" dirty="0" smtClean="0"/>
                        <a:t>D’agglomération ou </a:t>
                      </a:r>
                      <a:r>
                        <a:rPr lang="fr-CA" sz="2400" dirty="0" err="1" smtClean="0"/>
                        <a:t>jacobienne</a:t>
                      </a:r>
                      <a:endParaRPr lang="fr-CA" sz="2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fr-CA" sz="2400" baseline="0" dirty="0" smtClean="0"/>
                        <a:t>L</a:t>
                      </a:r>
                      <a:r>
                        <a:rPr lang="fr-CA" sz="2400" dirty="0" smtClean="0"/>
                        <a:t>iées à</a:t>
                      </a:r>
                      <a:r>
                        <a:rPr lang="fr-CA" sz="2400" baseline="0" dirty="0" smtClean="0"/>
                        <a:t> la proximité des consommateurs</a:t>
                      </a:r>
                      <a:endParaRPr lang="fr-CA"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3052</TotalTime>
  <Words>3063</Words>
  <Application>Microsoft Office PowerPoint</Application>
  <PresentationFormat>Affichage à l'écran (4:3)</PresentationFormat>
  <Paragraphs>565</Paragraphs>
  <Slides>59</Slides>
  <Notes>0</Notes>
  <HiddenSlides>0</HiddenSlides>
  <MMClips>0</MMClips>
  <ScaleCrop>false</ScaleCrop>
  <HeadingPairs>
    <vt:vector size="4" baseType="variant">
      <vt:variant>
        <vt:lpstr>Thème</vt:lpstr>
      </vt:variant>
      <vt:variant>
        <vt:i4>1</vt:i4>
      </vt:variant>
      <vt:variant>
        <vt:lpstr>Titres des diapositives</vt:lpstr>
      </vt:variant>
      <vt:variant>
        <vt:i4>59</vt:i4>
      </vt:variant>
    </vt:vector>
  </HeadingPairs>
  <TitlesOfParts>
    <vt:vector size="60" baseType="lpstr">
      <vt:lpstr>Technique</vt:lpstr>
      <vt:lpstr>Économies d’échelle INTERNES et COMMERCE INTERNATIONALE</vt:lpstr>
      <vt:lpstr>Plan</vt:lpstr>
      <vt:lpstr>Diapositive 3</vt:lpstr>
      <vt:lpstr>Contexte</vt:lpstr>
      <vt:lpstr>Commerce endogène</vt:lpstr>
      <vt:lpstr>Les rendements (rdmts) d’échelle</vt:lpstr>
      <vt:lpstr>Les rdmts d’échelle et le CTM de LT</vt:lpstr>
      <vt:lpstr>Rdmts d’échelle vs rdmts factoriels</vt:lpstr>
      <vt:lpstr>Types d’éco. d’échelle</vt:lpstr>
      <vt:lpstr>Types d’éco. d’échelle,de CC et de comm.</vt:lpstr>
      <vt:lpstr>Diapositive 11</vt:lpstr>
      <vt:lpstr>CTM (offre) de LT en CCP </vt:lpstr>
      <vt:lpstr>OLT et éco. d’échelle externes</vt:lpstr>
      <vt:lpstr>Éco. d’échelle externes de localisation</vt:lpstr>
      <vt:lpstr>Éco. d’échelle de localisation statiques et spécialisation (1)</vt:lpstr>
      <vt:lpstr>Éco. d’échelle de localisation statiques et spécialisation (2)</vt:lpstr>
      <vt:lpstr>Éco. d’échelle de localisation dynamique et spécialisation </vt:lpstr>
      <vt:lpstr>Éco. d’échelle externes et taille du marché</vt:lpstr>
      <vt:lpstr>Spécialisation «accidentelle»!</vt:lpstr>
      <vt:lpstr>Éco. d’échelle externes de localisation et bien-être</vt:lpstr>
      <vt:lpstr>Éco. d’échelle externes de localisation et protectionnisme</vt:lpstr>
      <vt:lpstr>Éco. d’échelle et éco. spatiale </vt:lpstr>
      <vt:lpstr>Diapositive 23</vt:lpstr>
      <vt:lpstr>Type de cc et rdmts d’échelle int.</vt:lpstr>
      <vt:lpstr>Commerce interbranche et intrabranche</vt:lpstr>
      <vt:lpstr>Commerce intrabranche et gains de l’échange</vt:lpstr>
      <vt:lpstr>Diapositive 27</vt:lpstr>
      <vt:lpstr>CC monopolistique</vt:lpstr>
      <vt:lpstr>Équilibre de CT en CC monop.</vt:lpstr>
      <vt:lpstr>Équilibre de LT en CC monop.</vt:lpstr>
      <vt:lpstr>D et CT linéaires</vt:lpstr>
      <vt:lpstr>Ex. de D linéaire en cc monop. (1)</vt:lpstr>
      <vt:lpstr>Ex. de D linéaire en cc monop. (2)</vt:lpstr>
      <vt:lpstr>Rm, Cm et max de </vt:lpstr>
      <vt:lpstr>n et le CTM</vt:lpstr>
      <vt:lpstr>N, P et CTM à l’équilibre</vt:lpstr>
      <vt:lpstr>Effets de S</vt:lpstr>
      <vt:lpstr>Éco. d’échelle et av. comp. (1)</vt:lpstr>
      <vt:lpstr>Éco. d’échelle et av. comp. (2)</vt:lpstr>
      <vt:lpstr>Comm. inter et intrabranche (1)</vt:lpstr>
      <vt:lpstr>La sélection des firmes</vt:lpstr>
      <vt:lpstr>Cm, P et  en présence d’hétérogénéïté des firmes</vt:lpstr>
      <vt:lpstr> de D et  après l’ouverture</vt:lpstr>
      <vt:lpstr> de D et  après l’ouverture</vt:lpstr>
      <vt:lpstr>Gains liés au comm. intrabranche</vt:lpstr>
      <vt:lpstr>Diapositive 46</vt:lpstr>
      <vt:lpstr>Monopole</vt:lpstr>
      <vt:lpstr>Équilibre du monopole : cas type</vt:lpstr>
      <vt:lpstr>Le dumping (1)</vt:lpstr>
      <vt:lpstr>Le dumping (2)</vt:lpstr>
      <vt:lpstr>Dumping (3)</vt:lpstr>
      <vt:lpstr>Dumping (4)</vt:lpstr>
      <vt:lpstr>Dumping réciproque</vt:lpstr>
      <vt:lpstr>Dumping réciproque : coûts et gains</vt:lpstr>
      <vt:lpstr>Comm. inter et intrabranche</vt:lpstr>
      <vt:lpstr>Inégalités et comm.</vt:lpstr>
      <vt:lpstr>Les gains de l’échange (1)</vt:lpstr>
      <vt:lpstr>Les gains de l’échange (2)</vt:lpstr>
      <vt:lpstr>Démonstration (acétate 14)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modèle ricardien</dc:title>
  <dc:creator>HP Authorized Customer</dc:creator>
  <cp:lastModifiedBy>Bureau</cp:lastModifiedBy>
  <cp:revision>417</cp:revision>
  <dcterms:created xsi:type="dcterms:W3CDTF">2011-08-30T14:17:19Z</dcterms:created>
  <dcterms:modified xsi:type="dcterms:W3CDTF">2020-09-02T19:01:16Z</dcterms:modified>
</cp:coreProperties>
</file>