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63"/>
  </p:notesMasterIdLst>
  <p:handoutMasterIdLst>
    <p:handoutMasterId r:id="rId64"/>
  </p:handoutMasterIdLst>
  <p:sldIdLst>
    <p:sldId id="256" r:id="rId2"/>
    <p:sldId id="325" r:id="rId3"/>
    <p:sldId id="350" r:id="rId4"/>
    <p:sldId id="326" r:id="rId5"/>
    <p:sldId id="286" r:id="rId6"/>
    <p:sldId id="257" r:id="rId7"/>
    <p:sldId id="258" r:id="rId8"/>
    <p:sldId id="273" r:id="rId9"/>
    <p:sldId id="260" r:id="rId10"/>
    <p:sldId id="259" r:id="rId11"/>
    <p:sldId id="261" r:id="rId12"/>
    <p:sldId id="262" r:id="rId13"/>
    <p:sldId id="263" r:id="rId14"/>
    <p:sldId id="264" r:id="rId15"/>
    <p:sldId id="284" r:id="rId16"/>
    <p:sldId id="274" r:id="rId17"/>
    <p:sldId id="268" r:id="rId18"/>
    <p:sldId id="265" r:id="rId19"/>
    <p:sldId id="266" r:id="rId20"/>
    <p:sldId id="271" r:id="rId21"/>
    <p:sldId id="269" r:id="rId22"/>
    <p:sldId id="270" r:id="rId23"/>
    <p:sldId id="275" r:id="rId24"/>
    <p:sldId id="272" r:id="rId25"/>
    <p:sldId id="276" r:id="rId26"/>
    <p:sldId id="355" r:id="rId27"/>
    <p:sldId id="287" r:id="rId28"/>
    <p:sldId id="289" r:id="rId29"/>
    <p:sldId id="352" r:id="rId30"/>
    <p:sldId id="353" r:id="rId31"/>
    <p:sldId id="356" r:id="rId32"/>
    <p:sldId id="354" r:id="rId33"/>
    <p:sldId id="290" r:id="rId34"/>
    <p:sldId id="291" r:id="rId35"/>
    <p:sldId id="292" r:id="rId36"/>
    <p:sldId id="293" r:id="rId37"/>
    <p:sldId id="282" r:id="rId38"/>
    <p:sldId id="327" r:id="rId39"/>
    <p:sldId id="351" r:id="rId40"/>
    <p:sldId id="328" r:id="rId41"/>
    <p:sldId id="329" r:id="rId42"/>
    <p:sldId id="330" r:id="rId43"/>
    <p:sldId id="331" r:id="rId44"/>
    <p:sldId id="332" r:id="rId45"/>
    <p:sldId id="333" r:id="rId46"/>
    <p:sldId id="345" r:id="rId47"/>
    <p:sldId id="334" r:id="rId48"/>
    <p:sldId id="335" r:id="rId49"/>
    <p:sldId id="336" r:id="rId50"/>
    <p:sldId id="337" r:id="rId51"/>
    <p:sldId id="338" r:id="rId52"/>
    <p:sldId id="339" r:id="rId53"/>
    <p:sldId id="340" r:id="rId54"/>
    <p:sldId id="346" r:id="rId55"/>
    <p:sldId id="347" r:id="rId56"/>
    <p:sldId id="341" r:id="rId57"/>
    <p:sldId id="342" r:id="rId58"/>
    <p:sldId id="343" r:id="rId59"/>
    <p:sldId id="348" r:id="rId60"/>
    <p:sldId id="349" r:id="rId61"/>
    <p:sldId id="344" r:id="rId62"/>
  </p:sldIdLst>
  <p:sldSz cx="9144000" cy="6858000" type="screen4x3"/>
  <p:notesSz cx="68580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03" autoAdjust="0"/>
    <p:restoredTop sz="94660"/>
  </p:normalViewPr>
  <p:slideViewPr>
    <p:cSldViewPr>
      <p:cViewPr varScale="1">
        <p:scale>
          <a:sx n="68" d="100"/>
          <a:sy n="68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48BD8-FD36-479F-9538-E80F21FD34EE}" type="datetimeFigureOut">
              <a:rPr lang="fr-CA" smtClean="0"/>
              <a:pPr/>
              <a:t>2024-01-23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C3DA8-A8F0-451F-BC56-48EA9BF85866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9697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8B1A1-BDC4-4033-B94A-C562D3DD6536}" type="datetimeFigureOut">
              <a:rPr lang="fr-CA" smtClean="0"/>
              <a:pPr/>
              <a:t>2024-01-23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75479-4830-4B6F-9127-77A29308FB4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685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A09C-8EAD-46FC-8218-7D97D89FAA73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219F-DB1B-4470-B1FF-DA7E8798ACE0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F93D-652D-4388-8E70-735A1D1C00CE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086C-AB69-4530-AF1C-014E5C9FA2D2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5052-CA04-4B8C-B163-C291AF089A59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7246-385F-4D55-81FB-9C6676D00337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7F2C-6CFB-4082-9C32-825F84857768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7A923-FC3A-4A46-9E4D-07C86EB7A442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C912-DC0B-47CB-94BA-709B4CB732B1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098B-2A60-4C07-8AA3-9CEA0315C2F1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39144FC-73BD-4A39-A8AF-DE9CA29054A2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6F20DA5-B6BE-4B00-B127-2A67AB423D47}" type="datetime1">
              <a:rPr lang="fr-CA" smtClean="0"/>
              <a:pPr/>
              <a:t>2024-01-23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err="1"/>
              <a:t>LeS</a:t>
            </a:r>
            <a:r>
              <a:rPr lang="fr-CA" dirty="0"/>
              <a:t> avantages comparatifs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ECO3550 Thème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Graphiquement…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194877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1920" y="544522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83568" y="223680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3645024"/>
            <a:ext cx="2304256" cy="18002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203848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67544" y="350100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2267744" y="4077072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CR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 = a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r>
              <a:rPr lang="fr-FR" sz="2000" dirty="0">
                <a:latin typeface="Times"/>
              </a:rPr>
              <a:t> = </a:t>
            </a:r>
            <a:r>
              <a:rPr lang="fr-FR" sz="2000" dirty="0" err="1">
                <a:latin typeface="Times"/>
              </a:rPr>
              <a:t>Qy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Qx</a:t>
            </a:r>
            <a:endParaRPr lang="fr-FR" sz="2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202077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715448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3068960"/>
            <a:ext cx="1224136" cy="2448272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427984" y="285293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6084168" y="5445224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2195736" y="4332624"/>
            <a:ext cx="0" cy="3925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6012160" y="4109010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CR</a:t>
            </a:r>
            <a:r>
              <a:rPr lang="fr-FR" sz="2000" baseline="-25000" dirty="0">
                <a:latin typeface="Times"/>
              </a:rPr>
              <a:t>2x </a:t>
            </a:r>
            <a:r>
              <a:rPr lang="fr-FR" sz="2000" dirty="0">
                <a:latin typeface="Times"/>
              </a:rPr>
              <a:t>= a</a:t>
            </a:r>
            <a:r>
              <a:rPr lang="fr-FR" sz="2000" baseline="-25000" dirty="0">
                <a:latin typeface="Times"/>
              </a:rPr>
              <a:t>2x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r>
              <a:rPr lang="fr-FR" sz="2000" dirty="0">
                <a:latin typeface="Times"/>
              </a:rPr>
              <a:t> = </a:t>
            </a:r>
            <a:r>
              <a:rPr lang="fr-FR" dirty="0" err="1">
                <a:latin typeface="Times"/>
              </a:rPr>
              <a:t>Qy</a:t>
            </a:r>
            <a:r>
              <a:rPr lang="fr-FR" dirty="0">
                <a:latin typeface="Times"/>
              </a:rPr>
              <a:t>/</a:t>
            </a:r>
            <a:r>
              <a:rPr lang="fr-FR" dirty="0" err="1">
                <a:latin typeface="Times"/>
              </a:rPr>
              <a:t>Qx</a:t>
            </a:r>
            <a:endParaRPr lang="fr-FR" baseline="-25000" dirty="0">
              <a:latin typeface="Times"/>
            </a:endParaRPr>
          </a:p>
        </p:txBody>
      </p:sp>
      <p:cxnSp>
        <p:nvCxnSpPr>
          <p:cNvPr id="55" name="Connecteur droit avec flèche 54"/>
          <p:cNvCxnSpPr/>
          <p:nvPr/>
        </p:nvCxnSpPr>
        <p:spPr>
          <a:xfrm flipH="1">
            <a:off x="5792440" y="4061103"/>
            <a:ext cx="36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10</a:t>
            </a:fld>
            <a:endParaRPr lang="fr-CA"/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5796136" y="472514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2195736" y="472514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Avantages absolus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L’av. abs. dans la production d’un bien va au pays pouvant produire au moindre coût </a:t>
            </a:r>
          </a:p>
          <a:p>
            <a:endParaRPr lang="fr-CA" dirty="0"/>
          </a:p>
          <a:p>
            <a:r>
              <a:rPr lang="fr-CA" dirty="0"/>
              <a:t>Le pays 1 détient </a:t>
            </a:r>
            <a:r>
              <a:rPr lang="fr-CA" dirty="0" err="1"/>
              <a:t>p.e</a:t>
            </a:r>
            <a:r>
              <a:rPr lang="fr-CA" dirty="0"/>
              <a:t>. l’av. abs. dans la </a:t>
            </a:r>
            <a:r>
              <a:rPr lang="fr-CA" dirty="0" err="1"/>
              <a:t>prod</a:t>
            </a:r>
            <a:r>
              <a:rPr lang="fr-CA" dirty="0"/>
              <a:t>. du bien j si…</a:t>
            </a:r>
          </a:p>
          <a:p>
            <a:pPr lvl="1"/>
            <a:r>
              <a:rPr lang="fr-CA" dirty="0"/>
              <a:t>a</a:t>
            </a:r>
            <a:r>
              <a:rPr lang="fr-CA" baseline="-25000" dirty="0"/>
              <a:t>1j</a:t>
            </a:r>
            <a:r>
              <a:rPr lang="fr-CA" dirty="0"/>
              <a:t>&lt;a</a:t>
            </a:r>
            <a:r>
              <a:rPr lang="fr-CA" baseline="-25000" dirty="0"/>
              <a:t>2j</a:t>
            </a:r>
          </a:p>
          <a:p>
            <a:endParaRPr lang="fr-CA" baseline="-25000" dirty="0"/>
          </a:p>
          <a:p>
            <a:r>
              <a:rPr lang="fr-CA" dirty="0"/>
              <a:t>Dans le pays 1, le </a:t>
            </a:r>
            <a:r>
              <a:rPr lang="fr-CA" dirty="0" err="1"/>
              <a:t>fctr</a:t>
            </a:r>
            <a:r>
              <a:rPr lang="fr-CA" dirty="0"/>
              <a:t> L y offre dans ce cas une meilleure productivité pour le bien</a:t>
            </a:r>
          </a:p>
          <a:p>
            <a:pPr lvl="1"/>
            <a:r>
              <a:rPr lang="fr-CA" dirty="0"/>
              <a:t>1/a</a:t>
            </a:r>
            <a:r>
              <a:rPr lang="fr-CA" baseline="-25000" dirty="0"/>
              <a:t>1j</a:t>
            </a:r>
            <a:r>
              <a:rPr lang="fr-CA" dirty="0"/>
              <a:t>&gt;1/a</a:t>
            </a:r>
            <a:r>
              <a:rPr lang="fr-CA" baseline="-25000" dirty="0"/>
              <a:t>2j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11</a:t>
            </a:fld>
            <a:endParaRPr lang="fr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Avantages relatifs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L’av. relatif dans la production d’un bien va au pays qui a le plus petit CR</a:t>
            </a:r>
          </a:p>
          <a:p>
            <a:endParaRPr lang="fr-CA" dirty="0"/>
          </a:p>
          <a:p>
            <a:r>
              <a:rPr lang="fr-CA" dirty="0"/>
              <a:t>Le pays 1 détient l’av. relatif dans la production du bien x si…</a:t>
            </a:r>
          </a:p>
          <a:p>
            <a:pPr lvl="1"/>
            <a:r>
              <a:rPr lang="fr-CA" dirty="0"/>
              <a:t>CR</a:t>
            </a:r>
            <a:r>
              <a:rPr lang="fr-CA" baseline="-25000" dirty="0"/>
              <a:t>1x</a:t>
            </a:r>
            <a:r>
              <a:rPr lang="fr-CA" dirty="0"/>
              <a:t>&lt;CR</a:t>
            </a:r>
            <a:r>
              <a:rPr lang="fr-CA" baseline="-25000" dirty="0"/>
              <a:t>2x</a:t>
            </a:r>
            <a:r>
              <a:rPr lang="fr-CA" dirty="0"/>
              <a:t> (a</a:t>
            </a:r>
            <a:r>
              <a:rPr lang="fr-CA" baseline="-25000" dirty="0"/>
              <a:t>1x</a:t>
            </a:r>
            <a:r>
              <a:rPr lang="fr-CA" dirty="0"/>
              <a:t>/a</a:t>
            </a:r>
            <a:r>
              <a:rPr lang="fr-CA" baseline="-25000" dirty="0"/>
              <a:t>1y</a:t>
            </a:r>
            <a:r>
              <a:rPr lang="fr-CA" dirty="0"/>
              <a:t> &lt; a</a:t>
            </a:r>
            <a:r>
              <a:rPr lang="fr-CA" baseline="-25000" dirty="0"/>
              <a:t>2x</a:t>
            </a:r>
            <a:r>
              <a:rPr lang="fr-CA" dirty="0"/>
              <a:t>/a</a:t>
            </a:r>
            <a:r>
              <a:rPr lang="fr-CA" baseline="-25000" dirty="0"/>
              <a:t>2y</a:t>
            </a:r>
            <a:r>
              <a:rPr lang="fr-CA" dirty="0"/>
              <a:t>)</a:t>
            </a:r>
          </a:p>
          <a:p>
            <a:endParaRPr lang="fr-CA" dirty="0"/>
          </a:p>
          <a:p>
            <a:r>
              <a:rPr lang="fr-CA" dirty="0"/>
              <a:t>et le pays 2 détient dans ce cas nécessairement l’av. relatif dans la production du bien y</a:t>
            </a:r>
          </a:p>
          <a:p>
            <a:pPr lvl="1"/>
            <a:r>
              <a:rPr lang="fr-FR" sz="2800" dirty="0">
                <a:latin typeface="Times"/>
              </a:rPr>
              <a:t>CR</a:t>
            </a:r>
            <a:r>
              <a:rPr lang="fr-FR" sz="2800" baseline="-25000" dirty="0">
                <a:latin typeface="Times"/>
              </a:rPr>
              <a:t>1y</a:t>
            </a:r>
            <a:r>
              <a:rPr lang="fr-FR" sz="2800" dirty="0">
                <a:latin typeface="Times"/>
              </a:rPr>
              <a:t>&gt;CR</a:t>
            </a:r>
            <a:r>
              <a:rPr lang="fr-FR" sz="2800" baseline="-25000" dirty="0">
                <a:latin typeface="Times"/>
              </a:rPr>
              <a:t>2y</a:t>
            </a:r>
            <a:r>
              <a:rPr lang="fr-FR" sz="2800" dirty="0">
                <a:latin typeface="Times"/>
              </a:rPr>
              <a:t> (a</a:t>
            </a:r>
            <a:r>
              <a:rPr lang="fr-FR" sz="2800" baseline="-25000" dirty="0">
                <a:latin typeface="Times"/>
              </a:rPr>
              <a:t>1y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1x</a:t>
            </a:r>
            <a:r>
              <a:rPr lang="fr-FR" sz="2800" dirty="0">
                <a:latin typeface="Times"/>
              </a:rPr>
              <a:t> &gt; a</a:t>
            </a:r>
            <a:r>
              <a:rPr lang="fr-FR" sz="2800" baseline="-25000" dirty="0">
                <a:latin typeface="Times"/>
              </a:rPr>
              <a:t>2y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2x</a:t>
            </a:r>
            <a:r>
              <a:rPr lang="fr-FR" sz="2800" dirty="0">
                <a:latin typeface="Times"/>
              </a:rPr>
              <a:t>)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12</a:t>
            </a:fld>
            <a:endParaRPr lang="fr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Avantages absolus et relatifs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Si un le pays 1 détient un double av. abs., cela n’empêche pas le pays 2 de détenir un av. </a:t>
            </a:r>
            <a:r>
              <a:rPr lang="fr-CA" dirty="0" err="1"/>
              <a:t>rel</a:t>
            </a:r>
            <a:r>
              <a:rPr lang="fr-CA" dirty="0"/>
              <a:t>. dans une des </a:t>
            </a:r>
            <a:r>
              <a:rPr lang="fr-CA" dirty="0" err="1"/>
              <a:t>prod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P.e., si on a : 	a</a:t>
            </a:r>
            <a:r>
              <a:rPr lang="fr-CA" baseline="-25000" dirty="0"/>
              <a:t>1x</a:t>
            </a:r>
            <a:r>
              <a:rPr lang="fr-CA" dirty="0"/>
              <a:t>&lt;a</a:t>
            </a:r>
            <a:r>
              <a:rPr lang="fr-CA" baseline="-25000" dirty="0"/>
              <a:t>2x</a:t>
            </a:r>
            <a:r>
              <a:rPr lang="fr-CA" dirty="0"/>
              <a:t>;						a</a:t>
            </a:r>
            <a:r>
              <a:rPr lang="fr-CA" baseline="-25000" dirty="0"/>
              <a:t>1y</a:t>
            </a:r>
            <a:r>
              <a:rPr lang="fr-CA" dirty="0"/>
              <a:t>&lt;a</a:t>
            </a:r>
            <a:r>
              <a:rPr lang="fr-CA" baseline="-25000" dirty="0"/>
              <a:t>2y</a:t>
            </a:r>
            <a:r>
              <a:rPr lang="fr-CA" dirty="0"/>
              <a:t>;</a:t>
            </a:r>
          </a:p>
          <a:p>
            <a:pPr>
              <a:buNone/>
            </a:pPr>
            <a:r>
              <a:rPr lang="fr-FR" dirty="0"/>
              <a:t>				et a</a:t>
            </a:r>
            <a:r>
              <a:rPr lang="fr-FR" baseline="-25000" dirty="0"/>
              <a:t>1x</a:t>
            </a:r>
            <a:r>
              <a:rPr lang="fr-FR" dirty="0"/>
              <a:t>/a</a:t>
            </a:r>
            <a:r>
              <a:rPr lang="fr-FR" baseline="-25000" dirty="0"/>
              <a:t>1y</a:t>
            </a:r>
            <a:r>
              <a:rPr lang="fr-FR" dirty="0"/>
              <a:t> &lt; a</a:t>
            </a:r>
            <a:r>
              <a:rPr lang="fr-FR" baseline="-25000" dirty="0"/>
              <a:t>2x</a:t>
            </a:r>
            <a:r>
              <a:rPr lang="fr-FR" dirty="0"/>
              <a:t>/a</a:t>
            </a:r>
            <a:r>
              <a:rPr lang="fr-FR" baseline="-25000" dirty="0"/>
              <a:t>2y</a:t>
            </a:r>
            <a:r>
              <a:rPr lang="fr-FR" dirty="0"/>
              <a:t>;</a:t>
            </a:r>
          </a:p>
          <a:p>
            <a:pPr>
              <a:buNone/>
            </a:pPr>
            <a:r>
              <a:rPr lang="fr-FR" dirty="0"/>
              <a:t>	on a aussi…	a</a:t>
            </a:r>
            <a:r>
              <a:rPr lang="fr-FR" baseline="-25000" dirty="0"/>
              <a:t>1y</a:t>
            </a:r>
            <a:r>
              <a:rPr lang="fr-FR" dirty="0"/>
              <a:t>/a</a:t>
            </a:r>
            <a:r>
              <a:rPr lang="fr-FR" baseline="-25000" dirty="0"/>
              <a:t>1x</a:t>
            </a:r>
            <a:r>
              <a:rPr lang="fr-FR" dirty="0"/>
              <a:t> &gt; a</a:t>
            </a:r>
            <a:r>
              <a:rPr lang="fr-FR" baseline="-25000" dirty="0"/>
              <a:t>2y</a:t>
            </a:r>
            <a:r>
              <a:rPr lang="fr-FR" dirty="0"/>
              <a:t>/a</a:t>
            </a:r>
            <a:r>
              <a:rPr lang="fr-FR" baseline="-25000" dirty="0"/>
              <a:t>2x</a:t>
            </a:r>
            <a:r>
              <a:rPr lang="fr-FR" dirty="0"/>
              <a:t>.</a:t>
            </a:r>
          </a:p>
          <a:p>
            <a:pP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13</a:t>
            </a:fld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Prix relatifs et production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Soit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le prix relatif du bien x, le pays i…</a:t>
            </a:r>
          </a:p>
          <a:p>
            <a:pPr lvl="1"/>
            <a:r>
              <a:rPr lang="fr-CA" dirty="0"/>
              <a:t>produit seulement du bien X si  </a:t>
            </a:r>
            <a:r>
              <a:rPr lang="fr-CA" dirty="0" err="1"/>
              <a:t>CR</a:t>
            </a:r>
            <a:r>
              <a:rPr lang="fr-CA" baseline="-25000" dirty="0" err="1"/>
              <a:t>ix</a:t>
            </a:r>
            <a:r>
              <a:rPr lang="fr-CA" dirty="0"/>
              <a:t> &lt;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endParaRPr lang="fr-CA" dirty="0"/>
          </a:p>
          <a:p>
            <a:pPr lvl="1"/>
            <a:r>
              <a:rPr lang="fr-CA" dirty="0"/>
              <a:t>produit seulement du bien y si </a:t>
            </a:r>
            <a:r>
              <a:rPr lang="fr-CA" dirty="0" err="1"/>
              <a:t>CR</a:t>
            </a:r>
            <a:r>
              <a:rPr lang="fr-CA" baseline="-25000" dirty="0" err="1"/>
              <a:t>ix</a:t>
            </a:r>
            <a:r>
              <a:rPr lang="fr-CA" dirty="0"/>
              <a:t> &gt;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endParaRPr lang="fr-CA" dirty="0"/>
          </a:p>
          <a:p>
            <a:pPr lvl="1"/>
            <a:r>
              <a:rPr lang="fr-CA" dirty="0"/>
              <a:t>est indifférent entre x et y si </a:t>
            </a:r>
            <a:r>
              <a:rPr lang="fr-CA" dirty="0" err="1"/>
              <a:t>CR</a:t>
            </a:r>
            <a:r>
              <a:rPr lang="fr-CA" baseline="-25000" dirty="0" err="1"/>
              <a:t>ix</a:t>
            </a:r>
            <a:r>
              <a:rPr lang="fr-CA" dirty="0"/>
              <a:t> =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endParaRPr lang="fr-CA" baseline="-25000" dirty="0"/>
          </a:p>
          <a:p>
            <a:endParaRPr lang="fr-CA" dirty="0"/>
          </a:p>
          <a:p>
            <a:r>
              <a:rPr lang="fr-CA" dirty="0"/>
              <a:t>En autarcie, si </a:t>
            </a:r>
            <a:r>
              <a:rPr lang="fr-CA" dirty="0" err="1"/>
              <a:t>Q</a:t>
            </a:r>
            <a:r>
              <a:rPr lang="fr-CA" baseline="-25000" dirty="0" err="1"/>
              <a:t>x</a:t>
            </a:r>
            <a:r>
              <a:rPr lang="fr-CA" dirty="0"/>
              <a:t>&gt;0 et </a:t>
            </a:r>
            <a:r>
              <a:rPr lang="fr-CA" dirty="0" err="1"/>
              <a:t>Q</a:t>
            </a:r>
            <a:r>
              <a:rPr lang="fr-CA" baseline="-25000" dirty="0" err="1"/>
              <a:t>y</a:t>
            </a:r>
            <a:r>
              <a:rPr lang="fr-CA" dirty="0"/>
              <a:t>&gt;0 on a :</a:t>
            </a:r>
          </a:p>
          <a:p>
            <a:pPr lvl="1"/>
            <a:r>
              <a:rPr lang="fr-CA" dirty="0" err="1"/>
              <a:t>P</a:t>
            </a:r>
            <a:r>
              <a:rPr lang="fr-CA" baseline="-25000" dirty="0" err="1"/>
              <a:t>ix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iy</a:t>
            </a:r>
            <a:r>
              <a:rPr lang="fr-CA" baseline="-25000" dirty="0"/>
              <a:t> </a:t>
            </a:r>
            <a:r>
              <a:rPr lang="fr-CA" dirty="0"/>
              <a:t>= </a:t>
            </a:r>
            <a:r>
              <a:rPr lang="fr-CA" dirty="0" err="1"/>
              <a:t>CR</a:t>
            </a:r>
            <a:r>
              <a:rPr lang="fr-CA" baseline="-25000" dirty="0" err="1"/>
              <a:t>ix</a:t>
            </a:r>
            <a:r>
              <a:rPr lang="fr-CA" dirty="0"/>
              <a:t> = a</a:t>
            </a:r>
            <a:r>
              <a:rPr lang="fr-CA" baseline="-25000" dirty="0"/>
              <a:t>1x</a:t>
            </a:r>
            <a:r>
              <a:rPr lang="fr-CA" dirty="0"/>
              <a:t>/a</a:t>
            </a:r>
            <a:r>
              <a:rPr lang="fr-CA" baseline="-25000" dirty="0"/>
              <a:t>1y</a:t>
            </a:r>
          </a:p>
          <a:p>
            <a:endParaRPr lang="fr-CA" baseline="-25000" dirty="0"/>
          </a:p>
          <a:p>
            <a:r>
              <a:rPr lang="fr-CA" dirty="0"/>
              <a:t>Avec échange, on aura :</a:t>
            </a:r>
          </a:p>
          <a:p>
            <a:pPr lvl="1"/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/P</a:t>
            </a:r>
            <a:r>
              <a:rPr lang="fr-CA" baseline="-25000" dirty="0"/>
              <a:t>y</a:t>
            </a:r>
            <a:r>
              <a:rPr lang="fr-CA" dirty="0"/>
              <a:t> </a:t>
            </a:r>
            <a:r>
              <a:rPr lang="fr-CA" dirty="0">
                <a:sym typeface="Symbol" panose="05050102010706020507" pitchFamily="18" charset="2"/>
              </a:rPr>
              <a:t></a:t>
            </a:r>
            <a:r>
              <a:rPr lang="fr-CA" dirty="0"/>
              <a:t>CR</a:t>
            </a:r>
            <a:r>
              <a:rPr lang="fr-CA" baseline="-25000" dirty="0"/>
              <a:t>1x, </a:t>
            </a:r>
            <a:r>
              <a:rPr lang="fr-CA" dirty="0"/>
              <a:t>CR</a:t>
            </a:r>
            <a:r>
              <a:rPr lang="fr-CA" baseline="-25000" dirty="0"/>
              <a:t>2x</a:t>
            </a:r>
            <a:r>
              <a:rPr lang="fr-CA" dirty="0">
                <a:sym typeface="Symbol" panose="05050102010706020507" pitchFamily="18" charset="2"/>
              </a:rPr>
              <a:t></a:t>
            </a:r>
            <a:endParaRPr lang="fr-CA" dirty="0"/>
          </a:p>
          <a:p>
            <a:pPr lvl="1"/>
            <a:r>
              <a:rPr lang="fr-CA" dirty="0"/>
              <a:t>Le pays qui produit x ne vend pas en bas de son CR et celui qui achète ne paie pas plus que son CR!</a:t>
            </a:r>
          </a:p>
          <a:p>
            <a:pPr>
              <a:buNone/>
            </a:pPr>
            <a:endParaRPr lang="fr-CA" baseline="-25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14</a:t>
            </a:fld>
            <a:endParaRPr lang="fr-C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droites d’</a:t>
            </a:r>
            <a:r>
              <a:rPr lang="fr-CA" dirty="0" err="1"/>
              <a:t>isovaleur</a:t>
            </a:r>
            <a:r>
              <a:rPr lang="fr-CA" dirty="0"/>
              <a:t> ou </a:t>
            </a:r>
            <a:r>
              <a:rPr lang="fr-CA" dirty="0" err="1"/>
              <a:t>isorevenu</a:t>
            </a:r>
            <a:endParaRPr lang="fr-CA" dirty="0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419873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/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3419872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/>
            <a:endParaRPr lang="fr-CA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940152" y="544522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849009" y="2380818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3419872" y="3429000"/>
            <a:ext cx="2088232" cy="2016224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fr-CA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270694" y="5517232"/>
            <a:ext cx="6206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Times"/>
              </a:rPr>
              <a:t>Y/P</a:t>
            </a:r>
            <a:r>
              <a:rPr lang="fr-FR" baseline="-25000" dirty="0">
                <a:latin typeface="Times"/>
              </a:rPr>
              <a:t>x</a:t>
            </a:r>
            <a:endParaRPr lang="fr-FR" dirty="0">
              <a:latin typeface="Times"/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2411760" y="3140968"/>
            <a:ext cx="10436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Times"/>
              </a:rPr>
              <a:t>Y/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endParaRPr lang="fr-FR" sz="2000" dirty="0">
              <a:latin typeface="Times"/>
            </a:endParaRP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4211960" y="3861048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 err="1">
                <a:latin typeface="Times"/>
              </a:rPr>
              <a:t>Qy</a:t>
            </a:r>
            <a:r>
              <a:rPr lang="fr-FR" sz="2000" dirty="0">
                <a:latin typeface="Times"/>
              </a:rPr>
              <a:t> = Y/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 - 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 * </a:t>
            </a:r>
            <a:r>
              <a:rPr lang="fr-FR" sz="2000" dirty="0" err="1">
                <a:latin typeface="Times"/>
              </a:rPr>
              <a:t>Qx</a:t>
            </a:r>
            <a:endParaRPr lang="fr-FR" sz="2000" dirty="0">
              <a:latin typeface="Times"/>
            </a:endParaRP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4355976" y="2420888"/>
            <a:ext cx="30963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Times"/>
              </a:rPr>
              <a:t>Soit : Y = 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* </a:t>
            </a:r>
            <a:r>
              <a:rPr lang="fr-FR" sz="2000" dirty="0" err="1">
                <a:latin typeface="Times"/>
              </a:rPr>
              <a:t>Qx</a:t>
            </a:r>
            <a:r>
              <a:rPr lang="fr-FR" sz="2000" dirty="0">
                <a:latin typeface="Times"/>
              </a:rPr>
              <a:t> + 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 * </a:t>
            </a:r>
            <a:r>
              <a:rPr lang="fr-FR" sz="2000" dirty="0" err="1">
                <a:latin typeface="Times"/>
              </a:rPr>
              <a:t>Qy</a:t>
            </a:r>
            <a:endParaRPr lang="fr-FR" sz="2000" dirty="0">
              <a:latin typeface="Times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15</a:t>
            </a:fld>
            <a:endParaRPr lang="fr-CA"/>
          </a:p>
        </p:txBody>
      </p:sp>
      <p:sp>
        <p:nvSpPr>
          <p:cNvPr id="14" name="ZoneTexte 13"/>
          <p:cNvSpPr txBox="1"/>
          <p:nvPr/>
        </p:nvSpPr>
        <p:spPr>
          <a:xfrm>
            <a:off x="683568" y="6023029"/>
            <a:ext cx="8136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Il faut ici s’imaginer une infinité de droites parallèles correspondant à différents niveaux de revenus agrégés (Y) et caractérisées par un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donné.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Prix relatifs et production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r>
              <a:rPr lang="fr-CA" dirty="0"/>
              <a:t>Rappel : dans l’analyse graphique, les droites de prix relatifs représentent des droites d’</a:t>
            </a:r>
            <a:r>
              <a:rPr lang="fr-CA" dirty="0" err="1"/>
              <a:t>isovaleur</a:t>
            </a:r>
            <a:r>
              <a:rPr lang="fr-CA" dirty="0"/>
              <a:t> qui sont maximisées sous la contrainte que représente la CPP</a:t>
            </a:r>
          </a:p>
          <a:p>
            <a:endParaRPr lang="fr-CA" dirty="0"/>
          </a:p>
          <a:p>
            <a:r>
              <a:rPr lang="fr-CA" dirty="0"/>
              <a:t>Lorsque connu, le point de production optimal est indiqué par le point rouge 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16</a:t>
            </a:fld>
            <a:endParaRPr lang="fr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Ex. graph. A (P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&lt;CR</a:t>
            </a:r>
            <a:r>
              <a:rPr lang="fr-CA" baseline="-25000" dirty="0"/>
              <a:t>1x</a:t>
            </a:r>
            <a:r>
              <a:rPr lang="fr-CA" dirty="0"/>
              <a:t>&lt;CR</a:t>
            </a:r>
            <a:r>
              <a:rPr lang="fr-CA" baseline="-25000" dirty="0"/>
              <a:t>2x</a:t>
            </a:r>
            <a:r>
              <a:rPr lang="fr-CA" dirty="0"/>
              <a:t>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2060848"/>
            <a:ext cx="1783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/>
              <a:t>CPP du pays 1</a:t>
            </a:r>
            <a:endParaRPr lang="fr-FR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94598" y="5477162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 err="1"/>
              <a:t>Qx</a:t>
            </a:r>
            <a:endParaRPr lang="fr-FR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55576" y="2492896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 err="1"/>
              <a:t>Qy</a:t>
            </a:r>
            <a:endParaRPr lang="fr-FR" dirty="0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4077072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166863" y="5517232"/>
            <a:ext cx="7521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L</a:t>
            </a:r>
            <a:r>
              <a:rPr lang="fr-FR" baseline="-25000" dirty="0"/>
              <a:t>1</a:t>
            </a:r>
            <a:r>
              <a:rPr lang="fr-FR" dirty="0"/>
              <a:t>/a</a:t>
            </a:r>
            <a:r>
              <a:rPr lang="fr-FR" baseline="-25000" dirty="0"/>
              <a:t>1x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251520" y="3861048"/>
            <a:ext cx="1115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/>
              <a:t>L</a:t>
            </a:r>
            <a:r>
              <a:rPr lang="fr-FR" baseline="-25000" dirty="0"/>
              <a:t>1</a:t>
            </a:r>
            <a:r>
              <a:rPr lang="fr-FR" dirty="0"/>
              <a:t>/a</a:t>
            </a:r>
            <a:r>
              <a:rPr lang="fr-FR" baseline="-25000" dirty="0"/>
              <a:t>1y</a:t>
            </a: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2060848"/>
            <a:ext cx="1783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/>
              <a:t>CPP du pays 2</a:t>
            </a:r>
            <a:endParaRPr lang="fr-FR" dirty="0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83030" y="5477162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 err="1"/>
              <a:t>Qx</a:t>
            </a:r>
            <a:endParaRPr lang="fr-FR" dirty="0"/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 err="1"/>
              <a:t>Qy</a:t>
            </a:r>
            <a:endParaRPr lang="fr-FR" dirty="0"/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3068960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211960" y="2852936"/>
            <a:ext cx="1115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/>
              <a:t>L</a:t>
            </a:r>
            <a:r>
              <a:rPr lang="fr-FR" baseline="-25000" dirty="0"/>
              <a:t>2</a:t>
            </a:r>
            <a:r>
              <a:rPr lang="fr-FR" dirty="0"/>
              <a:t>/a</a:t>
            </a:r>
            <a:r>
              <a:rPr lang="fr-FR" baseline="-25000" dirty="0"/>
              <a:t>2y</a:t>
            </a: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5724128" y="5517232"/>
            <a:ext cx="7521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L</a:t>
            </a:r>
            <a:r>
              <a:rPr lang="fr-FR" baseline="-25000" dirty="0"/>
              <a:t>2</a:t>
            </a:r>
            <a:r>
              <a:rPr lang="fr-FR" dirty="0"/>
              <a:t>/a</a:t>
            </a:r>
            <a:r>
              <a:rPr lang="fr-FR" baseline="-25000" dirty="0"/>
              <a:t>2x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1331640" y="4077072"/>
            <a:ext cx="2592288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2627784" y="42930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259632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3" name="Connecteur droit 32"/>
          <p:cNvCxnSpPr/>
          <p:nvPr/>
        </p:nvCxnSpPr>
        <p:spPr>
          <a:xfrm>
            <a:off x="5364088" y="3068960"/>
            <a:ext cx="2592288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6660232" y="32849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5292080" y="299695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17</a:t>
            </a:fld>
            <a:endParaRPr lang="fr-C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Ex. graph. B (CR</a:t>
            </a:r>
            <a:r>
              <a:rPr lang="fr-CA" baseline="-25000" dirty="0"/>
              <a:t>1x</a:t>
            </a:r>
            <a:r>
              <a:rPr lang="fr-CA" dirty="0"/>
              <a:t>=P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&lt;CR</a:t>
            </a:r>
            <a:r>
              <a:rPr lang="fr-CA" baseline="-25000" dirty="0"/>
              <a:t>2x</a:t>
            </a:r>
            <a:r>
              <a:rPr lang="fr-CA" dirty="0"/>
              <a:t>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35696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857121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55576" y="249289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1331640" y="4077072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059832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467544" y="386104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12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3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652120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7812360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364088" y="3068960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427984" y="285293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724128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20" name="Connecteur droit 19"/>
          <p:cNvCxnSpPr>
            <a:endCxn id="9" idx="1"/>
          </p:cNvCxnSpPr>
          <p:nvPr/>
        </p:nvCxnSpPr>
        <p:spPr>
          <a:xfrm>
            <a:off x="1331640" y="4077072"/>
            <a:ext cx="2304256" cy="1440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907704" y="40770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292080" y="299695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8" name="Connecteur droit 27"/>
          <p:cNvCxnSpPr/>
          <p:nvPr/>
        </p:nvCxnSpPr>
        <p:spPr>
          <a:xfrm>
            <a:off x="5364088" y="3068960"/>
            <a:ext cx="2304256" cy="1440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940152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18</a:t>
            </a:fld>
            <a:endParaRPr lang="fr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Ex. graph. C (CR</a:t>
            </a:r>
            <a:r>
              <a:rPr lang="fr-CA" baseline="-25000" dirty="0"/>
              <a:t>1x</a:t>
            </a:r>
            <a:r>
              <a:rPr lang="fr-CA" dirty="0"/>
              <a:t>&lt;P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&lt;CR</a:t>
            </a:r>
            <a:r>
              <a:rPr lang="fr-CA" baseline="-25000" dirty="0"/>
              <a:t>2x</a:t>
            </a:r>
            <a:r>
              <a:rPr lang="fr-CA" dirty="0"/>
              <a:t>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7121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55576" y="249289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4077072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059832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67544" y="386104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12360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3068960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427984" y="285293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5724128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26" name="Connecteur droit 25"/>
          <p:cNvCxnSpPr/>
          <p:nvPr/>
        </p:nvCxnSpPr>
        <p:spPr>
          <a:xfrm rot="16200000" flipH="1">
            <a:off x="1295636" y="3176972"/>
            <a:ext cx="2304256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1979712" y="350100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292080" y="299695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1" name="Ellipse 30"/>
          <p:cNvSpPr/>
          <p:nvPr/>
        </p:nvSpPr>
        <p:spPr>
          <a:xfrm>
            <a:off x="3491880" y="53732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4" name="ZoneTexte 33"/>
          <p:cNvSpPr txBox="1"/>
          <p:nvPr/>
        </p:nvSpPr>
        <p:spPr>
          <a:xfrm>
            <a:off x="6012160" y="32849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Connecteur droit 41"/>
          <p:cNvCxnSpPr/>
          <p:nvPr/>
        </p:nvCxnSpPr>
        <p:spPr>
          <a:xfrm rot="16200000" flipH="1">
            <a:off x="5328085" y="3104964"/>
            <a:ext cx="2448271" cy="23762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8076" indent="-571500">
              <a:buFont typeface="+mj-lt"/>
              <a:buAutoNum type="romanUcPeriod"/>
            </a:pPr>
            <a:r>
              <a:rPr lang="fr-CA" dirty="0"/>
              <a:t>Le modèle </a:t>
            </a:r>
            <a:r>
              <a:rPr lang="fr-CA" dirty="0" err="1"/>
              <a:t>ricardien</a:t>
            </a:r>
            <a:endParaRPr lang="fr-CA" dirty="0"/>
          </a:p>
          <a:p>
            <a:pPr marL="608076" indent="-571500">
              <a:buFont typeface="+mj-lt"/>
              <a:buAutoNum type="romanUcPeriod"/>
            </a:pPr>
            <a:r>
              <a:rPr lang="fr-CA" dirty="0"/>
              <a:t>Le modèle des dotations de facteur (HOS)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Ex. graph. D (CR</a:t>
            </a:r>
            <a:r>
              <a:rPr lang="fr-CA" baseline="-25000" dirty="0"/>
              <a:t>1x</a:t>
            </a:r>
            <a:r>
              <a:rPr lang="fr-CA" dirty="0"/>
              <a:t>&lt;P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=CR</a:t>
            </a:r>
            <a:r>
              <a:rPr lang="fr-CA" baseline="-25000" dirty="0"/>
              <a:t>2x</a:t>
            </a:r>
            <a:r>
              <a:rPr lang="fr-CA" dirty="0"/>
              <a:t>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7121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55576" y="249289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4077072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059832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67544" y="386104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12360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3068960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427984" y="285293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5724128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26" name="Connecteur droit 25"/>
          <p:cNvCxnSpPr/>
          <p:nvPr/>
        </p:nvCxnSpPr>
        <p:spPr>
          <a:xfrm rot="16200000" flipH="1">
            <a:off x="1691680" y="3573016"/>
            <a:ext cx="2376264" cy="13681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2555776" y="335699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28" name="Connecteur droit 27"/>
          <p:cNvCxnSpPr>
            <a:endCxn id="41" idx="1"/>
          </p:cNvCxnSpPr>
          <p:nvPr/>
        </p:nvCxnSpPr>
        <p:spPr>
          <a:xfrm rot="16200000" flipH="1">
            <a:off x="4572001" y="3861048"/>
            <a:ext cx="2376263" cy="792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724128" y="335699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3491880" y="53732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20</a:t>
            </a:fld>
            <a:endParaRPr lang="fr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Ex. graph. E (CR</a:t>
            </a:r>
            <a:r>
              <a:rPr lang="fr-CA" baseline="-25000" dirty="0"/>
              <a:t>1x</a:t>
            </a:r>
            <a:r>
              <a:rPr lang="fr-CA" dirty="0"/>
              <a:t>&lt;CR</a:t>
            </a:r>
            <a:r>
              <a:rPr lang="fr-CA" baseline="-25000" dirty="0"/>
              <a:t>2x</a:t>
            </a:r>
            <a:r>
              <a:rPr lang="fr-CA" dirty="0"/>
              <a:t>&lt;P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7121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55576" y="249289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4077072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059832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67544" y="386104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206084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12360" y="54771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230881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3068960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427984" y="285293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5724128" y="5517232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 rot="16200000" flipH="1">
            <a:off x="4644008" y="3933056"/>
            <a:ext cx="2736304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940152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6084168" y="53732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2" name="Connecteur droit 31"/>
          <p:cNvCxnSpPr/>
          <p:nvPr/>
        </p:nvCxnSpPr>
        <p:spPr>
          <a:xfrm rot="16200000" flipH="1">
            <a:off x="2051721" y="3933056"/>
            <a:ext cx="2736304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3347865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3491881" y="53732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21</a:t>
            </a:fld>
            <a:endParaRPr lang="fr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Offre sur le marché commun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8835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979712" y="1628800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endParaRPr lang="fr-FR" baseline="-25000" dirty="0">
              <a:latin typeface="Times"/>
            </a:endParaRPr>
          </a:p>
        </p:txBody>
      </p: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843808" y="4653136"/>
            <a:ext cx="1656184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067944" y="5517232"/>
            <a:ext cx="11521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(L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)</a:t>
            </a:r>
          </a:p>
          <a:p>
            <a:r>
              <a:rPr lang="fr-FR" sz="2000" dirty="0">
                <a:latin typeface="Times"/>
              </a:rPr>
              <a:t>(L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r>
              <a:rPr lang="fr-FR" sz="2000" dirty="0">
                <a:latin typeface="Times"/>
              </a:rPr>
              <a:t>)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971600" y="4437112"/>
            <a:ext cx="16916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CR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 = a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499992" y="3284984"/>
            <a:ext cx="1584176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4499992" y="3284984"/>
            <a:ext cx="0" cy="1368152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137490" y="2812866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D</a:t>
            </a:r>
            <a:endParaRPr lang="fr-FR" dirty="0">
              <a:latin typeface="Times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843808" y="4869160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A</a:t>
            </a:r>
            <a:endParaRPr lang="fr-FR" dirty="0">
              <a:latin typeface="Times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3553314" y="4653136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B</a:t>
            </a:r>
            <a:endParaRPr lang="fr-FR" dirty="0">
              <a:latin typeface="Times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4575852" y="3748970"/>
            <a:ext cx="35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C</a:t>
            </a:r>
            <a:endParaRPr lang="fr-FR" dirty="0">
              <a:latin typeface="Times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4139952" y="5877272"/>
            <a:ext cx="9361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1115616" y="2996952"/>
            <a:ext cx="16916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CR</a:t>
            </a:r>
            <a:r>
              <a:rPr lang="fr-FR" sz="2000" baseline="-25000" dirty="0">
                <a:latin typeface="Times"/>
              </a:rPr>
              <a:t>2x</a:t>
            </a:r>
            <a:r>
              <a:rPr lang="fr-FR" sz="2000" dirty="0">
                <a:latin typeface="Times"/>
              </a:rPr>
              <a:t> = a</a:t>
            </a:r>
            <a:r>
              <a:rPr lang="fr-FR" sz="2000" baseline="-25000" dirty="0">
                <a:latin typeface="Times"/>
              </a:rPr>
              <a:t>2x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22</a:t>
            </a:fld>
            <a:endParaRPr lang="fr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Marché commun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8835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843808" y="4653136"/>
            <a:ext cx="1656184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499992" y="3284984"/>
            <a:ext cx="1584176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4499992" y="3284984"/>
            <a:ext cx="0" cy="1368152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4" name="Forme libre 23"/>
          <p:cNvSpPr/>
          <p:nvPr/>
        </p:nvSpPr>
        <p:spPr>
          <a:xfrm>
            <a:off x="3779912" y="2060848"/>
            <a:ext cx="2609850" cy="2914650"/>
          </a:xfrm>
          <a:custGeom>
            <a:avLst/>
            <a:gdLst>
              <a:gd name="connsiteX0" fmla="*/ 0 w 2609850"/>
              <a:gd name="connsiteY0" fmla="*/ 0 h 2914650"/>
              <a:gd name="connsiteX1" fmla="*/ 304800 w 2609850"/>
              <a:gd name="connsiteY1" fmla="*/ 1409700 h 2914650"/>
              <a:gd name="connsiteX2" fmla="*/ 895350 w 2609850"/>
              <a:gd name="connsiteY2" fmla="*/ 2247900 h 2914650"/>
              <a:gd name="connsiteX3" fmla="*/ 2609850 w 2609850"/>
              <a:gd name="connsiteY3" fmla="*/ 2914650 h 291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9850" h="2914650">
                <a:moveTo>
                  <a:pt x="0" y="0"/>
                </a:moveTo>
                <a:cubicBezTo>
                  <a:pt x="77787" y="517525"/>
                  <a:pt x="155575" y="1035050"/>
                  <a:pt x="304800" y="1409700"/>
                </a:cubicBezTo>
                <a:cubicBezTo>
                  <a:pt x="454025" y="1784350"/>
                  <a:pt x="511175" y="1997075"/>
                  <a:pt x="895350" y="2247900"/>
                </a:cubicBezTo>
                <a:cubicBezTo>
                  <a:pt x="1279525" y="2498725"/>
                  <a:pt x="1944687" y="2706687"/>
                  <a:pt x="2609850" y="2914650"/>
                </a:cubicBezTo>
              </a:path>
            </a:pathLst>
          </a:cu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5" name="ZoneTexte 24"/>
          <p:cNvSpPr txBox="1"/>
          <p:nvPr/>
        </p:nvSpPr>
        <p:spPr>
          <a:xfrm>
            <a:off x="6372200" y="4581128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D = F(P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)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156176" y="285293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O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979712" y="1628800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endParaRPr lang="fr-FR" baseline="-25000" dirty="0">
              <a:latin typeface="Times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23</a:t>
            </a:fld>
            <a:endParaRPr lang="fr-CA"/>
          </a:p>
        </p:txBody>
      </p:sp>
      <p:sp>
        <p:nvSpPr>
          <p:cNvPr id="20" name="ZoneTexte 19"/>
          <p:cNvSpPr txBox="1"/>
          <p:nvPr/>
        </p:nvSpPr>
        <p:spPr>
          <a:xfrm>
            <a:off x="7190710" y="4365104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-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Prix sur le marché commun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Sur les sections élastiques de l’O, la D fixe la quantité produite.</a:t>
            </a:r>
          </a:p>
          <a:p>
            <a:endParaRPr lang="fr-CA" dirty="0"/>
          </a:p>
          <a:p>
            <a:r>
              <a:rPr lang="fr-CA" dirty="0"/>
              <a:t>Sur la section inélastique de l’O, la D fixe le prix.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24</a:t>
            </a:fld>
            <a:endParaRPr lang="fr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dirty="0"/>
              <a:t>Les gains de l’échange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Dans le cas où il y a spécialisation complète (cas C) et échange…</a:t>
            </a:r>
          </a:p>
          <a:p>
            <a:endParaRPr lang="fr-CA" dirty="0"/>
          </a:p>
          <a:p>
            <a:r>
              <a:rPr lang="fr-CA" dirty="0"/>
              <a:t>Les droites de revenus agissent comme les nouvelles contraintes de consommation</a:t>
            </a:r>
          </a:p>
          <a:p>
            <a:endParaRPr lang="fr-CA" dirty="0"/>
          </a:p>
          <a:p>
            <a:r>
              <a:rPr lang="fr-CA" dirty="0"/>
              <a:t>Les gains de l’échange sont alors évidents: les contraintes de consommation sont plus éloignées de l’origine que les contraintes de production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25</a:t>
            </a:fld>
            <a:endParaRPr lang="fr-C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Les gains de l’échange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045114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308810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162880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7121" y="504511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55576" y="2060848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331640" y="3645024"/>
            <a:ext cx="2304256" cy="144016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059832" y="5085184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endParaRPr lang="fr-FR" baseline="-25000" dirty="0">
              <a:latin typeface="Times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67544" y="3429000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1y</a:t>
            </a:r>
            <a:endParaRPr lang="fr-FR" baseline="-25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045114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308810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162880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84368" y="508518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860032" y="18767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364088" y="2636912"/>
            <a:ext cx="792088" cy="2376264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4427984" y="2420888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endParaRPr lang="fr-FR" baseline="-25000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5724128" y="5085184"/>
            <a:ext cx="78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2x</a:t>
            </a:r>
            <a:endParaRPr lang="fr-FR" baseline="-25000" dirty="0">
              <a:latin typeface="Times"/>
            </a:endParaRPr>
          </a:p>
        </p:txBody>
      </p:sp>
      <p:cxnSp>
        <p:nvCxnSpPr>
          <p:cNvPr id="26" name="Connecteur droit 25"/>
          <p:cNvCxnSpPr/>
          <p:nvPr/>
        </p:nvCxnSpPr>
        <p:spPr>
          <a:xfrm rot="16200000" flipH="1">
            <a:off x="1295636" y="2744924"/>
            <a:ext cx="2304256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1613495" y="275973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292080" y="256490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1" name="Ellipse 30"/>
          <p:cNvSpPr/>
          <p:nvPr/>
        </p:nvSpPr>
        <p:spPr>
          <a:xfrm>
            <a:off x="3491880" y="49411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4" name="ZoneTexte 33"/>
          <p:cNvSpPr txBox="1"/>
          <p:nvPr/>
        </p:nvSpPr>
        <p:spPr>
          <a:xfrm>
            <a:off x="7236296" y="42838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Connecteur droit 41"/>
          <p:cNvCxnSpPr/>
          <p:nvPr/>
        </p:nvCxnSpPr>
        <p:spPr>
          <a:xfrm rot="16200000" flipH="1">
            <a:off x="5328085" y="2672916"/>
            <a:ext cx="2448271" cy="23762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7564612" y="3924125"/>
            <a:ext cx="2016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2y</a:t>
            </a:r>
            <a:r>
              <a:rPr lang="fr-FR" sz="2000" dirty="0">
                <a:latin typeface="Times"/>
              </a:rPr>
              <a:t>*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/P</a:t>
            </a:r>
            <a:r>
              <a:rPr lang="fr-FR" sz="2000" baseline="-25000" dirty="0">
                <a:latin typeface="Times"/>
              </a:rPr>
              <a:t>x</a:t>
            </a:r>
            <a:endParaRPr lang="fr-FR" baseline="-25000" dirty="0">
              <a:latin typeface="Times"/>
            </a:endParaRPr>
          </a:p>
        </p:txBody>
      </p:sp>
      <p:cxnSp>
        <p:nvCxnSpPr>
          <p:cNvPr id="33" name="Connecteur droit avec flèche 32"/>
          <p:cNvCxnSpPr>
            <a:cxnSpLocks/>
          </p:cNvCxnSpPr>
          <p:nvPr/>
        </p:nvCxnSpPr>
        <p:spPr>
          <a:xfrm flipH="1">
            <a:off x="7740352" y="4345070"/>
            <a:ext cx="413048" cy="668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1763688" y="2276872"/>
            <a:ext cx="2016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/a</a:t>
            </a:r>
            <a:r>
              <a:rPr lang="fr-FR" sz="2000" baseline="-25000" dirty="0">
                <a:latin typeface="Times"/>
              </a:rPr>
              <a:t>1x</a:t>
            </a:r>
            <a:r>
              <a:rPr lang="fr-FR" sz="2000" dirty="0">
                <a:latin typeface="Times"/>
              </a:rPr>
              <a:t>* 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endParaRPr lang="fr-FR" baseline="-25000" dirty="0">
              <a:latin typeface="Times"/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rot="10800000" flipV="1">
            <a:off x="1331640" y="2564904"/>
            <a:ext cx="5040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26</a:t>
            </a:fld>
            <a:endParaRPr lang="fr-CA"/>
          </a:p>
        </p:txBody>
      </p:sp>
      <p:sp>
        <p:nvSpPr>
          <p:cNvPr id="32" name="ZoneTexte 31"/>
          <p:cNvSpPr txBox="1"/>
          <p:nvPr/>
        </p:nvSpPr>
        <p:spPr>
          <a:xfrm>
            <a:off x="611560" y="5805264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Remarque : si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= </a:t>
            </a:r>
            <a:r>
              <a:rPr lang="fr-CA" dirty="0" err="1"/>
              <a:t>CR</a:t>
            </a:r>
            <a:r>
              <a:rPr lang="fr-CA" baseline="-25000" dirty="0" err="1"/>
              <a:t>i</a:t>
            </a:r>
            <a:r>
              <a:rPr lang="fr-CA" dirty="0"/>
              <a:t>, le pays i est alors indifférent à réaliser l’échange et il y a uniquement l’autre pays qui réalise un gain</a:t>
            </a:r>
          </a:p>
          <a:p>
            <a:endParaRPr lang="fr-CA" dirty="0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C421695-3B97-CDC5-D5BD-61A12170575F}"/>
              </a:ext>
            </a:extLst>
          </p:cNvPr>
          <p:cNvCxnSpPr>
            <a:cxnSpLocks/>
          </p:cNvCxnSpPr>
          <p:nvPr/>
        </p:nvCxnSpPr>
        <p:spPr>
          <a:xfrm>
            <a:off x="2411760" y="429309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A33130B-AEEB-D2B5-4394-201A91081F1A}"/>
              </a:ext>
            </a:extLst>
          </p:cNvPr>
          <p:cNvCxnSpPr>
            <a:cxnSpLocks/>
          </p:cNvCxnSpPr>
          <p:nvPr/>
        </p:nvCxnSpPr>
        <p:spPr>
          <a:xfrm flipV="1">
            <a:off x="2411760" y="3199338"/>
            <a:ext cx="0" cy="1093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78C0D98E-4DE6-5BDB-91D3-79EBD581DEAE}"/>
              </a:ext>
            </a:extLst>
          </p:cNvPr>
          <p:cNvSpPr/>
          <p:nvPr/>
        </p:nvSpPr>
        <p:spPr>
          <a:xfrm>
            <a:off x="2339752" y="4221088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rgbClr val="00B0F0"/>
              </a:solidFill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6D8F054-82D9-2AF6-89F6-54E63304D084}"/>
              </a:ext>
            </a:extLst>
          </p:cNvPr>
          <p:cNvCxnSpPr>
            <a:cxnSpLocks/>
          </p:cNvCxnSpPr>
          <p:nvPr/>
        </p:nvCxnSpPr>
        <p:spPr>
          <a:xfrm>
            <a:off x="5868144" y="4077072"/>
            <a:ext cx="13985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7DFA7BB-94EC-1352-598B-8273C5D6E34C}"/>
              </a:ext>
            </a:extLst>
          </p:cNvPr>
          <p:cNvCxnSpPr>
            <a:cxnSpLocks/>
          </p:cNvCxnSpPr>
          <p:nvPr/>
        </p:nvCxnSpPr>
        <p:spPr>
          <a:xfrm flipV="1">
            <a:off x="5868144" y="2564904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>
            <a:extLst>
              <a:ext uri="{FF2B5EF4-FFF2-40B4-BE49-F238E27FC236}">
                <a16:creationId xmlns:a16="http://schemas.microsoft.com/office/drawing/2014/main" id="{0826C828-81C2-237C-5AF3-AB6B756FE57E}"/>
              </a:ext>
            </a:extLst>
          </p:cNvPr>
          <p:cNvSpPr/>
          <p:nvPr/>
        </p:nvSpPr>
        <p:spPr>
          <a:xfrm>
            <a:off x="5796136" y="4005064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rgbClr val="00B0F0"/>
              </a:solidFill>
            </a:endParaRPr>
          </a:p>
        </p:txBody>
      </p:sp>
      <p:sp>
        <p:nvSpPr>
          <p:cNvPr id="24" name="Text Box 18">
            <a:extLst>
              <a:ext uri="{FF2B5EF4-FFF2-40B4-BE49-F238E27FC236}">
                <a16:creationId xmlns:a16="http://schemas.microsoft.com/office/drawing/2014/main" id="{71C3F142-458B-75D2-7196-57A358411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192" y="4253026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AUT</a:t>
            </a:r>
            <a:endParaRPr lang="fr-FR" baseline="-25000" dirty="0">
              <a:latin typeface="Times"/>
            </a:endParaRP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A659F4FB-2891-2EBC-D827-9214D49ED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4077072"/>
            <a:ext cx="89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AUT</a:t>
            </a:r>
            <a:endParaRPr lang="fr-FR" baseline="-25000" dirty="0">
              <a:latin typeface="Times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EEAB31A5-47E4-27F4-6710-0BB23C579A30}"/>
              </a:ext>
            </a:extLst>
          </p:cNvPr>
          <p:cNvSpPr txBox="1"/>
          <p:nvPr/>
        </p:nvSpPr>
        <p:spPr>
          <a:xfrm>
            <a:off x="2580680" y="3199338"/>
            <a:ext cx="2207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Couples composés de plus des deux biens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84C1469D-972F-4CBB-D5A8-6368AB997BFE}"/>
              </a:ext>
            </a:extLst>
          </p:cNvPr>
          <p:cNvSpPr txBox="1"/>
          <p:nvPr/>
        </p:nvSpPr>
        <p:spPr>
          <a:xfrm>
            <a:off x="6228184" y="2693369"/>
            <a:ext cx="2207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Couples composés de plus des deux biens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salaires relatifs (w</a:t>
            </a:r>
            <a:r>
              <a:rPr lang="fr-CA" baseline="-25000" dirty="0"/>
              <a:t>1</a:t>
            </a:r>
            <a:r>
              <a:rPr lang="fr-CA" dirty="0"/>
              <a:t>/w</a:t>
            </a:r>
            <a:r>
              <a:rPr lang="fr-CA" baseline="-25000" dirty="0"/>
              <a:t>2</a:t>
            </a:r>
            <a:r>
              <a:rPr lang="fr-CA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r>
              <a:rPr lang="fr-CA" dirty="0"/>
              <a:t>La ccp sur le marché du travail implique une rémunération à la valeur du produit marginal.</a:t>
            </a:r>
          </a:p>
          <a:p>
            <a:endParaRPr lang="fr-CA" dirty="0"/>
          </a:p>
          <a:p>
            <a:r>
              <a:rPr lang="fr-CA" dirty="0"/>
              <a:t>Dans notre ex. on a donc :</a:t>
            </a:r>
          </a:p>
          <a:p>
            <a:pPr lvl="1"/>
            <a:r>
              <a:rPr lang="fr-CA" dirty="0"/>
              <a:t>w</a:t>
            </a:r>
            <a:r>
              <a:rPr lang="fr-CA" baseline="-25000" dirty="0"/>
              <a:t>1x</a:t>
            </a:r>
            <a:r>
              <a:rPr lang="fr-CA" dirty="0"/>
              <a:t> = P</a:t>
            </a:r>
            <a:r>
              <a:rPr lang="fr-CA" baseline="-25000" dirty="0"/>
              <a:t>x</a:t>
            </a:r>
            <a:r>
              <a:rPr lang="fr-CA" dirty="0"/>
              <a:t> * F’</a:t>
            </a:r>
            <a:r>
              <a:rPr lang="fr-CA" baseline="-25000" dirty="0"/>
              <a:t>1x</a:t>
            </a:r>
            <a:r>
              <a:rPr lang="fr-CA" dirty="0"/>
              <a:t>(L) = P</a:t>
            </a:r>
            <a:r>
              <a:rPr lang="fr-CA" baseline="-25000" dirty="0"/>
              <a:t>x</a:t>
            </a:r>
            <a:r>
              <a:rPr lang="fr-CA" dirty="0"/>
              <a:t>/a</a:t>
            </a:r>
            <a:r>
              <a:rPr lang="fr-CA" baseline="-25000" dirty="0"/>
              <a:t>1x</a:t>
            </a:r>
          </a:p>
          <a:p>
            <a:pPr lvl="1"/>
            <a:r>
              <a:rPr lang="fr-CA" dirty="0"/>
              <a:t>w</a:t>
            </a:r>
            <a:r>
              <a:rPr lang="fr-CA" baseline="-25000" dirty="0"/>
              <a:t>2y </a:t>
            </a:r>
            <a:r>
              <a:rPr lang="fr-CA" dirty="0"/>
              <a:t>= 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* F’</a:t>
            </a:r>
            <a:r>
              <a:rPr lang="fr-CA" baseline="-25000" dirty="0"/>
              <a:t>2y</a:t>
            </a:r>
            <a:r>
              <a:rPr lang="fr-CA" dirty="0"/>
              <a:t>(L) = 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/a</a:t>
            </a:r>
            <a:r>
              <a:rPr lang="fr-CA" baseline="-25000" dirty="0"/>
              <a:t>2y</a:t>
            </a:r>
          </a:p>
          <a:p>
            <a:pPr lvl="1"/>
            <a:r>
              <a:rPr lang="fr-CA" sz="2600" dirty="0"/>
              <a:t>w</a:t>
            </a:r>
            <a:r>
              <a:rPr lang="fr-CA" sz="2600" baseline="-25000" dirty="0"/>
              <a:t>1x</a:t>
            </a:r>
            <a:r>
              <a:rPr lang="fr-CA" sz="2600" dirty="0"/>
              <a:t>/w</a:t>
            </a:r>
            <a:r>
              <a:rPr lang="fr-CA" sz="2600" baseline="-25000" dirty="0"/>
              <a:t>2y </a:t>
            </a:r>
            <a:r>
              <a:rPr lang="fr-CA" dirty="0"/>
              <a:t>=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(1/a</a:t>
            </a:r>
            <a:r>
              <a:rPr lang="fr-CA" baseline="-25000" dirty="0"/>
              <a:t>1x</a:t>
            </a:r>
            <a:r>
              <a:rPr lang="fr-CA" dirty="0"/>
              <a:t>) </a:t>
            </a:r>
            <a:r>
              <a:rPr lang="fr-CA" sz="2600" dirty="0"/>
              <a:t>= P</a:t>
            </a:r>
            <a:r>
              <a:rPr lang="fr-CA" sz="2600" baseline="-25000" dirty="0"/>
              <a:t>x</a:t>
            </a:r>
            <a:r>
              <a:rPr lang="fr-CA" sz="2600" dirty="0"/>
              <a:t>/</a:t>
            </a:r>
            <a:r>
              <a:rPr lang="fr-CA" sz="2600" dirty="0" err="1"/>
              <a:t>P</a:t>
            </a:r>
            <a:r>
              <a:rPr lang="fr-CA" sz="2600" baseline="-25000" dirty="0" err="1"/>
              <a:t>y</a:t>
            </a:r>
            <a:r>
              <a:rPr lang="fr-CA" sz="2600" dirty="0"/>
              <a:t> * a</a:t>
            </a:r>
            <a:r>
              <a:rPr lang="fr-CA" sz="2600" baseline="-25000" dirty="0"/>
              <a:t>2y</a:t>
            </a:r>
            <a:r>
              <a:rPr lang="fr-CA" sz="2600" dirty="0"/>
              <a:t>/a</a:t>
            </a:r>
            <a:r>
              <a:rPr lang="fr-CA" sz="2600" baseline="-25000" dirty="0"/>
              <a:t>1x</a:t>
            </a:r>
            <a:endParaRPr lang="fr-CA" baseline="-25000" dirty="0"/>
          </a:p>
          <a:p>
            <a:pPr lvl="1">
              <a:buNone/>
            </a:pPr>
            <a:endParaRPr lang="fr-CA" i="1" baseline="-25000" dirty="0"/>
          </a:p>
          <a:p>
            <a:pPr lvl="1">
              <a:buNone/>
            </a:pPr>
            <a:endParaRPr lang="fr-CA" dirty="0"/>
          </a:p>
          <a:p>
            <a:pPr lvl="1">
              <a:buNone/>
            </a:pPr>
            <a:r>
              <a:rPr lang="fr-CA" dirty="0"/>
              <a:t>w</a:t>
            </a:r>
            <a:r>
              <a:rPr lang="fr-CA" baseline="-25000" dirty="0"/>
              <a:t>1x</a:t>
            </a:r>
            <a:r>
              <a:rPr lang="fr-CA" dirty="0"/>
              <a:t>/w</a:t>
            </a:r>
            <a:r>
              <a:rPr lang="fr-CA" baseline="-25000" dirty="0"/>
              <a:t>2y</a:t>
            </a:r>
            <a:r>
              <a:rPr lang="fr-CA" dirty="0"/>
              <a:t> croît avec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et 1/a</a:t>
            </a:r>
            <a:r>
              <a:rPr lang="fr-CA" baseline="-25000" dirty="0"/>
              <a:t>1x</a:t>
            </a:r>
            <a:r>
              <a:rPr lang="fr-CA" dirty="0"/>
              <a:t> et diminue avec 1/a</a:t>
            </a:r>
            <a:r>
              <a:rPr lang="fr-CA" baseline="-25000" dirty="0"/>
              <a:t>2y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27</a:t>
            </a:fld>
            <a:endParaRPr lang="fr-CA"/>
          </a:p>
        </p:txBody>
      </p:sp>
      <p:cxnSp>
        <p:nvCxnSpPr>
          <p:cNvPr id="6" name="Connecteur droit 5"/>
          <p:cNvCxnSpPr/>
          <p:nvPr/>
        </p:nvCxnSpPr>
        <p:spPr>
          <a:xfrm>
            <a:off x="2627784" y="5157192"/>
            <a:ext cx="1728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987824" y="5085184"/>
            <a:ext cx="11047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600" dirty="0"/>
              <a:t>(1/a</a:t>
            </a:r>
            <a:r>
              <a:rPr lang="fr-CA" sz="2600" baseline="-25000" dirty="0"/>
              <a:t>2y</a:t>
            </a:r>
            <a:r>
              <a:rPr lang="fr-CA" sz="2600" dirty="0"/>
              <a:t>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Les salaires relatifs (w</a:t>
            </a:r>
            <a:r>
              <a:rPr lang="fr-CA" baseline="-25000" dirty="0"/>
              <a:t>1</a:t>
            </a:r>
            <a:r>
              <a:rPr lang="fr-CA" dirty="0"/>
              <a:t>/w</a:t>
            </a:r>
            <a:r>
              <a:rPr lang="fr-CA" baseline="-25000" dirty="0"/>
              <a:t>2</a:t>
            </a:r>
            <a:r>
              <a:rPr lang="fr-CA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marL="420624" lvl="1" indent="-384048">
              <a:buSzPct val="80000"/>
              <a:buFont typeface="Wingdings 2"/>
              <a:buChar char=""/>
            </a:pPr>
            <a:r>
              <a:rPr lang="fr-CA" dirty="0"/>
              <a:t>Soit : w</a:t>
            </a:r>
            <a:r>
              <a:rPr lang="fr-CA" baseline="-25000" dirty="0"/>
              <a:t>1x</a:t>
            </a:r>
            <a:r>
              <a:rPr lang="fr-CA" dirty="0"/>
              <a:t>/w</a:t>
            </a:r>
            <a:r>
              <a:rPr lang="fr-CA" baseline="-25000" dirty="0"/>
              <a:t>2y </a:t>
            </a:r>
            <a:r>
              <a:rPr lang="fr-CA" dirty="0"/>
              <a:t>=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* a</a:t>
            </a:r>
            <a:r>
              <a:rPr lang="fr-CA" baseline="-25000" dirty="0"/>
              <a:t>2y</a:t>
            </a:r>
            <a:r>
              <a:rPr lang="fr-CA" dirty="0"/>
              <a:t>/a</a:t>
            </a:r>
            <a:r>
              <a:rPr lang="fr-CA" baseline="-25000" dirty="0"/>
              <a:t>1x</a:t>
            </a:r>
          </a:p>
          <a:p>
            <a:pPr marL="420624" lvl="1" indent="-384048">
              <a:buSzPct val="80000"/>
              <a:buNone/>
            </a:pPr>
            <a:r>
              <a:rPr lang="fr-CA" dirty="0"/>
              <a:t> </a:t>
            </a:r>
          </a:p>
          <a:p>
            <a:r>
              <a:rPr lang="fr-CA" dirty="0"/>
              <a:t>Puisque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  <a:r>
              <a:rPr lang="el-GR" dirty="0"/>
              <a:t>Ε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</a:t>
            </a:r>
            <a:r>
              <a:rPr lang="fr-FR" sz="3200" dirty="0">
                <a:latin typeface="Times"/>
              </a:rPr>
              <a:t>a</a:t>
            </a:r>
            <a:r>
              <a:rPr lang="fr-FR" sz="3200" baseline="-25000" dirty="0">
                <a:latin typeface="Times"/>
              </a:rPr>
              <a:t>1x</a:t>
            </a:r>
            <a:r>
              <a:rPr lang="fr-FR" sz="3200" dirty="0">
                <a:latin typeface="Times"/>
              </a:rPr>
              <a:t>/a</a:t>
            </a:r>
            <a:r>
              <a:rPr lang="fr-FR" sz="3200" baseline="-25000" dirty="0">
                <a:latin typeface="Times"/>
              </a:rPr>
              <a:t>1y</a:t>
            </a:r>
            <a:r>
              <a:rPr lang="fr-FR" baseline="-25000" dirty="0">
                <a:latin typeface="Times"/>
              </a:rPr>
              <a:t> ;</a:t>
            </a:r>
            <a:r>
              <a:rPr lang="fr-FR" dirty="0">
                <a:latin typeface="Times"/>
              </a:rPr>
              <a:t> </a:t>
            </a:r>
            <a:r>
              <a:rPr lang="fr-FR" sz="3200" dirty="0">
                <a:latin typeface="Times"/>
              </a:rPr>
              <a:t>a</a:t>
            </a:r>
            <a:r>
              <a:rPr lang="fr-FR" sz="3200" baseline="-25000" dirty="0">
                <a:latin typeface="Times"/>
              </a:rPr>
              <a:t>2x</a:t>
            </a:r>
            <a:r>
              <a:rPr lang="fr-FR" sz="3200" dirty="0">
                <a:latin typeface="Times"/>
              </a:rPr>
              <a:t>/a</a:t>
            </a:r>
            <a:r>
              <a:rPr lang="fr-FR" sz="3200" baseline="-25000" dirty="0">
                <a:latin typeface="Times"/>
              </a:rPr>
              <a:t>2y</a:t>
            </a:r>
            <a:r>
              <a:rPr lang="fr-CA" dirty="0">
                <a:sym typeface="Symbol"/>
              </a:rPr>
              <a:t></a:t>
            </a:r>
          </a:p>
          <a:p>
            <a:endParaRPr lang="fr-CA" dirty="0">
              <a:sym typeface="Symbol"/>
            </a:endParaRPr>
          </a:p>
          <a:p>
            <a:r>
              <a:rPr lang="fr-CA" dirty="0"/>
              <a:t>w</a:t>
            </a:r>
            <a:r>
              <a:rPr lang="fr-CA" baseline="-25000" dirty="0"/>
              <a:t>1x</a:t>
            </a:r>
            <a:r>
              <a:rPr lang="fr-CA" dirty="0"/>
              <a:t>/w</a:t>
            </a:r>
            <a:r>
              <a:rPr lang="fr-CA" baseline="-25000" dirty="0"/>
              <a:t>2y </a:t>
            </a:r>
            <a:r>
              <a:rPr lang="fr-CA" dirty="0"/>
              <a:t>E </a:t>
            </a:r>
            <a:r>
              <a:rPr lang="fr-CA" dirty="0">
                <a:sym typeface="Symbol"/>
              </a:rPr>
              <a:t>(</a:t>
            </a:r>
            <a:r>
              <a:rPr lang="fr-FR" sz="2800" dirty="0">
                <a:latin typeface="Times"/>
              </a:rPr>
              <a:t>a</a:t>
            </a:r>
            <a:r>
              <a:rPr lang="fr-FR" sz="2800" baseline="-25000" dirty="0">
                <a:latin typeface="Times"/>
              </a:rPr>
              <a:t>1x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1y</a:t>
            </a:r>
            <a:r>
              <a:rPr lang="fr-CA" dirty="0"/>
              <a:t>)*(a</a:t>
            </a:r>
            <a:r>
              <a:rPr lang="fr-CA" baseline="-25000" dirty="0"/>
              <a:t>2y</a:t>
            </a:r>
            <a:r>
              <a:rPr lang="fr-CA" dirty="0"/>
              <a:t>/a</a:t>
            </a:r>
            <a:r>
              <a:rPr lang="fr-CA" baseline="-25000" dirty="0"/>
              <a:t>1x</a:t>
            </a:r>
            <a:r>
              <a:rPr lang="fr-CA" dirty="0">
                <a:sym typeface="Symbol"/>
              </a:rPr>
              <a:t>)</a:t>
            </a:r>
            <a:r>
              <a:rPr lang="fr-FR" baseline="-25000" dirty="0">
                <a:latin typeface="Times"/>
              </a:rPr>
              <a:t>;</a:t>
            </a:r>
            <a:r>
              <a:rPr lang="fr-FR" dirty="0">
                <a:latin typeface="Times"/>
              </a:rPr>
              <a:t> (</a:t>
            </a:r>
            <a:r>
              <a:rPr lang="fr-FR" sz="2800" dirty="0">
                <a:latin typeface="Times"/>
              </a:rPr>
              <a:t>a</a:t>
            </a:r>
            <a:r>
              <a:rPr lang="fr-FR" sz="2800" baseline="-25000" dirty="0">
                <a:latin typeface="Times"/>
              </a:rPr>
              <a:t>2x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2y</a:t>
            </a:r>
            <a:r>
              <a:rPr lang="fr-CA" dirty="0">
                <a:sym typeface="Symbol"/>
              </a:rPr>
              <a:t>)*(</a:t>
            </a:r>
            <a:r>
              <a:rPr lang="fr-CA" dirty="0"/>
              <a:t>a</a:t>
            </a:r>
            <a:r>
              <a:rPr lang="fr-CA" baseline="-25000" dirty="0"/>
              <a:t>2y</a:t>
            </a:r>
            <a:r>
              <a:rPr lang="fr-CA" dirty="0"/>
              <a:t>/a</a:t>
            </a:r>
            <a:r>
              <a:rPr lang="fr-CA" baseline="-25000" dirty="0"/>
              <a:t>1x</a:t>
            </a:r>
            <a:r>
              <a:rPr lang="fr-CA" dirty="0">
                <a:sym typeface="Symbol"/>
              </a:rPr>
              <a:t>)</a:t>
            </a:r>
          </a:p>
          <a:p>
            <a:pPr>
              <a:buNone/>
            </a:pPr>
            <a:r>
              <a:rPr lang="fr-CA" dirty="0"/>
              <a:t>	w</a:t>
            </a:r>
            <a:r>
              <a:rPr lang="fr-CA" baseline="-25000" dirty="0"/>
              <a:t>1x</a:t>
            </a:r>
            <a:r>
              <a:rPr lang="fr-CA" dirty="0"/>
              <a:t>/w</a:t>
            </a:r>
            <a:r>
              <a:rPr lang="fr-CA" baseline="-25000" dirty="0"/>
              <a:t>2y </a:t>
            </a:r>
            <a:r>
              <a:rPr lang="fr-CA" dirty="0"/>
              <a:t>E </a:t>
            </a:r>
            <a:r>
              <a:rPr lang="fr-CA" dirty="0">
                <a:sym typeface="Symbol"/>
              </a:rPr>
              <a:t>(</a:t>
            </a:r>
            <a:r>
              <a:rPr lang="fr-FR" sz="2800" dirty="0">
                <a:latin typeface="Times"/>
              </a:rPr>
              <a:t>a</a:t>
            </a:r>
            <a:r>
              <a:rPr lang="fr-FR" sz="2800" baseline="-25000" dirty="0">
                <a:latin typeface="Times"/>
              </a:rPr>
              <a:t>2y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1y</a:t>
            </a:r>
            <a:r>
              <a:rPr lang="fr-CA" dirty="0"/>
              <a:t>)</a:t>
            </a:r>
            <a:r>
              <a:rPr lang="fr-FR" baseline="-25000" dirty="0">
                <a:latin typeface="Times"/>
              </a:rPr>
              <a:t>;</a:t>
            </a:r>
            <a:r>
              <a:rPr lang="fr-FR" dirty="0">
                <a:latin typeface="Times"/>
              </a:rPr>
              <a:t> (</a:t>
            </a:r>
            <a:r>
              <a:rPr lang="fr-FR" sz="2800" dirty="0">
                <a:latin typeface="Times"/>
              </a:rPr>
              <a:t>a</a:t>
            </a:r>
            <a:r>
              <a:rPr lang="fr-FR" sz="2800" baseline="-25000" dirty="0">
                <a:latin typeface="Times"/>
              </a:rPr>
              <a:t>2x</a:t>
            </a:r>
            <a:r>
              <a:rPr lang="fr-FR" sz="2800" dirty="0">
                <a:latin typeface="Times"/>
              </a:rPr>
              <a:t>/a</a:t>
            </a:r>
            <a:r>
              <a:rPr lang="fr-FR" sz="2800" baseline="-25000" dirty="0">
                <a:latin typeface="Times"/>
              </a:rPr>
              <a:t>1x</a:t>
            </a:r>
            <a:r>
              <a:rPr lang="fr-CA" dirty="0">
                <a:sym typeface="Symbol"/>
              </a:rPr>
              <a:t>) </a:t>
            </a:r>
          </a:p>
          <a:p>
            <a:pPr>
              <a:buNone/>
            </a:pPr>
            <a:endParaRPr lang="fr-CA" dirty="0">
              <a:sym typeface="Symbol"/>
            </a:endParaRPr>
          </a:p>
          <a:p>
            <a:r>
              <a:rPr lang="fr-CA" dirty="0">
                <a:sym typeface="Symbol"/>
              </a:rPr>
              <a:t>Les salaires relatifs sont compris entre les productivités relatives des deux pays dans la production des deux biens et chaque pays a un coût de production inférieur dans la production du bien dans lequel il est spécialisé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28</a:t>
            </a:fld>
            <a:endParaRPr lang="fr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Autofit/>
          </a:bodyPr>
          <a:lstStyle/>
          <a:p>
            <a:r>
              <a:rPr lang="fr-CA" dirty="0"/>
              <a:t>Ex. chiffré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97152"/>
          </a:xfrm>
        </p:spPr>
        <p:txBody>
          <a:bodyPr/>
          <a:lstStyle/>
          <a:p>
            <a:r>
              <a:rPr lang="fr-CA" dirty="0"/>
              <a:t>Soit 2 pays :</a:t>
            </a:r>
          </a:p>
          <a:p>
            <a:pPr lvl="1"/>
            <a:r>
              <a:rPr lang="fr-CA" dirty="0"/>
              <a:t>un pays riche (r) où </a:t>
            </a:r>
            <a:r>
              <a:rPr lang="fr-CA" dirty="0" err="1"/>
              <a:t>a</a:t>
            </a:r>
            <a:r>
              <a:rPr lang="fr-CA" baseline="-25000" dirty="0" err="1"/>
              <a:t>rx</a:t>
            </a:r>
            <a:r>
              <a:rPr lang="fr-CA" baseline="-25000" dirty="0"/>
              <a:t> </a:t>
            </a:r>
            <a:r>
              <a:rPr lang="fr-CA" dirty="0"/>
              <a:t>= 1h/u et </a:t>
            </a:r>
            <a:r>
              <a:rPr lang="fr-CA" dirty="0" err="1"/>
              <a:t>a</a:t>
            </a:r>
            <a:r>
              <a:rPr lang="fr-CA" baseline="-25000" dirty="0" err="1"/>
              <a:t>ry</a:t>
            </a:r>
            <a:r>
              <a:rPr lang="fr-CA" dirty="0"/>
              <a:t>=2h/u</a:t>
            </a:r>
            <a:endParaRPr lang="fr-CA" baseline="-25000" dirty="0"/>
          </a:p>
          <a:p>
            <a:pPr lvl="1"/>
            <a:r>
              <a:rPr lang="fr-CA" dirty="0"/>
              <a:t>un pays pauvre (p) où </a:t>
            </a:r>
            <a:r>
              <a:rPr lang="fr-CA" dirty="0" err="1"/>
              <a:t>a</a:t>
            </a:r>
            <a:r>
              <a:rPr lang="fr-CA" baseline="-25000" dirty="0" err="1"/>
              <a:t>px</a:t>
            </a:r>
            <a:r>
              <a:rPr lang="fr-CA" baseline="-25000" dirty="0"/>
              <a:t> </a:t>
            </a:r>
            <a:r>
              <a:rPr lang="fr-CA" dirty="0"/>
              <a:t>= 6h/u et </a:t>
            </a:r>
            <a:r>
              <a:rPr lang="fr-CA" dirty="0" err="1"/>
              <a:t>a</a:t>
            </a:r>
            <a:r>
              <a:rPr lang="fr-CA" baseline="-25000" dirty="0" err="1"/>
              <a:t>py</a:t>
            </a:r>
            <a:r>
              <a:rPr lang="fr-CA" dirty="0"/>
              <a:t>=3h/u</a:t>
            </a:r>
          </a:p>
          <a:p>
            <a:pPr lvl="1"/>
            <a:r>
              <a:rPr lang="fr-CA" dirty="0"/>
              <a:t>on a donc </a:t>
            </a:r>
            <a:r>
              <a:rPr lang="fr-CA" dirty="0" err="1"/>
              <a:t>CR</a:t>
            </a:r>
            <a:r>
              <a:rPr lang="fr-CA" baseline="-25000" dirty="0" err="1"/>
              <a:t>rx</a:t>
            </a:r>
            <a:r>
              <a:rPr lang="fr-CA" baseline="-25000" dirty="0"/>
              <a:t> </a:t>
            </a:r>
            <a:r>
              <a:rPr lang="fr-CA" dirty="0"/>
              <a:t>= ½ 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 et </a:t>
            </a:r>
            <a:r>
              <a:rPr lang="fr-CA" dirty="0" err="1"/>
              <a:t>CR</a:t>
            </a:r>
            <a:r>
              <a:rPr lang="fr-CA" baseline="-25000" dirty="0" err="1"/>
              <a:t>px</a:t>
            </a:r>
            <a:r>
              <a:rPr lang="fr-CA" dirty="0"/>
              <a:t> = 2 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endParaRPr lang="fr-CA" baseline="-25000" dirty="0"/>
          </a:p>
          <a:p>
            <a:endParaRPr lang="fr-CA" dirty="0"/>
          </a:p>
          <a:p>
            <a:r>
              <a:rPr lang="fr-CA" dirty="0"/>
              <a:t>Le pays riche a l’av. abs. pour x et y et l’av. relatif pour x</a:t>
            </a:r>
          </a:p>
          <a:p>
            <a:endParaRPr lang="fr-CA" dirty="0"/>
          </a:p>
          <a:p>
            <a:r>
              <a:rPr lang="fr-CA" dirty="0"/>
              <a:t>Le pays pauvre a l’av. relatif pour y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29</a:t>
            </a:fld>
            <a:endParaRPr lang="fr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fr-CA"/>
              <a:t>Hypothèses communes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CCP sur les marchés des </a:t>
            </a:r>
            <a:r>
              <a:rPr lang="fr-CA" dirty="0" err="1"/>
              <a:t>fctrs</a:t>
            </a:r>
            <a:r>
              <a:rPr lang="fr-CA" dirty="0"/>
              <a:t> et des biens</a:t>
            </a:r>
          </a:p>
          <a:p>
            <a:endParaRPr lang="fr-CA" dirty="0"/>
          </a:p>
          <a:p>
            <a:r>
              <a:rPr lang="fr-CA" dirty="0"/>
              <a:t>Mobilité parfaite des </a:t>
            </a:r>
            <a:r>
              <a:rPr lang="fr-CA" dirty="0" err="1"/>
              <a:t>fctrs</a:t>
            </a:r>
            <a:r>
              <a:rPr lang="fr-CA" dirty="0"/>
              <a:t> sur les marchés intérieurs et inexistante entre les pays</a:t>
            </a:r>
          </a:p>
          <a:p>
            <a:endParaRPr lang="fr-CA" dirty="0"/>
          </a:p>
          <a:p>
            <a:r>
              <a:rPr lang="fr-CA" dirty="0"/>
              <a:t>Absence d’entraves au commerce</a:t>
            </a:r>
          </a:p>
          <a:p>
            <a:endParaRPr lang="fr-CA" dirty="0"/>
          </a:p>
          <a:p>
            <a:r>
              <a:rPr lang="fr-CA" dirty="0"/>
              <a:t>Commerce équilibré</a:t>
            </a:r>
          </a:p>
          <a:p>
            <a:endParaRPr lang="en-CA" dirty="0"/>
          </a:p>
          <a:p>
            <a:r>
              <a:rPr lang="fr-CA" dirty="0"/>
              <a:t>Les rendements d’échelle sont constants (</a:t>
            </a:r>
            <a:r>
              <a:rPr lang="fr-CA" dirty="0" err="1"/>
              <a:t>F</a:t>
            </a:r>
            <a:r>
              <a:rPr lang="fr-CA" baseline="-25000" dirty="0" err="1"/>
              <a:t>j</a:t>
            </a:r>
            <a:r>
              <a:rPr lang="fr-CA" dirty="0"/>
              <a:t>(</a:t>
            </a:r>
            <a:r>
              <a:rPr lang="fr-CA" dirty="0">
                <a:sym typeface="Symbol"/>
              </a:rPr>
              <a:t></a:t>
            </a:r>
            <a:r>
              <a:rPr lang="fr-CA" dirty="0"/>
              <a:t>K,</a:t>
            </a:r>
            <a:r>
              <a:rPr lang="fr-CA" dirty="0">
                <a:sym typeface="Symbol"/>
              </a:rPr>
              <a:t> </a:t>
            </a:r>
            <a:r>
              <a:rPr lang="fr-CA" dirty="0"/>
              <a:t>L) = </a:t>
            </a:r>
            <a:r>
              <a:rPr lang="fr-CA" dirty="0">
                <a:sym typeface="Symbol"/>
              </a:rPr>
              <a:t></a:t>
            </a:r>
            <a:r>
              <a:rPr lang="fr-CA" dirty="0" err="1"/>
              <a:t>F</a:t>
            </a:r>
            <a:r>
              <a:rPr lang="fr-CA" baseline="-25000" dirty="0" err="1"/>
              <a:t>j</a:t>
            </a:r>
            <a:r>
              <a:rPr lang="fr-CA" dirty="0"/>
              <a:t>(K,L))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317461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Ex. chiffré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Supposons que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= 1u</a:t>
            </a:r>
            <a:r>
              <a:rPr lang="fr-CA" baseline="-25000" dirty="0"/>
              <a:t>y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 (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/P</a:t>
            </a:r>
            <a:r>
              <a:rPr lang="fr-CA" baseline="-25000" dirty="0"/>
              <a:t>x</a:t>
            </a:r>
            <a:r>
              <a:rPr lang="fr-CA" dirty="0"/>
              <a:t> = 1u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)</a:t>
            </a:r>
          </a:p>
          <a:p>
            <a:endParaRPr lang="fr-CA" dirty="0"/>
          </a:p>
          <a:p>
            <a:r>
              <a:rPr lang="fr-CA" dirty="0"/>
              <a:t>Si le marché de L est concurrentiel, et que l’on prend les 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 comme étalon :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rx</a:t>
            </a:r>
            <a:r>
              <a:rPr lang="fr-CA" dirty="0"/>
              <a:t> = 1/</a:t>
            </a:r>
            <a:r>
              <a:rPr lang="fr-CA" dirty="0" err="1"/>
              <a:t>a</a:t>
            </a:r>
            <a:r>
              <a:rPr lang="fr-CA" baseline="-25000" dirty="0" err="1"/>
              <a:t>rx</a:t>
            </a:r>
            <a:r>
              <a:rPr lang="fr-CA" dirty="0"/>
              <a:t> = 1u</a:t>
            </a:r>
            <a:r>
              <a:rPr lang="fr-CA" baseline="-25000" dirty="0"/>
              <a:t>x</a:t>
            </a:r>
            <a:r>
              <a:rPr lang="fr-CA" dirty="0"/>
              <a:t>/h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py</a:t>
            </a:r>
            <a:r>
              <a:rPr lang="fr-CA" dirty="0"/>
              <a:t> = 1/</a:t>
            </a:r>
            <a:r>
              <a:rPr lang="fr-CA" dirty="0" err="1"/>
              <a:t>a</a:t>
            </a:r>
            <a:r>
              <a:rPr lang="fr-CA" baseline="-25000" dirty="0" err="1"/>
              <a:t>py</a:t>
            </a:r>
            <a:r>
              <a:rPr lang="fr-CA" dirty="0"/>
              <a:t> * 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/P</a:t>
            </a:r>
            <a:r>
              <a:rPr lang="fr-CA" baseline="-25000" dirty="0"/>
              <a:t>x</a:t>
            </a:r>
            <a:r>
              <a:rPr lang="fr-CA" dirty="0"/>
              <a:t> = (1/3 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/h)*1u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 = 1/3 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/h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rx</a:t>
            </a:r>
            <a:r>
              <a:rPr lang="fr-CA" dirty="0"/>
              <a:t>/</a:t>
            </a:r>
            <a:r>
              <a:rPr lang="fr-CA" dirty="0" err="1"/>
              <a:t>w</a:t>
            </a:r>
            <a:r>
              <a:rPr lang="fr-CA" baseline="-25000" dirty="0" err="1"/>
              <a:t>py</a:t>
            </a:r>
            <a:r>
              <a:rPr lang="fr-CA" dirty="0"/>
              <a:t> = (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/h) * (3h/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) = 3 </a:t>
            </a:r>
          </a:p>
          <a:p>
            <a:endParaRPr lang="fr-CA" dirty="0"/>
          </a:p>
          <a:p>
            <a:r>
              <a:rPr lang="fr-CA" dirty="0"/>
              <a:t>Les sal. sont 3x plus élevés dans le pays riche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30</a:t>
            </a:fld>
            <a:endParaRPr lang="fr-C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Ex. chiffré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Supposons que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= 1u</a:t>
            </a:r>
            <a:r>
              <a:rPr lang="fr-CA" baseline="-25000" dirty="0"/>
              <a:t>y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 (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/P</a:t>
            </a:r>
            <a:r>
              <a:rPr lang="fr-CA" baseline="-25000" dirty="0"/>
              <a:t>x</a:t>
            </a:r>
            <a:r>
              <a:rPr lang="fr-CA" dirty="0"/>
              <a:t> = 1u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)</a:t>
            </a:r>
          </a:p>
          <a:p>
            <a:endParaRPr lang="fr-CA" dirty="0"/>
          </a:p>
          <a:p>
            <a:r>
              <a:rPr lang="fr-CA" dirty="0"/>
              <a:t>Si le marché de L est concurrentiel, et que l’on prend les 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 comme étalon :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rx</a:t>
            </a:r>
            <a:r>
              <a:rPr lang="fr-CA" dirty="0"/>
              <a:t> = 1/</a:t>
            </a:r>
            <a:r>
              <a:rPr lang="fr-CA" dirty="0" err="1"/>
              <a:t>a</a:t>
            </a:r>
            <a:r>
              <a:rPr lang="fr-CA" baseline="-25000" dirty="0" err="1"/>
              <a:t>rx</a:t>
            </a:r>
            <a:r>
              <a:rPr lang="fr-CA" dirty="0"/>
              <a:t> = 1u</a:t>
            </a:r>
            <a:r>
              <a:rPr lang="fr-CA" baseline="-25000" dirty="0"/>
              <a:t>x</a:t>
            </a:r>
            <a:r>
              <a:rPr lang="fr-CA" dirty="0"/>
              <a:t>/h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py</a:t>
            </a:r>
            <a:r>
              <a:rPr lang="fr-CA" dirty="0"/>
              <a:t> = 1/</a:t>
            </a:r>
            <a:r>
              <a:rPr lang="fr-CA" dirty="0" err="1"/>
              <a:t>a</a:t>
            </a:r>
            <a:r>
              <a:rPr lang="fr-CA" baseline="-25000" dirty="0" err="1"/>
              <a:t>py</a:t>
            </a:r>
            <a:r>
              <a:rPr lang="fr-CA" dirty="0"/>
              <a:t> * P</a:t>
            </a:r>
            <a:r>
              <a:rPr lang="fr-CA" baseline="-25000" dirty="0"/>
              <a:t>y</a:t>
            </a:r>
            <a:r>
              <a:rPr lang="fr-CA" dirty="0"/>
              <a:t>/P</a:t>
            </a:r>
            <a:r>
              <a:rPr lang="fr-CA" baseline="-25000" dirty="0"/>
              <a:t>x</a:t>
            </a:r>
            <a:r>
              <a:rPr lang="fr-CA" dirty="0"/>
              <a:t> = (1u</a:t>
            </a:r>
            <a:r>
              <a:rPr lang="fr-CA" baseline="-25000" dirty="0"/>
              <a:t>y</a:t>
            </a:r>
            <a:r>
              <a:rPr lang="fr-CA" dirty="0"/>
              <a:t>/3h)*1u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u</a:t>
            </a:r>
            <a:r>
              <a:rPr lang="fr-CA" baseline="-25000" dirty="0" err="1"/>
              <a:t>y</a:t>
            </a:r>
            <a:r>
              <a:rPr lang="fr-CA" dirty="0"/>
              <a:t> = 1u</a:t>
            </a:r>
            <a:r>
              <a:rPr lang="fr-CA" baseline="-25000" dirty="0"/>
              <a:t>x</a:t>
            </a:r>
            <a:r>
              <a:rPr lang="fr-CA" dirty="0"/>
              <a:t>/3h</a:t>
            </a:r>
          </a:p>
          <a:p>
            <a:pPr lvl="1"/>
            <a:r>
              <a:rPr lang="fr-CA" dirty="0" err="1"/>
              <a:t>w</a:t>
            </a:r>
            <a:r>
              <a:rPr lang="fr-CA" baseline="-25000" dirty="0" err="1"/>
              <a:t>rx</a:t>
            </a:r>
            <a:r>
              <a:rPr lang="fr-CA" dirty="0"/>
              <a:t>/</a:t>
            </a:r>
            <a:r>
              <a:rPr lang="fr-CA" dirty="0" err="1"/>
              <a:t>w</a:t>
            </a:r>
            <a:r>
              <a:rPr lang="fr-CA" baseline="-25000" dirty="0" err="1"/>
              <a:t>py</a:t>
            </a:r>
            <a:r>
              <a:rPr lang="fr-CA" dirty="0"/>
              <a:t> = (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/h) * (3h/</a:t>
            </a:r>
            <a:r>
              <a:rPr lang="fr-CA" dirty="0" err="1"/>
              <a:t>u</a:t>
            </a:r>
            <a:r>
              <a:rPr lang="fr-CA" baseline="-25000" dirty="0" err="1"/>
              <a:t>x</a:t>
            </a:r>
            <a:r>
              <a:rPr lang="fr-CA" dirty="0"/>
              <a:t>) = 3 </a:t>
            </a:r>
          </a:p>
          <a:p>
            <a:endParaRPr lang="fr-CA" dirty="0"/>
          </a:p>
          <a:p>
            <a:r>
              <a:rPr lang="fr-CA" dirty="0"/>
              <a:t>Les sal. sont 3x plus élevés dans le pays riche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31</a:t>
            </a:fld>
            <a:endParaRPr lang="fr-C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Ex. chiffré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fr-CA" dirty="0"/>
              <a:t>Soit les coûts absolus de production :</a:t>
            </a:r>
          </a:p>
          <a:p>
            <a:pPr lvl="1"/>
            <a:r>
              <a:rPr lang="fr-CA" dirty="0"/>
              <a:t>C</a:t>
            </a:r>
            <a:r>
              <a:rPr lang="fr-CA" baseline="-25000" dirty="0"/>
              <a:t>rx</a:t>
            </a:r>
            <a:r>
              <a:rPr lang="fr-CA" dirty="0"/>
              <a:t> = 1h * 1ux/h = 1ux </a:t>
            </a:r>
            <a:r>
              <a:rPr lang="fr-CA" dirty="0">
                <a:sym typeface="Symbol"/>
              </a:rPr>
              <a:t> Compétitif dans x</a:t>
            </a:r>
            <a:endParaRPr lang="fr-CA" dirty="0"/>
          </a:p>
          <a:p>
            <a:pPr lvl="1"/>
            <a:r>
              <a:rPr lang="en-CA" dirty="0" err="1"/>
              <a:t>C</a:t>
            </a:r>
            <a:r>
              <a:rPr lang="en-CA" baseline="-25000" dirty="0" err="1"/>
              <a:t>px</a:t>
            </a:r>
            <a:r>
              <a:rPr lang="en-CA" dirty="0"/>
              <a:t> = 6h *1ux/3h = 2ux</a:t>
            </a:r>
            <a:endParaRPr lang="fr-CA" dirty="0"/>
          </a:p>
          <a:p>
            <a:pPr lvl="1"/>
            <a:r>
              <a:rPr lang="fr-CA" dirty="0"/>
              <a:t>C</a:t>
            </a:r>
            <a:r>
              <a:rPr lang="fr-CA" baseline="-25000" dirty="0"/>
              <a:t>ry</a:t>
            </a:r>
            <a:r>
              <a:rPr lang="fr-CA" dirty="0"/>
              <a:t> = 2h* 1ux/h = 2ux</a:t>
            </a:r>
          </a:p>
          <a:p>
            <a:pPr lvl="1"/>
            <a:r>
              <a:rPr lang="en-CA" dirty="0" err="1"/>
              <a:t>C</a:t>
            </a:r>
            <a:r>
              <a:rPr lang="en-CA" baseline="-25000" dirty="0" err="1"/>
              <a:t>py</a:t>
            </a:r>
            <a:r>
              <a:rPr lang="en-CA" dirty="0"/>
              <a:t> = 3h 1ux/3h = 1ux </a:t>
            </a:r>
            <a:r>
              <a:rPr lang="fr-CA" dirty="0">
                <a:sym typeface="Symbol"/>
              </a:rPr>
              <a:t> Compétitif dans y</a:t>
            </a:r>
            <a:endParaRPr lang="fr-CA" dirty="0"/>
          </a:p>
          <a:p>
            <a:pPr lvl="1"/>
            <a:endParaRPr lang="fr-CA" dirty="0"/>
          </a:p>
          <a:p>
            <a:r>
              <a:rPr lang="fr-CA" dirty="0"/>
              <a:t>Le pays riche peu produire x pour la moitié du coût alors que le pays pauvre peu produire y pour la moitié du coût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33414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 exemple chiffré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fr-CA" dirty="0"/>
              <a:t>Le pays riche peut produire x à meilleur coût </a:t>
            </a:r>
            <a:r>
              <a:rPr lang="fr-CA" dirty="0" err="1"/>
              <a:t>pcq</a:t>
            </a:r>
            <a:r>
              <a:rPr lang="fr-CA" dirty="0"/>
              <a:t> :</a:t>
            </a:r>
          </a:p>
          <a:p>
            <a:pPr lvl="1"/>
            <a:r>
              <a:rPr lang="fr-CA" dirty="0"/>
              <a:t>Les salaires sont 3 fois plus élevés dans le pays riche</a:t>
            </a:r>
          </a:p>
          <a:p>
            <a:pPr lvl="1"/>
            <a:r>
              <a:rPr lang="fr-CA" dirty="0"/>
              <a:t>Le pays riche est 6 fois plus productif dans la production de x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Le pays pauvre peut produire y à meilleur coût</a:t>
            </a:r>
          </a:p>
          <a:p>
            <a:pPr lvl="1"/>
            <a:r>
              <a:rPr lang="fr-CA" dirty="0"/>
              <a:t>Les salaires sont 3 fois moins élevés dans le pays pauvre</a:t>
            </a:r>
          </a:p>
          <a:p>
            <a:pPr lvl="1"/>
            <a:r>
              <a:rPr lang="fr-CA" dirty="0"/>
              <a:t>Le pays pauvre est seulement 1,5 fois mois moins productif dans la production  de y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33</a:t>
            </a:fld>
            <a:endParaRPr lang="fr-C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w</a:t>
            </a:r>
            <a:r>
              <a:rPr lang="fr-CA" baseline="-25000" dirty="0"/>
              <a:t>1</a:t>
            </a:r>
            <a:r>
              <a:rPr lang="fr-CA" dirty="0"/>
              <a:t>/w</a:t>
            </a:r>
            <a:r>
              <a:rPr lang="fr-CA" baseline="-25000" dirty="0"/>
              <a:t>2</a:t>
            </a:r>
            <a:r>
              <a:rPr lang="fr-CA" dirty="0"/>
              <a:t> et échange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781128"/>
          </a:xfrm>
        </p:spPr>
        <p:txBody>
          <a:bodyPr>
            <a:normAutofit/>
          </a:bodyPr>
          <a:lstStyle/>
          <a:p>
            <a:r>
              <a:rPr lang="fr-CA" dirty="0" err="1"/>
              <a:t>Pcq</a:t>
            </a:r>
            <a:r>
              <a:rPr lang="fr-CA" dirty="0"/>
              <a:t> les travailleurs des 2 pays œuvrent dans l’industrie où ils sont relativement plus productifs, la spécialisation et l’échange impliquent une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 sal. moyen dans les 2 pays</a:t>
            </a:r>
          </a:p>
          <a:p>
            <a:pPr lvl="1"/>
            <a:endParaRPr lang="fr-CA" dirty="0"/>
          </a:p>
          <a:p>
            <a:r>
              <a:rPr lang="fr-CA" dirty="0"/>
              <a:t>Cela contredit à la fois l’argument du «dumping social» et celui de «l’exploitation des PVD»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35210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Et la compétitivité </a:t>
            </a:r>
            <a:r>
              <a:rPr lang="fr-CA" dirty="0" err="1"/>
              <a:t>int</a:t>
            </a:r>
            <a:r>
              <a:rPr lang="fr-CA" dirty="0"/>
              <a:t>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r>
              <a:rPr lang="fr-CA" dirty="0"/>
              <a:t>Le fait qu’un pays soit moins efficace dans toutes les productions n’empêche pas qu’il puisse profiter des gains de l’échange…</a:t>
            </a:r>
          </a:p>
          <a:p>
            <a:endParaRPr lang="fr-CA" dirty="0"/>
          </a:p>
          <a:p>
            <a:r>
              <a:rPr lang="fr-CA" dirty="0"/>
              <a:t>parce que les gains de l’échange proviennent plus précisément des écarts des productivités relatives des nations dans différentes productions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4412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fr-CA" dirty="0"/>
              <a:t>Le modèle </a:t>
            </a:r>
            <a:r>
              <a:rPr lang="fr-CA" dirty="0" err="1"/>
              <a:t>ricardien</a:t>
            </a:r>
            <a:r>
              <a:rPr lang="fr-CA" dirty="0"/>
              <a:t> : les pours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781128"/>
          </a:xfrm>
        </p:spPr>
        <p:txBody>
          <a:bodyPr>
            <a:normAutofit fontScale="85000" lnSpcReduction="10000"/>
          </a:bodyPr>
          <a:lstStyle/>
          <a:p>
            <a:r>
              <a:rPr lang="en-CA" dirty="0"/>
              <a:t>La </a:t>
            </a:r>
            <a:r>
              <a:rPr lang="en-CA" dirty="0" err="1"/>
              <a:t>principale</a:t>
            </a:r>
            <a:r>
              <a:rPr lang="en-CA" dirty="0"/>
              <a:t> conclusion du </a:t>
            </a:r>
            <a:r>
              <a:rPr lang="en-CA" dirty="0" err="1"/>
              <a:t>modèle</a:t>
            </a:r>
            <a:r>
              <a:rPr lang="en-CA" dirty="0"/>
              <a:t>, </a:t>
            </a:r>
            <a:r>
              <a:rPr lang="en-CA" dirty="0" err="1"/>
              <a:t>selon</a:t>
            </a:r>
            <a:r>
              <a:rPr lang="en-CA" dirty="0"/>
              <a:t> </a:t>
            </a:r>
            <a:r>
              <a:rPr lang="en-CA" dirty="0" err="1"/>
              <a:t>laquelle</a:t>
            </a:r>
            <a:r>
              <a:rPr lang="en-CA" dirty="0"/>
              <a:t> on </a:t>
            </a:r>
            <a:r>
              <a:rPr lang="en-CA" dirty="0" err="1"/>
              <a:t>exporte</a:t>
            </a:r>
            <a:r>
              <a:rPr lang="en-CA" dirty="0"/>
              <a:t> les </a:t>
            </a:r>
            <a:r>
              <a:rPr lang="en-CA" dirty="0" err="1"/>
              <a:t>biens</a:t>
            </a:r>
            <a:r>
              <a:rPr lang="en-CA" dirty="0"/>
              <a:t> pour </a:t>
            </a:r>
            <a:r>
              <a:rPr lang="en-CA" dirty="0" err="1"/>
              <a:t>lesquels</a:t>
            </a:r>
            <a:r>
              <a:rPr lang="en-CA" dirty="0"/>
              <a:t> on </a:t>
            </a:r>
            <a:r>
              <a:rPr lang="en-CA" dirty="0" err="1"/>
              <a:t>détient</a:t>
            </a:r>
            <a:r>
              <a:rPr lang="en-CA" dirty="0"/>
              <a:t> un </a:t>
            </a:r>
            <a:r>
              <a:rPr lang="en-CA" dirty="0" err="1"/>
              <a:t>avantage</a:t>
            </a:r>
            <a:r>
              <a:rPr lang="en-CA" dirty="0"/>
              <a:t> </a:t>
            </a:r>
            <a:r>
              <a:rPr lang="en-CA" dirty="0" err="1"/>
              <a:t>comparatif</a:t>
            </a:r>
            <a:r>
              <a:rPr lang="en-CA" dirty="0"/>
              <a:t>, </a:t>
            </a:r>
            <a:r>
              <a:rPr lang="en-CA" dirty="0" err="1"/>
              <a:t>semble</a:t>
            </a:r>
            <a:r>
              <a:rPr lang="en-CA" dirty="0"/>
              <a:t> </a:t>
            </a:r>
            <a:r>
              <a:rPr lang="en-CA" dirty="0" err="1"/>
              <a:t>vérifiée</a:t>
            </a:r>
            <a:endParaRPr lang="fr-CA" dirty="0"/>
          </a:p>
          <a:p>
            <a:endParaRPr lang="fr-CA" dirty="0"/>
          </a:p>
          <a:p>
            <a:r>
              <a:rPr lang="fr-CA" dirty="0"/>
              <a:t>Un des postulats importants du modèle, selon lequel les salaires relatifs incarnent les productivités relatives du travail, semble aussi confirmé</a:t>
            </a:r>
          </a:p>
          <a:p>
            <a:endParaRPr lang="en-CA" dirty="0"/>
          </a:p>
          <a:p>
            <a:r>
              <a:rPr lang="en-CA" dirty="0"/>
              <a:t>Le </a:t>
            </a:r>
            <a:r>
              <a:rPr lang="en-CA" dirty="0" err="1"/>
              <a:t>modèle</a:t>
            </a:r>
            <a:r>
              <a:rPr lang="en-CA" dirty="0"/>
              <a:t> procure </a:t>
            </a:r>
            <a:r>
              <a:rPr lang="en-CA" dirty="0" err="1"/>
              <a:t>une</a:t>
            </a:r>
            <a:r>
              <a:rPr lang="en-CA" dirty="0"/>
              <a:t> bonne </a:t>
            </a:r>
            <a:r>
              <a:rPr lang="en-CA" dirty="0" err="1"/>
              <a:t>compréhension</a:t>
            </a:r>
            <a:r>
              <a:rPr lang="en-CA" dirty="0"/>
              <a:t> du commerce entre les pays </a:t>
            </a:r>
            <a:r>
              <a:rPr lang="en-CA" dirty="0" err="1"/>
              <a:t>où</a:t>
            </a:r>
            <a:r>
              <a:rPr lang="en-CA" dirty="0"/>
              <a:t> </a:t>
            </a:r>
            <a:r>
              <a:rPr lang="en-CA" dirty="0" err="1"/>
              <a:t>il</a:t>
            </a:r>
            <a:r>
              <a:rPr lang="en-CA" dirty="0"/>
              <a:t> y a </a:t>
            </a:r>
            <a:r>
              <a:rPr lang="en-CA" dirty="0" err="1"/>
              <a:t>d’importants</a:t>
            </a:r>
            <a:r>
              <a:rPr lang="en-CA" dirty="0"/>
              <a:t> </a:t>
            </a:r>
            <a:r>
              <a:rPr lang="en-CA" dirty="0" err="1"/>
              <a:t>écarts</a:t>
            </a:r>
            <a:r>
              <a:rPr lang="en-CA" dirty="0"/>
              <a:t> de </a:t>
            </a:r>
            <a:r>
              <a:rPr lang="en-CA" dirty="0" err="1"/>
              <a:t>productivité</a:t>
            </a:r>
            <a:r>
              <a:rPr lang="en-CA" dirty="0"/>
              <a:t> (le commerce Nord-</a:t>
            </a:r>
            <a:r>
              <a:rPr lang="en-CA" dirty="0" err="1"/>
              <a:t>Sud</a:t>
            </a:r>
            <a:r>
              <a:rPr lang="en-CA" dirty="0"/>
              <a:t>)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05876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fr-CA" dirty="0"/>
              <a:t>Le modèle </a:t>
            </a:r>
            <a:r>
              <a:rPr lang="fr-CA" dirty="0" err="1"/>
              <a:t>ricardien</a:t>
            </a:r>
            <a:r>
              <a:rPr lang="fr-CA" dirty="0"/>
              <a:t> : les contres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781128"/>
          </a:xfrm>
        </p:spPr>
        <p:txBody>
          <a:bodyPr>
            <a:normAutofit fontScale="77500" lnSpcReduction="20000"/>
          </a:bodyPr>
          <a:lstStyle/>
          <a:p>
            <a:r>
              <a:rPr lang="fr-CA" dirty="0"/>
              <a:t>Le modèle a les défauts de ses qualités… plusieurs des </a:t>
            </a:r>
            <a:r>
              <a:rPr lang="fr-CA" dirty="0" err="1"/>
              <a:t>hyp</a:t>
            </a:r>
            <a:r>
              <a:rPr lang="fr-CA" dirty="0"/>
              <a:t>. sont violées</a:t>
            </a:r>
          </a:p>
          <a:p>
            <a:pPr lvl="1"/>
            <a:r>
              <a:rPr lang="fr-CA" dirty="0"/>
              <a:t>La présence de coût de transport et des biens non échangeables</a:t>
            </a:r>
          </a:p>
          <a:p>
            <a:pPr lvl="1"/>
            <a:r>
              <a:rPr lang="fr-CA" dirty="0"/>
              <a:t>Une main-d’œuvre non-homogène et non-mobile</a:t>
            </a:r>
          </a:p>
          <a:p>
            <a:pPr lvl="1"/>
            <a:r>
              <a:rPr lang="fr-CA" dirty="0"/>
              <a:t>La présence de plus d’un </a:t>
            </a:r>
            <a:r>
              <a:rPr lang="fr-CA" dirty="0" err="1"/>
              <a:t>fctr</a:t>
            </a:r>
            <a:r>
              <a:rPr lang="fr-CA" dirty="0"/>
              <a:t> (voir thème 3)</a:t>
            </a:r>
          </a:p>
          <a:p>
            <a:pPr lvl="1"/>
            <a:r>
              <a:rPr lang="fr-CA" dirty="0"/>
              <a:t>La CC imparfaite et la présence de rendements décroissants (voir thème 4)</a:t>
            </a:r>
          </a:p>
          <a:p>
            <a:endParaRPr lang="fr-CA" dirty="0"/>
          </a:p>
          <a:p>
            <a:r>
              <a:rPr lang="fr-CA" dirty="0"/>
              <a:t>Les thèmes 3 et 4 relâcherons certaines de ces hypothèses</a:t>
            </a:r>
          </a:p>
          <a:p>
            <a:endParaRPr lang="en-CA" dirty="0"/>
          </a:p>
          <a:p>
            <a:r>
              <a:rPr lang="en-CA" dirty="0"/>
              <a:t>Le </a:t>
            </a:r>
            <a:r>
              <a:rPr lang="en-CA" dirty="0" err="1"/>
              <a:t>modèle</a:t>
            </a:r>
            <a:r>
              <a:rPr lang="en-CA" dirty="0"/>
              <a:t>  </a:t>
            </a:r>
            <a:r>
              <a:rPr lang="en-CA" dirty="0" err="1"/>
              <a:t>explique</a:t>
            </a:r>
            <a:r>
              <a:rPr lang="en-CA" dirty="0"/>
              <a:t> </a:t>
            </a:r>
            <a:r>
              <a:rPr lang="en-CA" dirty="0" err="1"/>
              <a:t>moins</a:t>
            </a:r>
            <a:r>
              <a:rPr lang="en-CA" dirty="0"/>
              <a:t> </a:t>
            </a:r>
            <a:r>
              <a:rPr lang="en-CA" dirty="0" err="1"/>
              <a:t>bien</a:t>
            </a:r>
            <a:r>
              <a:rPr lang="en-CA" dirty="0"/>
              <a:t> </a:t>
            </a:r>
            <a:r>
              <a:rPr lang="en-CA" dirty="0" err="1"/>
              <a:t>l’existence</a:t>
            </a:r>
            <a:r>
              <a:rPr lang="en-CA" dirty="0"/>
              <a:t> </a:t>
            </a:r>
            <a:r>
              <a:rPr lang="en-CA" dirty="0" err="1"/>
              <a:t>d’importants</a:t>
            </a:r>
            <a:r>
              <a:rPr lang="en-CA" dirty="0"/>
              <a:t> flux </a:t>
            </a:r>
            <a:r>
              <a:rPr lang="en-CA" dirty="0" err="1"/>
              <a:t>commerciaux</a:t>
            </a:r>
            <a:r>
              <a:rPr lang="en-CA" dirty="0"/>
              <a:t> entre les pays aux </a:t>
            </a:r>
            <a:r>
              <a:rPr lang="en-CA" dirty="0" err="1"/>
              <a:t>productivités</a:t>
            </a:r>
            <a:r>
              <a:rPr lang="en-CA" dirty="0"/>
              <a:t> </a:t>
            </a:r>
            <a:r>
              <a:rPr lang="en-CA" dirty="0" err="1"/>
              <a:t>similaires</a:t>
            </a:r>
            <a:r>
              <a:rPr lang="en-CA" dirty="0"/>
              <a:t> (PD à PD)</a:t>
            </a:r>
            <a:endParaRPr lang="fr-CA" dirty="0"/>
          </a:p>
          <a:p>
            <a:pP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37</a:t>
            </a:fld>
            <a:endParaRPr lang="fr-CA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 marL="608076" indent="-571500" algn="ctr">
              <a:buFont typeface="+mj-lt"/>
              <a:buAutoNum type="romanUcPeriod"/>
            </a:pPr>
            <a:endParaRPr lang="fr-CA" dirty="0"/>
          </a:p>
          <a:p>
            <a:pPr marL="608076" indent="-571500" algn="ctr">
              <a:buFont typeface="+mj-lt"/>
              <a:buAutoNum type="romanUcPeriod"/>
            </a:pPr>
            <a:endParaRPr lang="fr-CA" dirty="0"/>
          </a:p>
          <a:p>
            <a:pPr marL="1065276" indent="-1028700" algn="ctr">
              <a:buClr>
                <a:schemeClr val="tx1"/>
              </a:buClr>
              <a:buSzPct val="100000"/>
              <a:buFont typeface="+mj-lt"/>
              <a:buAutoNum type="romanUcPeriod" startAt="2"/>
            </a:pPr>
            <a:r>
              <a:rPr lang="fr-CA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 modèle des dotations de facteurs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38</a:t>
            </a:fld>
            <a:endParaRPr lang="fr-CA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théories modernes des avantages comparatifs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/>
          </a:bodyPr>
          <a:lstStyle/>
          <a:p>
            <a:r>
              <a:rPr lang="fr-CA" dirty="0"/>
              <a:t>Les théories modernes cherchent à expliquer (</a:t>
            </a:r>
            <a:r>
              <a:rPr lang="fr-CA" dirty="0" err="1"/>
              <a:t>endogénéïser</a:t>
            </a:r>
            <a:r>
              <a:rPr lang="fr-CA" dirty="0"/>
              <a:t>) les écarts de productivité à la base des av. </a:t>
            </a:r>
            <a:r>
              <a:rPr lang="fr-CA" dirty="0" err="1"/>
              <a:t>comp</a:t>
            </a:r>
            <a:r>
              <a:rPr lang="fr-CA" dirty="0"/>
              <a:t>.</a:t>
            </a:r>
          </a:p>
          <a:p>
            <a:endParaRPr lang="fr-CA" dirty="0"/>
          </a:p>
          <a:p>
            <a:r>
              <a:rPr lang="fr-CA" dirty="0"/>
              <a:t>La plus importante les fait reposer sur des écarts dans les dotations de </a:t>
            </a:r>
            <a:r>
              <a:rPr lang="fr-CA" dirty="0" err="1"/>
              <a:t>fctr</a:t>
            </a:r>
          </a:p>
          <a:p>
            <a:endParaRPr lang="fr-CA" dirty="0"/>
          </a:p>
          <a:p>
            <a:r>
              <a:rPr lang="fr-CA" dirty="0"/>
              <a:t>Elle a été développée par </a:t>
            </a:r>
            <a:r>
              <a:rPr lang="fr-CA" dirty="0" err="1"/>
              <a:t>Hecksher</a:t>
            </a:r>
            <a:r>
              <a:rPr lang="fr-CA" dirty="0"/>
              <a:t>, Ohlin et Samuelson dans les années 30 et 40 (HOS)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404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 marL="608076" indent="-571500" algn="ctr">
              <a:buFont typeface="+mj-lt"/>
              <a:buAutoNum type="romanUcPeriod"/>
            </a:pPr>
            <a:endParaRPr lang="fr-CA" dirty="0"/>
          </a:p>
          <a:p>
            <a:pPr marL="608076" indent="-571500" algn="ctr">
              <a:buFont typeface="+mj-lt"/>
              <a:buAutoNum type="romanUcPeriod"/>
            </a:pPr>
            <a:endParaRPr lang="fr-CA" dirty="0"/>
          </a:p>
          <a:p>
            <a:pPr marL="608076" indent="-571500" algn="ctr">
              <a:buClr>
                <a:schemeClr val="tx1"/>
              </a:buClr>
              <a:buSzPct val="100000"/>
              <a:buFont typeface="+mj-lt"/>
              <a:buAutoNum type="romanUcPeriod"/>
            </a:pPr>
            <a:r>
              <a:rPr lang="fr-CA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 modèle </a:t>
            </a:r>
            <a:r>
              <a:rPr lang="fr-CA" sz="4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ricardien</a:t>
            </a:r>
            <a:endParaRPr lang="fr-CA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Soit 2 économies…</a:t>
            </a:r>
          </a:p>
          <a:p>
            <a:pPr lvl="1"/>
            <a:r>
              <a:rPr lang="fr-CA" dirty="0"/>
              <a:t>produisant 2 biens x et y</a:t>
            </a:r>
          </a:p>
          <a:p>
            <a:pPr lvl="1"/>
            <a:r>
              <a:rPr lang="fr-CA" dirty="0"/>
              <a:t>à l’aide 2 facteurs de production substituables: </a:t>
            </a:r>
          </a:p>
          <a:p>
            <a:pPr lvl="2"/>
            <a:r>
              <a:rPr lang="fr-CA" dirty="0"/>
              <a:t>L</a:t>
            </a:r>
          </a:p>
          <a:p>
            <a:pPr lvl="2"/>
            <a:r>
              <a:rPr lang="fr-CA" dirty="0"/>
              <a:t>et T ou K.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On dit de ce modèle qu’il est «2*2*2»</a:t>
            </a:r>
          </a:p>
          <a:p>
            <a:endParaRPr lang="fr-CA" dirty="0"/>
          </a:p>
          <a:p>
            <a:r>
              <a:rPr lang="fr-CA" dirty="0"/>
              <a:t>Par rapport au modèle ricardien :</a:t>
            </a:r>
          </a:p>
          <a:p>
            <a:pPr lvl="1"/>
            <a:r>
              <a:rPr lang="fr-CA" dirty="0"/>
              <a:t>ajout d’un facteur (ce qui permet l’analyse de la distribution des revenus)</a:t>
            </a:r>
          </a:p>
          <a:p>
            <a:pPr lvl="1"/>
            <a:r>
              <a:rPr lang="fr-CA" dirty="0" err="1"/>
              <a:t>endogénéïsation</a:t>
            </a:r>
            <a:r>
              <a:rPr lang="fr-CA" dirty="0"/>
              <a:t> des av. </a:t>
            </a:r>
            <a:r>
              <a:rPr lang="fr-CA" dirty="0" err="1"/>
              <a:t>comp</a:t>
            </a:r>
            <a:r>
              <a:rPr lang="fr-CA" dirty="0"/>
              <a:t>.</a:t>
            </a:r>
          </a:p>
          <a:p>
            <a:endParaRPr lang="fr-CA" dirty="0"/>
          </a:p>
          <a:p>
            <a:pPr lvl="1"/>
            <a:endParaRPr lang="fr-CA" dirty="0"/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40</a:t>
            </a:fld>
            <a:endParaRPr lang="fr-CA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/>
          </a:bodyPr>
          <a:lstStyle/>
          <a:p>
            <a:r>
              <a:rPr lang="fr-CA" dirty="0"/>
              <a:t>Hypothèses spécifiques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</p:spPr>
        <p:txBody>
          <a:bodyPr>
            <a:normAutofit/>
          </a:bodyPr>
          <a:lstStyle/>
          <a:p>
            <a:r>
              <a:rPr lang="en-CA" dirty="0"/>
              <a:t>Les 2 pays se </a:t>
            </a:r>
            <a:r>
              <a:rPr lang="en-CA" dirty="0" err="1"/>
              <a:t>distinguent</a:t>
            </a:r>
            <a:r>
              <a:rPr lang="en-CA" dirty="0"/>
              <a:t> </a:t>
            </a:r>
            <a:r>
              <a:rPr lang="en-CA" dirty="0" err="1"/>
              <a:t>uniquement</a:t>
            </a:r>
            <a:r>
              <a:rPr lang="en-CA" dirty="0"/>
              <a:t> </a:t>
            </a:r>
            <a:r>
              <a:rPr lang="en-CA" dirty="0" err="1"/>
              <a:t>selon</a:t>
            </a:r>
            <a:r>
              <a:rPr lang="en-CA" dirty="0"/>
              <a:t> </a:t>
            </a:r>
            <a:r>
              <a:rPr lang="en-CA" dirty="0" err="1"/>
              <a:t>leur</a:t>
            </a:r>
            <a:r>
              <a:rPr lang="en-CA" dirty="0"/>
              <a:t> </a:t>
            </a:r>
            <a:r>
              <a:rPr lang="en-CA" dirty="0" err="1"/>
              <a:t>dotations</a:t>
            </a:r>
            <a:r>
              <a:rPr lang="en-CA" dirty="0"/>
              <a:t> relatives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facteurs</a:t>
            </a:r>
            <a:r>
              <a:rPr lang="en-CA" dirty="0"/>
              <a:t> </a:t>
            </a:r>
            <a:r>
              <a:rPr lang="fr-CA" dirty="0"/>
              <a:t>(K</a:t>
            </a:r>
            <a:r>
              <a:rPr lang="fr-CA" baseline="-25000" dirty="0"/>
              <a:t>1</a:t>
            </a:r>
            <a:r>
              <a:rPr lang="fr-CA" dirty="0"/>
              <a:t>/L</a:t>
            </a:r>
            <a:r>
              <a:rPr lang="fr-CA" baseline="-25000" dirty="0"/>
              <a:t>1 </a:t>
            </a:r>
            <a:r>
              <a:rPr lang="fr-CA" dirty="0"/>
              <a:t>≠ K</a:t>
            </a:r>
            <a:r>
              <a:rPr lang="fr-CA" baseline="-25000" dirty="0"/>
              <a:t>2</a:t>
            </a:r>
            <a:r>
              <a:rPr lang="fr-CA" dirty="0"/>
              <a:t>/L</a:t>
            </a:r>
            <a:r>
              <a:rPr lang="fr-CA" baseline="-25000" dirty="0"/>
              <a:t>2 </a:t>
            </a:r>
            <a:r>
              <a:rPr lang="fr-CA" dirty="0"/>
              <a:t>)</a:t>
            </a:r>
            <a:endParaRPr lang="en-CA" dirty="0"/>
          </a:p>
          <a:p>
            <a:endParaRPr lang="fr-CA" dirty="0"/>
          </a:p>
          <a:p>
            <a:pPr lvl="1"/>
            <a:r>
              <a:rPr lang="fr-CA" dirty="0"/>
              <a:t>Les 2 pays ont entre autres les mêmes technologies de </a:t>
            </a:r>
            <a:r>
              <a:rPr lang="fr-CA" dirty="0" err="1"/>
              <a:t>prod</a:t>
            </a:r>
            <a:r>
              <a:rPr lang="fr-CA" dirty="0"/>
              <a:t>. (F</a:t>
            </a:r>
            <a:r>
              <a:rPr lang="fr-CA" baseline="-25000" dirty="0"/>
              <a:t>1j</a:t>
            </a:r>
            <a:r>
              <a:rPr lang="fr-CA" dirty="0"/>
              <a:t>(K,L) = F</a:t>
            </a:r>
            <a:r>
              <a:rPr lang="fr-CA" baseline="-25000" dirty="0"/>
              <a:t>2j</a:t>
            </a:r>
            <a:r>
              <a:rPr lang="fr-CA" dirty="0"/>
              <a:t>(K,L) = </a:t>
            </a:r>
            <a:r>
              <a:rPr lang="fr-CA" dirty="0" err="1"/>
              <a:t>F</a:t>
            </a:r>
            <a:r>
              <a:rPr lang="fr-CA" baseline="-25000" dirty="0" err="1"/>
              <a:t>j</a:t>
            </a:r>
            <a:r>
              <a:rPr lang="fr-CA" dirty="0"/>
              <a:t>(K,L))</a:t>
            </a:r>
          </a:p>
          <a:p>
            <a:endParaRPr lang="fr-CA" dirty="0"/>
          </a:p>
          <a:p>
            <a:r>
              <a:rPr lang="fr-CA" dirty="0"/>
              <a:t>La production d’un des 2 biens est relativement plus intensive en utilisation de L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41</a:t>
            </a:fld>
            <a:endParaRPr lang="fr-CA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 modèle HOS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Réunion de deux théorèmes importants composant ensemble le cœur du modèle</a:t>
            </a:r>
          </a:p>
          <a:p>
            <a:endParaRPr lang="fr-CA" dirty="0"/>
          </a:p>
          <a:p>
            <a:r>
              <a:rPr lang="fr-CA" dirty="0"/>
              <a:t>Théorème Heckscher-Ohlin (THO) : chacun se spécialise dans la production du bien intensif en facteur relativement abondant</a:t>
            </a:r>
          </a:p>
          <a:p>
            <a:endParaRPr lang="fr-CA" dirty="0"/>
          </a:p>
          <a:p>
            <a:r>
              <a:rPr lang="fr-CA" dirty="0"/>
              <a:t>Théorème </a:t>
            </a:r>
            <a:r>
              <a:rPr lang="fr-CA" dirty="0" err="1"/>
              <a:t>Stolper</a:t>
            </a:r>
            <a:r>
              <a:rPr lang="fr-CA" dirty="0"/>
              <a:t>-Samuelson (TSS) : l’ouverture avantage les propriétaires du facteur relativement abondant qui voit sa rémunération augmenter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437832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Dotations et intensités factorielles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925144"/>
          </a:xfrm>
        </p:spPr>
        <p:txBody>
          <a:bodyPr>
            <a:normAutofit lnSpcReduction="10000"/>
          </a:bodyPr>
          <a:lstStyle/>
          <a:p>
            <a:r>
              <a:rPr lang="fr-CA" dirty="0"/>
              <a:t>Nous aurons : L</a:t>
            </a:r>
            <a:r>
              <a:rPr lang="fr-CA" baseline="-25000" dirty="0"/>
              <a:t>1</a:t>
            </a:r>
            <a:r>
              <a:rPr lang="fr-CA" dirty="0"/>
              <a:t>/K</a:t>
            </a:r>
            <a:r>
              <a:rPr lang="fr-CA" baseline="-25000" dirty="0"/>
              <a:t>1</a:t>
            </a:r>
            <a:r>
              <a:rPr lang="fr-CA" dirty="0"/>
              <a:t> &lt; L</a:t>
            </a:r>
            <a:r>
              <a:rPr lang="fr-CA" baseline="-25000" dirty="0"/>
              <a:t>2</a:t>
            </a:r>
            <a:r>
              <a:rPr lang="fr-CA" dirty="0"/>
              <a:t>/K</a:t>
            </a:r>
            <a:r>
              <a:rPr lang="fr-CA" baseline="-25000" dirty="0"/>
              <a:t>2</a:t>
            </a:r>
            <a:endParaRPr lang="fr-CA" dirty="0"/>
          </a:p>
          <a:p>
            <a:pPr lvl="1"/>
            <a:r>
              <a:rPr lang="fr-CA" dirty="0"/>
              <a:t>1 est </a:t>
            </a:r>
            <a:r>
              <a:rPr lang="fr-CA" dirty="0" err="1"/>
              <a:t>rel</a:t>
            </a:r>
            <a:r>
              <a:rPr lang="fr-CA" dirty="0"/>
              <a:t>. bien pourvu en K</a:t>
            </a:r>
          </a:p>
          <a:p>
            <a:pPr lvl="1"/>
            <a:r>
              <a:rPr lang="fr-CA" dirty="0"/>
              <a:t>2 est </a:t>
            </a:r>
            <a:r>
              <a:rPr lang="fr-CA" dirty="0" err="1"/>
              <a:t>rel</a:t>
            </a:r>
            <a:r>
              <a:rPr lang="fr-CA" dirty="0"/>
              <a:t>. bien pourvu en L</a:t>
            </a:r>
          </a:p>
          <a:p>
            <a:endParaRPr lang="fr-CA" dirty="0"/>
          </a:p>
          <a:p>
            <a:r>
              <a:rPr lang="fr-CA" dirty="0"/>
              <a:t>Nous aurons : </a:t>
            </a:r>
            <a:r>
              <a:rPr lang="fr-CA" dirty="0" err="1"/>
              <a:t>K</a:t>
            </a:r>
            <a:r>
              <a:rPr lang="fr-CA" baseline="-25000" dirty="0" err="1"/>
              <a:t>ix</a:t>
            </a:r>
            <a:r>
              <a:rPr lang="fr-CA" dirty="0"/>
              <a:t>/</a:t>
            </a:r>
            <a:r>
              <a:rPr lang="fr-CA" dirty="0" err="1"/>
              <a:t>L</a:t>
            </a:r>
            <a:r>
              <a:rPr lang="fr-CA" baseline="-25000" dirty="0" err="1"/>
              <a:t>ix</a:t>
            </a:r>
            <a:r>
              <a:rPr lang="fr-CA" dirty="0"/>
              <a:t> &gt; </a:t>
            </a:r>
            <a:r>
              <a:rPr lang="fr-CA" dirty="0" err="1"/>
              <a:t>K</a:t>
            </a:r>
            <a:r>
              <a:rPr lang="fr-CA" baseline="-25000" dirty="0" err="1"/>
              <a:t>iy</a:t>
            </a:r>
            <a:r>
              <a:rPr lang="fr-CA" dirty="0"/>
              <a:t>/</a:t>
            </a:r>
            <a:r>
              <a:rPr lang="fr-CA" dirty="0" err="1"/>
              <a:t>L</a:t>
            </a:r>
            <a:r>
              <a:rPr lang="fr-CA" baseline="-25000" dirty="0" err="1"/>
              <a:t>iy</a:t>
            </a:r>
            <a:endParaRPr lang="fr-CA" dirty="0"/>
          </a:p>
          <a:p>
            <a:pPr lvl="1"/>
            <a:r>
              <a:rPr lang="fr-CA" dirty="0"/>
              <a:t>x requiert </a:t>
            </a:r>
            <a:r>
              <a:rPr lang="fr-CA" dirty="0" err="1"/>
              <a:t>rel</a:t>
            </a:r>
            <a:r>
              <a:rPr lang="fr-CA" dirty="0"/>
              <a:t>. + de K</a:t>
            </a:r>
          </a:p>
          <a:p>
            <a:pPr lvl="1"/>
            <a:r>
              <a:rPr lang="fr-CA" dirty="0"/>
              <a:t>y requiert </a:t>
            </a:r>
            <a:r>
              <a:rPr lang="fr-CA" dirty="0" err="1"/>
              <a:t>rel</a:t>
            </a:r>
            <a:r>
              <a:rPr lang="fr-CA" dirty="0"/>
              <a:t>. + de L</a:t>
            </a:r>
          </a:p>
          <a:p>
            <a:endParaRPr lang="fr-CA" dirty="0"/>
          </a:p>
          <a:p>
            <a:r>
              <a:rPr lang="fr-CA" dirty="0"/>
              <a:t>THO : 1 se SP en x, 2 en y</a:t>
            </a:r>
          </a:p>
          <a:p>
            <a:r>
              <a:rPr lang="fr-CA" dirty="0"/>
              <a:t>TSS :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r/w dans éco. 1, </a:t>
            </a:r>
            <a:r>
              <a:rPr lang="fr-CA" dirty="0">
                <a:sym typeface="Symbol"/>
              </a:rPr>
              <a:t>w/r </a:t>
            </a:r>
            <a:r>
              <a:rPr lang="fr-CA" dirty="0"/>
              <a:t>dans éco. 2</a:t>
            </a:r>
          </a:p>
          <a:p>
            <a:endParaRPr lang="fr-CA" dirty="0"/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43</a:t>
            </a:fld>
            <a:endParaRPr lang="fr-CA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Éco. à 2 </a:t>
            </a:r>
            <a:r>
              <a:rPr lang="fr-CA" dirty="0" err="1"/>
              <a:t>fctrs</a:t>
            </a:r>
            <a:r>
              <a:rPr lang="fr-CA" dirty="0"/>
              <a:t> et </a:t>
            </a:r>
            <a:r>
              <a:rPr lang="fr-CA" dirty="0" err="1"/>
              <a:t>rdmts</a:t>
            </a:r>
            <a:r>
              <a:rPr lang="fr-CA" dirty="0"/>
              <a:t> décroissants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r>
              <a:rPr lang="fr-CA" dirty="0"/>
              <a:t>L’ajout d’un 2</a:t>
            </a:r>
            <a:r>
              <a:rPr lang="fr-CA" baseline="30000" dirty="0"/>
              <a:t>e</a:t>
            </a:r>
            <a:r>
              <a:rPr lang="fr-CA" dirty="0"/>
              <a:t> </a:t>
            </a:r>
            <a:r>
              <a:rPr lang="fr-CA" dirty="0" err="1"/>
              <a:t>fctr</a:t>
            </a:r>
            <a:r>
              <a:rPr lang="fr-CA" dirty="0"/>
              <a:t> implique :</a:t>
            </a:r>
          </a:p>
          <a:p>
            <a:pPr lvl="1"/>
            <a:r>
              <a:rPr lang="fr-CA" dirty="0"/>
              <a:t>Des </a:t>
            </a:r>
            <a:r>
              <a:rPr lang="fr-CA" dirty="0" err="1"/>
              <a:t>rdmts</a:t>
            </a:r>
            <a:r>
              <a:rPr lang="fr-CA" dirty="0"/>
              <a:t> marginaux décroissant dans x et y (fonctions de production concaves)</a:t>
            </a:r>
          </a:p>
          <a:p>
            <a:pPr lvl="1"/>
            <a:r>
              <a:rPr lang="fr-CA" dirty="0"/>
              <a:t>Des </a:t>
            </a:r>
            <a:r>
              <a:rPr lang="fr-CA" dirty="0" err="1"/>
              <a:t>CRs</a:t>
            </a:r>
            <a:r>
              <a:rPr lang="fr-CA" dirty="0"/>
              <a:t> croissants</a:t>
            </a:r>
          </a:p>
          <a:p>
            <a:pPr lvl="1"/>
            <a:r>
              <a:rPr lang="fr-CA" dirty="0"/>
              <a:t>Des </a:t>
            </a:r>
            <a:r>
              <a:rPr lang="fr-CA" dirty="0" err="1"/>
              <a:t>CPPs</a:t>
            </a:r>
            <a:r>
              <a:rPr lang="fr-CA" dirty="0"/>
              <a:t> concaves</a:t>
            </a:r>
          </a:p>
          <a:p>
            <a:pPr lvl="1"/>
            <a:r>
              <a:rPr lang="fr-CA" dirty="0"/>
              <a:t>Des équilibres intérieurs et des SP partielles</a:t>
            </a:r>
          </a:p>
          <a:p>
            <a:endParaRPr lang="fr-CA" dirty="0"/>
          </a:p>
          <a:p>
            <a:r>
              <a:rPr lang="fr-CA" dirty="0"/>
              <a:t>2 </a:t>
            </a:r>
            <a:r>
              <a:rPr lang="fr-CA" dirty="0" err="1"/>
              <a:t>fctrs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 des dotations </a:t>
            </a:r>
            <a:r>
              <a:rPr lang="fr-CA" dirty="0" err="1"/>
              <a:t>rel</a:t>
            </a:r>
            <a:r>
              <a:rPr lang="fr-CA" dirty="0"/>
              <a:t>. différentes, et donc…</a:t>
            </a:r>
          </a:p>
          <a:p>
            <a:pPr lvl="1"/>
            <a:r>
              <a:rPr lang="fr-CA" dirty="0"/>
              <a:t>Des CPP biaisées vers le bien intensif dans le </a:t>
            </a:r>
            <a:r>
              <a:rPr lang="fr-CA" dirty="0" err="1"/>
              <a:t>fctr</a:t>
            </a:r>
            <a:r>
              <a:rPr lang="fr-CA" dirty="0"/>
              <a:t> abondant (CPP1 biaisée en x et CPP2 en y)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44</a:t>
            </a:fld>
            <a:endParaRPr lang="fr-CA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fr-CA" dirty="0" err="1"/>
              <a:t>Fcts</a:t>
            </a:r>
            <a:r>
              <a:rPr lang="fr-CA" dirty="0"/>
              <a:t> de </a:t>
            </a:r>
            <a:r>
              <a:rPr lang="fr-CA" dirty="0" err="1"/>
              <a:t>prod</a:t>
            </a:r>
            <a:r>
              <a:rPr lang="fr-CA" dirty="0"/>
              <a:t>. à rendements factoriels décroissants</a:t>
            </a:r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482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Lij</a:t>
            </a:r>
            <a:endParaRPr lang="fr-FR" dirty="0">
              <a:latin typeface="Times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195736" y="1700808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Qij</a:t>
            </a:r>
            <a:endParaRPr lang="fr-FR" dirty="0">
              <a:latin typeface="Times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5148064" y="2426112"/>
            <a:ext cx="3600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>
                <a:latin typeface="Times"/>
              </a:rPr>
              <a:t>F</a:t>
            </a:r>
            <a:r>
              <a:rPr lang="fr-FR" sz="2000" baseline="-25000" dirty="0" err="1">
                <a:latin typeface="Times"/>
              </a:rPr>
              <a:t>j</a:t>
            </a:r>
            <a:r>
              <a:rPr lang="fr-FR" sz="2000" dirty="0">
                <a:latin typeface="Times"/>
              </a:rPr>
              <a:t>(L,K)</a:t>
            </a:r>
          </a:p>
          <a:p>
            <a:r>
              <a:rPr lang="fr-FR" sz="2000" dirty="0" err="1">
                <a:latin typeface="Times"/>
              </a:rPr>
              <a:t>F’</a:t>
            </a:r>
            <a:r>
              <a:rPr lang="fr-FR" sz="2000" baseline="-25000" dirty="0" err="1">
                <a:latin typeface="Times"/>
              </a:rPr>
              <a:t>j</a:t>
            </a:r>
            <a:r>
              <a:rPr lang="fr-FR" sz="2000" dirty="0">
                <a:latin typeface="Times"/>
              </a:rPr>
              <a:t>(L) &gt; 0</a:t>
            </a:r>
          </a:p>
          <a:p>
            <a:r>
              <a:rPr lang="fr-FR" sz="2000" dirty="0" err="1">
                <a:latin typeface="Times"/>
              </a:rPr>
              <a:t>F’’</a:t>
            </a:r>
            <a:r>
              <a:rPr lang="fr-FR" sz="2000" baseline="-25000" dirty="0" err="1">
                <a:latin typeface="Times"/>
              </a:rPr>
              <a:t>j</a:t>
            </a:r>
            <a:r>
              <a:rPr lang="fr-FR" sz="2000" dirty="0">
                <a:latin typeface="Times"/>
              </a:rPr>
              <a:t>(L) &lt; 0</a:t>
            </a:r>
          </a:p>
          <a:p>
            <a:endParaRPr lang="fr-FR" sz="2000" dirty="0">
              <a:latin typeface="Times"/>
            </a:endParaRPr>
          </a:p>
          <a:p>
            <a:r>
              <a:rPr lang="fr-FR" sz="2000" dirty="0">
                <a:latin typeface="Times"/>
              </a:rPr>
              <a:t>(de même pour K avec L fixe) 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2844800" y="1988840"/>
            <a:ext cx="3743424" cy="3446760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1" name="Connecteur droit 10"/>
          <p:cNvCxnSpPr/>
          <p:nvPr/>
        </p:nvCxnSpPr>
        <p:spPr>
          <a:xfrm>
            <a:off x="5724128" y="2492896"/>
            <a:ext cx="1384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45</a:t>
            </a:fld>
            <a:endParaRPr lang="fr-CA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Rendements factoriels décroissants et CR croissants (K fixe et L variable)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1948770"/>
            <a:ext cx="179632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Production de X</a:t>
            </a:r>
          </a:p>
          <a:p>
            <a:pPr algn="ctr"/>
            <a:r>
              <a:rPr lang="fr-FR" b="1" dirty="0">
                <a:latin typeface="Times"/>
              </a:rPr>
              <a:t>dans le pays i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916305" y="5445224"/>
            <a:ext cx="474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L</a:t>
            </a:r>
            <a:r>
              <a:rPr lang="fr-FR" sz="2000" baseline="-25000" dirty="0" err="1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827584" y="2492896"/>
            <a:ext cx="5036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</a:t>
            </a:r>
            <a:r>
              <a:rPr lang="fr-FR" sz="2000" baseline="-25000" dirty="0" err="1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569216" y="5445224"/>
            <a:ext cx="389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i</a:t>
            </a:r>
            <a:endParaRPr lang="fr-FR" baseline="-25000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47716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74085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948753" y="5445224"/>
            <a:ext cx="474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L</a:t>
            </a:r>
            <a:r>
              <a:rPr lang="fr-FR" sz="2000" baseline="-25000" dirty="0" err="1">
                <a:latin typeface="Times"/>
              </a:rPr>
              <a:t>iy</a:t>
            </a:r>
            <a:endParaRPr lang="fr-FR" baseline="-25000" dirty="0">
              <a:latin typeface="Times"/>
            </a:endParaRPr>
          </a:p>
        </p:txBody>
      </p:sp>
      <p:sp>
        <p:nvSpPr>
          <p:cNvPr id="25" name="Forme libre 24"/>
          <p:cNvSpPr/>
          <p:nvPr/>
        </p:nvSpPr>
        <p:spPr>
          <a:xfrm>
            <a:off x="1331640" y="3212976"/>
            <a:ext cx="2376264" cy="2294632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4788024" y="2564904"/>
            <a:ext cx="5036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</a:t>
            </a:r>
            <a:r>
              <a:rPr lang="fr-FR" sz="2000" baseline="-25000" dirty="0" err="1">
                <a:latin typeface="Times"/>
              </a:rPr>
              <a:t>iy</a:t>
            </a:r>
            <a:endParaRPr lang="fr-FR" baseline="-25000" dirty="0">
              <a:latin typeface="Times"/>
            </a:endParaRPr>
          </a:p>
        </p:txBody>
      </p:sp>
      <p:sp>
        <p:nvSpPr>
          <p:cNvPr id="28" name="Forme libre 27"/>
          <p:cNvSpPr/>
          <p:nvPr/>
        </p:nvSpPr>
        <p:spPr>
          <a:xfrm>
            <a:off x="5364088" y="3222600"/>
            <a:ext cx="2232248" cy="2294632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944026" y="1990581"/>
            <a:ext cx="17877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Production de Y</a:t>
            </a:r>
          </a:p>
          <a:p>
            <a:pPr algn="ctr"/>
            <a:r>
              <a:rPr lang="fr-FR" b="1" dirty="0">
                <a:latin typeface="Times"/>
              </a:rPr>
              <a:t>dans le pays i</a:t>
            </a:r>
            <a:endParaRPr lang="fr-FR" dirty="0">
              <a:latin typeface="Times"/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7457648" y="5445224"/>
            <a:ext cx="389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L</a:t>
            </a:r>
            <a:r>
              <a:rPr lang="fr-FR" sz="2000" baseline="-25000" dirty="0">
                <a:latin typeface="Times"/>
              </a:rPr>
              <a:t>i</a:t>
            </a:r>
            <a:endParaRPr lang="fr-FR" baseline="-25000" dirty="0">
              <a:latin typeface="Times"/>
            </a:endParaRP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211960" y="3068960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y</a:t>
            </a:r>
            <a:r>
              <a:rPr lang="fr-FR" sz="2000" dirty="0">
                <a:latin typeface="Times"/>
              </a:rPr>
              <a:t>(K, 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1259632" y="53732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3" name="Groupe 44"/>
          <p:cNvGrpSpPr/>
          <p:nvPr/>
        </p:nvGrpSpPr>
        <p:grpSpPr>
          <a:xfrm>
            <a:off x="5337207" y="3140968"/>
            <a:ext cx="2331137" cy="2304256"/>
            <a:chOff x="5337207" y="3140968"/>
            <a:chExt cx="2331137" cy="2304256"/>
          </a:xfrm>
        </p:grpSpPr>
        <p:sp>
          <p:nvSpPr>
            <p:cNvPr id="30" name="Ellipse 29"/>
            <p:cNvSpPr/>
            <p:nvPr/>
          </p:nvSpPr>
          <p:spPr>
            <a:xfrm>
              <a:off x="7524328" y="314096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cxnSp>
          <p:nvCxnSpPr>
            <p:cNvPr id="32" name="Connecteur droit 31"/>
            <p:cNvCxnSpPr>
              <a:stCxn id="30" idx="4"/>
            </p:cNvCxnSpPr>
            <p:nvPr/>
          </p:nvCxnSpPr>
          <p:spPr>
            <a:xfrm>
              <a:off x="7596336" y="3284984"/>
              <a:ext cx="0" cy="216024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>
            <a:xfrm flipH="1">
              <a:off x="5337207" y="3250036"/>
              <a:ext cx="2208212" cy="3494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ZoneTexte 45"/>
          <p:cNvSpPr txBox="1"/>
          <p:nvPr/>
        </p:nvSpPr>
        <p:spPr>
          <a:xfrm>
            <a:off x="7596336" y="285293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cxnSp>
        <p:nvCxnSpPr>
          <p:cNvPr id="68" name="Connecteur droit avec flèche 67"/>
          <p:cNvCxnSpPr/>
          <p:nvPr/>
        </p:nvCxnSpPr>
        <p:spPr>
          <a:xfrm>
            <a:off x="1403648" y="537321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2123728" y="4051695"/>
            <a:ext cx="126631" cy="24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B</a:t>
            </a:r>
          </a:p>
        </p:txBody>
      </p:sp>
      <p:cxnSp>
        <p:nvCxnSpPr>
          <p:cNvPr id="76" name="Connecteur droit avec flèche 75"/>
          <p:cNvCxnSpPr/>
          <p:nvPr/>
        </p:nvCxnSpPr>
        <p:spPr>
          <a:xfrm flipV="1">
            <a:off x="2123728" y="4221088"/>
            <a:ext cx="0" cy="1152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e 51"/>
          <p:cNvGrpSpPr/>
          <p:nvPr/>
        </p:nvGrpSpPr>
        <p:grpSpPr>
          <a:xfrm>
            <a:off x="6833602" y="3419706"/>
            <a:ext cx="264068" cy="334846"/>
            <a:chOff x="7524339" y="3131676"/>
            <a:chExt cx="410551" cy="369332"/>
          </a:xfrm>
        </p:grpSpPr>
        <p:sp>
          <p:nvSpPr>
            <p:cNvPr id="58" name="Ellipse 57"/>
            <p:cNvSpPr/>
            <p:nvPr/>
          </p:nvSpPr>
          <p:spPr>
            <a:xfrm>
              <a:off x="7524339" y="3140970"/>
              <a:ext cx="144017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7596336" y="313167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dirty="0"/>
                <a:t>B</a:t>
              </a:r>
            </a:p>
          </p:txBody>
        </p:sp>
      </p:grpSp>
      <p:cxnSp>
        <p:nvCxnSpPr>
          <p:cNvPr id="66" name="Connecteur droit avec flèche 65"/>
          <p:cNvCxnSpPr/>
          <p:nvPr/>
        </p:nvCxnSpPr>
        <p:spPr>
          <a:xfrm flipH="1">
            <a:off x="6876256" y="321297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6876256" y="32129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>
            <a:off x="3707904" y="3284984"/>
            <a:ext cx="0" cy="216024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/>
          <p:nvPr/>
        </p:nvCxnSpPr>
        <p:spPr>
          <a:xfrm flipH="1">
            <a:off x="1326245" y="3212976"/>
            <a:ext cx="2381659" cy="720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16"/>
          <p:cNvSpPr txBox="1">
            <a:spLocks noChangeArrowheads="1"/>
          </p:cNvSpPr>
          <p:nvPr/>
        </p:nvSpPr>
        <p:spPr bwMode="auto">
          <a:xfrm>
            <a:off x="251520" y="3068960"/>
            <a:ext cx="14394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(</a:t>
            </a:r>
            <a:r>
              <a:rPr lang="fr-FR" sz="2000" dirty="0" err="1">
                <a:latin typeface="Times"/>
              </a:rPr>
              <a:t>K,L</a:t>
            </a:r>
            <a:r>
              <a:rPr lang="fr-FR" sz="2000" baseline="-25000" dirty="0" err="1">
                <a:latin typeface="Times"/>
              </a:rPr>
              <a:t>i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88" name="ZoneTexte 87"/>
          <p:cNvSpPr txBox="1"/>
          <p:nvPr/>
        </p:nvSpPr>
        <p:spPr>
          <a:xfrm>
            <a:off x="1353126" y="507589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cxnSp>
        <p:nvCxnSpPr>
          <p:cNvPr id="89" name="Connecteur droit avec flèche 88"/>
          <p:cNvCxnSpPr/>
          <p:nvPr/>
        </p:nvCxnSpPr>
        <p:spPr>
          <a:xfrm>
            <a:off x="2195736" y="40770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51"/>
          <p:cNvGrpSpPr/>
          <p:nvPr/>
        </p:nvGrpSpPr>
        <p:grpSpPr>
          <a:xfrm>
            <a:off x="6113525" y="3861049"/>
            <a:ext cx="397693" cy="369332"/>
            <a:chOff x="7524330" y="3342164"/>
            <a:chExt cx="618299" cy="407370"/>
          </a:xfrm>
        </p:grpSpPr>
        <p:sp>
          <p:nvSpPr>
            <p:cNvPr id="94" name="Ellipse 93"/>
            <p:cNvSpPr/>
            <p:nvPr/>
          </p:nvSpPr>
          <p:spPr>
            <a:xfrm>
              <a:off x="7524330" y="3515843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7596336" y="3342164"/>
              <a:ext cx="546293" cy="407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dirty="0"/>
                <a:t>C</a:t>
              </a:r>
            </a:p>
          </p:txBody>
        </p:sp>
      </p:grpSp>
      <p:cxnSp>
        <p:nvCxnSpPr>
          <p:cNvPr id="92" name="Connecteur droit avec flèche 91"/>
          <p:cNvCxnSpPr/>
          <p:nvPr/>
        </p:nvCxnSpPr>
        <p:spPr>
          <a:xfrm flipH="1">
            <a:off x="6156176" y="346348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>
            <a:endCxn id="95" idx="1"/>
          </p:cNvCxnSpPr>
          <p:nvPr/>
        </p:nvCxnSpPr>
        <p:spPr>
          <a:xfrm>
            <a:off x="6156176" y="3463488"/>
            <a:ext cx="3655" cy="582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>
            <a:endCxn id="116" idx="4"/>
          </p:cNvCxnSpPr>
          <p:nvPr/>
        </p:nvCxnSpPr>
        <p:spPr>
          <a:xfrm flipV="1">
            <a:off x="2915816" y="357301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/>
          <p:nvPr/>
        </p:nvCxnSpPr>
        <p:spPr>
          <a:xfrm>
            <a:off x="2987824" y="350100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51"/>
          <p:cNvGrpSpPr/>
          <p:nvPr/>
        </p:nvGrpSpPr>
        <p:grpSpPr>
          <a:xfrm>
            <a:off x="5292078" y="5157184"/>
            <a:ext cx="397697" cy="369331"/>
            <a:chOff x="7524324" y="4067226"/>
            <a:chExt cx="618305" cy="407369"/>
          </a:xfrm>
        </p:grpSpPr>
        <p:sp>
          <p:nvSpPr>
            <p:cNvPr id="107" name="Ellipse 106"/>
            <p:cNvSpPr/>
            <p:nvPr/>
          </p:nvSpPr>
          <p:spPr>
            <a:xfrm>
              <a:off x="7524324" y="4320339"/>
              <a:ext cx="144016" cy="14401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7596337" y="4067226"/>
              <a:ext cx="546292" cy="4073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dirty="0"/>
                <a:t>D</a:t>
              </a:r>
            </a:p>
          </p:txBody>
        </p:sp>
      </p:grpSp>
      <p:cxnSp>
        <p:nvCxnSpPr>
          <p:cNvPr id="105" name="Connecteur droit avec flèche 104"/>
          <p:cNvCxnSpPr/>
          <p:nvPr/>
        </p:nvCxnSpPr>
        <p:spPr>
          <a:xfrm flipH="1">
            <a:off x="5334731" y="4102267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/>
          <p:nvPr/>
        </p:nvCxnSpPr>
        <p:spPr>
          <a:xfrm>
            <a:off x="5364088" y="4077072"/>
            <a:ext cx="3655" cy="1264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Ellipse 111"/>
          <p:cNvSpPr/>
          <p:nvPr/>
        </p:nvSpPr>
        <p:spPr>
          <a:xfrm>
            <a:off x="2051720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6" name="Ellipse 115"/>
          <p:cNvSpPr/>
          <p:nvPr/>
        </p:nvSpPr>
        <p:spPr>
          <a:xfrm>
            <a:off x="2843808" y="342900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18" name="Connecteur droit avec flèche 117"/>
          <p:cNvCxnSpPr>
            <a:endCxn id="127" idx="4"/>
          </p:cNvCxnSpPr>
          <p:nvPr/>
        </p:nvCxnSpPr>
        <p:spPr>
          <a:xfrm flipV="1">
            <a:off x="3707904" y="3284984"/>
            <a:ext cx="0" cy="216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Ellipse 126"/>
          <p:cNvSpPr/>
          <p:nvPr/>
        </p:nvSpPr>
        <p:spPr>
          <a:xfrm>
            <a:off x="3635896" y="31409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9" name="ZoneTexte 128"/>
          <p:cNvSpPr txBox="1"/>
          <p:nvPr/>
        </p:nvSpPr>
        <p:spPr>
          <a:xfrm>
            <a:off x="2915816" y="34290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</a:t>
            </a:r>
          </a:p>
        </p:txBody>
      </p:sp>
      <p:sp>
        <p:nvSpPr>
          <p:cNvPr id="130" name="ZoneTexte 129"/>
          <p:cNvSpPr txBox="1"/>
          <p:nvPr/>
        </p:nvSpPr>
        <p:spPr>
          <a:xfrm>
            <a:off x="3707904" y="321297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D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827584" y="6093296"/>
            <a:ext cx="3792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N.B.: De même pour K avec L fixe</a:t>
            </a:r>
          </a:p>
        </p:txBody>
      </p:sp>
      <p:cxnSp>
        <p:nvCxnSpPr>
          <p:cNvPr id="56" name="Connecteur droit 55"/>
          <p:cNvCxnSpPr/>
          <p:nvPr/>
        </p:nvCxnSpPr>
        <p:spPr>
          <a:xfrm flipH="1">
            <a:off x="4620032" y="3140968"/>
            <a:ext cx="132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 flipV="1">
            <a:off x="611560" y="3138985"/>
            <a:ext cx="166362" cy="19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space réservé du numéro de diapositive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493261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CPP et </a:t>
            </a:r>
            <a:r>
              <a:rPr lang="fr-CA" dirty="0" err="1"/>
              <a:t>prod</a:t>
            </a:r>
            <a:r>
              <a:rPr lang="fr-CA" dirty="0"/>
              <a:t>. optimale avec CR croissants</a:t>
            </a:r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3455369" y="5229200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3455368" y="2492896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959424" y="1700808"/>
            <a:ext cx="15633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i</a:t>
            </a:r>
            <a:endParaRPr lang="fr-FR" dirty="0">
              <a:latin typeface="Times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975648" y="519726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921017" y="223680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444528" y="3181038"/>
            <a:ext cx="2171080" cy="201930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2376264" y="2965014"/>
            <a:ext cx="1475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y</a:t>
            </a:r>
            <a:r>
              <a:rPr lang="fr-FR" sz="2000" dirty="0">
                <a:latin typeface="Times"/>
              </a:rPr>
              <a:t>(</a:t>
            </a:r>
            <a:r>
              <a:rPr lang="fr-FR" sz="2000" dirty="0" err="1">
                <a:latin typeface="Times"/>
              </a:rPr>
              <a:t>K</a:t>
            </a:r>
            <a:r>
              <a:rPr lang="fr-FR" sz="2000" baseline="-25000" dirty="0" err="1">
                <a:latin typeface="Times"/>
              </a:rPr>
              <a:t>i</a:t>
            </a:r>
            <a:r>
              <a:rPr lang="fr-FR" sz="2000" dirty="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i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5005064" y="5229200"/>
            <a:ext cx="1583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(</a:t>
            </a:r>
            <a:r>
              <a:rPr lang="fr-FR" sz="2000" dirty="0" err="1">
                <a:latin typeface="Times"/>
              </a:rPr>
              <a:t>K</a:t>
            </a:r>
            <a:r>
              <a:rPr lang="fr-FR" sz="2000" baseline="-25000" dirty="0" err="1">
                <a:latin typeface="Times"/>
              </a:rPr>
              <a:t>i</a:t>
            </a:r>
            <a:r>
              <a:rPr lang="fr-FR" sz="2000" dirty="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i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3851920" y="3109030"/>
            <a:ext cx="2592288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148064" y="332505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427984" y="33250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6" name="ZoneTexte 15"/>
          <p:cNvSpPr txBox="1"/>
          <p:nvPr/>
        </p:nvSpPr>
        <p:spPr>
          <a:xfrm>
            <a:off x="827584" y="5733256"/>
            <a:ext cx="777686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A" dirty="0"/>
              <a:t>N.B.: on a maintenant des solutions intérieures, c.-à-d. que l’échange ne mènera plus à des spécialisations complètes, à moins que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baseline="-25000" dirty="0"/>
              <a:t> </a:t>
            </a:r>
            <a:r>
              <a:rPr lang="fr-CA" dirty="0"/>
              <a:t>tende vers 0 ou l’infini</a:t>
            </a:r>
            <a:endParaRPr lang="fr-CA" baseline="-25000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47</a:t>
            </a:fld>
            <a:endParaRPr lang="fr-CA"/>
          </a:p>
        </p:txBody>
      </p:sp>
      <p:sp>
        <p:nvSpPr>
          <p:cNvPr id="19" name="ZoneTexte 18"/>
          <p:cNvSpPr txBox="1"/>
          <p:nvPr/>
        </p:nvSpPr>
        <p:spPr>
          <a:xfrm>
            <a:off x="3419872" y="285293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282240" y="3454191"/>
            <a:ext cx="217759" cy="3348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B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913789" y="4069786"/>
            <a:ext cx="50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C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614607" y="4882980"/>
            <a:ext cx="351378" cy="369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D</a:t>
            </a:r>
          </a:p>
        </p:txBody>
      </p:sp>
      <p:sp>
        <p:nvSpPr>
          <p:cNvPr id="29" name="Ellipse 28"/>
          <p:cNvSpPr/>
          <p:nvPr/>
        </p:nvSpPr>
        <p:spPr>
          <a:xfrm>
            <a:off x="5292080" y="407707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0" name="Ellipse 29"/>
          <p:cNvSpPr/>
          <p:nvPr/>
        </p:nvSpPr>
        <p:spPr>
          <a:xfrm>
            <a:off x="5580112" y="515719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1" name="Ellipse 30"/>
          <p:cNvSpPr/>
          <p:nvPr/>
        </p:nvSpPr>
        <p:spPr>
          <a:xfrm>
            <a:off x="3419872" y="31409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fr-CA" dirty="0" err="1"/>
              <a:t>CPPs</a:t>
            </a:r>
            <a:r>
              <a:rPr lang="fr-CA" dirty="0"/>
              <a:t> avec dotations inégales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331641" y="5085184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331640" y="2348880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35696" y="1556792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51920" y="505324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60777" y="2060848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339185" y="5085184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339184" y="2348880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652120" y="162880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7884368" y="508518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788024" y="1988840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25" name="Forme libre 24"/>
          <p:cNvSpPr/>
          <p:nvPr/>
        </p:nvSpPr>
        <p:spPr>
          <a:xfrm>
            <a:off x="1331640" y="3757102"/>
            <a:ext cx="2243088" cy="129922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1" name="Forme libre 30"/>
          <p:cNvSpPr/>
          <p:nvPr/>
        </p:nvSpPr>
        <p:spPr>
          <a:xfrm>
            <a:off x="5353248" y="2748990"/>
            <a:ext cx="1234976" cy="2307332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6" name="Connecteur droit 25"/>
          <p:cNvCxnSpPr/>
          <p:nvPr/>
        </p:nvCxnSpPr>
        <p:spPr>
          <a:xfrm>
            <a:off x="1475656" y="2604974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2411760" y="318103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3059832" y="41891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0" name="Connecteur droit 29"/>
          <p:cNvCxnSpPr/>
          <p:nvPr/>
        </p:nvCxnSpPr>
        <p:spPr>
          <a:xfrm>
            <a:off x="5580112" y="2604974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516216" y="318103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5868144" y="289300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1" name="ZoneTexte 20"/>
          <p:cNvSpPr txBox="1"/>
          <p:nvPr/>
        </p:nvSpPr>
        <p:spPr>
          <a:xfrm>
            <a:off x="827584" y="5733256"/>
            <a:ext cx="8456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N.B. : la dotation </a:t>
            </a:r>
            <a:r>
              <a:rPr lang="fr-CA" dirty="0" err="1"/>
              <a:t>rel</a:t>
            </a:r>
            <a:r>
              <a:rPr lang="fr-CA" dirty="0"/>
              <a:t>. en </a:t>
            </a:r>
            <a:r>
              <a:rPr lang="fr-CA" dirty="0" err="1"/>
              <a:t>fctrs</a:t>
            </a:r>
            <a:r>
              <a:rPr lang="fr-CA" dirty="0"/>
              <a:t> est l’unique </a:t>
            </a:r>
            <a:r>
              <a:rPr lang="fr-CA" dirty="0" err="1"/>
              <a:t>diff</a:t>
            </a:r>
            <a:r>
              <a:rPr lang="fr-CA" dirty="0"/>
              <a:t>. entre les 2 pays.</a:t>
            </a:r>
          </a:p>
          <a:p>
            <a:r>
              <a:rPr lang="fr-CA" dirty="0"/>
              <a:t>Ici, on a L</a:t>
            </a:r>
            <a:r>
              <a:rPr lang="fr-CA" baseline="-25000" dirty="0"/>
              <a:t>1</a:t>
            </a:r>
            <a:r>
              <a:rPr lang="fr-CA" dirty="0"/>
              <a:t>/K</a:t>
            </a:r>
            <a:r>
              <a:rPr lang="fr-CA" baseline="-25000" dirty="0"/>
              <a:t>1</a:t>
            </a:r>
            <a:r>
              <a:rPr lang="fr-CA" dirty="0"/>
              <a:t> &lt; L</a:t>
            </a:r>
            <a:r>
              <a:rPr lang="fr-CA" baseline="-25000" dirty="0"/>
              <a:t>2</a:t>
            </a:r>
            <a:r>
              <a:rPr lang="fr-CA" dirty="0"/>
              <a:t>/K</a:t>
            </a:r>
            <a:r>
              <a:rPr lang="fr-CA" baseline="-25000" dirty="0"/>
              <a:t>2</a:t>
            </a:r>
            <a:r>
              <a:rPr lang="fr-CA" dirty="0"/>
              <a:t> (n’oubliez pas que la </a:t>
            </a:r>
            <a:r>
              <a:rPr lang="fr-CA" dirty="0" err="1"/>
              <a:t>prod</a:t>
            </a:r>
            <a:r>
              <a:rPr lang="fr-CA" dirty="0"/>
              <a:t> de x est </a:t>
            </a:r>
            <a:r>
              <a:rPr lang="fr-CA" dirty="0" err="1"/>
              <a:t>rel</a:t>
            </a:r>
            <a:r>
              <a:rPr lang="fr-CA" dirty="0"/>
              <a:t>. plus intensive en K).</a:t>
            </a:r>
          </a:p>
          <a:p>
            <a:endParaRPr lang="fr-CA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179512" y="3532946"/>
            <a:ext cx="1475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y</a:t>
            </a:r>
            <a:r>
              <a:rPr lang="fr-FR" sz="2000" dirty="0">
                <a:latin typeface="Times"/>
              </a:rPr>
              <a:t>(K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4211960" y="2524834"/>
            <a:ext cx="1475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y</a:t>
            </a:r>
            <a:r>
              <a:rPr lang="fr-FR" sz="2000" dirty="0">
                <a:latin typeface="Times"/>
              </a:rPr>
              <a:t>(K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2771800" y="5085184"/>
            <a:ext cx="1475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Times"/>
              </a:rPr>
              <a:t>F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(K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940152" y="5085184"/>
            <a:ext cx="1475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>
                <a:latin typeface="Times"/>
              </a:rPr>
              <a:t>F</a:t>
            </a:r>
            <a:r>
              <a:rPr lang="fr-FR" sz="2000" baseline="-25000">
                <a:latin typeface="Times"/>
              </a:rPr>
              <a:t>x</a:t>
            </a:r>
            <a:r>
              <a:rPr lang="fr-FR" sz="2000">
                <a:latin typeface="Times"/>
              </a:rPr>
              <a:t>(K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>
                <a:latin typeface="Times"/>
              </a:rPr>
              <a:t>, L</a:t>
            </a:r>
            <a:r>
              <a:rPr lang="fr-FR" sz="2000" baseline="-25000" dirty="0">
                <a:latin typeface="Times"/>
              </a:rPr>
              <a:t>2</a:t>
            </a:r>
            <a:r>
              <a:rPr lang="fr-FR" sz="2000">
                <a:latin typeface="Times"/>
              </a:rPr>
              <a:t>)</a:t>
            </a:r>
            <a:endParaRPr lang="fr-FR" baseline="-25000" dirty="0">
              <a:latin typeface="Times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343800" y="1988840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N.B.: </a:t>
            </a:r>
            <a:r>
              <a:rPr lang="fr-CA" dirty="0">
                <a:sym typeface="Symbol"/>
              </a:rPr>
              <a:t></a:t>
            </a:r>
            <a:r>
              <a:rPr lang="fr-CA" baseline="-25000" dirty="0">
                <a:sym typeface="Symbol"/>
              </a:rPr>
              <a:t> 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baseline="-25000" dirty="0"/>
              <a:t> </a:t>
            </a:r>
            <a:r>
              <a:rPr lang="fr-CA" dirty="0"/>
              <a:t>le pays 1 produit </a:t>
            </a:r>
            <a:r>
              <a:rPr lang="fr-CA" dirty="0" err="1"/>
              <a:t>rel</a:t>
            </a:r>
            <a:r>
              <a:rPr lang="fr-CA" dirty="0"/>
              <a:t>. plus de x que de y que le pays 2</a:t>
            </a:r>
          </a:p>
        </p:txBody>
      </p:sp>
      <p:sp>
        <p:nvSpPr>
          <p:cNvPr id="35" name="Espace réservé du numéro de diapositive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48</a:t>
            </a:fld>
            <a:endParaRPr lang="fr-CA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011344" cy="1143000"/>
          </a:xfrm>
        </p:spPr>
        <p:txBody>
          <a:bodyPr>
            <a:noAutofit/>
          </a:bodyPr>
          <a:lstStyle/>
          <a:p>
            <a:r>
              <a:rPr lang="fr-CA" dirty="0"/>
              <a:t>Éco. à 2 </a:t>
            </a:r>
            <a:r>
              <a:rPr lang="fr-CA" dirty="0" err="1"/>
              <a:t>fctrs</a:t>
            </a:r>
            <a:r>
              <a:rPr lang="fr-CA" dirty="0"/>
              <a:t> et techno. de </a:t>
            </a:r>
            <a:r>
              <a:rPr lang="fr-CA" dirty="0" err="1"/>
              <a:t>prod</a:t>
            </a:r>
            <a:r>
              <a:rPr lang="fr-CA" dirty="0"/>
              <a:t>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5365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/>
              <a:t>Avec 1 </a:t>
            </a:r>
            <a:r>
              <a:rPr lang="fr-CA" dirty="0" err="1"/>
              <a:t>factr</a:t>
            </a:r>
            <a:r>
              <a:rPr lang="fr-CA" dirty="0"/>
              <a:t>, on décide seul. </a:t>
            </a:r>
            <a:r>
              <a:rPr lang="fr-CA" i="1" dirty="0"/>
              <a:t>combien</a:t>
            </a:r>
            <a:r>
              <a:rPr lang="fr-CA" dirty="0"/>
              <a:t> produire</a:t>
            </a:r>
          </a:p>
          <a:p>
            <a:endParaRPr lang="fr-CA" dirty="0"/>
          </a:p>
          <a:p>
            <a:r>
              <a:rPr lang="fr-CA" dirty="0"/>
              <a:t>Avec 2 </a:t>
            </a:r>
            <a:r>
              <a:rPr lang="fr-CA" dirty="0" err="1"/>
              <a:t>fctrs</a:t>
            </a:r>
            <a:r>
              <a:rPr lang="fr-CA" dirty="0"/>
              <a:t>, on décide </a:t>
            </a:r>
            <a:r>
              <a:rPr lang="fr-CA" i="1" dirty="0"/>
              <a:t>combien</a:t>
            </a:r>
            <a:r>
              <a:rPr lang="fr-CA" dirty="0"/>
              <a:t> produire et </a:t>
            </a:r>
            <a:r>
              <a:rPr lang="fr-CA" i="1" dirty="0"/>
              <a:t>comment </a:t>
            </a:r>
            <a:r>
              <a:rPr lang="fr-CA" dirty="0"/>
              <a:t>produire, c.-à-d. avec quelle combinaison L et K</a:t>
            </a:r>
          </a:p>
          <a:p>
            <a:endParaRPr lang="fr-CA" dirty="0"/>
          </a:p>
          <a:p>
            <a:r>
              <a:rPr lang="fr-CA" dirty="0"/>
              <a:t>Px/</a:t>
            </a:r>
            <a:r>
              <a:rPr lang="fr-CA" dirty="0" err="1"/>
              <a:t>Py</a:t>
            </a:r>
            <a:r>
              <a:rPr lang="fr-CA" dirty="0"/>
              <a:t> affecte la 1ere question, w/r affecte la 2</a:t>
            </a:r>
            <a:r>
              <a:rPr lang="fr-CA" baseline="30000" dirty="0"/>
              <a:t>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49</a:t>
            </a:fld>
            <a:endParaRPr lang="fr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fr-CA" dirty="0">
                <a:latin typeface="+mn-lt"/>
              </a:rPr>
              <a:t>La théorie classique des av. comparatifs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lnSpcReduction="10000"/>
          </a:bodyPr>
          <a:lstStyle/>
          <a:p>
            <a:r>
              <a:rPr lang="fr-CA" dirty="0"/>
              <a:t>Énoncée par Ricardo dans ses</a:t>
            </a:r>
            <a:r>
              <a:rPr lang="fr-CA" i="1" dirty="0"/>
              <a:t> Principes de l’économie politique et de l’impôt</a:t>
            </a:r>
            <a:r>
              <a:rPr lang="fr-CA" dirty="0"/>
              <a:t> en 1817</a:t>
            </a:r>
          </a:p>
          <a:p>
            <a:endParaRPr lang="fr-CA" dirty="0"/>
          </a:p>
          <a:p>
            <a:r>
              <a:rPr lang="fr-CA" dirty="0"/>
              <a:t>Explique les bénéfices que les nations retirent du commerce</a:t>
            </a:r>
          </a:p>
          <a:p>
            <a:endParaRPr lang="fr-CA" dirty="0"/>
          </a:p>
          <a:p>
            <a:r>
              <a:rPr lang="fr-CA"/>
              <a:t>Basée </a:t>
            </a:r>
            <a:r>
              <a:rPr lang="fr-CA" dirty="0"/>
              <a:t>sur des écarts donnés (exogènes) </a:t>
            </a:r>
            <a:r>
              <a:rPr lang="fr-CA"/>
              <a:t>de productivités </a:t>
            </a:r>
            <a:r>
              <a:rPr lang="fr-CA" dirty="0"/>
              <a:t>relatives</a:t>
            </a:r>
          </a:p>
          <a:p>
            <a:pPr lvl="1"/>
            <a:r>
              <a:rPr lang="fr-CA" dirty="0"/>
              <a:t>Les théories modernes cherchent à expliquer (</a:t>
            </a:r>
            <a:r>
              <a:rPr lang="fr-CA" dirty="0" err="1"/>
              <a:t>endogénéïser</a:t>
            </a:r>
            <a:r>
              <a:rPr lang="fr-CA" dirty="0"/>
              <a:t>) ces écarts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Production, échange et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637112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En autarcie, on a P</a:t>
            </a:r>
            <a:r>
              <a:rPr lang="fr-CA" baseline="-25000" dirty="0"/>
              <a:t>1x</a:t>
            </a:r>
            <a:r>
              <a:rPr lang="fr-CA" dirty="0"/>
              <a:t>/P</a:t>
            </a:r>
            <a:r>
              <a:rPr lang="fr-CA" baseline="-25000" dirty="0"/>
              <a:t>1y</a:t>
            </a:r>
            <a:r>
              <a:rPr lang="fr-CA" dirty="0"/>
              <a:t>&lt;P</a:t>
            </a:r>
            <a:r>
              <a:rPr lang="fr-CA" baseline="-25000" dirty="0"/>
              <a:t>2x</a:t>
            </a:r>
            <a:r>
              <a:rPr lang="fr-CA" dirty="0"/>
              <a:t>/P</a:t>
            </a:r>
            <a:r>
              <a:rPr lang="fr-CA" baseline="-25000" dirty="0"/>
              <a:t>2y</a:t>
            </a:r>
            <a:r>
              <a:rPr lang="fr-CA" dirty="0"/>
              <a:t> </a:t>
            </a:r>
          </a:p>
          <a:p>
            <a:pPr lvl="1"/>
            <a:r>
              <a:rPr lang="fr-CA" dirty="0"/>
              <a:t>K</a:t>
            </a:r>
            <a:r>
              <a:rPr lang="fr-CA" baseline="-25000" dirty="0"/>
              <a:t>1</a:t>
            </a:r>
            <a:r>
              <a:rPr lang="fr-CA" dirty="0"/>
              <a:t>/L</a:t>
            </a:r>
            <a:r>
              <a:rPr lang="fr-CA" baseline="-25000" dirty="0"/>
              <a:t>1</a:t>
            </a:r>
            <a:r>
              <a:rPr lang="fr-CA" dirty="0"/>
              <a:t>&gt;K</a:t>
            </a:r>
            <a:r>
              <a:rPr lang="fr-CA" baseline="-25000" dirty="0"/>
              <a:t>2</a:t>
            </a:r>
            <a:r>
              <a:rPr lang="fr-CA" dirty="0"/>
              <a:t>/L</a:t>
            </a:r>
            <a:r>
              <a:rPr lang="fr-CA" baseline="-25000" dirty="0"/>
              <a:t>2 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 r</a:t>
            </a:r>
            <a:r>
              <a:rPr lang="fr-CA" baseline="-25000" dirty="0"/>
              <a:t>1</a:t>
            </a:r>
            <a:r>
              <a:rPr lang="fr-CA" dirty="0"/>
              <a:t>/w</a:t>
            </a:r>
            <a:r>
              <a:rPr lang="fr-CA" baseline="-25000" dirty="0"/>
              <a:t>1</a:t>
            </a:r>
            <a:r>
              <a:rPr lang="fr-CA" dirty="0"/>
              <a:t>&lt;r</a:t>
            </a:r>
            <a:r>
              <a:rPr lang="fr-CA" baseline="-25000" dirty="0"/>
              <a:t>2</a:t>
            </a:r>
            <a:r>
              <a:rPr lang="fr-CA" dirty="0"/>
              <a:t>/w</a:t>
            </a:r>
            <a:r>
              <a:rPr lang="fr-CA" baseline="-25000" dirty="0"/>
              <a:t>2 </a:t>
            </a:r>
            <a:r>
              <a:rPr lang="fr-CA" dirty="0">
                <a:sym typeface="Symbol"/>
              </a:rPr>
              <a:t> </a:t>
            </a:r>
            <a:r>
              <a:rPr lang="fr-CA" dirty="0"/>
              <a:t>P</a:t>
            </a:r>
            <a:r>
              <a:rPr lang="fr-CA" baseline="-25000" dirty="0"/>
              <a:t>1x</a:t>
            </a:r>
            <a:r>
              <a:rPr lang="fr-CA" dirty="0"/>
              <a:t>/P</a:t>
            </a:r>
            <a:r>
              <a:rPr lang="fr-CA" baseline="-25000" dirty="0"/>
              <a:t>1y</a:t>
            </a:r>
            <a:r>
              <a:rPr lang="fr-CA" dirty="0"/>
              <a:t>&lt;P</a:t>
            </a:r>
            <a:r>
              <a:rPr lang="fr-CA" baseline="-25000" dirty="0"/>
              <a:t>2x</a:t>
            </a:r>
            <a:r>
              <a:rPr lang="fr-CA" dirty="0"/>
              <a:t>/P</a:t>
            </a:r>
            <a:r>
              <a:rPr lang="fr-CA" baseline="-25000" dirty="0"/>
              <a:t>2y</a:t>
            </a:r>
            <a:endParaRPr lang="fr-CA" dirty="0"/>
          </a:p>
          <a:p>
            <a:pPr marL="36576" indent="0">
              <a:buNone/>
            </a:pPr>
            <a:endParaRPr lang="fr-CA" dirty="0"/>
          </a:p>
          <a:p>
            <a:r>
              <a:rPr lang="fr-CA" dirty="0"/>
              <a:t>Puisque P</a:t>
            </a:r>
            <a:r>
              <a:rPr lang="fr-CA" baseline="-25000" dirty="0"/>
              <a:t>1x</a:t>
            </a:r>
            <a:r>
              <a:rPr lang="fr-CA" dirty="0"/>
              <a:t>/P</a:t>
            </a:r>
            <a:r>
              <a:rPr lang="fr-CA" baseline="-25000" dirty="0"/>
              <a:t>1y</a:t>
            </a:r>
            <a:r>
              <a:rPr lang="fr-CA" dirty="0"/>
              <a:t>&lt;P</a:t>
            </a:r>
            <a:r>
              <a:rPr lang="fr-CA" baseline="-25000" dirty="0"/>
              <a:t>2x</a:t>
            </a:r>
            <a:r>
              <a:rPr lang="fr-CA" dirty="0"/>
              <a:t>/P</a:t>
            </a:r>
            <a:r>
              <a:rPr lang="fr-CA" baseline="-25000" dirty="0"/>
              <a:t>2y</a:t>
            </a:r>
            <a:r>
              <a:rPr lang="fr-CA" dirty="0"/>
              <a:t>, que CR</a:t>
            </a:r>
            <a:r>
              <a:rPr lang="fr-CA" baseline="-25000" dirty="0"/>
              <a:t>1x = </a:t>
            </a:r>
            <a:r>
              <a:rPr lang="fr-CA" dirty="0"/>
              <a:t>P</a:t>
            </a:r>
            <a:r>
              <a:rPr lang="fr-CA" baseline="-25000" dirty="0"/>
              <a:t>1x</a:t>
            </a:r>
            <a:r>
              <a:rPr lang="fr-CA" dirty="0"/>
              <a:t>/P</a:t>
            </a:r>
            <a:r>
              <a:rPr lang="fr-CA" baseline="-25000" dirty="0"/>
              <a:t>1y</a:t>
            </a:r>
            <a:r>
              <a:rPr lang="fr-CA" dirty="0"/>
              <a:t> et que CR</a:t>
            </a:r>
            <a:r>
              <a:rPr lang="fr-CA" baseline="-25000" dirty="0"/>
              <a:t>2x</a:t>
            </a:r>
            <a:r>
              <a:rPr lang="fr-CA" dirty="0"/>
              <a:t> = P</a:t>
            </a:r>
            <a:r>
              <a:rPr lang="fr-CA" baseline="-25000" dirty="0"/>
              <a:t>2x</a:t>
            </a:r>
            <a:r>
              <a:rPr lang="fr-CA" dirty="0"/>
              <a:t>/P</a:t>
            </a:r>
            <a:r>
              <a:rPr lang="fr-CA" baseline="-25000" dirty="0"/>
              <a:t>2y</a:t>
            </a:r>
            <a:r>
              <a:rPr lang="fr-CA" dirty="0"/>
              <a:t>, 1 a av. </a:t>
            </a:r>
            <a:r>
              <a:rPr lang="fr-CA" dirty="0" err="1"/>
              <a:t>comp</a:t>
            </a:r>
            <a:r>
              <a:rPr lang="fr-CA" dirty="0"/>
              <a:t>. dans x et 2 dans y</a:t>
            </a:r>
          </a:p>
          <a:p>
            <a:endParaRPr lang="fr-CA" dirty="0"/>
          </a:p>
          <a:p>
            <a:r>
              <a:rPr lang="fr-CA" dirty="0"/>
              <a:t>Ouverture </a:t>
            </a:r>
            <a:r>
              <a:rPr lang="fr-CA" dirty="0">
                <a:sym typeface="Symbol"/>
              </a:rPr>
              <a:t> 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unique compris entre les 2 prix d’autarcie émerge auquel le pays 1 vendra des </a:t>
            </a:r>
            <a:r>
              <a:rPr lang="fr-CA" dirty="0" err="1"/>
              <a:t>Qx</a:t>
            </a:r>
            <a:r>
              <a:rPr lang="fr-CA" dirty="0"/>
              <a:t> au pays 2 en échange de </a:t>
            </a:r>
            <a:r>
              <a:rPr lang="fr-CA" dirty="0" err="1"/>
              <a:t>Qy</a:t>
            </a:r>
            <a:endParaRPr lang="fr-CA" dirty="0"/>
          </a:p>
          <a:p>
            <a:endParaRPr lang="fr-CA" dirty="0"/>
          </a:p>
          <a:p>
            <a:r>
              <a:rPr lang="fr-CA" dirty="0"/>
              <a:t>La convergence des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convergence des </a:t>
            </a:r>
            <a:r>
              <a:rPr lang="fr-CA" dirty="0" err="1">
                <a:sym typeface="Symbol"/>
              </a:rPr>
              <a:t>CR</a:t>
            </a:r>
            <a:r>
              <a:rPr lang="fr-CA" baseline="-25000" dirty="0" err="1">
                <a:sym typeface="Symbol"/>
              </a:rPr>
              <a:t>x</a:t>
            </a:r>
            <a:r>
              <a:rPr lang="fr-CA" dirty="0"/>
              <a:t> et SP partielles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50</a:t>
            </a:fld>
            <a:endParaRPr lang="fr-CA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25760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Production en autarcie et SP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480858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480857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984913" y="126876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001137" y="476521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909994" y="177281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5488402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 flipV="1">
            <a:off x="5488401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801337" y="134076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8033585" y="479715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937241" y="1700808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7236296" y="364502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23528" y="5445224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Le pays 1 se spécialise dans la </a:t>
            </a:r>
            <a:r>
              <a:rPr lang="fr-CA" dirty="0" err="1"/>
              <a:t>prod</a:t>
            </a:r>
            <a:r>
              <a:rPr lang="fr-CA" dirty="0"/>
              <a:t>. du bien x et les pays 2 dans la </a:t>
            </a:r>
            <a:r>
              <a:rPr lang="fr-CA" dirty="0" err="1"/>
              <a:t>prod</a:t>
            </a:r>
            <a:r>
              <a:rPr lang="fr-CA" dirty="0"/>
              <a:t>. du bien y. Parce qu’il y détient un avantage comparatif, chaque pays se spécialise dans la </a:t>
            </a:r>
            <a:r>
              <a:rPr lang="fr-CA" dirty="0" err="1"/>
              <a:t>prod</a:t>
            </a:r>
            <a:r>
              <a:rPr lang="fr-CA" dirty="0"/>
              <a:t>. </a:t>
            </a:r>
            <a:r>
              <a:rPr lang="fr-CA" dirty="0" err="1"/>
              <a:t>rel</a:t>
            </a:r>
            <a:r>
              <a:rPr lang="fr-CA" dirty="0"/>
              <a:t>. plus intensive en </a:t>
            </a:r>
            <a:r>
              <a:rPr lang="fr-CA" dirty="0" err="1"/>
              <a:t>fctr</a:t>
            </a:r>
            <a:r>
              <a:rPr lang="fr-CA" dirty="0"/>
              <a:t> dont le pays est </a:t>
            </a:r>
            <a:r>
              <a:rPr lang="fr-CA" dirty="0" err="1"/>
              <a:t>rel</a:t>
            </a:r>
            <a:r>
              <a:rPr lang="fr-CA" dirty="0"/>
              <a:t>. mieux doté. (Théorème </a:t>
            </a:r>
            <a:r>
              <a:rPr lang="fr-CA" dirty="0" err="1"/>
              <a:t>Heckscher</a:t>
            </a:r>
            <a:r>
              <a:rPr lang="fr-CA" dirty="0"/>
              <a:t>-Ohlin) </a:t>
            </a:r>
            <a:endParaRPr lang="fr-FR" baseline="-25000" dirty="0">
              <a:latin typeface="Times"/>
            </a:endParaRPr>
          </a:p>
          <a:p>
            <a:endParaRPr lang="fr-CA" dirty="0"/>
          </a:p>
        </p:txBody>
      </p:sp>
      <p:cxnSp>
        <p:nvCxnSpPr>
          <p:cNvPr id="43" name="Connecteur droit 42"/>
          <p:cNvCxnSpPr/>
          <p:nvPr/>
        </p:nvCxnSpPr>
        <p:spPr>
          <a:xfrm>
            <a:off x="1835696" y="2492896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1907704" y="22048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505254" y="371703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3131840" y="4077072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SP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156176" y="242088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SP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177662" y="33477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5940152" y="1988840"/>
            <a:ext cx="1152128" cy="26642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6012160" y="184482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(P</a:t>
            </a:r>
            <a:r>
              <a:rPr lang="fr-CA" baseline="-25000" dirty="0">
                <a:solidFill>
                  <a:srgbClr val="FF0000"/>
                </a:solidFill>
              </a:rPr>
              <a:t>2x</a:t>
            </a:r>
            <a:r>
              <a:rPr lang="fr-CA" dirty="0">
                <a:solidFill>
                  <a:srgbClr val="FF0000"/>
                </a:solidFill>
              </a:rPr>
              <a:t>/P</a:t>
            </a:r>
            <a:r>
              <a:rPr lang="fr-CA" baseline="-25000" dirty="0">
                <a:solidFill>
                  <a:srgbClr val="FF0000"/>
                </a:solidFill>
              </a:rPr>
              <a:t>2y</a:t>
            </a:r>
            <a:r>
              <a:rPr lang="fr-CA" dirty="0">
                <a:solidFill>
                  <a:srgbClr val="FF0000"/>
                </a:solidFill>
              </a:rPr>
              <a:t>)</a:t>
            </a:r>
            <a:r>
              <a:rPr lang="fr-CA" baseline="30000" dirty="0">
                <a:solidFill>
                  <a:srgbClr val="FF0000"/>
                </a:solidFill>
              </a:rPr>
              <a:t>autarcie</a:t>
            </a:r>
          </a:p>
        </p:txBody>
      </p:sp>
      <p:sp>
        <p:nvSpPr>
          <p:cNvPr id="34" name="Forme libre 33"/>
          <p:cNvSpPr/>
          <p:nvPr/>
        </p:nvSpPr>
        <p:spPr>
          <a:xfrm>
            <a:off x="5508104" y="2492896"/>
            <a:ext cx="1234976" cy="2307332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57" name="Connecteur droit 56"/>
          <p:cNvCxnSpPr/>
          <p:nvPr/>
        </p:nvCxnSpPr>
        <p:spPr>
          <a:xfrm>
            <a:off x="5652120" y="2276872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orme libre 57"/>
          <p:cNvSpPr/>
          <p:nvPr/>
        </p:nvSpPr>
        <p:spPr>
          <a:xfrm>
            <a:off x="1475656" y="3501008"/>
            <a:ext cx="2243088" cy="129922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62" name="Connecteur droit 61"/>
          <p:cNvCxnSpPr/>
          <p:nvPr/>
        </p:nvCxnSpPr>
        <p:spPr>
          <a:xfrm>
            <a:off x="1835696" y="3356992"/>
            <a:ext cx="2664296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Ellipse 63"/>
          <p:cNvSpPr/>
          <p:nvPr/>
        </p:nvSpPr>
        <p:spPr>
          <a:xfrm>
            <a:off x="3347864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5" name="ZoneTexte 64"/>
          <p:cNvSpPr txBox="1"/>
          <p:nvPr/>
        </p:nvSpPr>
        <p:spPr>
          <a:xfrm>
            <a:off x="3923928" y="37797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(P</a:t>
            </a:r>
            <a:r>
              <a:rPr lang="fr-CA" baseline="-25000" dirty="0">
                <a:solidFill>
                  <a:srgbClr val="FF0000"/>
                </a:solidFill>
              </a:rPr>
              <a:t>1x</a:t>
            </a:r>
            <a:r>
              <a:rPr lang="fr-CA" dirty="0">
                <a:solidFill>
                  <a:srgbClr val="FF0000"/>
                </a:solidFill>
              </a:rPr>
              <a:t>/P</a:t>
            </a:r>
            <a:r>
              <a:rPr lang="fr-CA" baseline="-25000" dirty="0">
                <a:solidFill>
                  <a:srgbClr val="FF0000"/>
                </a:solidFill>
              </a:rPr>
              <a:t>1y</a:t>
            </a:r>
            <a:r>
              <a:rPr lang="fr-CA" dirty="0">
                <a:solidFill>
                  <a:srgbClr val="FF0000"/>
                </a:solidFill>
              </a:rPr>
              <a:t>)</a:t>
            </a:r>
            <a:r>
              <a:rPr lang="fr-CA" baseline="30000" dirty="0">
                <a:solidFill>
                  <a:srgbClr val="FF0000"/>
                </a:solidFill>
              </a:rPr>
              <a:t>autarcie</a:t>
            </a:r>
          </a:p>
        </p:txBody>
      </p:sp>
      <p:sp>
        <p:nvSpPr>
          <p:cNvPr id="44" name="Ellipse 43"/>
          <p:cNvSpPr/>
          <p:nvPr/>
        </p:nvSpPr>
        <p:spPr>
          <a:xfrm>
            <a:off x="6449847" y="328498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6" name="Ellipse 45"/>
          <p:cNvSpPr/>
          <p:nvPr/>
        </p:nvSpPr>
        <p:spPr>
          <a:xfrm>
            <a:off x="6084168" y="270892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7" name="Ellipse 46"/>
          <p:cNvSpPr/>
          <p:nvPr/>
        </p:nvSpPr>
        <p:spPr>
          <a:xfrm>
            <a:off x="2782640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3" name="Espace réservé du numéro de diapositive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51</a:t>
            </a:fld>
            <a:endParaRPr lang="fr-CA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Échange, prix et salaires relatifs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/>
          </a:bodyPr>
          <a:lstStyle/>
          <a:p>
            <a:r>
              <a:rPr lang="fr-CA" dirty="0"/>
              <a:t>Dans le pays 1, on a :</a:t>
            </a:r>
          </a:p>
          <a:p>
            <a:pPr lvl="1"/>
            <a:r>
              <a:rPr lang="fr-CA" dirty="0">
                <a:sym typeface="Symbol"/>
              </a:rPr>
              <a:t> 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 </a:t>
            </a:r>
            <a:r>
              <a:rPr lang="fr-CA" dirty="0"/>
              <a:t>Q</a:t>
            </a:r>
            <a:r>
              <a:rPr lang="fr-CA" baseline="-25000" dirty="0"/>
              <a:t>1x</a:t>
            </a:r>
            <a:r>
              <a:rPr lang="fr-CA" dirty="0"/>
              <a:t>/Q</a:t>
            </a:r>
            <a:r>
              <a:rPr lang="fr-CA" baseline="-25000" dirty="0"/>
              <a:t>1y</a:t>
            </a:r>
            <a:r>
              <a:rPr lang="fr-CA" dirty="0">
                <a:sym typeface="Symbol"/>
              </a:rPr>
              <a:t> 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 </a:t>
            </a:r>
            <a:r>
              <a:rPr lang="fr-CA" dirty="0"/>
              <a:t>D</a:t>
            </a:r>
            <a:r>
              <a:rPr lang="fr-CA" baseline="30000" dirty="0"/>
              <a:t>K</a:t>
            </a:r>
            <a:r>
              <a:rPr lang="fr-CA" dirty="0"/>
              <a:t>/D</a:t>
            </a:r>
            <a:r>
              <a:rPr lang="fr-CA" baseline="30000" dirty="0"/>
              <a:t>L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 r/w ( </a:t>
            </a:r>
            <a:r>
              <a:rPr lang="fr-CA" dirty="0"/>
              <a:t>w/r)</a:t>
            </a:r>
          </a:p>
          <a:p>
            <a:endParaRPr lang="fr-CA" dirty="0"/>
          </a:p>
          <a:p>
            <a:r>
              <a:rPr lang="fr-CA" dirty="0"/>
              <a:t>Dans le pays 2, on a :</a:t>
            </a:r>
          </a:p>
          <a:p>
            <a:pPr lvl="1"/>
            <a:r>
              <a:rPr lang="fr-CA" dirty="0">
                <a:sym typeface="Symbol"/>
              </a:rPr>
              <a:t> 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 </a:t>
            </a:r>
            <a:r>
              <a:rPr lang="fr-CA" dirty="0"/>
              <a:t>Q</a:t>
            </a:r>
            <a:r>
              <a:rPr lang="fr-CA" baseline="-25000" dirty="0"/>
              <a:t>2y</a:t>
            </a:r>
            <a:r>
              <a:rPr lang="fr-CA" dirty="0"/>
              <a:t>/Q</a:t>
            </a:r>
            <a:r>
              <a:rPr lang="fr-CA" baseline="-25000" dirty="0"/>
              <a:t>2x</a:t>
            </a:r>
            <a:r>
              <a:rPr lang="fr-CA" dirty="0">
                <a:sym typeface="Symbol"/>
              </a:rPr>
              <a:t> 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 </a:t>
            </a:r>
            <a:r>
              <a:rPr lang="fr-CA" dirty="0"/>
              <a:t>D</a:t>
            </a:r>
            <a:r>
              <a:rPr lang="fr-CA" baseline="30000" dirty="0"/>
              <a:t>L</a:t>
            </a:r>
            <a:r>
              <a:rPr lang="fr-CA" dirty="0"/>
              <a:t>/D</a:t>
            </a:r>
            <a:r>
              <a:rPr lang="fr-CA" baseline="30000" dirty="0"/>
              <a:t>K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 w/r ( r</a:t>
            </a:r>
            <a:r>
              <a:rPr lang="fr-CA" dirty="0"/>
              <a:t>/w)</a:t>
            </a:r>
          </a:p>
          <a:p>
            <a:endParaRPr lang="fr-CA" dirty="0"/>
          </a:p>
          <a:p>
            <a:r>
              <a:rPr lang="fr-CA" dirty="0"/>
              <a:t>C’est le TSS! En important le bien intensif en L, le pays 1 importe en quelque sorte le </a:t>
            </a:r>
            <a:r>
              <a:rPr lang="fr-CA" dirty="0" err="1"/>
              <a:t>fctr</a:t>
            </a:r>
            <a:r>
              <a:rPr lang="fr-CA" dirty="0"/>
              <a:t> L abondant du pays 2, et vice versa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52</a:t>
            </a:fld>
            <a:endParaRPr lang="fr-CA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Connecteur droit 31"/>
          <p:cNvCxnSpPr/>
          <p:nvPr/>
        </p:nvCxnSpPr>
        <p:spPr>
          <a:xfrm flipH="1">
            <a:off x="3573293" y="4221088"/>
            <a:ext cx="344697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flipH="1" flipV="1">
            <a:off x="5131292" y="2940914"/>
            <a:ext cx="1063113" cy="156820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flipH="1" flipV="1">
            <a:off x="6077180" y="2952443"/>
            <a:ext cx="1116989" cy="16242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Line 2"/>
          <p:cNvSpPr>
            <a:spLocks noChangeShapeType="1"/>
          </p:cNvSpPr>
          <p:nvPr/>
        </p:nvSpPr>
        <p:spPr bwMode="auto">
          <a:xfrm flipH="1" flipV="1">
            <a:off x="1835696" y="4941168"/>
            <a:ext cx="309634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Impacts de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baseline="-25000" dirty="0"/>
              <a:t> </a:t>
            </a:r>
            <a:r>
              <a:rPr lang="fr-CA" dirty="0"/>
              <a:t> sur le marché des facteurs, pays 1 (P.D.)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4752886" y="4941168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4752885" y="2164794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27766" y="1700808"/>
            <a:ext cx="2268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Intensités factorielles</a:t>
            </a:r>
            <a:endParaRPr lang="fr-FR" dirty="0">
              <a:latin typeface="Times"/>
            </a:endParaRPr>
          </a:p>
        </p:txBody>
      </p:sp>
      <p:sp>
        <p:nvSpPr>
          <p:cNvPr id="25" name="Forme libre 24"/>
          <p:cNvSpPr/>
          <p:nvPr/>
        </p:nvSpPr>
        <p:spPr>
          <a:xfrm rot="16200000">
            <a:off x="2373547" y="2507882"/>
            <a:ext cx="2399491" cy="2323066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4" name="Ellipse 43"/>
          <p:cNvSpPr/>
          <p:nvPr/>
        </p:nvSpPr>
        <p:spPr>
          <a:xfrm>
            <a:off x="3438384" y="414908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85" name="Connecteur droit 84"/>
          <p:cNvCxnSpPr/>
          <p:nvPr/>
        </p:nvCxnSpPr>
        <p:spPr>
          <a:xfrm>
            <a:off x="6228184" y="3100898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>
            <a:stCxn id="127" idx="6"/>
            <a:endCxn id="43" idx="6"/>
          </p:cNvCxnSpPr>
          <p:nvPr/>
        </p:nvCxnSpPr>
        <p:spPr>
          <a:xfrm flipH="1">
            <a:off x="2699792" y="3140968"/>
            <a:ext cx="36004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Ellipse 111"/>
          <p:cNvSpPr/>
          <p:nvPr/>
        </p:nvSpPr>
        <p:spPr>
          <a:xfrm>
            <a:off x="5940152" y="414404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6" name="Ellipse 115"/>
          <p:cNvSpPr/>
          <p:nvPr/>
        </p:nvSpPr>
        <p:spPr>
          <a:xfrm>
            <a:off x="6876256" y="414908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7" name="Ellipse 126"/>
          <p:cNvSpPr/>
          <p:nvPr/>
        </p:nvSpPr>
        <p:spPr>
          <a:xfrm>
            <a:off x="6156176" y="306896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5" name="ZoneTexte 54"/>
          <p:cNvSpPr txBox="1"/>
          <p:nvPr/>
        </p:nvSpPr>
        <p:spPr>
          <a:xfrm>
            <a:off x="827584" y="5879013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ym typeface="Symbol"/>
              </a:rPr>
              <a:t></a:t>
            </a:r>
            <a:r>
              <a:rPr lang="fr-CA" dirty="0"/>
              <a:t>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</a:t>
            </a:r>
            <a:r>
              <a:rPr lang="fr-CA" dirty="0"/>
              <a:t>Q</a:t>
            </a:r>
            <a:r>
              <a:rPr lang="fr-CA" baseline="-25000" dirty="0"/>
              <a:t>1x</a:t>
            </a:r>
            <a:r>
              <a:rPr lang="fr-CA" dirty="0"/>
              <a:t>/Q</a:t>
            </a:r>
            <a:r>
              <a:rPr lang="fr-CA" baseline="-25000" dirty="0"/>
              <a:t>1y</a:t>
            </a:r>
            <a:r>
              <a:rPr lang="fr-CA" dirty="0">
                <a:sym typeface="Symbol"/>
              </a:rPr>
              <a:t> 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D</a:t>
            </a:r>
            <a:r>
              <a:rPr lang="fr-CA" baseline="30000" dirty="0"/>
              <a:t>K</a:t>
            </a:r>
            <a:r>
              <a:rPr lang="fr-CA" dirty="0"/>
              <a:t>/D</a:t>
            </a:r>
            <a:r>
              <a:rPr lang="fr-CA" baseline="30000" dirty="0"/>
              <a:t>L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</a:t>
            </a:r>
            <a:r>
              <a:rPr lang="fr-CA" dirty="0"/>
              <a:t>r/w </a:t>
            </a:r>
            <a:r>
              <a:rPr lang="fr-CA" dirty="0">
                <a:sym typeface="Symbol"/>
              </a:rPr>
              <a:t> K</a:t>
            </a:r>
            <a:r>
              <a:rPr lang="fr-CA" baseline="-25000" dirty="0">
                <a:sym typeface="Symbol"/>
              </a:rPr>
              <a:t>1j</a:t>
            </a:r>
            <a:r>
              <a:rPr lang="fr-CA" dirty="0">
                <a:sym typeface="Symbol"/>
              </a:rPr>
              <a:t>/L</a:t>
            </a:r>
            <a:r>
              <a:rPr lang="fr-CA" baseline="-25000" dirty="0">
                <a:sym typeface="Symbol"/>
              </a:rPr>
              <a:t>1j </a:t>
            </a:r>
            <a:r>
              <a:rPr lang="fr-CA" dirty="0">
                <a:sym typeface="Symbol"/>
              </a:rPr>
              <a:t>ou </a:t>
            </a:r>
            <a:r>
              <a:rPr lang="fr-CA" dirty="0"/>
              <a:t>L</a:t>
            </a:r>
            <a:r>
              <a:rPr lang="fr-CA" baseline="-25000" dirty="0"/>
              <a:t>1j</a:t>
            </a:r>
            <a:r>
              <a:rPr lang="fr-CA" dirty="0"/>
              <a:t>/K</a:t>
            </a:r>
            <a:r>
              <a:rPr lang="fr-CA" baseline="-25000" dirty="0"/>
              <a:t>1j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</a:t>
            </a:r>
            <a:r>
              <a:rPr lang="fr-CA" dirty="0" err="1"/>
              <a:t>Pm</a:t>
            </a:r>
            <a:r>
              <a:rPr lang="fr-CA" baseline="30000" dirty="0" err="1"/>
              <a:t>K</a:t>
            </a:r>
            <a:r>
              <a:rPr lang="fr-CA" dirty="0"/>
              <a:t>/</a:t>
            </a:r>
            <a:r>
              <a:rPr lang="fr-CA" dirty="0" err="1"/>
              <a:t>Pm</a:t>
            </a:r>
            <a:r>
              <a:rPr lang="fr-CA" baseline="30000" dirty="0" err="1"/>
              <a:t>L</a:t>
            </a:r>
            <a:endParaRPr lang="fr-CA" dirty="0"/>
          </a:p>
          <a:p>
            <a:endParaRPr lang="fr-CA" dirty="0"/>
          </a:p>
        </p:txBody>
      </p:sp>
      <p:sp>
        <p:nvSpPr>
          <p:cNvPr id="60" name="Espace réservé du numéro de diapositive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53</a:t>
            </a:fld>
            <a:endParaRPr lang="fr-CA"/>
          </a:p>
        </p:txBody>
      </p:sp>
      <p:sp>
        <p:nvSpPr>
          <p:cNvPr id="69" name="Text Box 10"/>
          <p:cNvSpPr txBox="1">
            <a:spLocks noChangeArrowheads="1"/>
          </p:cNvSpPr>
          <p:nvPr/>
        </p:nvSpPr>
        <p:spPr bwMode="auto">
          <a:xfrm>
            <a:off x="1475656" y="4941168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endParaRPr lang="fr-FR" baseline="-25000" dirty="0">
              <a:latin typeface="Times"/>
            </a:endParaRPr>
          </a:p>
        </p:txBody>
      </p:sp>
      <p:sp>
        <p:nvSpPr>
          <p:cNvPr id="70" name="Text Box 10"/>
          <p:cNvSpPr txBox="1">
            <a:spLocks noChangeArrowheads="1"/>
          </p:cNvSpPr>
          <p:nvPr/>
        </p:nvSpPr>
        <p:spPr bwMode="auto">
          <a:xfrm>
            <a:off x="7238013" y="4877292"/>
            <a:ext cx="8643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K</a:t>
            </a:r>
            <a:r>
              <a:rPr lang="fr-FR" sz="2000" baseline="-25000" dirty="0">
                <a:latin typeface="Times"/>
              </a:rPr>
              <a:t>1j</a:t>
            </a:r>
            <a:r>
              <a:rPr lang="fr-FR" sz="2000" dirty="0">
                <a:latin typeface="Times"/>
              </a:rPr>
              <a:t>/L</a:t>
            </a:r>
            <a:r>
              <a:rPr lang="fr-FR" sz="2000" baseline="-25000" dirty="0">
                <a:latin typeface="Times"/>
              </a:rPr>
              <a:t>1j</a:t>
            </a:r>
            <a:endParaRPr lang="fr-FR" baseline="-25000" dirty="0">
              <a:latin typeface="Times"/>
            </a:endParaRPr>
          </a:p>
        </p:txBody>
      </p:sp>
      <p:sp>
        <p:nvSpPr>
          <p:cNvPr id="72" name="Text Box 12"/>
          <p:cNvSpPr txBox="1">
            <a:spLocks noChangeArrowheads="1"/>
          </p:cNvSpPr>
          <p:nvPr/>
        </p:nvSpPr>
        <p:spPr bwMode="auto">
          <a:xfrm>
            <a:off x="4084106" y="1884894"/>
            <a:ext cx="696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r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/w</a:t>
            </a:r>
            <a:r>
              <a:rPr lang="fr-FR" sz="2000" baseline="-25000" dirty="0">
                <a:latin typeface="Times"/>
              </a:rPr>
              <a:t>1</a:t>
            </a:r>
            <a:endParaRPr lang="fr-FR" baseline="-25000" dirty="0">
              <a:latin typeface="Times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4788024" y="262762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Bien y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5724128" y="262762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Bien x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72972" y="4941168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"/>
              </a:rPr>
              <a:t>(K</a:t>
            </a:r>
            <a:r>
              <a:rPr lang="fr-FR" baseline="-25000" dirty="0">
                <a:latin typeface="Times"/>
              </a:rPr>
              <a:t>1y</a:t>
            </a:r>
            <a:r>
              <a:rPr lang="fr-FR" dirty="0">
                <a:latin typeface="Times"/>
              </a:rPr>
              <a:t>/L</a:t>
            </a:r>
            <a:r>
              <a:rPr lang="fr-FR" baseline="-25000" dirty="0">
                <a:latin typeface="Times"/>
              </a:rPr>
              <a:t>1y</a:t>
            </a:r>
            <a:r>
              <a:rPr lang="fr-FR" dirty="0">
                <a:latin typeface="Times"/>
              </a:rPr>
              <a:t>)</a:t>
            </a:r>
            <a:r>
              <a:rPr lang="fr-FR" baseline="30000" dirty="0">
                <a:latin typeface="Times"/>
              </a:rPr>
              <a:t>2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781084" y="4941168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"/>
              </a:rPr>
              <a:t>(K</a:t>
            </a:r>
            <a:r>
              <a:rPr lang="fr-FR" baseline="-25000" dirty="0">
                <a:latin typeface="Times"/>
              </a:rPr>
              <a:t>1x</a:t>
            </a:r>
            <a:r>
              <a:rPr lang="fr-FR" dirty="0">
                <a:latin typeface="Times"/>
              </a:rPr>
              <a:t>/L</a:t>
            </a:r>
            <a:r>
              <a:rPr lang="fr-FR" baseline="-25000" dirty="0">
                <a:latin typeface="Times"/>
              </a:rPr>
              <a:t>1x</a:t>
            </a:r>
            <a:r>
              <a:rPr lang="fr-FR" dirty="0">
                <a:latin typeface="Times"/>
              </a:rPr>
              <a:t>)</a:t>
            </a:r>
            <a:r>
              <a:rPr lang="fr-FR" baseline="30000" dirty="0">
                <a:latin typeface="Times"/>
              </a:rPr>
              <a:t>2</a:t>
            </a:r>
          </a:p>
        </p:txBody>
      </p:sp>
      <p:sp>
        <p:nvSpPr>
          <p:cNvPr id="81" name="Text Box 12"/>
          <p:cNvSpPr txBox="1">
            <a:spLocks noChangeArrowheads="1"/>
          </p:cNvSpPr>
          <p:nvPr/>
        </p:nvSpPr>
        <p:spPr bwMode="auto">
          <a:xfrm>
            <a:off x="3851920" y="3861048"/>
            <a:ext cx="9509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(r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/w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)</a:t>
            </a:r>
            <a:r>
              <a:rPr lang="fr-FR" sz="2000" baseline="30000" dirty="0">
                <a:latin typeface="Times"/>
              </a:rPr>
              <a:t>1</a:t>
            </a:r>
            <a:endParaRPr lang="fr-FR" baseline="30000" dirty="0">
              <a:latin typeface="Times"/>
            </a:endParaRPr>
          </a:p>
        </p:txBody>
      </p:sp>
      <p:sp>
        <p:nvSpPr>
          <p:cNvPr id="82" name="Text Box 12"/>
          <p:cNvSpPr txBox="1">
            <a:spLocks noChangeArrowheads="1"/>
          </p:cNvSpPr>
          <p:nvPr/>
        </p:nvSpPr>
        <p:spPr bwMode="auto">
          <a:xfrm>
            <a:off x="3851920" y="2740858"/>
            <a:ext cx="9509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(r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/w</a:t>
            </a:r>
            <a:r>
              <a:rPr lang="fr-FR" sz="2000" baseline="-25000" dirty="0">
                <a:latin typeface="Times"/>
              </a:rPr>
              <a:t>1</a:t>
            </a:r>
            <a:r>
              <a:rPr lang="fr-FR" sz="2000" dirty="0">
                <a:latin typeface="Times"/>
              </a:rPr>
              <a:t>)</a:t>
            </a:r>
            <a:r>
              <a:rPr lang="fr-FR" sz="2000" baseline="30000" dirty="0">
                <a:latin typeface="Times"/>
              </a:rPr>
              <a:t>2</a:t>
            </a:r>
            <a:endParaRPr lang="fr-FR" baseline="30000" dirty="0">
              <a:latin typeface="Times"/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2555776" y="306896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5" name="Connecteur droit 44"/>
          <p:cNvCxnSpPr/>
          <p:nvPr/>
        </p:nvCxnSpPr>
        <p:spPr>
          <a:xfrm>
            <a:off x="6012160" y="4288058"/>
            <a:ext cx="0" cy="58110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16" idx="4"/>
          </p:cNvCxnSpPr>
          <p:nvPr/>
        </p:nvCxnSpPr>
        <p:spPr>
          <a:xfrm>
            <a:off x="6948264" y="4293096"/>
            <a:ext cx="0" cy="6080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3491880" y="4293096"/>
            <a:ext cx="0" cy="6080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5292080" y="3140968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2627784" y="3140968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3131840" y="4941168"/>
            <a:ext cx="9653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(P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)</a:t>
            </a:r>
            <a:r>
              <a:rPr lang="fr-FR" sz="2000" baseline="30000" dirty="0">
                <a:latin typeface="Times"/>
              </a:rPr>
              <a:t>1</a:t>
            </a:r>
            <a:endParaRPr lang="fr-FR" baseline="30000" dirty="0">
              <a:latin typeface="Times"/>
            </a:endParaRPr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2267744" y="4941168"/>
            <a:ext cx="9653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(P</a:t>
            </a:r>
            <a:r>
              <a:rPr lang="fr-FR" sz="2000" baseline="-25000" dirty="0">
                <a:latin typeface="Times"/>
              </a:rPr>
              <a:t>x</a:t>
            </a:r>
            <a:r>
              <a:rPr lang="fr-FR" sz="2000" dirty="0">
                <a:latin typeface="Times"/>
              </a:rPr>
              <a:t>/</a:t>
            </a:r>
            <a:r>
              <a:rPr lang="fr-FR" sz="2000" dirty="0" err="1">
                <a:latin typeface="Times"/>
              </a:rPr>
              <a:t>P</a:t>
            </a:r>
            <a:r>
              <a:rPr lang="fr-FR" sz="2000" baseline="-25000" dirty="0" err="1">
                <a:latin typeface="Times"/>
              </a:rPr>
              <a:t>y</a:t>
            </a:r>
            <a:r>
              <a:rPr lang="fr-FR" sz="2000" dirty="0">
                <a:latin typeface="Times"/>
              </a:rPr>
              <a:t>)</a:t>
            </a:r>
            <a:r>
              <a:rPr lang="fr-FR" sz="2000" baseline="30000" dirty="0">
                <a:latin typeface="Times"/>
              </a:rPr>
              <a:t>2</a:t>
            </a:r>
            <a:endParaRPr lang="fr-FR" baseline="30000" dirty="0">
              <a:latin typeface="Times"/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5220072" y="305729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6" name="Rectangle 55"/>
          <p:cNvSpPr/>
          <p:nvPr/>
        </p:nvSpPr>
        <p:spPr>
          <a:xfrm>
            <a:off x="5436096" y="5291916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"/>
              </a:rPr>
              <a:t>(K</a:t>
            </a:r>
            <a:r>
              <a:rPr lang="fr-FR" baseline="-25000" dirty="0">
                <a:latin typeface="Times"/>
              </a:rPr>
              <a:t>1y</a:t>
            </a:r>
            <a:r>
              <a:rPr lang="fr-FR" dirty="0">
                <a:latin typeface="Times"/>
              </a:rPr>
              <a:t>/L</a:t>
            </a:r>
            <a:r>
              <a:rPr lang="fr-FR" baseline="-25000" dirty="0">
                <a:latin typeface="Times"/>
              </a:rPr>
              <a:t>1y</a:t>
            </a:r>
            <a:r>
              <a:rPr lang="fr-FR" dirty="0">
                <a:latin typeface="Times"/>
              </a:rPr>
              <a:t>)</a:t>
            </a:r>
            <a:r>
              <a:rPr lang="fr-FR" baseline="30000" dirty="0">
                <a:latin typeface="Times"/>
              </a:rPr>
              <a:t>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44208" y="5291916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"/>
              </a:rPr>
              <a:t>(K</a:t>
            </a:r>
            <a:r>
              <a:rPr lang="fr-FR" baseline="-25000" dirty="0">
                <a:latin typeface="Times"/>
              </a:rPr>
              <a:t>1x</a:t>
            </a:r>
            <a:r>
              <a:rPr lang="fr-FR" dirty="0">
                <a:latin typeface="Times"/>
              </a:rPr>
              <a:t>/L</a:t>
            </a:r>
            <a:r>
              <a:rPr lang="fr-FR" baseline="-25000" dirty="0">
                <a:latin typeface="Times"/>
              </a:rPr>
              <a:t>1x</a:t>
            </a:r>
            <a:r>
              <a:rPr lang="fr-FR" dirty="0">
                <a:latin typeface="Times"/>
              </a:rPr>
              <a:t>)</a:t>
            </a:r>
            <a:r>
              <a:rPr lang="fr-FR" baseline="30000" dirty="0">
                <a:latin typeface="Times"/>
              </a:rPr>
              <a:t>1</a:t>
            </a:r>
          </a:p>
        </p:txBody>
      </p:sp>
      <p:sp>
        <p:nvSpPr>
          <p:cNvPr id="59" name="Text Box 6"/>
          <p:cNvSpPr txBox="1">
            <a:spLocks noChangeArrowheads="1"/>
          </p:cNvSpPr>
          <p:nvPr/>
        </p:nvSpPr>
        <p:spPr bwMode="auto">
          <a:xfrm>
            <a:off x="2195736" y="1700808"/>
            <a:ext cx="12426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Courbe SS</a:t>
            </a:r>
            <a:endParaRPr lang="fr-FR" dirty="0">
              <a:latin typeface="Times"/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 flipV="1">
            <a:off x="4919822" y="3252972"/>
            <a:ext cx="0" cy="8000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H="1" flipV="1">
            <a:off x="2625658" y="5373216"/>
            <a:ext cx="794214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5364088" y="5301208"/>
            <a:ext cx="59245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H="1">
            <a:off x="6355812" y="5301208"/>
            <a:ext cx="59245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Théorème de Samuelson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781128"/>
          </a:xfrm>
        </p:spPr>
        <p:txBody>
          <a:bodyPr>
            <a:normAutofit lnSpcReduction="10000"/>
          </a:bodyPr>
          <a:lstStyle/>
          <a:p>
            <a:r>
              <a:rPr lang="fr-CA" dirty="0"/>
              <a:t>Dans chaque pays, le commerce entraîne une augmentation du prix </a:t>
            </a:r>
            <a:r>
              <a:rPr lang="fr-CA" dirty="0" err="1"/>
              <a:t>rel</a:t>
            </a:r>
            <a:r>
              <a:rPr lang="fr-CA" dirty="0"/>
              <a:t>. du </a:t>
            </a:r>
            <a:r>
              <a:rPr lang="fr-CA" dirty="0" err="1"/>
              <a:t>fctr</a:t>
            </a:r>
            <a:r>
              <a:rPr lang="fr-CA" dirty="0"/>
              <a:t> plus abondant (qui était auparavant </a:t>
            </a:r>
            <a:r>
              <a:rPr lang="fr-CA" dirty="0" err="1"/>
              <a:t>rel</a:t>
            </a:r>
            <a:r>
              <a:rPr lang="fr-CA" dirty="0"/>
              <a:t>. – cher)</a:t>
            </a:r>
          </a:p>
          <a:p>
            <a:endParaRPr lang="fr-CA" dirty="0"/>
          </a:p>
          <a:p>
            <a:r>
              <a:rPr lang="fr-CA" dirty="0"/>
              <a:t>Il y a donc convergence des prix des </a:t>
            </a:r>
            <a:r>
              <a:rPr lang="fr-CA" dirty="0" err="1"/>
              <a:t>fctrs</a:t>
            </a:r>
            <a:r>
              <a:rPr lang="fr-CA" dirty="0"/>
              <a:t> de </a:t>
            </a:r>
            <a:r>
              <a:rPr lang="fr-CA" dirty="0" err="1"/>
              <a:t>prod</a:t>
            </a:r>
            <a:r>
              <a:rPr lang="fr-CA" dirty="0"/>
              <a:t>. dans les 2 pays et entre les 2 pays</a:t>
            </a:r>
          </a:p>
          <a:p>
            <a:endParaRPr lang="fr-CA" dirty="0"/>
          </a:p>
          <a:p>
            <a:r>
              <a:rPr lang="fr-CA" dirty="0"/>
              <a:t>En important le bien intensif en L, le pays 1 importe en quelque sorte le </a:t>
            </a:r>
            <a:r>
              <a:rPr lang="fr-CA" dirty="0" err="1"/>
              <a:t>fctr</a:t>
            </a:r>
            <a:r>
              <a:rPr lang="fr-CA" dirty="0"/>
              <a:t> L abondant du </a:t>
            </a:r>
            <a:r>
              <a:rPr lang="fr-CA"/>
              <a:t>pays 2, </a:t>
            </a:r>
            <a:r>
              <a:rPr lang="fr-CA" dirty="0"/>
              <a:t>et vice versa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41944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Théorème </a:t>
            </a:r>
            <a:r>
              <a:rPr lang="fr-CA"/>
              <a:t>de Samuelson (2)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fr-CA" dirty="0"/>
              <a:t>La ccp sur le marché mondial des biens entraîne simultanément un équilibre de ccp sur le marché mondial des </a:t>
            </a:r>
            <a:r>
              <a:rPr lang="fr-CA" dirty="0" err="1"/>
              <a:t>fctrs</a:t>
            </a:r>
            <a:endParaRPr lang="fr-CA" dirty="0"/>
          </a:p>
          <a:p>
            <a:endParaRPr lang="fr-CA" dirty="0"/>
          </a:p>
          <a:p>
            <a:r>
              <a:rPr lang="fr-CA" dirty="0"/>
              <a:t>Le commerce international apparaît être un substitut à la mobilité des </a:t>
            </a:r>
            <a:r>
              <a:rPr lang="fr-CA" dirty="0" err="1"/>
              <a:t>fctrs</a:t>
            </a:r>
            <a:r>
              <a:rPr lang="fr-CA" dirty="0"/>
              <a:t> de </a:t>
            </a:r>
            <a:r>
              <a:rPr lang="fr-CA" dirty="0" err="1"/>
              <a:t>prod</a:t>
            </a:r>
            <a:r>
              <a:rPr lang="fr-CA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49744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686800" cy="1282154"/>
          </a:xfrm>
        </p:spPr>
        <p:txBody>
          <a:bodyPr>
            <a:noAutofit/>
          </a:bodyPr>
          <a:lstStyle/>
          <a:p>
            <a:r>
              <a:rPr lang="fr-CA" dirty="0"/>
              <a:t>Redistribution et gain de bien-être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7373"/>
            <a:ext cx="8435280" cy="4525963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Si le modèle prédit une</a:t>
            </a:r>
            <a:r>
              <a:rPr lang="fr-CA" dirty="0">
                <a:sym typeface="Symbol"/>
              </a:rPr>
              <a:t> </a:t>
            </a:r>
            <a:r>
              <a:rPr lang="fr-CA" dirty="0"/>
              <a:t>w/r et une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 des inégalités, il prédit aussi une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 du bien-être collectif</a:t>
            </a:r>
          </a:p>
          <a:p>
            <a:endParaRPr lang="fr-CA" dirty="0"/>
          </a:p>
          <a:p>
            <a:r>
              <a:rPr lang="fr-CA" dirty="0"/>
              <a:t>Les </a:t>
            </a:r>
            <a:r>
              <a:rPr lang="fr-CA" dirty="0" err="1"/>
              <a:t>poss</a:t>
            </a:r>
            <a:r>
              <a:rPr lang="fr-CA" dirty="0"/>
              <a:t>. de cons. du pays 1 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, mais des </a:t>
            </a:r>
            <a:r>
              <a:rPr lang="fr-CA" dirty="0" err="1"/>
              <a:t>pol</a:t>
            </a:r>
            <a:r>
              <a:rPr lang="fr-CA" dirty="0"/>
              <a:t>. de redistribution sont souhaitables</a:t>
            </a:r>
          </a:p>
          <a:p>
            <a:endParaRPr lang="fr-CA" dirty="0"/>
          </a:p>
          <a:p>
            <a:r>
              <a:rPr lang="fr-CA" dirty="0"/>
              <a:t>Pour le pays 2, on a aussi une</a:t>
            </a:r>
            <a:r>
              <a:rPr lang="fr-CA" dirty="0">
                <a:sym typeface="Symbol"/>
              </a:rPr>
              <a:t></a:t>
            </a:r>
            <a:r>
              <a:rPr lang="fr-CA" dirty="0"/>
              <a:t> du bien-être collectif, qui va toutefois de pair avec la </a:t>
            </a:r>
            <a:r>
              <a:rPr lang="fr-CA" dirty="0">
                <a:sym typeface="Symbol"/>
              </a:rPr>
              <a:t> des </a:t>
            </a:r>
            <a:r>
              <a:rPr lang="fr-CA" dirty="0"/>
              <a:t>inégalités </a:t>
            </a:r>
            <a:r>
              <a:rPr lang="fr-CA" dirty="0">
                <a:sym typeface="Symbol"/>
              </a:rPr>
              <a:t>(w/r)</a:t>
            </a:r>
            <a:r>
              <a:rPr lang="fr-CA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56</a:t>
            </a:fld>
            <a:endParaRPr lang="fr-CA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Échange et gains de bien-être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899592" y="5805264"/>
            <a:ext cx="7848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N.B.: l’on sait que l’échange fera augmenter P</a:t>
            </a:r>
            <a:r>
              <a:rPr lang="fr-CA" baseline="-25000" dirty="0"/>
              <a:t>x</a:t>
            </a:r>
            <a:r>
              <a:rPr lang="fr-CA" dirty="0"/>
              <a:t>/</a:t>
            </a:r>
            <a:r>
              <a:rPr lang="fr-CA" dirty="0" err="1"/>
              <a:t>P</a:t>
            </a:r>
            <a:r>
              <a:rPr lang="fr-CA" baseline="-25000" dirty="0" err="1"/>
              <a:t>y</a:t>
            </a:r>
            <a:r>
              <a:rPr lang="fr-CA" dirty="0"/>
              <a:t> dans le pays 1 et le fera diminuer dans le pays 2, ce faisant il ouvre la possibilité de consommer plus des 2 biens</a:t>
            </a:r>
          </a:p>
        </p:txBody>
      </p:sp>
      <p:sp>
        <p:nvSpPr>
          <p:cNvPr id="46" name="Line 2"/>
          <p:cNvSpPr>
            <a:spLocks noChangeShapeType="1"/>
          </p:cNvSpPr>
          <p:nvPr/>
        </p:nvSpPr>
        <p:spPr bwMode="auto">
          <a:xfrm>
            <a:off x="1480858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7" name="Line 3"/>
          <p:cNvSpPr>
            <a:spLocks noChangeShapeType="1"/>
          </p:cNvSpPr>
          <p:nvPr/>
        </p:nvSpPr>
        <p:spPr bwMode="auto">
          <a:xfrm flipV="1">
            <a:off x="1480857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1984913" y="1268760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1</a:t>
            </a:r>
            <a:endParaRPr lang="fr-FR" dirty="0">
              <a:latin typeface="Times"/>
            </a:endParaRPr>
          </a:p>
        </p:txBody>
      </p: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4001137" y="4765214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909994" y="1772816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51" name="Line 2"/>
          <p:cNvSpPr>
            <a:spLocks noChangeShapeType="1"/>
          </p:cNvSpPr>
          <p:nvPr/>
        </p:nvSpPr>
        <p:spPr bwMode="auto">
          <a:xfrm>
            <a:off x="5488402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2" name="Line 3"/>
          <p:cNvSpPr>
            <a:spLocks noChangeShapeType="1"/>
          </p:cNvSpPr>
          <p:nvPr/>
        </p:nvSpPr>
        <p:spPr bwMode="auto">
          <a:xfrm flipV="1">
            <a:off x="5488401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5801337" y="1340768"/>
            <a:ext cx="1614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Times"/>
              </a:rPr>
              <a:t>CPP du pays 2</a:t>
            </a:r>
            <a:endParaRPr lang="fr-FR" dirty="0">
              <a:latin typeface="Times"/>
            </a:endParaRPr>
          </a:p>
        </p:txBody>
      </p: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8033585" y="4797152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Qx</a:t>
            </a:r>
            <a:endParaRPr lang="fr-FR" dirty="0">
              <a:latin typeface="Times"/>
            </a:endParaRPr>
          </a:p>
        </p:txBody>
      </p: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4937241" y="1700808"/>
            <a:ext cx="498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Qy</a:t>
            </a:r>
            <a:endParaRPr lang="fr-FR" dirty="0">
              <a:latin typeface="Times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7236296" y="364502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¸x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61" name="Connecteur droit 60"/>
          <p:cNvCxnSpPr/>
          <p:nvPr/>
        </p:nvCxnSpPr>
        <p:spPr>
          <a:xfrm>
            <a:off x="1691680" y="2348880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5580112" y="2204864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1907704" y="23488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P</a:t>
            </a:r>
            <a:r>
              <a:rPr lang="fr-CA" baseline="-25000" dirty="0">
                <a:solidFill>
                  <a:srgbClr val="FF0000"/>
                </a:solidFill>
              </a:rPr>
              <a:t>¸x</a:t>
            </a:r>
            <a:r>
              <a:rPr lang="fr-CA" dirty="0">
                <a:solidFill>
                  <a:srgbClr val="FF0000"/>
                </a:solidFill>
              </a:rPr>
              <a:t>/</a:t>
            </a:r>
            <a:r>
              <a:rPr lang="fr-CA" dirty="0" err="1">
                <a:solidFill>
                  <a:srgbClr val="FF0000"/>
                </a:solidFill>
              </a:rPr>
              <a:t>P</a:t>
            </a:r>
            <a:r>
              <a:rPr lang="fr-CA" baseline="-25000" dirty="0" err="1">
                <a:solidFill>
                  <a:srgbClr val="FF0000"/>
                </a:solidFill>
              </a:rPr>
              <a:t>y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2649270" y="37797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2987824" y="4077072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SP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724128" y="277163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SP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6084168" y="32129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3851920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(P</a:t>
            </a:r>
            <a:r>
              <a:rPr lang="fr-CA" baseline="-25000" dirty="0">
                <a:solidFill>
                  <a:srgbClr val="FF0000"/>
                </a:solidFill>
              </a:rPr>
              <a:t>1x</a:t>
            </a:r>
            <a:r>
              <a:rPr lang="fr-CA" dirty="0">
                <a:solidFill>
                  <a:srgbClr val="FF0000"/>
                </a:solidFill>
              </a:rPr>
              <a:t>/P</a:t>
            </a:r>
            <a:r>
              <a:rPr lang="fr-CA" baseline="-25000" dirty="0">
                <a:solidFill>
                  <a:srgbClr val="FF0000"/>
                </a:solidFill>
              </a:rPr>
              <a:t>1y</a:t>
            </a:r>
            <a:r>
              <a:rPr lang="fr-CA" dirty="0">
                <a:solidFill>
                  <a:srgbClr val="FF0000"/>
                </a:solidFill>
              </a:rPr>
              <a:t>)</a:t>
            </a:r>
            <a:r>
              <a:rPr lang="fr-CA" baseline="30000" dirty="0">
                <a:solidFill>
                  <a:srgbClr val="FF0000"/>
                </a:solidFill>
              </a:rPr>
              <a:t>autarcie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5940152" y="184482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FF0000"/>
                </a:solidFill>
              </a:rPr>
              <a:t>(P</a:t>
            </a:r>
            <a:r>
              <a:rPr lang="fr-CA" baseline="-25000" dirty="0">
                <a:solidFill>
                  <a:srgbClr val="FF0000"/>
                </a:solidFill>
              </a:rPr>
              <a:t>2x</a:t>
            </a:r>
            <a:r>
              <a:rPr lang="fr-CA" dirty="0">
                <a:solidFill>
                  <a:srgbClr val="FF0000"/>
                </a:solidFill>
              </a:rPr>
              <a:t>/P</a:t>
            </a:r>
            <a:r>
              <a:rPr lang="fr-CA" baseline="-25000" dirty="0">
                <a:solidFill>
                  <a:srgbClr val="FF0000"/>
                </a:solidFill>
              </a:rPr>
              <a:t>2y</a:t>
            </a:r>
            <a:r>
              <a:rPr lang="fr-CA" dirty="0">
                <a:solidFill>
                  <a:srgbClr val="FF0000"/>
                </a:solidFill>
              </a:rPr>
              <a:t>)</a:t>
            </a:r>
            <a:r>
              <a:rPr lang="fr-CA" baseline="30000" dirty="0">
                <a:solidFill>
                  <a:srgbClr val="FF0000"/>
                </a:solidFill>
              </a:rPr>
              <a:t>autarcie</a:t>
            </a:r>
          </a:p>
        </p:txBody>
      </p:sp>
      <p:cxnSp>
        <p:nvCxnSpPr>
          <p:cNvPr id="74" name="Connecteur droit 73"/>
          <p:cNvCxnSpPr/>
          <p:nvPr/>
        </p:nvCxnSpPr>
        <p:spPr>
          <a:xfrm>
            <a:off x="6495125" y="2564904"/>
            <a:ext cx="21091" cy="8131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>
            <a:off x="6516216" y="3429000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1691680" y="3284984"/>
            <a:ext cx="2664296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5940152" y="1988840"/>
            <a:ext cx="1152128" cy="26642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orme libre 43"/>
          <p:cNvSpPr/>
          <p:nvPr/>
        </p:nvSpPr>
        <p:spPr>
          <a:xfrm>
            <a:off x="5497264" y="2492896"/>
            <a:ext cx="1234976" cy="2307332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5" name="Ellipse 44"/>
          <p:cNvSpPr/>
          <p:nvPr/>
        </p:nvSpPr>
        <p:spPr>
          <a:xfrm>
            <a:off x="6439007" y="33600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6" name="Ellipse 75"/>
          <p:cNvSpPr/>
          <p:nvPr/>
        </p:nvSpPr>
        <p:spPr>
          <a:xfrm>
            <a:off x="6084168" y="270892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7" name="Forme libre 76"/>
          <p:cNvSpPr/>
          <p:nvPr/>
        </p:nvSpPr>
        <p:spPr>
          <a:xfrm>
            <a:off x="1475656" y="3501008"/>
            <a:ext cx="2243088" cy="129922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9" name="Ellipse 78"/>
          <p:cNvSpPr/>
          <p:nvPr/>
        </p:nvSpPr>
        <p:spPr>
          <a:xfrm>
            <a:off x="3347864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80" name="Connecteur droit 79"/>
          <p:cNvCxnSpPr/>
          <p:nvPr/>
        </p:nvCxnSpPr>
        <p:spPr>
          <a:xfrm>
            <a:off x="2750709" y="2903853"/>
            <a:ext cx="21091" cy="8131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2844206" y="3717032"/>
            <a:ext cx="10797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Ellipse 81"/>
          <p:cNvSpPr/>
          <p:nvPr/>
        </p:nvSpPr>
        <p:spPr>
          <a:xfrm>
            <a:off x="2694591" y="364810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6" name="Espace réservé du numéro de diapositive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57</a:t>
            </a:fld>
            <a:endParaRPr lang="fr-CA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Paradoxe de Leontief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fr-CA" dirty="0"/>
              <a:t>Paradoxe : les É-U sont </a:t>
            </a:r>
            <a:r>
              <a:rPr lang="fr-CA" dirty="0" err="1"/>
              <a:t>rel</a:t>
            </a:r>
            <a:r>
              <a:rPr lang="fr-CA" dirty="0"/>
              <a:t>. bien dotés en K, mais leurs M sont </a:t>
            </a:r>
            <a:r>
              <a:rPr lang="fr-CA" dirty="0" err="1"/>
              <a:t>rel</a:t>
            </a:r>
            <a:r>
              <a:rPr lang="fr-CA" dirty="0"/>
              <a:t>. plus intensives en utilisation de K que leurs X </a:t>
            </a:r>
          </a:p>
          <a:p>
            <a:endParaRPr lang="fr-CA" dirty="0"/>
          </a:p>
          <a:p>
            <a:r>
              <a:rPr lang="fr-CA" dirty="0"/>
              <a:t>Solution : distinguer </a:t>
            </a:r>
            <a:r>
              <a:rPr lang="fr-CA" dirty="0" err="1"/>
              <a:t>L</a:t>
            </a:r>
            <a:r>
              <a:rPr lang="fr-CA" baseline="30000" dirty="0" err="1"/>
              <a:t>q</a:t>
            </a:r>
            <a:r>
              <a:rPr lang="fr-CA" dirty="0"/>
              <a:t> et </a:t>
            </a:r>
            <a:r>
              <a:rPr lang="fr-CA" dirty="0" err="1"/>
              <a:t>L</a:t>
            </a:r>
            <a:r>
              <a:rPr lang="fr-CA" baseline="30000" dirty="0" err="1"/>
              <a:t>nq</a:t>
            </a:r>
            <a:r>
              <a:rPr lang="fr-CA" dirty="0"/>
              <a:t> plutôt que L et K, les É.-U. ont dans ce cas un av. </a:t>
            </a:r>
            <a:r>
              <a:rPr lang="fr-CA" dirty="0" err="1"/>
              <a:t>comp</a:t>
            </a:r>
            <a:r>
              <a:rPr lang="fr-CA" dirty="0"/>
              <a:t>. dans la </a:t>
            </a:r>
            <a:r>
              <a:rPr lang="fr-CA" dirty="0" err="1"/>
              <a:t>prod</a:t>
            </a:r>
            <a:r>
              <a:rPr lang="fr-CA" dirty="0"/>
              <a:t>. de services requérant </a:t>
            </a:r>
            <a:r>
              <a:rPr lang="fr-CA" dirty="0" err="1"/>
              <a:t>bcp</a:t>
            </a:r>
            <a:r>
              <a:rPr lang="fr-CA" dirty="0"/>
              <a:t> de K humain et peu de K physique</a:t>
            </a:r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58</a:t>
            </a:fld>
            <a:endParaRPr lang="fr-CA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Forces du modèle HOS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709120"/>
          </a:xfrm>
        </p:spPr>
        <p:txBody>
          <a:bodyPr>
            <a:normAutofit lnSpcReduction="10000"/>
          </a:bodyPr>
          <a:lstStyle/>
          <a:p>
            <a:r>
              <a:rPr lang="fr-CA" dirty="0"/>
              <a:t>En montrant que les propriétaires du </a:t>
            </a:r>
            <a:r>
              <a:rPr lang="fr-CA" dirty="0" err="1"/>
              <a:t>fctr</a:t>
            </a:r>
            <a:r>
              <a:rPr lang="fr-CA" dirty="0"/>
              <a:t> dont le pays est moins bien doté sont pénalisés par l’ouverture, le modèle apporte du poids à l’argument du «dumping social»</a:t>
            </a:r>
          </a:p>
          <a:p>
            <a:endParaRPr lang="fr-CA" dirty="0"/>
          </a:p>
          <a:p>
            <a:r>
              <a:rPr lang="fr-CA" dirty="0"/>
              <a:t>Or, le modèle </a:t>
            </a:r>
            <a:r>
              <a:rPr lang="fr-CA" dirty="0" err="1"/>
              <a:t>ricardien</a:t>
            </a:r>
            <a:r>
              <a:rPr lang="fr-CA" dirty="0"/>
              <a:t> prédisait des gains pour les travailleurs des 2 pays.</a:t>
            </a:r>
          </a:p>
          <a:p>
            <a:endParaRPr lang="fr-CA" dirty="0"/>
          </a:p>
          <a:p>
            <a:r>
              <a:rPr lang="fr-CA" dirty="0"/>
              <a:t>Ce point est en partie responsable de la popularité du modèle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2095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latin typeface="+mn-lt"/>
              </a:rPr>
              <a:t>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997152"/>
          </a:xfrm>
        </p:spPr>
        <p:txBody>
          <a:bodyPr/>
          <a:lstStyle/>
          <a:p>
            <a:r>
              <a:rPr lang="fr-CA" dirty="0"/>
              <a:t>Soit 2 économies…</a:t>
            </a:r>
          </a:p>
          <a:p>
            <a:pPr lvl="1"/>
            <a:r>
              <a:rPr lang="fr-CA" dirty="0"/>
              <a:t>produisant 2 biens x et y…</a:t>
            </a:r>
          </a:p>
          <a:p>
            <a:pPr lvl="1"/>
            <a:r>
              <a:rPr lang="fr-CA" dirty="0"/>
              <a:t>à l’aide d’un facteur de production L</a:t>
            </a:r>
          </a:p>
          <a:p>
            <a:pPr lvl="1"/>
            <a:r>
              <a:rPr lang="fr-CA" dirty="0"/>
              <a:t>et avec des rendements constants (productivité de L constante)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On dit de ce modèle simple qu’il est «2*2*1»</a:t>
            </a:r>
          </a:p>
          <a:p>
            <a:endParaRPr lang="fr-CA" dirty="0"/>
          </a:p>
          <a:p>
            <a:pPr lvl="1"/>
            <a:endParaRPr lang="fr-CA" dirty="0"/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Limite du modèle HOS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fr-CA" dirty="0"/>
              <a:t>Empiriquement, les prix des </a:t>
            </a:r>
            <a:r>
              <a:rPr lang="fr-CA" dirty="0" err="1"/>
              <a:t>fctrs</a:t>
            </a:r>
            <a:r>
              <a:rPr lang="fr-CA" dirty="0"/>
              <a:t> son très variables et tendent à se rapprocher seul. dans des pays ayant des dotations de </a:t>
            </a:r>
            <a:r>
              <a:rPr lang="fr-CA" dirty="0" err="1"/>
              <a:t>fctrs</a:t>
            </a:r>
            <a:r>
              <a:rPr lang="fr-CA" dirty="0"/>
              <a:t> similaires</a:t>
            </a:r>
          </a:p>
          <a:p>
            <a:endParaRPr lang="fr-CA" dirty="0"/>
          </a:p>
          <a:p>
            <a:r>
              <a:rPr lang="fr-CA" dirty="0"/>
              <a:t>Ce fait peut s’expliquer par la violation d’</a:t>
            </a:r>
            <a:r>
              <a:rPr lang="fr-CA" dirty="0" err="1"/>
              <a:t>hyp</a:t>
            </a:r>
            <a:r>
              <a:rPr lang="fr-CA" dirty="0"/>
              <a:t>.:</a:t>
            </a:r>
          </a:p>
          <a:p>
            <a:pPr lvl="1"/>
            <a:r>
              <a:rPr lang="fr-CA" dirty="0"/>
              <a:t>Même technologie de </a:t>
            </a:r>
            <a:r>
              <a:rPr lang="fr-CA" dirty="0" err="1"/>
              <a:t>prod</a:t>
            </a:r>
            <a:r>
              <a:rPr lang="fr-CA" dirty="0"/>
              <a:t>.</a:t>
            </a:r>
          </a:p>
          <a:p>
            <a:pPr lvl="1"/>
            <a:r>
              <a:rPr lang="fr-CA" dirty="0"/>
              <a:t>Loi du prix unique</a:t>
            </a:r>
          </a:p>
          <a:p>
            <a:pPr lvl="1"/>
            <a:r>
              <a:rPr lang="fr-CA" dirty="0"/>
              <a:t>Mobilité des </a:t>
            </a:r>
            <a:r>
              <a:rPr lang="fr-CA" dirty="0" err="1"/>
              <a:t>fctrs</a:t>
            </a:r>
            <a:endParaRPr lang="fr-CA" dirty="0"/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10425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av. </a:t>
            </a:r>
            <a:r>
              <a:rPr lang="fr-CA" dirty="0" err="1"/>
              <a:t>comp</a:t>
            </a:r>
            <a:r>
              <a:rPr lang="fr-CA" dirty="0"/>
              <a:t>. : 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8507288" cy="5186989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Le modèle </a:t>
            </a:r>
            <a:r>
              <a:rPr lang="fr-CA" dirty="0" err="1"/>
              <a:t>ricardien</a:t>
            </a:r>
            <a:r>
              <a:rPr lang="fr-CA" dirty="0"/>
              <a:t> illustre les bénéfices du commerce entre des pays séparés par des écarts technologiques.</a:t>
            </a:r>
          </a:p>
          <a:p>
            <a:endParaRPr lang="fr-CA" dirty="0"/>
          </a:p>
          <a:p>
            <a:r>
              <a:rPr lang="fr-CA" dirty="0"/>
              <a:t>Le modèle HOS illustre les bénéfices du commerce entre des pays technologiquement similaires, mais avec des écarts de dotations</a:t>
            </a:r>
          </a:p>
          <a:p>
            <a:endParaRPr lang="fr-CA" dirty="0"/>
          </a:p>
          <a:p>
            <a:r>
              <a:rPr lang="fr-CA" dirty="0"/>
              <a:t>Le modèle HOS permet l’analyse des impacts redistributifs du commerce</a:t>
            </a:r>
          </a:p>
          <a:p>
            <a:endParaRPr lang="fr-CA" dirty="0"/>
          </a:p>
          <a:p>
            <a:r>
              <a:rPr lang="fr-CA" dirty="0"/>
              <a:t>Le problème est que la plus grande part du commerce se fait entre PD ayant des technologies et des dotations similaires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61</a:t>
            </a:fld>
            <a:endParaRPr lang="fr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latin typeface="+mn-lt"/>
              </a:rPr>
              <a:t>Formellement…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92500"/>
          </a:bodyPr>
          <a:lstStyle/>
          <a:p>
            <a:r>
              <a:rPr lang="fr-CA" dirty="0"/>
              <a:t>Notons </a:t>
            </a:r>
            <a:r>
              <a:rPr lang="fr-CA" dirty="0" err="1"/>
              <a:t>a</a:t>
            </a:r>
            <a:r>
              <a:rPr lang="fr-CA" baseline="-25000" dirty="0" err="1"/>
              <a:t>ij</a:t>
            </a:r>
            <a:r>
              <a:rPr lang="fr-CA" dirty="0"/>
              <a:t> le coût de production unitaire du bien j dans le pays i en unités du </a:t>
            </a:r>
            <a:r>
              <a:rPr lang="fr-CA" dirty="0" err="1"/>
              <a:t>fctr</a:t>
            </a:r>
            <a:r>
              <a:rPr lang="fr-CA" dirty="0"/>
              <a:t> L (h.tr./</a:t>
            </a:r>
            <a:r>
              <a:rPr lang="fr-CA" dirty="0" err="1"/>
              <a:t>u</a:t>
            </a:r>
            <a:r>
              <a:rPr lang="fr-CA" baseline="-25000" dirty="0" err="1"/>
              <a:t>ij</a:t>
            </a:r>
            <a:r>
              <a:rPr lang="fr-CA" dirty="0"/>
              <a:t>)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1/</a:t>
            </a:r>
            <a:r>
              <a:rPr lang="fr-CA" dirty="0" err="1"/>
              <a:t>a</a:t>
            </a:r>
            <a:r>
              <a:rPr lang="fr-CA" baseline="-25000" dirty="0" err="1"/>
              <a:t>ij</a:t>
            </a:r>
            <a:r>
              <a:rPr lang="fr-CA" dirty="0"/>
              <a:t> est la productivité unitaire du </a:t>
            </a:r>
            <a:r>
              <a:rPr lang="fr-CA" dirty="0" err="1"/>
              <a:t>fctr</a:t>
            </a:r>
            <a:r>
              <a:rPr lang="fr-CA" dirty="0"/>
              <a:t> L dans la production du bien j dans le pays i (</a:t>
            </a:r>
            <a:r>
              <a:rPr lang="fr-CA" dirty="0" err="1"/>
              <a:t>u</a:t>
            </a:r>
            <a:r>
              <a:rPr lang="fr-CA" baseline="-25000" dirty="0" err="1"/>
              <a:t>ij</a:t>
            </a:r>
            <a:r>
              <a:rPr lang="fr-CA" dirty="0"/>
              <a:t>/h.tr.)</a:t>
            </a:r>
          </a:p>
          <a:p>
            <a:endParaRPr lang="fr-CA" dirty="0"/>
          </a:p>
          <a:p>
            <a:r>
              <a:rPr lang="fr-CA" dirty="0"/>
              <a:t>On a donc : </a:t>
            </a:r>
            <a:r>
              <a:rPr lang="fr-CA" dirty="0" err="1"/>
              <a:t>Q</a:t>
            </a:r>
            <a:r>
              <a:rPr lang="fr-CA" baseline="-25000" dirty="0" err="1"/>
              <a:t>ij</a:t>
            </a:r>
            <a:r>
              <a:rPr lang="fr-CA" dirty="0"/>
              <a:t> = </a:t>
            </a:r>
            <a:r>
              <a:rPr lang="fr-CA" dirty="0" err="1"/>
              <a:t>F</a:t>
            </a:r>
            <a:r>
              <a:rPr lang="fr-CA" baseline="-25000" dirty="0" err="1"/>
              <a:t>ij</a:t>
            </a:r>
            <a:r>
              <a:rPr lang="fr-CA" dirty="0"/>
              <a:t>(L) = </a:t>
            </a:r>
            <a:r>
              <a:rPr lang="fr-CA" dirty="0" err="1"/>
              <a:t>L</a:t>
            </a:r>
            <a:r>
              <a:rPr lang="fr-CA" baseline="-25000" dirty="0" err="1"/>
              <a:t>ij</a:t>
            </a:r>
            <a:r>
              <a:rPr lang="fr-CA" dirty="0"/>
              <a:t> * 1/</a:t>
            </a:r>
            <a:r>
              <a:rPr lang="fr-CA" dirty="0" err="1"/>
              <a:t>a</a:t>
            </a:r>
            <a:r>
              <a:rPr lang="fr-CA" baseline="-25000" dirty="0" err="1"/>
              <a:t>ij</a:t>
            </a:r>
            <a:r>
              <a:rPr lang="fr-CA" dirty="0"/>
              <a:t>, la production du bien j (j=</a:t>
            </a:r>
            <a:r>
              <a:rPr lang="fr-CA" dirty="0" err="1"/>
              <a:t>x,y</a:t>
            </a:r>
            <a:r>
              <a:rPr lang="fr-CA" dirty="0"/>
              <a:t>) dans le pays i (i =1,2)</a:t>
            </a:r>
            <a:endParaRPr lang="fr-CA" baseline="-25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143000"/>
          </a:xfrm>
        </p:spPr>
        <p:txBody>
          <a:bodyPr>
            <a:noAutofit/>
          </a:bodyPr>
          <a:lstStyle/>
          <a:p>
            <a:r>
              <a:rPr lang="fr-CA" dirty="0"/>
              <a:t>Les </a:t>
            </a:r>
            <a:r>
              <a:rPr lang="fr-CA" dirty="0" err="1"/>
              <a:t>fcts</a:t>
            </a:r>
            <a:r>
              <a:rPr lang="fr-CA" dirty="0"/>
              <a:t> de production à rendements constants</a:t>
            </a:r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482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Lij</a:t>
            </a:r>
            <a:endParaRPr lang="fr-FR" dirty="0">
              <a:latin typeface="Times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195736" y="1700808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>
                <a:latin typeface="Times"/>
              </a:rPr>
              <a:t>Qij</a:t>
            </a:r>
            <a:endParaRPr lang="fr-FR" dirty="0">
              <a:latin typeface="Times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5436096" y="2577098"/>
            <a:ext cx="16916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>
                <a:latin typeface="Times"/>
              </a:rPr>
              <a:t>F</a:t>
            </a:r>
            <a:r>
              <a:rPr lang="fr-FR" sz="2000" baseline="-25000" dirty="0" err="1">
                <a:latin typeface="Times"/>
              </a:rPr>
              <a:t>ij</a:t>
            </a:r>
            <a:r>
              <a:rPr lang="fr-FR" sz="2000" dirty="0">
                <a:latin typeface="Times"/>
              </a:rPr>
              <a:t>(L)</a:t>
            </a:r>
          </a:p>
          <a:p>
            <a:r>
              <a:rPr lang="fr-FR" sz="2000" dirty="0" err="1">
                <a:latin typeface="Times"/>
              </a:rPr>
              <a:t>F’</a:t>
            </a:r>
            <a:r>
              <a:rPr lang="fr-FR" sz="2000" baseline="-25000" dirty="0" err="1">
                <a:latin typeface="Times"/>
              </a:rPr>
              <a:t>ij</a:t>
            </a:r>
            <a:r>
              <a:rPr lang="fr-FR" sz="2000" dirty="0">
                <a:latin typeface="Times"/>
              </a:rPr>
              <a:t> = 1/</a:t>
            </a:r>
            <a:r>
              <a:rPr lang="fr-FR" sz="2000" dirty="0" err="1">
                <a:latin typeface="Times"/>
              </a:rPr>
              <a:t>a</a:t>
            </a:r>
            <a:r>
              <a:rPr lang="fr-FR" sz="2000" baseline="-25000" dirty="0" err="1">
                <a:latin typeface="Times"/>
              </a:rPr>
              <a:t>ij</a:t>
            </a:r>
            <a:endParaRPr lang="fr-FR" sz="2000" baseline="-25000" dirty="0">
              <a:latin typeface="Times"/>
            </a:endParaRPr>
          </a:p>
        </p:txBody>
      </p:sp>
      <p:cxnSp>
        <p:nvCxnSpPr>
          <p:cNvPr id="46" name="Connecteur droit 45"/>
          <p:cNvCxnSpPr>
            <a:stCxn id="27" idx="0"/>
          </p:cNvCxnSpPr>
          <p:nvPr/>
        </p:nvCxnSpPr>
        <p:spPr>
          <a:xfrm rot="5400000" flipH="1" flipV="1">
            <a:off x="2663788" y="2384884"/>
            <a:ext cx="3240360" cy="288032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8</a:t>
            </a:fld>
            <a:endParaRPr lang="fr-CA"/>
          </a:p>
        </p:txBody>
      </p:sp>
      <p:sp>
        <p:nvSpPr>
          <p:cNvPr id="10" name="ZoneTexte 9"/>
          <p:cNvSpPr txBox="1"/>
          <p:nvPr/>
        </p:nvSpPr>
        <p:spPr>
          <a:xfrm>
            <a:off x="323528" y="5879013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Il y a au total 4 fonctions de production (une pour la </a:t>
            </a:r>
            <a:r>
              <a:rPr lang="fr-CA" dirty="0" err="1"/>
              <a:t>prod</a:t>
            </a:r>
            <a:r>
              <a:rPr lang="fr-CA" dirty="0"/>
              <a:t>. de chaque bien dans chaque pays) et chacune est caractérisée par une productivité du travail constante (1/</a:t>
            </a:r>
            <a:r>
              <a:rPr lang="fr-CA" dirty="0" err="1"/>
              <a:t>a</a:t>
            </a:r>
            <a:r>
              <a:rPr lang="fr-CA" baseline="-25000" dirty="0" err="1"/>
              <a:t>ij</a:t>
            </a:r>
            <a:r>
              <a:rPr lang="fr-CA" dirty="0"/>
              <a:t>) dans le secteur.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fr-CA" dirty="0"/>
              <a:t>Courbe des possibilités de production (CPP)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147248" cy="4525963"/>
          </a:xfrm>
        </p:spPr>
        <p:txBody>
          <a:bodyPr>
            <a:normAutofit/>
          </a:bodyPr>
          <a:lstStyle/>
          <a:p>
            <a:r>
              <a:rPr lang="fr-CA" dirty="0"/>
              <a:t>Étant donnée L</a:t>
            </a:r>
            <a:r>
              <a:rPr lang="fr-CA" baseline="-25000" dirty="0"/>
              <a:t>i</a:t>
            </a:r>
            <a:r>
              <a:rPr lang="fr-CA" dirty="0"/>
              <a:t>, la Q du </a:t>
            </a:r>
            <a:r>
              <a:rPr lang="fr-CA" dirty="0" err="1"/>
              <a:t>fctr</a:t>
            </a:r>
            <a:r>
              <a:rPr lang="fr-CA" dirty="0"/>
              <a:t> disponible dans le pays i…</a:t>
            </a:r>
          </a:p>
          <a:p>
            <a:endParaRPr lang="fr-CA" dirty="0"/>
          </a:p>
          <a:p>
            <a:r>
              <a:rPr lang="fr-CA" dirty="0"/>
              <a:t>On a : </a:t>
            </a:r>
            <a:r>
              <a:rPr lang="fr-CA" dirty="0" err="1"/>
              <a:t>a</a:t>
            </a:r>
            <a:r>
              <a:rPr lang="fr-CA" baseline="-25000" dirty="0" err="1"/>
              <a:t>iy</a:t>
            </a:r>
            <a:r>
              <a:rPr lang="fr-CA" dirty="0" err="1"/>
              <a:t>Q</a:t>
            </a:r>
            <a:r>
              <a:rPr lang="fr-CA" baseline="-25000" dirty="0" err="1"/>
              <a:t>iy</a:t>
            </a:r>
            <a:r>
              <a:rPr lang="fr-CA" dirty="0"/>
              <a:t> + </a:t>
            </a:r>
            <a:r>
              <a:rPr lang="fr-CA" dirty="0" err="1"/>
              <a:t>a</a:t>
            </a:r>
            <a:r>
              <a:rPr lang="fr-CA" baseline="-25000" dirty="0" err="1"/>
              <a:t>ix</a:t>
            </a:r>
            <a:r>
              <a:rPr lang="fr-CA" dirty="0" err="1"/>
              <a:t>Q</a:t>
            </a:r>
            <a:r>
              <a:rPr lang="fr-CA" baseline="-25000" dirty="0" err="1"/>
              <a:t>ix</a:t>
            </a:r>
            <a:r>
              <a:rPr lang="fr-CA" dirty="0"/>
              <a:t> ≤ L</a:t>
            </a:r>
            <a:r>
              <a:rPr lang="fr-CA" baseline="-25000" dirty="0"/>
              <a:t>i</a:t>
            </a:r>
          </a:p>
          <a:p>
            <a:pPr lvl="1"/>
            <a:r>
              <a:rPr lang="fr-CA" dirty="0"/>
              <a:t>Pas de chômage </a:t>
            </a:r>
            <a:r>
              <a:rPr lang="fr-CA" dirty="0">
                <a:sym typeface="Symbol"/>
              </a:rPr>
              <a:t> </a:t>
            </a:r>
            <a:r>
              <a:rPr lang="fr-CA" dirty="0" err="1">
                <a:sym typeface="Symbol"/>
              </a:rPr>
              <a:t>Q</a:t>
            </a:r>
            <a:r>
              <a:rPr lang="fr-CA" baseline="-25000" dirty="0" err="1">
                <a:sym typeface="Symbol"/>
              </a:rPr>
              <a:t>iy</a:t>
            </a:r>
            <a:r>
              <a:rPr lang="fr-CA" dirty="0">
                <a:sym typeface="Symbol"/>
              </a:rPr>
              <a:t> = </a:t>
            </a:r>
            <a:r>
              <a:rPr lang="fr-CA" dirty="0"/>
              <a:t> L</a:t>
            </a:r>
            <a:r>
              <a:rPr lang="fr-CA" baseline="-25000" dirty="0"/>
              <a:t>i</a:t>
            </a:r>
            <a:r>
              <a:rPr lang="fr-CA" dirty="0"/>
              <a:t>/</a:t>
            </a:r>
            <a:r>
              <a:rPr lang="fr-CA" dirty="0" err="1"/>
              <a:t>a</a:t>
            </a:r>
            <a:r>
              <a:rPr lang="fr-CA" baseline="-25000" dirty="0" err="1"/>
              <a:t>iy</a:t>
            </a:r>
            <a:r>
              <a:rPr lang="fr-CA" dirty="0"/>
              <a:t> – (</a:t>
            </a:r>
            <a:r>
              <a:rPr lang="fr-CA" dirty="0" err="1"/>
              <a:t>a</a:t>
            </a:r>
            <a:r>
              <a:rPr lang="fr-CA" baseline="-25000" dirty="0" err="1"/>
              <a:t>ix</a:t>
            </a:r>
            <a:r>
              <a:rPr lang="fr-CA" dirty="0"/>
              <a:t>/</a:t>
            </a:r>
            <a:r>
              <a:rPr lang="fr-CA" dirty="0" err="1"/>
              <a:t>a</a:t>
            </a:r>
            <a:r>
              <a:rPr lang="fr-CA" baseline="-25000" dirty="0" err="1"/>
              <a:t>iy</a:t>
            </a:r>
            <a:r>
              <a:rPr lang="fr-CA" dirty="0"/>
              <a:t>) </a:t>
            </a:r>
            <a:r>
              <a:rPr lang="fr-CA" dirty="0" err="1"/>
              <a:t>Q</a:t>
            </a:r>
            <a:r>
              <a:rPr lang="fr-CA" baseline="-25000" dirty="0" err="1"/>
              <a:t>ix</a:t>
            </a:r>
            <a:endParaRPr lang="fr-CA" baseline="-25000" dirty="0"/>
          </a:p>
          <a:p>
            <a:endParaRPr lang="fr-CA" dirty="0"/>
          </a:p>
          <a:p>
            <a:pPr>
              <a:tabLst>
                <a:tab pos="4127500" algn="l"/>
              </a:tabLst>
            </a:pPr>
            <a:r>
              <a:rPr lang="fr-CA" dirty="0"/>
              <a:t>Où le </a:t>
            </a:r>
            <a:r>
              <a:rPr lang="fr-CA" dirty="0" err="1"/>
              <a:t>CR</a:t>
            </a:r>
            <a:r>
              <a:rPr lang="fr-CA" baseline="-25000" dirty="0" err="1"/>
              <a:t>ix</a:t>
            </a:r>
            <a:r>
              <a:rPr lang="fr-CA" baseline="-25000" dirty="0"/>
              <a:t> </a:t>
            </a:r>
            <a:r>
              <a:rPr lang="fr-CA" dirty="0"/>
              <a:t>= </a:t>
            </a:r>
            <a:r>
              <a:rPr lang="fr-CA" dirty="0" err="1"/>
              <a:t>a</a:t>
            </a:r>
            <a:r>
              <a:rPr lang="fr-CA" baseline="-25000" dirty="0" err="1"/>
              <a:t>ix</a:t>
            </a:r>
            <a:r>
              <a:rPr lang="fr-CA" dirty="0"/>
              <a:t> * 1/</a:t>
            </a:r>
            <a:r>
              <a:rPr lang="fr-CA" dirty="0" err="1"/>
              <a:t>a</a:t>
            </a:r>
            <a:r>
              <a:rPr lang="fr-CA" baseline="-25000" dirty="0" err="1"/>
              <a:t>iy</a:t>
            </a:r>
            <a:r>
              <a:rPr lang="fr-CA" dirty="0"/>
              <a:t> = (L</a:t>
            </a:r>
            <a:r>
              <a:rPr lang="fr-CA" baseline="-25000" dirty="0"/>
              <a:t>i</a:t>
            </a:r>
            <a:r>
              <a:rPr lang="fr-CA" dirty="0"/>
              <a:t>/</a:t>
            </a:r>
            <a:r>
              <a:rPr lang="fr-CA" dirty="0" err="1"/>
              <a:t>a</a:t>
            </a:r>
            <a:r>
              <a:rPr lang="fr-CA" baseline="-25000" dirty="0" err="1"/>
              <a:t>iy</a:t>
            </a:r>
            <a:r>
              <a:rPr lang="fr-CA" dirty="0"/>
              <a:t>)/(L</a:t>
            </a:r>
            <a:r>
              <a:rPr lang="fr-CA" baseline="-25000" dirty="0"/>
              <a:t>i</a:t>
            </a:r>
            <a:r>
              <a:rPr lang="fr-CA" dirty="0"/>
              <a:t>/</a:t>
            </a:r>
            <a:r>
              <a:rPr lang="fr-CA" dirty="0" err="1"/>
              <a:t>a</a:t>
            </a:r>
            <a:r>
              <a:rPr lang="fr-CA" baseline="-25000" dirty="0" err="1"/>
              <a:t>ix</a:t>
            </a:r>
            <a:r>
              <a:rPr lang="fr-CA" dirty="0"/>
              <a:t>)</a:t>
            </a:r>
          </a:p>
          <a:p>
            <a:pPr>
              <a:buNone/>
              <a:tabLst>
                <a:tab pos="4127500" algn="l"/>
              </a:tabLst>
            </a:pPr>
            <a:r>
              <a:rPr lang="fr-CA" dirty="0"/>
              <a:t>	</a:t>
            </a:r>
            <a:endParaRPr lang="fr-CA" baseline="-25000" dirty="0"/>
          </a:p>
          <a:p>
            <a:endParaRPr lang="fr-CA" baseline="-25000" dirty="0"/>
          </a:p>
          <a:p>
            <a:pPr>
              <a:buNone/>
            </a:pPr>
            <a:endParaRPr lang="fr-CA" baseline="-25000" dirty="0"/>
          </a:p>
          <a:p>
            <a:endParaRPr lang="fr-CA" baseline="-25000" dirty="0"/>
          </a:p>
          <a:p>
            <a:endParaRPr lang="fr-CA" baseline="-25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9</a:t>
            </a:fld>
            <a:endParaRPr lang="fr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1206</TotalTime>
  <Words>4031</Words>
  <Application>Microsoft Office PowerPoint</Application>
  <PresentationFormat>Affichage à l'écran (4:3)</PresentationFormat>
  <Paragraphs>601</Paragraphs>
  <Slides>61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61</vt:i4>
      </vt:variant>
    </vt:vector>
  </HeadingPairs>
  <TitlesOfParts>
    <vt:vector size="68" baseType="lpstr">
      <vt:lpstr>Arial</vt:lpstr>
      <vt:lpstr>Calibri</vt:lpstr>
      <vt:lpstr>Franklin Gothic Book</vt:lpstr>
      <vt:lpstr>Symbol</vt:lpstr>
      <vt:lpstr>Times</vt:lpstr>
      <vt:lpstr>Wingdings 2</vt:lpstr>
      <vt:lpstr>Technique</vt:lpstr>
      <vt:lpstr>LeS avantages comparatifs</vt:lpstr>
      <vt:lpstr>Plan</vt:lpstr>
      <vt:lpstr>Hypothèses communes</vt:lpstr>
      <vt:lpstr>Présentation PowerPoint</vt:lpstr>
      <vt:lpstr>La théorie classique des av. comparatifs</vt:lpstr>
      <vt:lpstr>Contexte</vt:lpstr>
      <vt:lpstr>Formellement…</vt:lpstr>
      <vt:lpstr>Les fcts de production à rendements constants</vt:lpstr>
      <vt:lpstr>Courbe des possibilités de production (CPP)</vt:lpstr>
      <vt:lpstr>Graphiquement…</vt:lpstr>
      <vt:lpstr>Avantages absolus</vt:lpstr>
      <vt:lpstr>Avantages relatifs</vt:lpstr>
      <vt:lpstr>Avantages absolus et relatifs</vt:lpstr>
      <vt:lpstr>Prix relatifs et production</vt:lpstr>
      <vt:lpstr>Les droites d’isovaleur ou isorevenu</vt:lpstr>
      <vt:lpstr>Prix relatifs et production</vt:lpstr>
      <vt:lpstr>Ex. graph. A (Px/Py&lt;CR1x&lt;CR2x)</vt:lpstr>
      <vt:lpstr>Ex. graph. B (CR1x=Px/Py&lt;CR2x)</vt:lpstr>
      <vt:lpstr>Ex. graph. C (CR1x&lt;Px/Py&lt;CR2x)</vt:lpstr>
      <vt:lpstr>Ex. graph. D (CR1x&lt;Px/Py=CR2x)</vt:lpstr>
      <vt:lpstr>Ex. graph. E (CR1x&lt;CR2x&lt;Px/Py)</vt:lpstr>
      <vt:lpstr>Offre sur le marché commun</vt:lpstr>
      <vt:lpstr>Marché commun</vt:lpstr>
      <vt:lpstr>Prix sur le marché commun</vt:lpstr>
      <vt:lpstr>Les gains de l’échange</vt:lpstr>
      <vt:lpstr>Les gains de l’échange</vt:lpstr>
      <vt:lpstr>Les salaires relatifs (w1/w2)</vt:lpstr>
      <vt:lpstr>Les salaires relatifs (w1/w2)</vt:lpstr>
      <vt:lpstr>Ex. chiffré</vt:lpstr>
      <vt:lpstr>Ex. chiffré (suite)</vt:lpstr>
      <vt:lpstr>Ex. chiffré (suite)</vt:lpstr>
      <vt:lpstr>Ex. chiffré (suite)</vt:lpstr>
      <vt:lpstr>Un exemple chiffré (suite)</vt:lpstr>
      <vt:lpstr>w1/w2 et échange</vt:lpstr>
      <vt:lpstr>Et la compétitivité int…</vt:lpstr>
      <vt:lpstr>Le modèle ricardien : les pours</vt:lpstr>
      <vt:lpstr>Le modèle ricardien : les contres</vt:lpstr>
      <vt:lpstr>Présentation PowerPoint</vt:lpstr>
      <vt:lpstr>Les théories modernes des avantages comparatifs</vt:lpstr>
      <vt:lpstr>Contexte</vt:lpstr>
      <vt:lpstr>Hypothèses spécifiques</vt:lpstr>
      <vt:lpstr>Le modèle HOS</vt:lpstr>
      <vt:lpstr>Dotations et intensités factorielles</vt:lpstr>
      <vt:lpstr>Éco. à 2 fctrs et rdmts décroissants</vt:lpstr>
      <vt:lpstr>Fcts de prod. à rendements factoriels décroissants</vt:lpstr>
      <vt:lpstr>Rendements factoriels décroissants et CR croissants (K fixe et L variable)</vt:lpstr>
      <vt:lpstr>CPP et prod. optimale avec CR croissants</vt:lpstr>
      <vt:lpstr>CPPs avec dotations inégales</vt:lpstr>
      <vt:lpstr>Éco. à 2 fctrs et techno. de prod.</vt:lpstr>
      <vt:lpstr>Production, échange et Px/Py </vt:lpstr>
      <vt:lpstr>Production en autarcie et SP</vt:lpstr>
      <vt:lpstr>Échange, prix et salaires relatifs</vt:lpstr>
      <vt:lpstr>Impacts de Px/Py  sur le marché des facteurs, pays 1 (P.D.)</vt:lpstr>
      <vt:lpstr>Théorème de Samuelson (1)</vt:lpstr>
      <vt:lpstr>Théorème de Samuelson (2)</vt:lpstr>
      <vt:lpstr>Redistribution et gain de bien-être</vt:lpstr>
      <vt:lpstr>Échange et gains de bien-être</vt:lpstr>
      <vt:lpstr>Paradoxe de Leontief</vt:lpstr>
      <vt:lpstr>Forces du modèle HOS</vt:lpstr>
      <vt:lpstr>Limite du modèle HOS</vt:lpstr>
      <vt:lpstr>Les av. comp. :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modèle ricardien</dc:title>
  <dc:creator>HP Authorized Customer</dc:creator>
  <cp:lastModifiedBy>Yan-Olivier Charest</cp:lastModifiedBy>
  <cp:revision>155</cp:revision>
  <cp:lastPrinted>2017-09-26T20:11:22Z</cp:lastPrinted>
  <dcterms:created xsi:type="dcterms:W3CDTF">2011-08-30T14:17:19Z</dcterms:created>
  <dcterms:modified xsi:type="dcterms:W3CDTF">2024-01-23T13:49:33Z</dcterms:modified>
</cp:coreProperties>
</file>