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0"/>
  </p:notesMasterIdLst>
  <p:handoutMasterIdLst>
    <p:handoutMasterId r:id="rId31"/>
  </p:handoutMasterIdLst>
  <p:sldIdLst>
    <p:sldId id="256" r:id="rId2"/>
    <p:sldId id="269" r:id="rId3"/>
    <p:sldId id="309" r:id="rId4"/>
    <p:sldId id="260" r:id="rId5"/>
    <p:sldId id="263" r:id="rId6"/>
    <p:sldId id="264" r:id="rId7"/>
    <p:sldId id="276" r:id="rId8"/>
    <p:sldId id="277" r:id="rId9"/>
    <p:sldId id="278" r:id="rId10"/>
    <p:sldId id="283" r:id="rId11"/>
    <p:sldId id="284" r:id="rId12"/>
    <p:sldId id="285" r:id="rId13"/>
    <p:sldId id="279" r:id="rId14"/>
    <p:sldId id="286" r:id="rId15"/>
    <p:sldId id="280" r:id="rId16"/>
    <p:sldId id="287" r:id="rId17"/>
    <p:sldId id="281" r:id="rId18"/>
    <p:sldId id="288" r:id="rId19"/>
    <p:sldId id="282" r:id="rId20"/>
    <p:sldId id="259" r:id="rId21"/>
    <p:sldId id="305" r:id="rId22"/>
    <p:sldId id="306" r:id="rId23"/>
    <p:sldId id="262" r:id="rId24"/>
    <p:sldId id="307" r:id="rId25"/>
    <p:sldId id="270" r:id="rId26"/>
    <p:sldId id="271" r:id="rId27"/>
    <p:sldId id="297" r:id="rId28"/>
    <p:sldId id="308" r:id="rId29"/>
  </p:sldIdLst>
  <p:sldSz cx="9144000" cy="6858000" type="screen4x3"/>
  <p:notesSz cx="7010400" cy="92360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72" d="100"/>
          <a:sy n="72" d="100"/>
        </p:scale>
        <p:origin x="11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60169-B8C1-45B8-B50C-F2A7CBD6BA12}" type="datetimeFigureOut">
              <a:rPr lang="fr-CA" smtClean="0"/>
              <a:pPr/>
              <a:t>2025-01-16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17D25-1D0A-4685-81A5-6E7916670E4D}" type="slidenum">
              <a:rPr lang="fr-CA" smtClean="0"/>
              <a:pPr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C904F838-7ABC-4C05-883D-0F2DFD96A08A}" type="datetimeFigureOut">
              <a:rPr lang="fr-CA" smtClean="0"/>
              <a:pPr/>
              <a:t>2025-01-16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1CE8482C-07FB-4BBD-8BB0-3CEF5EFF5621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C50A49-B0BD-486E-9D6B-54D3EB9A5C68}" type="slidenum">
              <a:rPr lang="fr-CA" smtClean="0"/>
              <a:pPr/>
              <a:t>22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528772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1AB32-4D9B-44AA-8299-425839ED392E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0F034-1401-4411-A238-4AC76C8E08F3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2CFF0-7218-462E-81AC-159BF8834CD7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5D54A-3BE3-47E4-9822-9D19A17B774E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8669-59D8-4454-95BB-0A25C04DDFC6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C49A1-7C44-469C-B49B-55D8A4679069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FB00-9C86-416C-BF50-BE2586087AFF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67A47-FDF2-44AB-834F-14DA4A9E316F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D1A9C-9695-4AE0-8BDB-83D1D643E077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9C76B-3C91-4FEA-81DE-C81C971ED9A2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1CA9E81-6441-4AF4-8AE4-B4D94A6E03A1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CBE0D69-2CBC-4856-9C18-AAB661A74332}" type="datetime1">
              <a:rPr lang="fr-CA" smtClean="0"/>
              <a:pPr/>
              <a:t>2025-01-16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5B84E7-B44B-450A-BBF1-EB1E92E27D5A}" type="slidenum">
              <a:rPr lang="fr-CA" smtClean="0"/>
              <a:pPr/>
              <a:t>‹N°›</a:t>
            </a:fld>
            <a:endParaRPr lang="fr-C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radingeconomics.com/china/current-account" TargetMode="External"/><Relationship Id="rId2" Type="http://schemas.openxmlformats.org/officeDocument/2006/relationships/hyperlink" Target="http://www.tradingeconomics.com/united-states/current-account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899752"/>
          </a:xfrm>
        </p:spPr>
        <p:txBody>
          <a:bodyPr>
            <a:normAutofit/>
          </a:bodyPr>
          <a:lstStyle/>
          <a:p>
            <a:r>
              <a:rPr lang="fr-CA" dirty="0"/>
              <a:t>INTRODUCTION À L’ÉCONOMIE INTERNATIONALE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ECO3550 Thème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Taux d’ouverture par pays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10</a:t>
            </a:fld>
            <a:endParaRPr lang="fr-CA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556792"/>
            <a:ext cx="6192688" cy="4902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Taux d’ouverture dans le temps (1)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11</a:t>
            </a:fld>
            <a:endParaRPr lang="fr-CA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484784"/>
            <a:ext cx="5736637" cy="4699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Taux d’ouverture dans le temps (2)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12</a:t>
            </a:fld>
            <a:endParaRPr lang="fr-CA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2887" y="1550676"/>
            <a:ext cx="7103529" cy="418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r>
              <a:rPr lang="fr-CA" dirty="0">
                <a:latin typeface="+mn-lt"/>
              </a:rPr>
              <a:t>Le modèle de gravité (1)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09120"/>
          </a:xfrm>
        </p:spPr>
        <p:txBody>
          <a:bodyPr>
            <a:normAutofit fontScale="92500" lnSpcReduction="10000"/>
          </a:bodyPr>
          <a:lstStyle/>
          <a:p>
            <a:r>
              <a:rPr lang="fr-CA" dirty="0"/>
              <a:t>Modèle économétrique basé sur une double intuition : l’importance du commerce avec nos </a:t>
            </a:r>
            <a:r>
              <a:rPr lang="fr-CA" dirty="0" err="1"/>
              <a:t>diff</a:t>
            </a:r>
            <a:r>
              <a:rPr lang="fr-CA" dirty="0"/>
              <a:t>. partenaires devrait croître avec leur taille et leur proximité</a:t>
            </a:r>
          </a:p>
          <a:p>
            <a:endParaRPr lang="fr-CA" dirty="0"/>
          </a:p>
          <a:p>
            <a:r>
              <a:rPr lang="fr-CA" dirty="0"/>
              <a:t>D’où : </a:t>
            </a:r>
            <a:r>
              <a:rPr lang="fr-CA" dirty="0" err="1"/>
              <a:t>T</a:t>
            </a:r>
            <a:r>
              <a:rPr lang="fr-CA" baseline="-25000" dirty="0" err="1"/>
              <a:t>ij</a:t>
            </a:r>
            <a:r>
              <a:rPr lang="fr-CA" dirty="0"/>
              <a:t> = A * Y</a:t>
            </a:r>
            <a:r>
              <a:rPr lang="fr-CA" baseline="-25000" dirty="0"/>
              <a:t>i</a:t>
            </a:r>
            <a:r>
              <a:rPr lang="fr-CA" dirty="0"/>
              <a:t> * </a:t>
            </a:r>
            <a:r>
              <a:rPr lang="fr-CA" dirty="0" err="1"/>
              <a:t>Y</a:t>
            </a:r>
            <a:r>
              <a:rPr lang="fr-CA" baseline="-25000" dirty="0" err="1"/>
              <a:t>j</a:t>
            </a:r>
            <a:r>
              <a:rPr lang="fr-CA" dirty="0"/>
              <a:t> / </a:t>
            </a:r>
            <a:r>
              <a:rPr lang="fr-CA" dirty="0" err="1"/>
              <a:t>D</a:t>
            </a:r>
            <a:r>
              <a:rPr lang="fr-CA" baseline="-25000" dirty="0" err="1"/>
              <a:t>ij</a:t>
            </a:r>
            <a:endParaRPr lang="fr-CA" dirty="0"/>
          </a:p>
          <a:p>
            <a:pPr>
              <a:buNone/>
            </a:pPr>
            <a:endParaRPr lang="fr-CA" dirty="0">
              <a:sym typeface="Symbol"/>
            </a:endParaRPr>
          </a:p>
          <a:p>
            <a:r>
              <a:rPr lang="fr-CA" dirty="0">
                <a:sym typeface="Symbol"/>
              </a:rPr>
              <a:t>P.e., 20% </a:t>
            </a:r>
            <a:r>
              <a:rPr lang="fr-CA" dirty="0" err="1">
                <a:sym typeface="Symbol"/>
              </a:rPr>
              <a:t>D</a:t>
            </a:r>
            <a:r>
              <a:rPr lang="fr-CA" baseline="-25000" dirty="0" err="1">
                <a:sym typeface="Symbol"/>
              </a:rPr>
              <a:t>ij</a:t>
            </a:r>
            <a:r>
              <a:rPr lang="fr-CA" dirty="0">
                <a:sym typeface="Symbol"/>
              </a:rPr>
              <a:t> ou 20% Y</a:t>
            </a:r>
            <a:r>
              <a:rPr lang="fr-CA" baseline="-25000" dirty="0">
                <a:sym typeface="Symbol"/>
              </a:rPr>
              <a:t>i</a:t>
            </a:r>
            <a:r>
              <a:rPr lang="fr-CA" dirty="0">
                <a:sym typeface="Symbol"/>
              </a:rPr>
              <a:t>  20% de </a:t>
            </a:r>
            <a:r>
              <a:rPr lang="fr-CA" dirty="0" err="1">
                <a:sym typeface="Symbol"/>
              </a:rPr>
              <a:t>T</a:t>
            </a:r>
            <a:r>
              <a:rPr lang="fr-CA" baseline="-25000" dirty="0" err="1">
                <a:sym typeface="Symbol"/>
              </a:rPr>
              <a:t>ij</a:t>
            </a:r>
            <a:endParaRPr lang="fr-CA" baseline="-25000" dirty="0">
              <a:sym typeface="Symbol"/>
            </a:endParaRPr>
          </a:p>
          <a:p>
            <a:pPr>
              <a:buNone/>
            </a:pPr>
            <a:r>
              <a:rPr lang="fr-CA" dirty="0"/>
              <a:t>_______________________________________</a:t>
            </a:r>
          </a:p>
          <a:p>
            <a:pPr marL="0" indent="0">
              <a:buNone/>
            </a:pPr>
            <a:r>
              <a:rPr lang="fr-CA" sz="2200" dirty="0"/>
              <a:t>N.B. : La forme générale est plutôt </a:t>
            </a:r>
            <a:r>
              <a:rPr lang="fr-CA" sz="2200" dirty="0" err="1"/>
              <a:t>T</a:t>
            </a:r>
            <a:r>
              <a:rPr lang="fr-CA" sz="2200" baseline="-25000" dirty="0" err="1"/>
              <a:t>ij</a:t>
            </a:r>
            <a:r>
              <a:rPr lang="fr-CA" sz="2200" dirty="0"/>
              <a:t> = A * </a:t>
            </a:r>
            <a:r>
              <a:rPr lang="fr-CA" sz="2200" dirty="0" err="1"/>
              <a:t>Y</a:t>
            </a:r>
            <a:r>
              <a:rPr lang="fr-CA" sz="2200" baseline="-25000" dirty="0" err="1"/>
              <a:t>i</a:t>
            </a:r>
            <a:r>
              <a:rPr lang="fr-CA" sz="2200" baseline="30000" dirty="0" err="1"/>
              <a:t>a</a:t>
            </a:r>
            <a:r>
              <a:rPr lang="fr-CA" sz="2200" dirty="0"/>
              <a:t> * </a:t>
            </a:r>
            <a:r>
              <a:rPr lang="fr-CA" sz="2200" dirty="0" err="1"/>
              <a:t>Y</a:t>
            </a:r>
            <a:r>
              <a:rPr lang="fr-CA" sz="2200" baseline="-25000" dirty="0" err="1"/>
              <a:t>j</a:t>
            </a:r>
            <a:r>
              <a:rPr lang="fr-CA" sz="2200" baseline="30000" dirty="0" err="1"/>
              <a:t>b</a:t>
            </a:r>
            <a:r>
              <a:rPr lang="fr-CA" sz="2200"/>
              <a:t> / </a:t>
            </a:r>
            <a:r>
              <a:rPr lang="fr-CA" sz="2200" dirty="0" err="1"/>
              <a:t>D</a:t>
            </a:r>
            <a:r>
              <a:rPr lang="fr-CA" sz="2200" baseline="-25000" dirty="0" err="1"/>
              <a:t>ij</a:t>
            </a:r>
            <a:r>
              <a:rPr lang="fr-CA" sz="2200" baseline="30000" dirty="0" err="1"/>
              <a:t>c</a:t>
            </a:r>
            <a:r>
              <a:rPr lang="fr-CA" sz="2200" dirty="0"/>
              <a:t>, mais en pratique : a, b et c </a:t>
            </a:r>
            <a:r>
              <a:rPr lang="fr-CA" sz="2200" dirty="0">
                <a:sym typeface="Symbol"/>
              </a:rPr>
              <a:t> 1.</a:t>
            </a:r>
          </a:p>
          <a:p>
            <a:endParaRPr lang="fr-CA" dirty="0"/>
          </a:p>
          <a:p>
            <a:pPr lvl="2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13</a:t>
            </a:fld>
            <a:endParaRPr lang="fr-C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r>
              <a:rPr lang="fr-CA" dirty="0">
                <a:latin typeface="+mn-lt"/>
              </a:rPr>
              <a:t>Le modèle de gravité (2)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997152"/>
          </a:xfrm>
        </p:spPr>
        <p:txBody>
          <a:bodyPr>
            <a:normAutofit lnSpcReduction="10000"/>
          </a:bodyPr>
          <a:lstStyle/>
          <a:p>
            <a:r>
              <a:rPr lang="fr-CA" dirty="0"/>
              <a:t>Proposé par Tinbergen en 1962</a:t>
            </a:r>
          </a:p>
          <a:p>
            <a:endParaRPr lang="fr-CA" dirty="0"/>
          </a:p>
          <a:p>
            <a:r>
              <a:rPr lang="fr-CA" dirty="0"/>
              <a:t>A la même forme que la loi de la gravitation de Newton!</a:t>
            </a:r>
          </a:p>
          <a:p>
            <a:endParaRPr lang="fr-CA" dirty="0"/>
          </a:p>
          <a:p>
            <a:r>
              <a:rPr lang="fr-CA" dirty="0"/>
              <a:t>Peut expliquer jusqu’à 75% des fluctuations de </a:t>
            </a:r>
            <a:r>
              <a:rPr lang="fr-CA" dirty="0" err="1"/>
              <a:t>T</a:t>
            </a:r>
            <a:r>
              <a:rPr lang="fr-CA" baseline="-25000" dirty="0" err="1"/>
              <a:t>ij</a:t>
            </a:r>
            <a:endParaRPr lang="fr-CA" baseline="-25000" dirty="0"/>
          </a:p>
          <a:p>
            <a:endParaRPr lang="fr-CA" baseline="-25000" dirty="0"/>
          </a:p>
          <a:p>
            <a:r>
              <a:rPr lang="fr-CA" dirty="0"/>
              <a:t>Est surtout utile pour tester l’impact des autres déterminants du commerce (voir liste </a:t>
            </a:r>
            <a:r>
              <a:rPr lang="fr-CA" dirty="0" err="1"/>
              <a:t>ci-bas</a:t>
            </a:r>
            <a:r>
              <a:rPr lang="fr-CA" dirty="0"/>
              <a:t>)</a:t>
            </a:r>
          </a:p>
          <a:p>
            <a:pPr lvl="2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14</a:t>
            </a:fld>
            <a:endParaRPr lang="fr-CA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Autres facteurs affectant le commerce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fr-CA" dirty="0"/>
              <a:t>L’effet de frontière</a:t>
            </a:r>
          </a:p>
          <a:p>
            <a:endParaRPr lang="fr-CA" dirty="0"/>
          </a:p>
          <a:p>
            <a:r>
              <a:rPr lang="fr-CA" dirty="0"/>
              <a:t>La participation à des traités internationaux et régionaux</a:t>
            </a:r>
          </a:p>
          <a:p>
            <a:pPr>
              <a:buNone/>
            </a:pPr>
            <a:r>
              <a:rPr lang="fr-CA" dirty="0"/>
              <a:t> </a:t>
            </a:r>
          </a:p>
          <a:p>
            <a:r>
              <a:rPr lang="fr-CA" dirty="0"/>
              <a:t>La proximité culturelle</a:t>
            </a:r>
          </a:p>
          <a:p>
            <a:endParaRPr lang="fr-CA" dirty="0"/>
          </a:p>
          <a:p>
            <a:r>
              <a:rPr lang="fr-CA" dirty="0"/>
              <a:t>Une histoire commune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15</a:t>
            </a:fld>
            <a:endParaRPr lang="fr-CA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Autres facteurs affectant le commerce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 lnSpcReduction="20000"/>
          </a:bodyPr>
          <a:lstStyle/>
          <a:p>
            <a:r>
              <a:rPr lang="fr-CA" dirty="0"/>
              <a:t>On peut comparer le </a:t>
            </a:r>
            <a:r>
              <a:rPr lang="fr-CA" dirty="0" err="1"/>
              <a:t>T</a:t>
            </a:r>
            <a:r>
              <a:rPr lang="fr-CA" baseline="-25000" dirty="0" err="1"/>
              <a:t>ij</a:t>
            </a:r>
            <a:r>
              <a:rPr lang="fr-CA" dirty="0"/>
              <a:t> estimé par le modèle en fonction des données A, Y</a:t>
            </a:r>
            <a:r>
              <a:rPr lang="fr-CA" baseline="-25000" dirty="0"/>
              <a:t>i</a:t>
            </a:r>
            <a:r>
              <a:rPr lang="fr-CA" dirty="0"/>
              <a:t>, </a:t>
            </a:r>
            <a:r>
              <a:rPr lang="fr-CA" dirty="0" err="1"/>
              <a:t>Y</a:t>
            </a:r>
            <a:r>
              <a:rPr lang="fr-CA" baseline="-25000" dirty="0" err="1"/>
              <a:t>j</a:t>
            </a:r>
            <a:r>
              <a:rPr lang="fr-CA" dirty="0"/>
              <a:t> et </a:t>
            </a:r>
            <a:r>
              <a:rPr lang="fr-CA" dirty="0" err="1"/>
              <a:t>D</a:t>
            </a:r>
            <a:r>
              <a:rPr lang="fr-CA" baseline="-25000" dirty="0" err="1"/>
              <a:t>ij</a:t>
            </a:r>
            <a:r>
              <a:rPr lang="fr-CA" dirty="0"/>
              <a:t> et le </a:t>
            </a:r>
            <a:r>
              <a:rPr lang="fr-CA" dirty="0" err="1"/>
              <a:t>T</a:t>
            </a:r>
            <a:r>
              <a:rPr lang="fr-CA" baseline="-25000" dirty="0" err="1"/>
              <a:t>ij</a:t>
            </a:r>
            <a:r>
              <a:rPr lang="fr-CA"/>
              <a:t> observé</a:t>
            </a:r>
            <a:endParaRPr lang="fr-CA" dirty="0"/>
          </a:p>
          <a:p>
            <a:endParaRPr lang="fr-CA" dirty="0"/>
          </a:p>
          <a:p>
            <a:r>
              <a:rPr lang="fr-CA" dirty="0"/>
              <a:t>Avec un effet frontière ou une participation à un traité sur le commerce, on prédit </a:t>
            </a:r>
            <a:r>
              <a:rPr lang="fr-CA" dirty="0" err="1"/>
              <a:t>p.e</a:t>
            </a:r>
            <a:r>
              <a:rPr lang="fr-CA" dirty="0"/>
              <a:t>. :</a:t>
            </a:r>
          </a:p>
          <a:p>
            <a:pPr lvl="1"/>
            <a:r>
              <a:rPr lang="fr-CA" dirty="0"/>
              <a:t>Membres : </a:t>
            </a:r>
            <a:r>
              <a:rPr lang="fr-CA" dirty="0" err="1"/>
              <a:t>T</a:t>
            </a:r>
            <a:r>
              <a:rPr lang="fr-CA" baseline="-25000" dirty="0" err="1"/>
              <a:t>ij</a:t>
            </a:r>
            <a:r>
              <a:rPr lang="fr-CA" dirty="0"/>
              <a:t> estimé </a:t>
            </a:r>
            <a:r>
              <a:rPr lang="fr-CA" dirty="0">
                <a:sym typeface="Symbol"/>
              </a:rPr>
              <a:t> </a:t>
            </a:r>
            <a:r>
              <a:rPr lang="fr-CA" dirty="0" err="1">
                <a:sym typeface="Symbol"/>
              </a:rPr>
              <a:t>T</a:t>
            </a:r>
            <a:r>
              <a:rPr lang="fr-CA" baseline="-25000" dirty="0" err="1">
                <a:sym typeface="Symbol"/>
              </a:rPr>
              <a:t>ij</a:t>
            </a:r>
            <a:r>
              <a:rPr lang="fr-CA" dirty="0">
                <a:sym typeface="Symbol"/>
              </a:rPr>
              <a:t> observé</a:t>
            </a:r>
          </a:p>
          <a:p>
            <a:pPr lvl="1"/>
            <a:r>
              <a:rPr lang="fr-CA" dirty="0">
                <a:sym typeface="Symbol"/>
              </a:rPr>
              <a:t>Non membres : </a:t>
            </a:r>
            <a:r>
              <a:rPr lang="fr-CA" dirty="0" err="1"/>
              <a:t>T</a:t>
            </a:r>
            <a:r>
              <a:rPr lang="fr-CA" baseline="-25000" dirty="0" err="1"/>
              <a:t>ij</a:t>
            </a:r>
            <a:r>
              <a:rPr lang="fr-CA" dirty="0"/>
              <a:t> estimé </a:t>
            </a:r>
            <a:r>
              <a:rPr lang="fr-CA" dirty="0">
                <a:sym typeface="Symbol"/>
              </a:rPr>
              <a:t> </a:t>
            </a:r>
            <a:r>
              <a:rPr lang="fr-CA" dirty="0" err="1">
                <a:sym typeface="Symbol"/>
              </a:rPr>
              <a:t>T</a:t>
            </a:r>
            <a:r>
              <a:rPr lang="fr-CA" baseline="-25000" dirty="0" err="1">
                <a:sym typeface="Symbol"/>
              </a:rPr>
              <a:t>ij</a:t>
            </a:r>
            <a:r>
              <a:rPr lang="fr-CA" dirty="0">
                <a:sym typeface="Symbol"/>
              </a:rPr>
              <a:t> observé</a:t>
            </a:r>
          </a:p>
          <a:p>
            <a:endParaRPr lang="fr-CA" dirty="0"/>
          </a:p>
          <a:p>
            <a:r>
              <a:rPr lang="fr-CA" dirty="0"/>
              <a:t>Si c’est ce qui est mesuré, bingo! Sinon, pas d’effet ):</a:t>
            </a:r>
          </a:p>
          <a:p>
            <a:pPr lvl="1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16</a:t>
            </a:fld>
            <a:endParaRPr lang="fr-CA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Qu’échangions-nous en 2005?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637112"/>
          </a:xfrm>
        </p:spPr>
        <p:txBody>
          <a:bodyPr>
            <a:normAutofit fontScale="85000" lnSpcReduction="20000"/>
          </a:bodyPr>
          <a:lstStyle/>
          <a:p>
            <a:r>
              <a:rPr lang="fr-CA" dirty="0"/>
              <a:t>Produits manufacturés (≈60%)</a:t>
            </a:r>
          </a:p>
          <a:p>
            <a:endParaRPr lang="fr-CA" dirty="0"/>
          </a:p>
          <a:p>
            <a:r>
              <a:rPr lang="fr-CA" dirty="0"/>
              <a:t>Services (≈20%)</a:t>
            </a:r>
          </a:p>
          <a:p>
            <a:endParaRPr lang="fr-CA" dirty="0"/>
          </a:p>
          <a:p>
            <a:r>
              <a:rPr lang="fr-CA" dirty="0"/>
              <a:t>Matières premières (≈14%)</a:t>
            </a:r>
          </a:p>
          <a:p>
            <a:endParaRPr lang="fr-CA" dirty="0"/>
          </a:p>
          <a:p>
            <a:r>
              <a:rPr lang="fr-CA" dirty="0"/>
              <a:t>Produits agricoles (≈7%)</a:t>
            </a:r>
          </a:p>
          <a:p>
            <a:endParaRPr lang="fr-CA" dirty="0"/>
          </a:p>
          <a:p>
            <a:pPr marL="0" indent="0">
              <a:buNone/>
            </a:pPr>
            <a:r>
              <a:rPr lang="fr-CA" dirty="0"/>
              <a:t>N.B. À comparer avec des données plus récentes de l’édition 11 afin d’observer l’évolution de la dernière décennie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17</a:t>
            </a:fld>
            <a:endParaRPr lang="fr-CA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Qu’échangions-nous en 2016?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637112"/>
          </a:xfrm>
        </p:spPr>
        <p:txBody>
          <a:bodyPr>
            <a:normAutofit/>
          </a:bodyPr>
          <a:lstStyle/>
          <a:p>
            <a:r>
              <a:rPr lang="fr-CA" dirty="0"/>
              <a:t>Produits manufacturés (≈57%)</a:t>
            </a:r>
          </a:p>
          <a:p>
            <a:endParaRPr lang="fr-CA" dirty="0"/>
          </a:p>
          <a:p>
            <a:r>
              <a:rPr lang="fr-CA" dirty="0"/>
              <a:t>Services (≈20%)</a:t>
            </a:r>
          </a:p>
          <a:p>
            <a:endParaRPr lang="fr-CA" dirty="0"/>
          </a:p>
          <a:p>
            <a:r>
              <a:rPr lang="fr-CA" dirty="0"/>
              <a:t>Matières premières (≈11%)</a:t>
            </a:r>
          </a:p>
          <a:p>
            <a:endParaRPr lang="fr-CA" dirty="0"/>
          </a:p>
          <a:p>
            <a:r>
              <a:rPr lang="fr-CA" dirty="0"/>
              <a:t>Produits agricoles (≈8%)</a:t>
            </a:r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18</a:t>
            </a:fld>
            <a:endParaRPr lang="fr-CA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Les grandes tendances depuis 1945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rmAutofit/>
          </a:bodyPr>
          <a:lstStyle/>
          <a:p>
            <a:r>
              <a:rPr lang="fr-CA" dirty="0"/>
              <a:t>Augmentation marquée des différents </a:t>
            </a:r>
            <a:r>
              <a:rPr lang="fr-CA" dirty="0" err="1"/>
              <a:t>coef</a:t>
            </a:r>
            <a:r>
              <a:rPr lang="fr-CA" dirty="0"/>
              <a:t>. d’ouverture (X moteur de croissance)</a:t>
            </a:r>
          </a:p>
          <a:p>
            <a:endParaRPr lang="fr-CA" dirty="0"/>
          </a:p>
          <a:p>
            <a:r>
              <a:rPr lang="fr-CA" dirty="0"/>
              <a:t>Déplacement de la production vers l’Est</a:t>
            </a:r>
          </a:p>
          <a:p>
            <a:endParaRPr lang="fr-CA" dirty="0"/>
          </a:p>
          <a:p>
            <a:r>
              <a:rPr lang="fr-CA" dirty="0"/>
              <a:t>Croissance du commerce des biens manufacturés dans l’après-guerre et plus récemment des services </a:t>
            </a:r>
            <a:r>
              <a:rPr lang="fr-CA"/>
              <a:t>(attention, </a:t>
            </a:r>
            <a:r>
              <a:rPr lang="fr-CA" dirty="0"/>
              <a:t>surtout </a:t>
            </a:r>
            <a:r>
              <a:rPr lang="fr-CA"/>
              <a:t>en valeur, </a:t>
            </a:r>
            <a:r>
              <a:rPr lang="fr-CA" dirty="0"/>
              <a:t>très peu en quantité)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19</a:t>
            </a:fld>
            <a:endParaRPr lang="fr-C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21864"/>
          </a:xfrm>
        </p:spPr>
        <p:txBody>
          <a:bodyPr>
            <a:normAutofit fontScale="92500" lnSpcReduction="10000"/>
          </a:bodyPr>
          <a:lstStyle/>
          <a:p>
            <a:pPr marL="608076" indent="-571500">
              <a:buFont typeface="+mj-lt"/>
              <a:buAutoNum type="romanUcPeriod"/>
            </a:pPr>
            <a:r>
              <a:rPr lang="fr-CA" dirty="0"/>
              <a:t>Introduction à l’économie internationale</a:t>
            </a:r>
          </a:p>
          <a:p>
            <a:pPr marL="909828" lvl="1" indent="-571500">
              <a:buFont typeface="+mj-lt"/>
              <a:buAutoNum type="romanUcPeriod"/>
            </a:pPr>
            <a:r>
              <a:rPr lang="fr-CA" dirty="0"/>
              <a:t>Le commerce international</a:t>
            </a:r>
          </a:p>
          <a:p>
            <a:pPr marL="909828" lvl="1" indent="-571500">
              <a:buFont typeface="+mj-lt"/>
              <a:buAutoNum type="romanUcPeriod"/>
            </a:pPr>
            <a:r>
              <a:rPr lang="fr-CA" dirty="0"/>
              <a:t>La finance internationale</a:t>
            </a:r>
          </a:p>
          <a:p>
            <a:pPr marL="338328" lvl="1" indent="0">
              <a:buNone/>
            </a:pPr>
            <a:endParaRPr lang="fr-CA" dirty="0"/>
          </a:p>
          <a:p>
            <a:pPr marL="608076" indent="-571500">
              <a:buFont typeface="+mj-lt"/>
              <a:buAutoNum type="romanUcPeriod"/>
            </a:pPr>
            <a:r>
              <a:rPr lang="fr-CA" dirty="0"/>
              <a:t>Le commerce international depuis 1945</a:t>
            </a:r>
          </a:p>
          <a:p>
            <a:pPr marL="909828" lvl="1" indent="-571500">
              <a:buFont typeface="+mj-lt"/>
              <a:buAutoNum type="romanUcPeriod"/>
            </a:pPr>
            <a:r>
              <a:rPr lang="fr-CA" dirty="0"/>
              <a:t>Quel est l’importance du commerce international?</a:t>
            </a:r>
          </a:p>
          <a:p>
            <a:pPr marL="909828" lvl="1" indent="-571500">
              <a:buFont typeface="+mj-lt"/>
              <a:buAutoNum type="romanUcPeriod"/>
            </a:pPr>
            <a:r>
              <a:rPr lang="fr-CA" dirty="0"/>
              <a:t>Qui commerce avec qui?</a:t>
            </a:r>
          </a:p>
          <a:p>
            <a:pPr marL="909828" lvl="1" indent="-571500">
              <a:buFont typeface="+mj-lt"/>
              <a:buAutoNum type="romanUcPeriod"/>
            </a:pPr>
            <a:r>
              <a:rPr lang="fr-CA" dirty="0"/>
              <a:t>Qu’échangeons-nous?</a:t>
            </a:r>
          </a:p>
          <a:p>
            <a:pPr marL="608076" indent="-571500">
              <a:buFont typeface="+mj-lt"/>
              <a:buAutoNum type="romanUcPeriod"/>
            </a:pPr>
            <a:endParaRPr lang="fr-CA" dirty="0"/>
          </a:p>
          <a:p>
            <a:pPr marL="608076" indent="-571500">
              <a:buFont typeface="+mj-lt"/>
              <a:buAutoNum type="romanUcPeriod"/>
            </a:pPr>
            <a:r>
              <a:rPr lang="fr-CA" dirty="0"/>
              <a:t>Les grands déséquilibres contemporains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</a:t>
            </a:fld>
            <a:endParaRPr lang="fr-CA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420888"/>
            <a:ext cx="9144000" cy="1872208"/>
          </a:xfrm>
        </p:spPr>
        <p:txBody>
          <a:bodyPr>
            <a:noAutofit/>
          </a:bodyPr>
          <a:lstStyle/>
          <a:p>
            <a:pPr algn="ctr"/>
            <a:r>
              <a:rPr lang="fr-CA" dirty="0"/>
              <a:t>III. Les grands déséquilibres contemporains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20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6699073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Économie fermée vs ouvertes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CA" dirty="0"/>
              <a:t>Une économie fermée ne fait pas de commerce et ne peut consommer que ce qu’elle produit</a:t>
            </a:r>
          </a:p>
          <a:p>
            <a:pPr marL="6350" lvl="1" indent="-6350" algn="ctr">
              <a:buNone/>
              <a:tabLst>
                <a:tab pos="0" algn="l"/>
              </a:tabLst>
            </a:pPr>
            <a:r>
              <a:rPr lang="fr-CA" dirty="0"/>
              <a:t>Y = C + I + G</a:t>
            </a:r>
          </a:p>
          <a:p>
            <a:endParaRPr lang="fr-CA" dirty="0"/>
          </a:p>
          <a:p>
            <a:r>
              <a:rPr lang="fr-CA" dirty="0"/>
              <a:t>Une économie ouverte peut importer et consommer des biens qu’elle ne produit pas en exportant une partie de sa production</a:t>
            </a:r>
          </a:p>
          <a:p>
            <a:pPr algn="ctr">
              <a:buNone/>
            </a:pPr>
            <a:r>
              <a:rPr lang="fr-CA" sz="2600" dirty="0"/>
              <a:t>Y = C + I + G + X – M</a:t>
            </a:r>
          </a:p>
          <a:p>
            <a:pPr lvl="1">
              <a:buNone/>
            </a:pPr>
            <a:endParaRPr lang="fr-CA" dirty="0"/>
          </a:p>
          <a:p>
            <a:r>
              <a:rPr lang="fr-CA" dirty="0"/>
              <a:t>Une économie ouverte peut aussi consommer au-delà ou en deçà de sa production. Avec CC = XN = X – M, on peut réécrire :</a:t>
            </a:r>
          </a:p>
          <a:p>
            <a:pPr lvl="1" algn="ctr">
              <a:buNone/>
            </a:pPr>
            <a:r>
              <a:rPr lang="fr-CA" dirty="0"/>
              <a:t>CC = Y – (C + I + G) = I.E.N.</a:t>
            </a:r>
          </a:p>
          <a:p>
            <a:pPr lvl="1" algn="ctr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987953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85A3EC-C06C-418D-A0B6-DF7F7C6185B5}" type="slidenum">
              <a:rPr lang="fr-CA" smtClean="0"/>
              <a:pPr/>
              <a:t>22</a:t>
            </a:fld>
            <a:endParaRPr lang="fr-CA"/>
          </a:p>
        </p:txBody>
      </p:sp>
      <p:sp>
        <p:nvSpPr>
          <p:cNvPr id="6148" name="Ellipse 9"/>
          <p:cNvSpPr>
            <a:spLocks noChangeArrowheads="1"/>
          </p:cNvSpPr>
          <p:nvPr/>
        </p:nvSpPr>
        <p:spPr bwMode="auto">
          <a:xfrm>
            <a:off x="2357438" y="5786438"/>
            <a:ext cx="1714500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fr-FR" sz="1600" dirty="0"/>
              <a:t>Entreprises</a:t>
            </a:r>
          </a:p>
        </p:txBody>
      </p:sp>
      <p:sp>
        <p:nvSpPr>
          <p:cNvPr id="6150" name="Ellipse 9"/>
          <p:cNvSpPr>
            <a:spLocks noChangeArrowheads="1"/>
          </p:cNvSpPr>
          <p:nvPr/>
        </p:nvSpPr>
        <p:spPr bwMode="auto">
          <a:xfrm>
            <a:off x="2357438" y="3643313"/>
            <a:ext cx="1714500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fr-FR" sz="1600" dirty="0"/>
              <a:t>Gouv.</a:t>
            </a:r>
          </a:p>
        </p:txBody>
      </p:sp>
      <p:sp>
        <p:nvSpPr>
          <p:cNvPr id="6151" name="Ellipse 9"/>
          <p:cNvSpPr>
            <a:spLocks noChangeArrowheads="1"/>
          </p:cNvSpPr>
          <p:nvPr/>
        </p:nvSpPr>
        <p:spPr bwMode="auto">
          <a:xfrm>
            <a:off x="2357438" y="1500188"/>
            <a:ext cx="1714500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fr-FR" sz="1600" dirty="0"/>
              <a:t>Ménages</a:t>
            </a:r>
          </a:p>
        </p:txBody>
      </p:sp>
      <p:sp>
        <p:nvSpPr>
          <p:cNvPr id="7178" name="Rectangle 32"/>
          <p:cNvSpPr>
            <a:spLocks noChangeArrowheads="1"/>
          </p:cNvSpPr>
          <p:nvPr/>
        </p:nvSpPr>
        <p:spPr bwMode="auto">
          <a:xfrm>
            <a:off x="5143500" y="3357563"/>
            <a:ext cx="1214438" cy="1143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dirty="0">
                <a:solidFill>
                  <a:srgbClr val="231F20"/>
                </a:solidFill>
              </a:rPr>
              <a:t>Marché des</a:t>
            </a:r>
          </a:p>
          <a:p>
            <a:pPr algn="ctr">
              <a:defRPr/>
            </a:pPr>
            <a:r>
              <a:rPr lang="fr-FR" sz="1600" dirty="0">
                <a:solidFill>
                  <a:srgbClr val="231F20"/>
                </a:solidFill>
              </a:rPr>
              <a:t>b. et s.</a:t>
            </a:r>
          </a:p>
        </p:txBody>
      </p:sp>
      <p:sp>
        <p:nvSpPr>
          <p:cNvPr id="7179" name="Rectangle 33"/>
          <p:cNvSpPr>
            <a:spLocks noChangeArrowheads="1"/>
          </p:cNvSpPr>
          <p:nvPr/>
        </p:nvSpPr>
        <p:spPr bwMode="auto">
          <a:xfrm>
            <a:off x="5143500" y="1125538"/>
            <a:ext cx="1214438" cy="116046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fr-FR" sz="1600" dirty="0">
                <a:solidFill>
                  <a:srgbClr val="231F20"/>
                </a:solidFill>
              </a:rPr>
              <a:t>Marché financier</a:t>
            </a:r>
          </a:p>
        </p:txBody>
      </p:sp>
      <p:sp>
        <p:nvSpPr>
          <p:cNvPr id="7180" name="Rectangle 34"/>
          <p:cNvSpPr>
            <a:spLocks noChangeArrowheads="1"/>
          </p:cNvSpPr>
          <p:nvPr/>
        </p:nvSpPr>
        <p:spPr bwMode="auto">
          <a:xfrm>
            <a:off x="71438" y="3357563"/>
            <a:ext cx="1285875" cy="11430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 algn="ctr">
            <a:solidFill>
              <a:schemeClr val="bg2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dirty="0">
                <a:solidFill>
                  <a:srgbClr val="231F20"/>
                </a:solidFill>
              </a:rPr>
              <a:t>Marché des </a:t>
            </a:r>
            <a:r>
              <a:rPr lang="fr-FR" sz="1600" dirty="0" err="1">
                <a:solidFill>
                  <a:srgbClr val="231F20"/>
                </a:solidFill>
              </a:rPr>
              <a:t>fctr</a:t>
            </a:r>
            <a:r>
              <a:rPr lang="fr-FR" sz="1600" dirty="0">
                <a:solidFill>
                  <a:srgbClr val="231F20"/>
                </a:solidFill>
              </a:rPr>
              <a:t> de </a:t>
            </a:r>
            <a:r>
              <a:rPr lang="fr-FR" sz="1600" dirty="0" err="1">
                <a:solidFill>
                  <a:srgbClr val="231F20"/>
                </a:solidFill>
              </a:rPr>
              <a:t>prod</a:t>
            </a:r>
            <a:r>
              <a:rPr lang="fr-FR" sz="1600" dirty="0">
                <a:solidFill>
                  <a:srgbClr val="231F20"/>
                </a:solidFill>
              </a:rPr>
              <a:t>.</a:t>
            </a:r>
            <a:endParaRPr lang="fr-FR" sz="1600" dirty="0"/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3114623" y="2170936"/>
            <a:ext cx="325436" cy="1427100"/>
            <a:chOff x="2024" y="1351"/>
            <a:chExt cx="205" cy="656"/>
          </a:xfrm>
        </p:grpSpPr>
        <p:cxnSp>
          <p:nvCxnSpPr>
            <p:cNvPr id="6184" name="Connecteur droit avec flèche 128"/>
            <p:cNvCxnSpPr>
              <a:cxnSpLocks noChangeShapeType="1"/>
            </p:cNvCxnSpPr>
            <p:nvPr/>
          </p:nvCxnSpPr>
          <p:spPr bwMode="auto">
            <a:xfrm rot="16200000" flipH="1">
              <a:off x="1699" y="1676"/>
              <a:ext cx="656" cy="5"/>
            </a:xfrm>
            <a:prstGeom prst="straightConnector1">
              <a:avLst/>
            </a:prstGeom>
            <a:noFill/>
            <a:ln w="57150" algn="ctr">
              <a:solidFill>
                <a:srgbClr val="00FF00"/>
              </a:solidFill>
              <a:round/>
              <a:headEnd/>
              <a:tailEnd type="arrow" w="med" len="med"/>
            </a:ln>
          </p:spPr>
        </p:cxnSp>
        <p:sp>
          <p:nvSpPr>
            <p:cNvPr id="6185" name="Text Box 24"/>
            <p:cNvSpPr txBox="1">
              <a:spLocks noChangeArrowheads="1"/>
            </p:cNvSpPr>
            <p:nvPr/>
          </p:nvSpPr>
          <p:spPr bwMode="auto">
            <a:xfrm rot="5400000">
              <a:off x="1973" y="1621"/>
              <a:ext cx="319" cy="19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A" sz="1400" dirty="0">
                  <a:solidFill>
                    <a:srgbClr val="00FF00"/>
                  </a:solidFill>
                </a:rPr>
                <a:t>T</a:t>
              </a:r>
              <a:endParaRPr lang="fr-CA" sz="1400" baseline="-25000" dirty="0">
                <a:solidFill>
                  <a:srgbClr val="00FF00"/>
                </a:solidFill>
              </a:endParaRP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4214813" y="1341437"/>
            <a:ext cx="933251" cy="450849"/>
            <a:chOff x="2655" y="845"/>
            <a:chExt cx="450" cy="284"/>
          </a:xfrm>
        </p:grpSpPr>
        <p:cxnSp>
          <p:nvCxnSpPr>
            <p:cNvPr id="6180" name="Connecteur droit avec flèche 93"/>
            <p:cNvCxnSpPr>
              <a:cxnSpLocks noChangeShapeType="1"/>
            </p:cNvCxnSpPr>
            <p:nvPr/>
          </p:nvCxnSpPr>
          <p:spPr bwMode="auto">
            <a:xfrm>
              <a:off x="2655" y="1080"/>
              <a:ext cx="450" cy="0"/>
            </a:xfrm>
            <a:prstGeom prst="straightConnector1">
              <a:avLst/>
            </a:prstGeom>
            <a:noFill/>
            <a:ln w="57150" algn="ctr">
              <a:solidFill>
                <a:srgbClr val="00FF00"/>
              </a:solidFill>
              <a:round/>
              <a:headEnd/>
              <a:tailEnd type="arrow" w="med" len="med"/>
            </a:ln>
          </p:spPr>
        </p:cxnSp>
        <p:sp>
          <p:nvSpPr>
            <p:cNvPr id="6181" name="Text Box 26"/>
            <p:cNvSpPr txBox="1">
              <a:spLocks noChangeArrowheads="1"/>
            </p:cNvSpPr>
            <p:nvPr/>
          </p:nvSpPr>
          <p:spPr bwMode="auto">
            <a:xfrm>
              <a:off x="2744" y="845"/>
              <a:ext cx="227" cy="28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A" sz="1400" dirty="0" err="1">
                  <a:solidFill>
                    <a:srgbClr val="00FF00"/>
                  </a:solidFill>
                </a:rPr>
                <a:t>S</a:t>
              </a:r>
              <a:r>
                <a:rPr lang="fr-CA" sz="1400" baseline="30000" dirty="0" err="1">
                  <a:solidFill>
                    <a:srgbClr val="00FF00"/>
                  </a:solidFill>
                </a:rPr>
                <a:t>p</a:t>
              </a:r>
              <a:endParaRPr lang="fr-CA" sz="1400" baseline="30000" dirty="0">
                <a:solidFill>
                  <a:srgbClr val="00FF00"/>
                </a:solidFill>
              </a:endParaRP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5716588" y="2428875"/>
            <a:ext cx="439737" cy="784225"/>
            <a:chOff x="3601" y="1530"/>
            <a:chExt cx="277" cy="494"/>
          </a:xfrm>
        </p:grpSpPr>
        <p:cxnSp>
          <p:nvCxnSpPr>
            <p:cNvPr id="6178" name="Connecteur droit avec flèche 88"/>
            <p:cNvCxnSpPr>
              <a:cxnSpLocks noChangeShapeType="1"/>
            </p:cNvCxnSpPr>
            <p:nvPr/>
          </p:nvCxnSpPr>
          <p:spPr bwMode="auto">
            <a:xfrm>
              <a:off x="3601" y="1530"/>
              <a:ext cx="5" cy="494"/>
            </a:xfrm>
            <a:prstGeom prst="straightConnector1">
              <a:avLst/>
            </a:prstGeom>
            <a:noFill/>
            <a:ln w="571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6179" name="Text Box 27"/>
            <p:cNvSpPr txBox="1">
              <a:spLocks noChangeArrowheads="1"/>
            </p:cNvSpPr>
            <p:nvPr/>
          </p:nvSpPr>
          <p:spPr bwMode="auto">
            <a:xfrm>
              <a:off x="3651" y="1616"/>
              <a:ext cx="227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A" sz="1400" dirty="0">
                  <a:solidFill>
                    <a:srgbClr val="FF0000"/>
                  </a:solidFill>
                </a:rPr>
                <a:t>I</a:t>
              </a:r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4214815" y="4643438"/>
            <a:ext cx="3932238" cy="1143000"/>
            <a:chOff x="2655" y="2925"/>
            <a:chExt cx="2477" cy="720"/>
          </a:xfrm>
        </p:grpSpPr>
        <p:cxnSp>
          <p:nvCxnSpPr>
            <p:cNvPr id="6174" name="Connecteur droit avec flèche 119"/>
            <p:cNvCxnSpPr>
              <a:cxnSpLocks noChangeShapeType="1"/>
            </p:cNvCxnSpPr>
            <p:nvPr/>
          </p:nvCxnSpPr>
          <p:spPr bwMode="auto">
            <a:xfrm rot="10800000" flipV="1">
              <a:off x="2655" y="2925"/>
              <a:ext cx="810" cy="720"/>
            </a:xfrm>
            <a:prstGeom prst="straightConnector1">
              <a:avLst/>
            </a:prstGeom>
            <a:noFill/>
            <a:ln w="571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6175" name="Text Box 29"/>
            <p:cNvSpPr txBox="1">
              <a:spLocks noChangeArrowheads="1"/>
            </p:cNvSpPr>
            <p:nvPr/>
          </p:nvSpPr>
          <p:spPr bwMode="auto">
            <a:xfrm>
              <a:off x="3152" y="3158"/>
              <a:ext cx="1980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A" sz="2400" dirty="0">
                  <a:solidFill>
                    <a:srgbClr val="FF0000"/>
                  </a:solidFill>
                </a:rPr>
                <a:t>DA = C + I + G + XN</a:t>
              </a:r>
            </a:p>
          </p:txBody>
        </p:sp>
      </p:grp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4214813" y="3500438"/>
            <a:ext cx="714375" cy="358775"/>
            <a:chOff x="2655" y="2205"/>
            <a:chExt cx="450" cy="226"/>
          </a:xfrm>
        </p:grpSpPr>
        <p:cxnSp>
          <p:nvCxnSpPr>
            <p:cNvPr id="6172" name="Connecteur droit avec flèche 127"/>
            <p:cNvCxnSpPr>
              <a:cxnSpLocks noChangeShapeType="1"/>
            </p:cNvCxnSpPr>
            <p:nvPr/>
          </p:nvCxnSpPr>
          <p:spPr bwMode="auto">
            <a:xfrm>
              <a:off x="2655" y="2430"/>
              <a:ext cx="450" cy="1"/>
            </a:xfrm>
            <a:prstGeom prst="straightConnector1">
              <a:avLst/>
            </a:prstGeom>
            <a:noFill/>
            <a:ln w="571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6173" name="Text Box 30"/>
            <p:cNvSpPr txBox="1">
              <a:spLocks noChangeArrowheads="1"/>
            </p:cNvSpPr>
            <p:nvPr/>
          </p:nvSpPr>
          <p:spPr bwMode="auto">
            <a:xfrm>
              <a:off x="2744" y="2205"/>
              <a:ext cx="227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A" sz="1400">
                  <a:solidFill>
                    <a:srgbClr val="FF0000"/>
                  </a:solidFill>
                </a:rPr>
                <a:t>G</a:t>
              </a:r>
            </a:p>
          </p:txBody>
        </p:sp>
      </p:grpSp>
      <p:grpSp>
        <p:nvGrpSpPr>
          <p:cNvPr id="9" name="Group 32"/>
          <p:cNvGrpSpPr>
            <a:grpSpLocks/>
          </p:cNvGrpSpPr>
          <p:nvPr/>
        </p:nvGrpSpPr>
        <p:grpSpPr bwMode="auto">
          <a:xfrm>
            <a:off x="4082207" y="1905001"/>
            <a:ext cx="1418482" cy="1309687"/>
            <a:chOff x="2655" y="1260"/>
            <a:chExt cx="810" cy="765"/>
          </a:xfrm>
        </p:grpSpPr>
        <p:cxnSp>
          <p:nvCxnSpPr>
            <p:cNvPr id="6170" name="Connecteur droit avec flèche 102"/>
            <p:cNvCxnSpPr>
              <a:cxnSpLocks noChangeShapeType="1"/>
            </p:cNvCxnSpPr>
            <p:nvPr/>
          </p:nvCxnSpPr>
          <p:spPr bwMode="auto">
            <a:xfrm>
              <a:off x="2655" y="1260"/>
              <a:ext cx="810" cy="765"/>
            </a:xfrm>
            <a:prstGeom prst="straightConnector1">
              <a:avLst/>
            </a:prstGeom>
            <a:noFill/>
            <a:ln w="57150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6171" name="Text Box 31"/>
            <p:cNvSpPr txBox="1">
              <a:spLocks noChangeArrowheads="1"/>
            </p:cNvSpPr>
            <p:nvPr/>
          </p:nvSpPr>
          <p:spPr bwMode="auto">
            <a:xfrm>
              <a:off x="2897" y="1637"/>
              <a:ext cx="178" cy="18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A" sz="1400" dirty="0">
                  <a:solidFill>
                    <a:srgbClr val="FF0000"/>
                  </a:solidFill>
                </a:rPr>
                <a:t>C</a:t>
              </a:r>
            </a:p>
          </p:txBody>
        </p:sp>
      </p:grpSp>
      <p:grpSp>
        <p:nvGrpSpPr>
          <p:cNvPr id="10" name="Groupe 43"/>
          <p:cNvGrpSpPr>
            <a:grpSpLocks/>
          </p:cNvGrpSpPr>
          <p:nvPr/>
        </p:nvGrpSpPr>
        <p:grpSpPr bwMode="auto">
          <a:xfrm>
            <a:off x="909861" y="2009551"/>
            <a:ext cx="1285875" cy="3795713"/>
            <a:chOff x="857251" y="2000250"/>
            <a:chExt cx="1285876" cy="3795713"/>
          </a:xfrm>
        </p:grpSpPr>
        <p:grpSp>
          <p:nvGrpSpPr>
            <p:cNvPr id="11" name="Group 47"/>
            <p:cNvGrpSpPr>
              <a:grpSpLocks/>
            </p:cNvGrpSpPr>
            <p:nvPr/>
          </p:nvGrpSpPr>
          <p:grpSpPr bwMode="auto">
            <a:xfrm>
              <a:off x="857252" y="4652963"/>
              <a:ext cx="1285875" cy="1143000"/>
              <a:chOff x="540" y="2931"/>
              <a:chExt cx="810" cy="720"/>
            </a:xfrm>
          </p:grpSpPr>
          <p:cxnSp>
            <p:nvCxnSpPr>
              <p:cNvPr id="6168" name="Connecteur droit avec flèche 79"/>
              <p:cNvCxnSpPr>
                <a:cxnSpLocks noChangeShapeType="1"/>
              </p:cNvCxnSpPr>
              <p:nvPr/>
            </p:nvCxnSpPr>
            <p:spPr bwMode="auto">
              <a:xfrm rot="10800000">
                <a:off x="540" y="2931"/>
                <a:ext cx="810" cy="720"/>
              </a:xfrm>
              <a:prstGeom prst="straightConnector1">
                <a:avLst/>
              </a:prstGeom>
              <a:noFill/>
              <a:ln w="57150" algn="ctr">
                <a:solidFill>
                  <a:srgbClr val="00B0F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6169" name="Text Box 46"/>
              <p:cNvSpPr txBox="1">
                <a:spLocks noChangeArrowheads="1"/>
              </p:cNvSpPr>
              <p:nvPr/>
            </p:nvSpPr>
            <p:spPr bwMode="auto">
              <a:xfrm>
                <a:off x="945" y="3060"/>
                <a:ext cx="191" cy="19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CA" sz="1400">
                    <a:solidFill>
                      <a:srgbClr val="00B0F0"/>
                    </a:solidFill>
                  </a:rPr>
                  <a:t>Y</a:t>
                </a:r>
              </a:p>
            </p:txBody>
          </p:sp>
        </p:grpSp>
        <p:grpSp>
          <p:nvGrpSpPr>
            <p:cNvPr id="12" name="Group 49"/>
            <p:cNvGrpSpPr>
              <a:grpSpLocks/>
            </p:cNvGrpSpPr>
            <p:nvPr/>
          </p:nvGrpSpPr>
          <p:grpSpPr bwMode="auto">
            <a:xfrm>
              <a:off x="857251" y="2000250"/>
              <a:ext cx="1285875" cy="1214437"/>
              <a:chOff x="540" y="1260"/>
              <a:chExt cx="810" cy="765"/>
            </a:xfrm>
          </p:grpSpPr>
          <p:cxnSp>
            <p:nvCxnSpPr>
              <p:cNvPr id="6166" name="Connecteur droit avec flèche 67"/>
              <p:cNvCxnSpPr>
                <a:cxnSpLocks noChangeShapeType="1"/>
              </p:cNvCxnSpPr>
              <p:nvPr/>
            </p:nvCxnSpPr>
            <p:spPr bwMode="auto">
              <a:xfrm flipV="1">
                <a:off x="540" y="1260"/>
                <a:ext cx="810" cy="765"/>
              </a:xfrm>
              <a:prstGeom prst="straightConnector1">
                <a:avLst/>
              </a:prstGeom>
              <a:noFill/>
              <a:ln w="57150" algn="ctr">
                <a:solidFill>
                  <a:srgbClr val="00B0F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6167" name="Text Box 48"/>
              <p:cNvSpPr txBox="1">
                <a:spLocks noChangeArrowheads="1"/>
              </p:cNvSpPr>
              <p:nvPr/>
            </p:nvSpPr>
            <p:spPr bwMode="auto">
              <a:xfrm>
                <a:off x="945" y="1608"/>
                <a:ext cx="191" cy="192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fr-CA" sz="1400">
                    <a:solidFill>
                      <a:srgbClr val="00B0F0"/>
                    </a:solidFill>
                  </a:rPr>
                  <a:t>Y</a:t>
                </a:r>
              </a:p>
            </p:txBody>
          </p:sp>
        </p:grpSp>
      </p:grpSp>
      <p:sp>
        <p:nvSpPr>
          <p:cNvPr id="42" name="Ellipse 9"/>
          <p:cNvSpPr>
            <a:spLocks noChangeArrowheads="1"/>
          </p:cNvSpPr>
          <p:nvPr/>
        </p:nvSpPr>
        <p:spPr bwMode="auto">
          <a:xfrm>
            <a:off x="7286656" y="5357830"/>
            <a:ext cx="1714500" cy="500062"/>
          </a:xfrm>
          <a:prstGeom prst="ellipse">
            <a:avLst/>
          </a:prstGeom>
          <a:solidFill>
            <a:schemeClr val="bg1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fr-FR" sz="1600" dirty="0"/>
              <a:t>Étrangers</a:t>
            </a:r>
          </a:p>
        </p:txBody>
      </p:sp>
      <p:sp>
        <p:nvSpPr>
          <p:cNvPr id="43" name="Rectangle 34"/>
          <p:cNvSpPr>
            <a:spLocks noChangeArrowheads="1"/>
          </p:cNvSpPr>
          <p:nvPr/>
        </p:nvSpPr>
        <p:spPr bwMode="auto">
          <a:xfrm>
            <a:off x="7500967" y="3357562"/>
            <a:ext cx="1214437" cy="1143000"/>
          </a:xfrm>
          <a:prstGeom prst="rect">
            <a:avLst/>
          </a:prstGeom>
          <a:solidFill>
            <a:schemeClr val="tx2"/>
          </a:solidFill>
          <a:ln w="9525" algn="ctr">
            <a:noFill/>
            <a:round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fr-FR" sz="1600" dirty="0">
                <a:solidFill>
                  <a:schemeClr val="bg1"/>
                </a:solidFill>
              </a:rPr>
              <a:t>Marché des changes</a:t>
            </a:r>
          </a:p>
        </p:txBody>
      </p:sp>
      <p:sp>
        <p:nvSpPr>
          <p:cNvPr id="49" name="Titre 1"/>
          <p:cNvSpPr txBox="1">
            <a:spLocks/>
          </p:cNvSpPr>
          <p:nvPr/>
        </p:nvSpPr>
        <p:spPr>
          <a:xfrm>
            <a:off x="457200" y="274638"/>
            <a:ext cx="7931224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</a:t>
            </a:r>
            <a:r>
              <a:rPr kumimoji="0" lang="fr-CA" sz="4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flux</a:t>
            </a:r>
            <a:r>
              <a:rPr kumimoji="0" lang="fr-CA" sz="4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monétaires</a:t>
            </a:r>
            <a:r>
              <a:rPr kumimoji="0" lang="fr-CA" sz="46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circulaires</a:t>
            </a:r>
            <a:endParaRPr kumimoji="0" lang="fr-CA" sz="4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5" name="Groupe 44"/>
          <p:cNvGrpSpPr/>
          <p:nvPr/>
        </p:nvGrpSpPr>
        <p:grpSpPr>
          <a:xfrm>
            <a:off x="6357938" y="1705769"/>
            <a:ext cx="1785961" cy="3509182"/>
            <a:chOff x="6357938" y="1705769"/>
            <a:chExt cx="1785961" cy="3509182"/>
          </a:xfrm>
        </p:grpSpPr>
        <p:sp>
          <p:nvSpPr>
            <p:cNvPr id="6177" name="Text Box 28"/>
            <p:cNvSpPr txBox="1">
              <a:spLocks noChangeArrowheads="1"/>
            </p:cNvSpPr>
            <p:nvPr/>
          </p:nvSpPr>
          <p:spPr bwMode="auto">
            <a:xfrm>
              <a:off x="6372225" y="3429000"/>
              <a:ext cx="1079500" cy="3048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A" sz="1400" dirty="0">
                  <a:solidFill>
                    <a:srgbClr val="FF0000"/>
                  </a:solidFill>
                </a:rPr>
                <a:t>CC = X - M</a:t>
              </a:r>
            </a:p>
          </p:txBody>
        </p:sp>
        <p:cxnSp>
          <p:nvCxnSpPr>
            <p:cNvPr id="44" name="Connecteur droit avec flèche 88"/>
            <p:cNvCxnSpPr>
              <a:cxnSpLocks noChangeShapeType="1"/>
            </p:cNvCxnSpPr>
            <p:nvPr/>
          </p:nvCxnSpPr>
          <p:spPr bwMode="auto">
            <a:xfrm rot="5400000" flipH="1" flipV="1">
              <a:off x="7821634" y="4892685"/>
              <a:ext cx="642942" cy="1589"/>
            </a:xfrm>
            <a:prstGeom prst="straightConnector1">
              <a:avLst/>
            </a:prstGeom>
            <a:noFill/>
            <a:ln w="57150" algn="ctr">
              <a:solidFill>
                <a:srgbClr val="92D050"/>
              </a:solidFill>
              <a:round/>
              <a:headEnd/>
              <a:tailEnd type="arrow" w="med" len="med"/>
            </a:ln>
          </p:spPr>
        </p:cxnSp>
        <p:sp>
          <p:nvSpPr>
            <p:cNvPr id="60" name="Text Box 26"/>
            <p:cNvSpPr txBox="1">
              <a:spLocks noChangeArrowheads="1"/>
            </p:cNvSpPr>
            <p:nvPr/>
          </p:nvSpPr>
          <p:spPr bwMode="auto">
            <a:xfrm>
              <a:off x="6372200" y="2132856"/>
              <a:ext cx="1224136" cy="30777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A" sz="1400" dirty="0">
                  <a:solidFill>
                    <a:srgbClr val="00FF00"/>
                  </a:solidFill>
                </a:rPr>
                <a:t>CCF = - CC</a:t>
              </a:r>
            </a:p>
          </p:txBody>
        </p:sp>
        <p:cxnSp>
          <p:nvCxnSpPr>
            <p:cNvPr id="64" name="Connecteur en arc 63"/>
            <p:cNvCxnSpPr>
              <a:stCxn id="7179" idx="3"/>
              <a:endCxn id="43" idx="0"/>
            </p:cNvCxnSpPr>
            <p:nvPr/>
          </p:nvCxnSpPr>
          <p:spPr>
            <a:xfrm>
              <a:off x="6357938" y="1705769"/>
              <a:ext cx="1750248" cy="1651793"/>
            </a:xfrm>
            <a:prstGeom prst="curvedConnector2">
              <a:avLst/>
            </a:prstGeom>
            <a:ln w="57150">
              <a:solidFill>
                <a:srgbClr val="92D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eur droit avec flèche 68"/>
            <p:cNvCxnSpPr/>
            <p:nvPr/>
          </p:nvCxnSpPr>
          <p:spPr>
            <a:xfrm>
              <a:off x="6516216" y="3861048"/>
              <a:ext cx="792088" cy="1588"/>
            </a:xfrm>
            <a:prstGeom prst="straightConnector1">
              <a:avLst/>
            </a:prstGeom>
            <a:ln w="57150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ZoneTexte 45"/>
          <p:cNvSpPr txBox="1"/>
          <p:nvPr/>
        </p:nvSpPr>
        <p:spPr>
          <a:xfrm>
            <a:off x="2555776" y="1124744"/>
            <a:ext cx="131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A" dirty="0"/>
              <a:t>RD = Y –T </a:t>
            </a:r>
          </a:p>
        </p:txBody>
      </p:sp>
      <p:grpSp>
        <p:nvGrpSpPr>
          <p:cNvPr id="47" name="Groupe 46"/>
          <p:cNvGrpSpPr/>
          <p:nvPr/>
        </p:nvGrpSpPr>
        <p:grpSpPr>
          <a:xfrm rot="17123707">
            <a:off x="3221122" y="2354183"/>
            <a:ext cx="1905695" cy="1058430"/>
            <a:chOff x="6357938" y="1705769"/>
            <a:chExt cx="1750248" cy="1651793"/>
          </a:xfrm>
        </p:grpSpPr>
        <p:sp>
          <p:nvSpPr>
            <p:cNvPr id="51" name="Text Box 26"/>
            <p:cNvSpPr txBox="1">
              <a:spLocks noChangeArrowheads="1"/>
            </p:cNvSpPr>
            <p:nvPr/>
          </p:nvSpPr>
          <p:spPr bwMode="auto">
            <a:xfrm rot="998104">
              <a:off x="6832273" y="2020939"/>
              <a:ext cx="864096" cy="48031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fr-CA" sz="1400" dirty="0" err="1">
                  <a:solidFill>
                    <a:srgbClr val="00FF00"/>
                  </a:solidFill>
                </a:rPr>
                <a:t>S</a:t>
              </a:r>
              <a:r>
                <a:rPr lang="fr-CA" sz="1400" baseline="30000" dirty="0" err="1">
                  <a:solidFill>
                    <a:srgbClr val="00FF00"/>
                  </a:solidFill>
                </a:rPr>
                <a:t>g</a:t>
              </a:r>
              <a:r>
                <a:rPr lang="fr-CA" sz="1400" dirty="0">
                  <a:solidFill>
                    <a:srgbClr val="00FF00"/>
                  </a:solidFill>
                </a:rPr>
                <a:t> =T-G</a:t>
              </a:r>
            </a:p>
          </p:txBody>
        </p:sp>
        <p:cxnSp>
          <p:nvCxnSpPr>
            <p:cNvPr id="52" name="Connecteur en arc 51"/>
            <p:cNvCxnSpPr/>
            <p:nvPr/>
          </p:nvCxnSpPr>
          <p:spPr>
            <a:xfrm>
              <a:off x="6357938" y="1705769"/>
              <a:ext cx="1750248" cy="1651793"/>
            </a:xfrm>
            <a:prstGeom prst="curvedConnector2">
              <a:avLst/>
            </a:prstGeom>
            <a:ln w="57150">
              <a:solidFill>
                <a:srgbClr val="92D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Box 26">
            <a:extLst>
              <a:ext uri="{FF2B5EF4-FFF2-40B4-BE49-F238E27FC236}">
                <a16:creationId xmlns:a16="http://schemas.microsoft.com/office/drawing/2014/main" id="{EAA9C6F8-5B7E-14DC-E0AB-0191AE382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2200" y="2689175"/>
            <a:ext cx="1584176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A" sz="1400" dirty="0"/>
              <a:t>BP = CC + CCF</a:t>
            </a:r>
          </a:p>
        </p:txBody>
      </p:sp>
    </p:spTree>
    <p:extLst>
      <p:ext uri="{BB962C8B-B14F-4D97-AF65-F5344CB8AC3E}">
        <p14:creationId xmlns:p14="http://schemas.microsoft.com/office/powerpoint/2010/main" val="427155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CC, S et I en éco. fermée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r-CA" dirty="0"/>
              <a:t>Y = C + I + G</a:t>
            </a:r>
          </a:p>
          <a:p>
            <a:pPr algn="ctr">
              <a:buNone/>
            </a:pPr>
            <a:r>
              <a:rPr lang="fr-CA" dirty="0"/>
              <a:t>I = Y – C – G</a:t>
            </a:r>
          </a:p>
          <a:p>
            <a:pPr algn="ctr">
              <a:buNone/>
            </a:pPr>
            <a:r>
              <a:rPr lang="fr-CA" dirty="0"/>
              <a:t>I = S </a:t>
            </a:r>
          </a:p>
          <a:p>
            <a:pPr algn="ctr">
              <a:buNone/>
            </a:pPr>
            <a:r>
              <a:rPr lang="fr-CA" dirty="0"/>
              <a:t>I = (Y – T – C) + (T – G)</a:t>
            </a:r>
          </a:p>
          <a:p>
            <a:pPr algn="ctr">
              <a:buNone/>
            </a:pPr>
            <a:r>
              <a:rPr lang="fr-CA" dirty="0"/>
              <a:t>I = 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r>
              <a:rPr lang="fr-CA" dirty="0"/>
              <a:t> + </a:t>
            </a:r>
            <a:r>
              <a:rPr lang="fr-CA" dirty="0" err="1"/>
              <a:t>S</a:t>
            </a:r>
            <a:r>
              <a:rPr lang="fr-CA" baseline="30000" dirty="0" err="1"/>
              <a:t>g</a:t>
            </a:r>
            <a:endParaRPr lang="fr-CA" baseline="30000" dirty="0"/>
          </a:p>
          <a:p>
            <a:pPr algn="ctr">
              <a:buNone/>
            </a:pPr>
            <a:r>
              <a:rPr lang="fr-CA" dirty="0"/>
              <a:t>I = 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r>
              <a:rPr lang="fr-CA" dirty="0"/>
              <a:t> + (T – G)</a:t>
            </a:r>
          </a:p>
          <a:p>
            <a:pPr algn="ctr">
              <a:buNone/>
            </a:pPr>
            <a:r>
              <a:rPr lang="fr-CA" dirty="0"/>
              <a:t>Effet d’éviction: (T – G)&lt;0 </a:t>
            </a:r>
            <a:r>
              <a:rPr lang="fr-CA" dirty="0">
                <a:sym typeface="Symbol"/>
              </a:rPr>
              <a:t></a:t>
            </a:r>
            <a:r>
              <a:rPr lang="fr-CA" dirty="0"/>
              <a:t> I&lt;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endParaRPr lang="fr-CA" baseline="30000" dirty="0"/>
          </a:p>
          <a:p>
            <a:endParaRPr lang="fr-CA" dirty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23</a:t>
            </a:fld>
            <a:endParaRPr lang="fr-CA"/>
          </a:p>
        </p:txBody>
      </p:sp>
      <p:sp>
        <p:nvSpPr>
          <p:cNvPr id="11" name="Flèche courbée vers la droite 10"/>
          <p:cNvSpPr/>
          <p:nvPr/>
        </p:nvSpPr>
        <p:spPr>
          <a:xfrm>
            <a:off x="1331640" y="2348880"/>
            <a:ext cx="792088" cy="129614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01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CC, S et I en éco. ouverte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CA" dirty="0"/>
              <a:t>Y = C + G + I + CC</a:t>
            </a:r>
          </a:p>
          <a:p>
            <a:pPr algn="ctr">
              <a:buNone/>
            </a:pPr>
            <a:r>
              <a:rPr lang="fr-CA" dirty="0"/>
              <a:t>I = (Y – C – G) – CC</a:t>
            </a:r>
          </a:p>
          <a:p>
            <a:pPr algn="ctr">
              <a:buNone/>
            </a:pPr>
            <a:r>
              <a:rPr lang="fr-CA" dirty="0"/>
              <a:t>I = S – CC ou S = I + CC</a:t>
            </a:r>
          </a:p>
          <a:p>
            <a:pPr algn="ctr">
              <a:buNone/>
            </a:pPr>
            <a:r>
              <a:rPr lang="fr-CA" dirty="0"/>
              <a:t>I = (Y – T – C) + (T – G) – CC</a:t>
            </a:r>
          </a:p>
          <a:p>
            <a:pPr algn="ctr">
              <a:buNone/>
            </a:pPr>
            <a:r>
              <a:rPr lang="fr-CA" dirty="0"/>
              <a:t>I = 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r>
              <a:rPr lang="fr-CA" dirty="0"/>
              <a:t> + </a:t>
            </a:r>
            <a:r>
              <a:rPr lang="fr-CA" dirty="0" err="1"/>
              <a:t>S</a:t>
            </a:r>
            <a:r>
              <a:rPr lang="fr-CA" baseline="30000" dirty="0" err="1"/>
              <a:t>g</a:t>
            </a:r>
            <a:r>
              <a:rPr lang="fr-CA" dirty="0"/>
              <a:t> – CC ou CC = 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r>
              <a:rPr lang="fr-CA" dirty="0"/>
              <a:t> + </a:t>
            </a:r>
            <a:r>
              <a:rPr lang="fr-CA" dirty="0" err="1"/>
              <a:t>S</a:t>
            </a:r>
            <a:r>
              <a:rPr lang="fr-CA" baseline="30000" dirty="0" err="1"/>
              <a:t>g</a:t>
            </a:r>
            <a:r>
              <a:rPr lang="fr-CA" dirty="0"/>
              <a:t> – I</a:t>
            </a:r>
          </a:p>
          <a:p>
            <a:pPr algn="ctr">
              <a:buNone/>
            </a:pPr>
            <a:r>
              <a:rPr lang="fr-CA" dirty="0"/>
              <a:t>Déficits jumeaux : pour 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r>
              <a:rPr lang="fr-CA" dirty="0"/>
              <a:t> et I donnés</a:t>
            </a:r>
          </a:p>
          <a:p>
            <a:pPr algn="ctr">
              <a:buNone/>
            </a:pPr>
            <a:r>
              <a:rPr lang="fr-CA" dirty="0">
                <a:sym typeface="Symbol"/>
              </a:rPr>
              <a:t></a:t>
            </a:r>
            <a:r>
              <a:rPr lang="fr-CA" dirty="0" err="1"/>
              <a:t>S</a:t>
            </a:r>
            <a:r>
              <a:rPr lang="fr-CA" baseline="30000" dirty="0" err="1"/>
              <a:t>g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 </a:t>
            </a:r>
            <a:r>
              <a:rPr lang="fr-CA" dirty="0"/>
              <a:t>CC</a:t>
            </a:r>
          </a:p>
          <a:p>
            <a:pPr algn="ctr">
              <a:buNone/>
            </a:pPr>
            <a:r>
              <a:rPr lang="fr-CA" dirty="0"/>
              <a:t>ou</a:t>
            </a:r>
          </a:p>
          <a:p>
            <a:pPr algn="ctr">
              <a:buNone/>
            </a:pPr>
            <a:r>
              <a:rPr lang="fr-CA" dirty="0">
                <a:sym typeface="Symbol"/>
              </a:rPr>
              <a:t></a:t>
            </a:r>
            <a:r>
              <a:rPr lang="fr-CA" dirty="0"/>
              <a:t>(G – T) </a:t>
            </a:r>
            <a:r>
              <a:rPr lang="fr-CA" dirty="0">
                <a:sym typeface="Symbol"/>
              </a:rPr>
              <a:t></a:t>
            </a:r>
            <a:r>
              <a:rPr lang="fr-CA" dirty="0"/>
              <a:t> </a:t>
            </a:r>
            <a:r>
              <a:rPr lang="fr-CA" dirty="0">
                <a:sym typeface="Symbol"/>
              </a:rPr>
              <a:t></a:t>
            </a:r>
            <a:r>
              <a:rPr lang="fr-CA" dirty="0"/>
              <a:t>CC</a:t>
            </a:r>
          </a:p>
        </p:txBody>
      </p:sp>
      <p:sp>
        <p:nvSpPr>
          <p:cNvPr id="7" name="Flèche courbée vers la droite 6"/>
          <p:cNvSpPr/>
          <p:nvPr/>
        </p:nvSpPr>
        <p:spPr>
          <a:xfrm>
            <a:off x="755576" y="2204864"/>
            <a:ext cx="875536" cy="144016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>
              <a:solidFill>
                <a:schemeClr val="tx1"/>
              </a:solidFill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7246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Des déficits jumeaux?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147248" cy="4925144"/>
          </a:xfrm>
        </p:spPr>
        <p:txBody>
          <a:bodyPr>
            <a:normAutofit lnSpcReduction="10000"/>
          </a:bodyPr>
          <a:lstStyle/>
          <a:p>
            <a:r>
              <a:rPr lang="fr-CA" dirty="0"/>
              <a:t>Le fait que </a:t>
            </a:r>
            <a:r>
              <a:rPr lang="fr-CA" dirty="0">
                <a:sym typeface="Symbol"/>
              </a:rPr>
              <a:t>(G-T)  CC, requiert que </a:t>
            </a:r>
            <a:r>
              <a:rPr lang="fr-CA" dirty="0" err="1">
                <a:sym typeface="Symbol"/>
              </a:rPr>
              <a:t>S</a:t>
            </a:r>
            <a:r>
              <a:rPr lang="fr-CA" baseline="30000" dirty="0" err="1">
                <a:sym typeface="Symbol"/>
              </a:rPr>
              <a:t>p</a:t>
            </a:r>
            <a:r>
              <a:rPr lang="fr-CA" dirty="0">
                <a:sym typeface="Symbol"/>
              </a:rPr>
              <a:t> et I soit exogènes et tient seulement </a:t>
            </a:r>
            <a:r>
              <a:rPr lang="fr-CA" i="1" dirty="0" err="1">
                <a:sym typeface="Symbol"/>
              </a:rPr>
              <a:t>c.p</a:t>
            </a:r>
            <a:r>
              <a:rPr lang="fr-CA" i="1" dirty="0">
                <a:sym typeface="Symbol"/>
              </a:rPr>
              <a:t>.</a:t>
            </a:r>
            <a:endParaRPr lang="fr-CA" dirty="0">
              <a:sym typeface="Symbol"/>
            </a:endParaRPr>
          </a:p>
          <a:p>
            <a:endParaRPr lang="fr-CA" dirty="0" err="1">
              <a:sym typeface="Symbol"/>
            </a:endParaRPr>
          </a:p>
          <a:p>
            <a:r>
              <a:rPr lang="fr-CA" dirty="0" err="1">
                <a:sym typeface="Symbol"/>
              </a:rPr>
              <a:t>S</a:t>
            </a:r>
            <a:r>
              <a:rPr lang="fr-CA" baseline="30000" dirty="0" err="1">
                <a:sym typeface="Symbol"/>
              </a:rPr>
              <a:t>p</a:t>
            </a:r>
            <a:r>
              <a:rPr lang="fr-CA" dirty="0">
                <a:sym typeface="Symbol"/>
              </a:rPr>
              <a:t> et I ne sont pas exogènes si :</a:t>
            </a:r>
          </a:p>
          <a:p>
            <a:pPr lvl="1"/>
            <a:endParaRPr lang="fr-CA" dirty="0">
              <a:sym typeface="Symbol"/>
            </a:endParaRPr>
          </a:p>
          <a:p>
            <a:pPr lvl="1"/>
            <a:r>
              <a:rPr lang="fr-CA" dirty="0">
                <a:sym typeface="Symbol"/>
              </a:rPr>
              <a:t>l’équivalence </a:t>
            </a:r>
            <a:r>
              <a:rPr lang="fr-CA" dirty="0" err="1">
                <a:sym typeface="Symbol"/>
              </a:rPr>
              <a:t>ricardienne</a:t>
            </a:r>
            <a:r>
              <a:rPr lang="fr-CA" dirty="0">
                <a:sym typeface="Symbol"/>
              </a:rPr>
              <a:t> tient et (G-T)  A(T)  </a:t>
            </a:r>
            <a:r>
              <a:rPr lang="fr-CA" dirty="0" err="1">
                <a:sym typeface="Symbol"/>
              </a:rPr>
              <a:t>S</a:t>
            </a:r>
            <a:r>
              <a:rPr lang="fr-CA" baseline="30000" dirty="0" err="1">
                <a:sym typeface="Symbol"/>
              </a:rPr>
              <a:t>p</a:t>
            </a:r>
            <a:r>
              <a:rPr lang="fr-CA" dirty="0">
                <a:sym typeface="Symbol"/>
              </a:rPr>
              <a:t> (ou l’inverse);</a:t>
            </a:r>
          </a:p>
          <a:p>
            <a:pPr lvl="1"/>
            <a:endParaRPr lang="fr-CA" dirty="0">
              <a:sym typeface="Symbol"/>
            </a:endParaRPr>
          </a:p>
          <a:p>
            <a:pPr lvl="1"/>
            <a:r>
              <a:rPr lang="fr-CA" dirty="0">
                <a:sym typeface="Symbol"/>
              </a:rPr>
              <a:t>ou si (G-T) va de pair avec une  de la valeur du patrimoine des ménages et que cette dernière entraine une </a:t>
            </a:r>
            <a:r>
              <a:rPr lang="fr-CA" dirty="0" err="1">
                <a:sym typeface="Symbol"/>
              </a:rPr>
              <a:t>S</a:t>
            </a:r>
            <a:r>
              <a:rPr lang="fr-CA" baseline="30000" dirty="0" err="1">
                <a:sym typeface="Symbol"/>
              </a:rPr>
              <a:t>p</a:t>
            </a:r>
            <a:r>
              <a:rPr lang="fr-CA" baseline="30000" dirty="0">
                <a:sym typeface="Symbol"/>
              </a:rPr>
              <a:t> </a:t>
            </a:r>
            <a:r>
              <a:rPr lang="fr-CA" dirty="0">
                <a:sym typeface="Symbol"/>
              </a:rPr>
              <a:t>(ou l’inverse).</a:t>
            </a:r>
          </a:p>
          <a:p>
            <a:pPr lvl="1"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25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99451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Déséquilibres contemporains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0"/>
            <a:ext cx="8939336" cy="4709120"/>
          </a:xfrm>
        </p:spPr>
        <p:txBody>
          <a:bodyPr>
            <a:normAutofit/>
          </a:bodyPr>
          <a:lstStyle/>
          <a:p>
            <a:r>
              <a:rPr lang="fr-CA" dirty="0"/>
              <a:t>On a : CC = 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r>
              <a:rPr lang="fr-CA" baseline="30000" dirty="0"/>
              <a:t> </a:t>
            </a:r>
            <a:r>
              <a:rPr lang="fr-CA" dirty="0"/>
              <a:t>– (G – T) – I et 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r>
              <a:rPr lang="fr-CA" dirty="0"/>
              <a:t> = Y – T – C </a:t>
            </a:r>
          </a:p>
          <a:p>
            <a:pPr algn="ctr">
              <a:buNone/>
            </a:pPr>
            <a:endParaRPr lang="fr-CA" sz="2000" dirty="0"/>
          </a:p>
          <a:p>
            <a:r>
              <a:rPr lang="fr-CA" dirty="0"/>
              <a:t>Depuis 1990, on observe :</a:t>
            </a:r>
          </a:p>
          <a:p>
            <a:pPr lvl="1">
              <a:spcBef>
                <a:spcPts val="3000"/>
              </a:spcBef>
            </a:pPr>
            <a:r>
              <a:rPr lang="fr-CA" dirty="0" err="1">
                <a:sym typeface="Symbol"/>
                <a:hlinkClick r:id="rId2"/>
              </a:rPr>
              <a:t>CC</a:t>
            </a:r>
            <a:r>
              <a:rPr lang="fr-CA" baseline="30000" dirty="0" err="1">
                <a:sym typeface="Symbol"/>
                <a:hlinkClick r:id="rId2"/>
              </a:rPr>
              <a:t>us</a:t>
            </a:r>
            <a:r>
              <a:rPr lang="fr-CA" dirty="0">
                <a:sym typeface="Symbol"/>
                <a:hlinkClick r:id="rId2"/>
              </a:rPr>
              <a:t>&lt;0</a:t>
            </a:r>
            <a:r>
              <a:rPr lang="fr-CA" dirty="0">
                <a:sym typeface="Symbol"/>
              </a:rPr>
              <a:t>, c.-à-d. : soit une 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r>
              <a:rPr lang="fr-CA" dirty="0"/>
              <a:t> insuffisante (ou trop de C…), soit un </a:t>
            </a:r>
            <a:r>
              <a:rPr lang="fr-CA" dirty="0">
                <a:sym typeface="Symbol"/>
              </a:rPr>
              <a:t>(G – T) trop grand, soit un I trop grand, soit un peu de tout cela…</a:t>
            </a:r>
          </a:p>
          <a:p>
            <a:pPr lvl="1">
              <a:spcBef>
                <a:spcPts val="3000"/>
              </a:spcBef>
            </a:pPr>
            <a:r>
              <a:rPr lang="fr-CA" dirty="0" err="1">
                <a:sym typeface="Symbol"/>
                <a:hlinkClick r:id="rId3"/>
              </a:rPr>
              <a:t>CC</a:t>
            </a:r>
            <a:r>
              <a:rPr lang="fr-CA" baseline="30000" dirty="0" err="1">
                <a:sym typeface="Symbol"/>
                <a:hlinkClick r:id="rId3"/>
              </a:rPr>
              <a:t>chinois</a:t>
            </a:r>
            <a:r>
              <a:rPr lang="fr-CA" dirty="0">
                <a:sym typeface="Symbol"/>
                <a:hlinkClick r:id="rId3"/>
              </a:rPr>
              <a:t>&gt;0</a:t>
            </a:r>
            <a:r>
              <a:rPr lang="fr-CA" dirty="0">
                <a:sym typeface="Symbol"/>
              </a:rPr>
              <a:t>, c.-à-d. : soit une </a:t>
            </a:r>
            <a:r>
              <a:rPr lang="fr-CA" dirty="0" err="1"/>
              <a:t>S</a:t>
            </a:r>
            <a:r>
              <a:rPr lang="fr-CA" baseline="30000" dirty="0" err="1"/>
              <a:t>p</a:t>
            </a:r>
            <a:r>
              <a:rPr lang="fr-CA" dirty="0"/>
              <a:t> trop grande (ou une C «trop» frugale), soit un (G – T) trop petit, soit un I trop petit, soit un peu de tout cela…</a:t>
            </a:r>
            <a:endParaRPr lang="fr-CA" dirty="0">
              <a:sym typeface="Symbol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26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7532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Déséquilibres contemporains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709120"/>
          </a:xfrm>
        </p:spPr>
        <p:txBody>
          <a:bodyPr>
            <a:normAutofit/>
          </a:bodyPr>
          <a:lstStyle/>
          <a:p>
            <a:r>
              <a:rPr lang="fr-CA" dirty="0"/>
              <a:t>Sur le marché financier américain, cela a généré des pressions à la baisse sur R (</a:t>
            </a:r>
            <a:r>
              <a:rPr lang="fr-CA" dirty="0">
                <a:sym typeface="Symbol"/>
              </a:rPr>
              <a:t></a:t>
            </a:r>
            <a:r>
              <a:rPr lang="fr-CA" dirty="0"/>
              <a:t>CC </a:t>
            </a:r>
            <a:r>
              <a:rPr lang="fr-CA" dirty="0">
                <a:sym typeface="Symbol"/>
              </a:rPr>
              <a:t> </a:t>
            </a:r>
            <a:r>
              <a:rPr lang="fr-CA" dirty="0" err="1">
                <a:sym typeface="Symbol"/>
              </a:rPr>
              <a:t>O</a:t>
            </a:r>
            <a:r>
              <a:rPr lang="fr-CA" baseline="30000" dirty="0" err="1">
                <a:sym typeface="Symbol"/>
              </a:rPr>
              <a:t>fp</a:t>
            </a:r>
            <a:r>
              <a:rPr lang="fr-CA" dirty="0">
                <a:sym typeface="Symbol"/>
              </a:rPr>
              <a:t>) et </a:t>
            </a:r>
            <a:r>
              <a:rPr lang="fr-CA" dirty="0"/>
              <a:t>a facilité le financement des dettes publique et privée :</a:t>
            </a:r>
          </a:p>
          <a:p>
            <a:pPr lvl="2">
              <a:spcBef>
                <a:spcPts val="3000"/>
              </a:spcBef>
            </a:pPr>
            <a:r>
              <a:rPr lang="fr-CA" dirty="0"/>
              <a:t>ce qui a exposé le </a:t>
            </a:r>
            <a:r>
              <a:rPr lang="fr-CA" dirty="0" err="1"/>
              <a:t>gouv</a:t>
            </a:r>
            <a:r>
              <a:rPr lang="fr-CA" dirty="0"/>
              <a:t>. américain à l’ingérence de ceux qui ont financé sa dette;</a:t>
            </a:r>
          </a:p>
          <a:p>
            <a:pPr lvl="2">
              <a:spcBef>
                <a:spcPts val="3000"/>
              </a:spcBef>
            </a:pPr>
            <a:r>
              <a:rPr lang="fr-CA" dirty="0"/>
              <a:t>et qui a finalement causé l’apparition d’une bulle immobilière.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27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128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Déséquilibres contemporains (suite)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1560"/>
            <a:ext cx="8686800" cy="5257800"/>
          </a:xfrm>
        </p:spPr>
        <p:txBody>
          <a:bodyPr>
            <a:normAutofit/>
          </a:bodyPr>
          <a:lstStyle/>
          <a:p>
            <a:r>
              <a:rPr lang="fr-CA" dirty="0"/>
              <a:t>Outre ces déséquilibres internes, le déséquilibre extérieur est aussi causé par la </a:t>
            </a:r>
            <a:r>
              <a:rPr lang="fr-CA" dirty="0" err="1"/>
              <a:t>pol</a:t>
            </a:r>
            <a:r>
              <a:rPr lang="fr-CA" dirty="0"/>
              <a:t>. de change du </a:t>
            </a:r>
            <a:r>
              <a:rPr lang="fr-CA" dirty="0" err="1"/>
              <a:t>gouv</a:t>
            </a:r>
            <a:r>
              <a:rPr lang="fr-CA" dirty="0"/>
              <a:t>. chinois qui vise :</a:t>
            </a:r>
          </a:p>
          <a:p>
            <a:pPr lvl="1">
              <a:spcBef>
                <a:spcPts val="1800"/>
              </a:spcBef>
            </a:pPr>
            <a:r>
              <a:rPr lang="fr-CA" dirty="0"/>
              <a:t>le contrôle de la croissance de la valeur du yuan</a:t>
            </a:r>
          </a:p>
          <a:p>
            <a:pPr lvl="1">
              <a:spcBef>
                <a:spcPts val="1800"/>
              </a:spcBef>
            </a:pPr>
            <a:r>
              <a:rPr lang="fr-CA" dirty="0"/>
              <a:t>la stimulation du marché du travail et le maintient d’une certaine «paix sociale»</a:t>
            </a:r>
          </a:p>
          <a:p>
            <a:pPr lvl="1">
              <a:spcBef>
                <a:spcPts val="1800"/>
              </a:spcBef>
            </a:pPr>
            <a:r>
              <a:rPr lang="fr-CA" dirty="0"/>
              <a:t>et qui s’accompagne d’une accumulation de réserves de changes (représentant l’accumulation d’un avoir public)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28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918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420888"/>
            <a:ext cx="9144000" cy="1872208"/>
          </a:xfrm>
        </p:spPr>
        <p:txBody>
          <a:bodyPr>
            <a:noAutofit/>
          </a:bodyPr>
          <a:lstStyle/>
          <a:p>
            <a:pPr algn="ctr"/>
            <a:r>
              <a:rPr lang="fr-CA" dirty="0"/>
              <a:t>I. Introduction à l’économie internationale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3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53952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L’économie internationale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03232" cy="4525963"/>
          </a:xfrm>
        </p:spPr>
        <p:txBody>
          <a:bodyPr/>
          <a:lstStyle/>
          <a:p>
            <a:r>
              <a:rPr lang="fr-CA" dirty="0"/>
              <a:t>Objet d’étude : les problématiques propres aux économies ouvertes et à leur interdépendance économique et financière</a:t>
            </a:r>
          </a:p>
          <a:p>
            <a:endParaRPr lang="fr-CA" dirty="0"/>
          </a:p>
          <a:p>
            <a:r>
              <a:rPr lang="fr-CA" dirty="0"/>
              <a:t>Divisée en deux champs : le commerce international et la finance internationale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4093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Le commerce international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/>
              <a:t>Étudie les flux commerciaux «réels» (échange de b.et s., de facteurs de production, etc.) et de leurs impacts sur les économies nationales</a:t>
            </a:r>
          </a:p>
          <a:p>
            <a:endParaRPr lang="fr-CA" dirty="0"/>
          </a:p>
          <a:p>
            <a:r>
              <a:rPr lang="fr-CA" dirty="0"/>
              <a:t>Objets d’étude :</a:t>
            </a:r>
          </a:p>
          <a:p>
            <a:pPr lvl="1"/>
            <a:r>
              <a:rPr lang="fr-CA" dirty="0"/>
              <a:t>les flux internationaux de b. et s.;</a:t>
            </a:r>
          </a:p>
          <a:p>
            <a:pPr lvl="1"/>
            <a:r>
              <a:rPr lang="fr-CA" dirty="0"/>
              <a:t>les incitatifs au commerce;</a:t>
            </a:r>
          </a:p>
          <a:p>
            <a:pPr lvl="1"/>
            <a:r>
              <a:rPr lang="fr-CA" dirty="0"/>
              <a:t>la politique commerciale;</a:t>
            </a:r>
          </a:p>
          <a:p>
            <a:pPr lvl="1"/>
            <a:r>
              <a:rPr lang="fr-CA" dirty="0"/>
              <a:t>les effets </a:t>
            </a:r>
            <a:r>
              <a:rPr lang="fr-CA" dirty="0" err="1"/>
              <a:t>redistributifs</a:t>
            </a:r>
            <a:r>
              <a:rPr lang="fr-CA" dirty="0"/>
              <a:t> du commerce et de la politique commerciale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5</a:t>
            </a:fld>
            <a:endParaRPr lang="fr-C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La finance internationale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53136"/>
          </a:xfrm>
        </p:spPr>
        <p:txBody>
          <a:bodyPr>
            <a:normAutofit fontScale="92500"/>
          </a:bodyPr>
          <a:lstStyle/>
          <a:p>
            <a:r>
              <a:rPr lang="fr-CA" dirty="0"/>
              <a:t>Étudie les phénomènes propres aux économies «monétaires» ouvertes, notamment les flux monétaires émanant des échanges réels de b. et s. et de facteurs</a:t>
            </a:r>
          </a:p>
          <a:p>
            <a:endParaRPr lang="fr-CA" dirty="0"/>
          </a:p>
          <a:p>
            <a:r>
              <a:rPr lang="fr-CA" dirty="0"/>
              <a:t>Objets d’étude :</a:t>
            </a:r>
          </a:p>
          <a:p>
            <a:pPr lvl="1"/>
            <a:r>
              <a:rPr lang="fr-CA" dirty="0"/>
              <a:t>la comptabilité des flux monétaires internationaux</a:t>
            </a:r>
          </a:p>
          <a:p>
            <a:pPr lvl="1"/>
            <a:r>
              <a:rPr lang="fr-CA" dirty="0"/>
              <a:t>le marché et les taux de changes</a:t>
            </a:r>
          </a:p>
          <a:p>
            <a:pPr lvl="1"/>
            <a:r>
              <a:rPr lang="fr-CA" dirty="0"/>
              <a:t>les politiques économiques en économie ouverte</a:t>
            </a:r>
          </a:p>
          <a:p>
            <a:pPr lvl="1"/>
            <a:r>
              <a:rPr lang="fr-CA" dirty="0"/>
              <a:t>le marché international des capitaux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6</a:t>
            </a:fld>
            <a:endParaRPr lang="fr-C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Micro Vs. macro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7931224" cy="4525963"/>
          </a:xfrm>
        </p:spPr>
        <p:txBody>
          <a:bodyPr/>
          <a:lstStyle/>
          <a:p>
            <a:r>
              <a:rPr lang="fr-CA" dirty="0"/>
              <a:t>L’étude du commerce international est une branche de la microéconomie appliquée</a:t>
            </a:r>
          </a:p>
          <a:p>
            <a:endParaRPr lang="fr-CA" dirty="0"/>
          </a:p>
          <a:p>
            <a:r>
              <a:rPr lang="fr-CA" dirty="0"/>
              <a:t>L’étude de la finance internationale est une branche de la macroéconomie appliquée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7</a:t>
            </a:fld>
            <a:endParaRPr lang="fr-C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1916832"/>
            <a:ext cx="8352928" cy="3384376"/>
          </a:xfrm>
        </p:spPr>
        <p:txBody>
          <a:bodyPr>
            <a:noAutofit/>
          </a:bodyPr>
          <a:lstStyle/>
          <a:p>
            <a:pPr algn="ctr"/>
            <a:r>
              <a:rPr lang="fr-CA" dirty="0"/>
              <a:t>II. Le commerce international depuis 1945</a:t>
            </a:r>
            <a:br>
              <a:rPr lang="fr-CA" dirty="0"/>
            </a:br>
            <a:endParaRPr lang="fr-CA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17EB1-A7E5-45C9-B3A7-77ADC541408C}" type="slidenum">
              <a:rPr lang="fr-CA" smtClean="0"/>
              <a:pPr/>
              <a:t>8</a:t>
            </a:fld>
            <a:endParaRPr lang="fr-C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L’importance du commerce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Le coefficient d’importations</a:t>
            </a:r>
          </a:p>
          <a:p>
            <a:endParaRPr lang="fr-CA" dirty="0"/>
          </a:p>
          <a:p>
            <a:r>
              <a:rPr lang="fr-CA" dirty="0"/>
              <a:t>Le coefficient d’exportations</a:t>
            </a:r>
          </a:p>
          <a:p>
            <a:endParaRPr lang="fr-CA" dirty="0"/>
          </a:p>
          <a:p>
            <a:r>
              <a:rPr lang="fr-CA" dirty="0"/>
              <a:t>Le coefficient d’ouverture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B84E7-B44B-450A-BBF1-EB1E92E27D5A}" type="slidenum">
              <a:rPr lang="fr-CA" smtClean="0"/>
              <a:pPr/>
              <a:t>9</a:t>
            </a:fld>
            <a:endParaRPr lang="fr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que">
  <a:themeElements>
    <a:clrScheme name="Technique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que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qu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895</TotalTime>
  <Words>1346</Words>
  <Application>Microsoft Office PowerPoint</Application>
  <PresentationFormat>Affichage à l'écran (4:3)</PresentationFormat>
  <Paragraphs>206</Paragraphs>
  <Slides>28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3" baseType="lpstr">
      <vt:lpstr>Arial</vt:lpstr>
      <vt:lpstr>Calibri</vt:lpstr>
      <vt:lpstr>Franklin Gothic Book</vt:lpstr>
      <vt:lpstr>Wingdings 2</vt:lpstr>
      <vt:lpstr>Technique</vt:lpstr>
      <vt:lpstr>INTRODUCTION À L’ÉCONOMIE INTERNATIONALE</vt:lpstr>
      <vt:lpstr>Plan</vt:lpstr>
      <vt:lpstr>I. Introduction à l’économie internationale</vt:lpstr>
      <vt:lpstr>L’économie internationale</vt:lpstr>
      <vt:lpstr>Le commerce international</vt:lpstr>
      <vt:lpstr>La finance internationale</vt:lpstr>
      <vt:lpstr>Micro Vs. macro</vt:lpstr>
      <vt:lpstr>II. Le commerce international depuis 1945 </vt:lpstr>
      <vt:lpstr>L’importance du commerce</vt:lpstr>
      <vt:lpstr>Taux d’ouverture par pays</vt:lpstr>
      <vt:lpstr>Taux d’ouverture dans le temps (1)</vt:lpstr>
      <vt:lpstr>Taux d’ouverture dans le temps (2)</vt:lpstr>
      <vt:lpstr>Le modèle de gravité (1)</vt:lpstr>
      <vt:lpstr>Le modèle de gravité (2)</vt:lpstr>
      <vt:lpstr>Autres facteurs affectant le commerce</vt:lpstr>
      <vt:lpstr>Autres facteurs affectant le commerce</vt:lpstr>
      <vt:lpstr>Qu’échangions-nous en 2005?</vt:lpstr>
      <vt:lpstr>Qu’échangions-nous en 2016?</vt:lpstr>
      <vt:lpstr>Les grandes tendances depuis 1945</vt:lpstr>
      <vt:lpstr>III. Les grands déséquilibres contemporains</vt:lpstr>
      <vt:lpstr>Économie fermée vs ouvertes</vt:lpstr>
      <vt:lpstr>Présentation PowerPoint</vt:lpstr>
      <vt:lpstr>CC, S et I en éco. fermée</vt:lpstr>
      <vt:lpstr>CC, S et I en éco. ouverte</vt:lpstr>
      <vt:lpstr>Des déficits jumeaux?</vt:lpstr>
      <vt:lpstr>Déséquilibres contemporains</vt:lpstr>
      <vt:lpstr>Déséquilibres contemporains (suite)</vt:lpstr>
      <vt:lpstr>Déséquilibres contemporains (suite)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à l'économie internationale</dc:title>
  <dc:creator>HP Authorized Customer</dc:creator>
  <cp:lastModifiedBy>sav-salledecours</cp:lastModifiedBy>
  <cp:revision>115</cp:revision>
  <dcterms:created xsi:type="dcterms:W3CDTF">2011-08-30T14:17:19Z</dcterms:created>
  <dcterms:modified xsi:type="dcterms:W3CDTF">2025-01-16T18:38:15Z</dcterms:modified>
</cp:coreProperties>
</file>