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58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58" autoAdjust="0"/>
  </p:normalViewPr>
  <p:slideViewPr>
    <p:cSldViewPr>
      <p:cViewPr>
        <p:scale>
          <a:sx n="66" d="100"/>
          <a:sy n="66" d="100"/>
        </p:scale>
        <p:origin x="-2022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4026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8A0C0-742C-4D39-8898-D689846B2932}" type="datetimeFigureOut">
              <a:rPr lang="fr-FR" smtClean="0"/>
              <a:pPr/>
              <a:t>11/01/2018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E5261B-DD3E-4A1A-8E69-D729799DFF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35730031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7B095F-8EF2-454C-9BBF-25BC206FBD8B}" type="datetimeFigureOut">
              <a:rPr lang="fr-FR" smtClean="0"/>
              <a:pPr/>
              <a:t>11/01/2018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B679F-06A3-4901-826F-74C91C824DE1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4237128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9577B-D7A1-4416-8FDA-06886D890C68}" type="datetime1">
              <a:rPr lang="fr-FR" smtClean="0"/>
              <a:pPr/>
              <a:t>11/01/2018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58738-F36D-4F20-8EAF-F0EF749C3BA7}" type="datetime1">
              <a:rPr lang="fr-FR" smtClean="0"/>
              <a:pPr/>
              <a:t>11/01/2018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AF81-957B-45D3-ABCA-8125E915232F}" type="datetime1">
              <a:rPr lang="fr-FR" smtClean="0"/>
              <a:pPr/>
              <a:t>11/01/2018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DE6ED-90BE-4663-B5F2-EE825D2B49FA}" type="datetime1">
              <a:rPr lang="fr-FR" smtClean="0"/>
              <a:pPr/>
              <a:t>11/01/2018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0F84-4DF9-4601-B52E-7CC18CC00C19}" type="datetime1">
              <a:rPr lang="fr-FR" smtClean="0"/>
              <a:pPr/>
              <a:t>11/01/2018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9521-51D7-4A35-A688-BB4ABFF02AC1}" type="datetime1">
              <a:rPr lang="fr-FR" smtClean="0"/>
              <a:pPr/>
              <a:t>11/01/2018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05EFE-EC64-4786-83DF-C1462AD74C14}" type="datetime1">
              <a:rPr lang="fr-FR" smtClean="0"/>
              <a:pPr/>
              <a:t>11/01/2018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731D3-BE8D-42EF-86C6-701506284814}" type="datetime1">
              <a:rPr lang="fr-FR" smtClean="0"/>
              <a:pPr/>
              <a:t>11/01/2018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24857-28A5-4C64-A53F-4BE3F5C42284}" type="datetime1">
              <a:rPr lang="fr-FR" smtClean="0"/>
              <a:pPr/>
              <a:t>11/01/2018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CFA59-CADD-4A98-9A2D-912122E6D58D}" type="datetime1">
              <a:rPr lang="fr-FR" smtClean="0"/>
              <a:pPr/>
              <a:t>11/01/2018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748B-BDA9-418A-B5E2-2CA184565A66}" type="datetime1">
              <a:rPr lang="fr-FR" smtClean="0"/>
              <a:pPr/>
              <a:t>11/01/2018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4EF27-8CDE-42DA-A137-19CF168A5700}" type="datetime1">
              <a:rPr lang="fr-FR" smtClean="0"/>
              <a:pPr/>
              <a:t>11/01/2018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AE95C-6B33-44A6-91C8-9898F0E2AB93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/>
          <a:lstStyle/>
          <a:p>
            <a:r>
              <a:rPr lang="fr-CA" dirty="0" smtClean="0">
                <a:solidFill>
                  <a:schemeClr val="bg1"/>
                </a:solidFill>
              </a:rPr>
              <a:t>Typologie des biens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8457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Wingdings" pitchFamily="2" charset="2"/>
              <a:buChar char="§"/>
              <a:tabLst>
                <a:tab pos="900113" algn="l"/>
              </a:tabLst>
            </a:pPr>
            <a:r>
              <a:rPr lang="fr-CA" sz="2000" dirty="0" smtClean="0">
                <a:solidFill>
                  <a:schemeClr val="bg1"/>
                </a:solidFill>
              </a:rPr>
              <a:t>Biens privés : rivalité et </a:t>
            </a:r>
            <a:r>
              <a:rPr lang="fr-CA" sz="2000" dirty="0" err="1" smtClean="0">
                <a:solidFill>
                  <a:schemeClr val="bg1"/>
                </a:solidFill>
              </a:rPr>
              <a:t>excluabilité</a:t>
            </a:r>
            <a:r>
              <a:rPr lang="fr-CA" sz="2000" dirty="0" smtClean="0">
                <a:solidFill>
                  <a:schemeClr val="bg1"/>
                </a:solidFill>
              </a:rPr>
              <a:t>. Ex. : pomme, baladeur numérique.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Wingdings" pitchFamily="2" charset="2"/>
              <a:buChar char="§"/>
              <a:tabLst>
                <a:tab pos="1436688" algn="l"/>
              </a:tabLst>
            </a:pPr>
            <a:r>
              <a:rPr lang="fr-CA" sz="2000" dirty="0" smtClean="0">
                <a:solidFill>
                  <a:schemeClr val="bg1"/>
                </a:solidFill>
              </a:rPr>
              <a:t>Biens publics purs : non rivalité et non </a:t>
            </a:r>
            <a:r>
              <a:rPr lang="fr-CA" sz="2000" dirty="0" err="1" smtClean="0">
                <a:solidFill>
                  <a:schemeClr val="bg1"/>
                </a:solidFill>
              </a:rPr>
              <a:t>excluabilité</a:t>
            </a:r>
            <a:r>
              <a:rPr lang="fr-CA" sz="2000" dirty="0" smtClean="0">
                <a:solidFill>
                  <a:schemeClr val="bg1"/>
                </a:solidFill>
              </a:rPr>
              <a:t>. Ex. : Défense, signal de la météo maritime.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Wingdings" pitchFamily="2" charset="2"/>
              <a:buChar char="§"/>
              <a:tabLst>
                <a:tab pos="1436688" algn="l"/>
              </a:tabLst>
            </a:pPr>
            <a:r>
              <a:rPr lang="fr-CA" sz="2000" dirty="0" smtClean="0">
                <a:solidFill>
                  <a:schemeClr val="bg1"/>
                </a:solidFill>
              </a:rPr>
              <a:t>Biens de club : non rivalité et </a:t>
            </a:r>
            <a:r>
              <a:rPr lang="fr-CA" sz="2000" dirty="0" err="1" smtClean="0">
                <a:solidFill>
                  <a:schemeClr val="bg1"/>
                </a:solidFill>
              </a:rPr>
              <a:t>excluabilité</a:t>
            </a:r>
            <a:r>
              <a:rPr lang="fr-CA" sz="2000" dirty="0" smtClean="0">
                <a:solidFill>
                  <a:schemeClr val="bg1"/>
                </a:solidFill>
              </a:rPr>
              <a:t>. Ex. :  club de golf, services de télécommunications.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Wingdings" pitchFamily="2" charset="2"/>
              <a:buChar char="§"/>
              <a:tabLst>
                <a:tab pos="1436688" algn="l"/>
              </a:tabLst>
            </a:pPr>
            <a:r>
              <a:rPr lang="fr-CA" sz="2000" dirty="0" smtClean="0">
                <a:solidFill>
                  <a:schemeClr val="bg1"/>
                </a:solidFill>
              </a:rPr>
              <a:t>Ressources communes : rivalité et non </a:t>
            </a:r>
            <a:r>
              <a:rPr lang="fr-CA" sz="2000" dirty="0" err="1" smtClean="0">
                <a:solidFill>
                  <a:schemeClr val="bg1"/>
                </a:solidFill>
              </a:rPr>
              <a:t>excluabilité</a:t>
            </a:r>
            <a:r>
              <a:rPr lang="fr-CA" sz="2000" dirty="0" smtClean="0">
                <a:solidFill>
                  <a:schemeClr val="bg1"/>
                </a:solidFill>
              </a:rPr>
              <a:t>. Ex. : pêcherie en eaux internationales, bande passante  pour un groupe d’abonnés à une connexion Internet illimitée.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Wingdings" pitchFamily="2" charset="2"/>
              <a:buChar char="§"/>
              <a:tabLst>
                <a:tab pos="1436688" algn="l"/>
              </a:tabLst>
            </a:pPr>
            <a:r>
              <a:rPr lang="fr-CA" sz="2000" dirty="0" smtClean="0">
                <a:solidFill>
                  <a:schemeClr val="bg1"/>
                </a:solidFill>
              </a:rPr>
              <a:t>Biens de réseau : biens de club sujet à des externalités positives de réseau (de consommation et/ou de production). Ex. téléphonie, courriel, système d’exploitation, réseaux sociaux.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1</a:t>
            </a:fld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/>
          <a:lstStyle/>
          <a:p>
            <a:r>
              <a:rPr lang="fr-CA" dirty="0" smtClean="0">
                <a:solidFill>
                  <a:schemeClr val="bg1"/>
                </a:solidFill>
              </a:rPr>
              <a:t>Typologie des biens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54461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Wingdings" pitchFamily="2" charset="2"/>
              <a:buChar char="§"/>
              <a:tabLst>
                <a:tab pos="1436688" algn="l"/>
              </a:tabLst>
            </a:pPr>
            <a:r>
              <a:rPr lang="fr-CA" sz="2000" dirty="0" smtClean="0">
                <a:solidFill>
                  <a:schemeClr val="bg1"/>
                </a:solidFill>
              </a:rPr>
              <a:t>Services universels : services fournis universellement par l’État parce que soumis à des effets de réseau et présentant d’autres externalités positives de consommation ou de production. Ex. : poste, télédiffusion publique, et bientôt l’accès Internet haute vitesse? Le plus souvent des biens de réseau élevé </a:t>
            </a:r>
            <a:r>
              <a:rPr lang="fr-CA" sz="2000" i="1" dirty="0" smtClean="0">
                <a:solidFill>
                  <a:schemeClr val="bg1"/>
                </a:solidFill>
              </a:rPr>
              <a:t>de facto</a:t>
            </a:r>
            <a:r>
              <a:rPr lang="fr-CA" sz="2000" dirty="0" smtClean="0">
                <a:solidFill>
                  <a:schemeClr val="bg1"/>
                </a:solidFill>
              </a:rPr>
              <a:t> au rang de biens publics </a:t>
            </a:r>
            <a:r>
              <a:rPr lang="fr-CA" sz="2000" dirty="0" smtClean="0">
                <a:solidFill>
                  <a:schemeClr val="bg1"/>
                </a:solidFill>
              </a:rPr>
              <a:t>purs.</a:t>
            </a:r>
            <a:endParaRPr lang="fr-CA" sz="2000" dirty="0" smtClean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Wingdings" pitchFamily="2" charset="2"/>
              <a:buChar char="§"/>
              <a:tabLst>
                <a:tab pos="1436688" algn="l"/>
              </a:tabLst>
            </a:pPr>
            <a:r>
              <a:rPr lang="fr-CA" sz="2000" dirty="0" smtClean="0">
                <a:solidFill>
                  <a:schemeClr val="bg1"/>
                </a:solidFill>
              </a:rPr>
              <a:t>Biens </a:t>
            </a:r>
            <a:r>
              <a:rPr lang="fr-CA" sz="2000" dirty="0" smtClean="0">
                <a:solidFill>
                  <a:schemeClr val="bg1"/>
                </a:solidFill>
              </a:rPr>
              <a:t>tutélaires : biens </a:t>
            </a:r>
            <a:r>
              <a:rPr lang="fr-CA" sz="2000" dirty="0" smtClean="0">
                <a:solidFill>
                  <a:schemeClr val="bg1"/>
                </a:solidFill>
              </a:rPr>
              <a:t>fournis </a:t>
            </a:r>
            <a:r>
              <a:rPr lang="fr-CA" sz="2000" dirty="0" smtClean="0">
                <a:solidFill>
                  <a:schemeClr val="bg1"/>
                </a:solidFill>
              </a:rPr>
              <a:t>ou proscrits par l’État sur la base de considérations morales </a:t>
            </a:r>
            <a:r>
              <a:rPr lang="fr-CA" sz="2000" dirty="0" smtClean="0">
                <a:solidFill>
                  <a:schemeClr val="bg1"/>
                </a:solidFill>
              </a:rPr>
              <a:t>(et/ou sur la base de la présence </a:t>
            </a:r>
            <a:r>
              <a:rPr lang="fr-CA" sz="2000" dirty="0" smtClean="0">
                <a:solidFill>
                  <a:schemeClr val="bg1"/>
                </a:solidFill>
              </a:rPr>
              <a:t>d’externalités positives ou négatives de consommation). Ex. : santé, éducation, alcool, drogues.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Wingdings" pitchFamily="2" charset="2"/>
              <a:buChar char="§"/>
              <a:tabLst>
                <a:tab pos="1436688" algn="l"/>
              </a:tabLst>
            </a:pPr>
            <a:r>
              <a:rPr lang="en-CA" sz="2000" dirty="0" err="1" smtClean="0">
                <a:solidFill>
                  <a:schemeClr val="bg1"/>
                </a:solidFill>
              </a:rPr>
              <a:t>Biens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informationnels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smtClean="0">
                <a:solidFill>
                  <a:schemeClr val="bg1"/>
                </a:solidFill>
              </a:rPr>
              <a:t>: information </a:t>
            </a:r>
            <a:r>
              <a:rPr lang="en-CA" sz="2000" dirty="0" err="1" smtClean="0">
                <a:solidFill>
                  <a:schemeClr val="bg1"/>
                </a:solidFill>
              </a:rPr>
              <a:t>valorisée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pouvant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être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codée</a:t>
            </a:r>
            <a:r>
              <a:rPr lang="en-CA" sz="2000" dirty="0" smtClean="0">
                <a:solidFill>
                  <a:schemeClr val="bg1"/>
                </a:solidFill>
              </a:rPr>
              <a:t> (et </a:t>
            </a:r>
            <a:r>
              <a:rPr lang="en-CA" sz="2000" dirty="0" err="1" smtClean="0">
                <a:solidFill>
                  <a:schemeClr val="bg1"/>
                </a:solidFill>
              </a:rPr>
              <a:t>donc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reproductible</a:t>
            </a:r>
            <a:r>
              <a:rPr lang="en-CA" sz="2000" dirty="0" smtClean="0">
                <a:solidFill>
                  <a:schemeClr val="bg1"/>
                </a:solidFill>
              </a:rPr>
              <a:t> à </a:t>
            </a:r>
            <a:r>
              <a:rPr lang="en-CA" sz="2000" dirty="0" err="1" smtClean="0">
                <a:solidFill>
                  <a:schemeClr val="bg1"/>
                </a:solidFill>
              </a:rPr>
              <a:t>coût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nul</a:t>
            </a:r>
            <a:r>
              <a:rPr lang="en-CA" sz="2000" dirty="0" smtClean="0">
                <a:solidFill>
                  <a:schemeClr val="bg1"/>
                </a:solidFill>
              </a:rPr>
              <a:t>)</a:t>
            </a:r>
            <a:endParaRPr lang="en-CA" sz="2000" dirty="0" smtClean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Wingdings" pitchFamily="2" charset="2"/>
              <a:buChar char="§"/>
              <a:tabLst>
                <a:tab pos="1436688" algn="l"/>
              </a:tabLst>
            </a:pPr>
            <a:r>
              <a:rPr lang="en-CA" sz="2000" dirty="0" err="1" smtClean="0">
                <a:solidFill>
                  <a:schemeClr val="bg1"/>
                </a:solidFill>
              </a:rPr>
              <a:t>Biens</a:t>
            </a:r>
            <a:r>
              <a:rPr lang="en-CA" sz="2000" dirty="0" smtClean="0">
                <a:solidFill>
                  <a:schemeClr val="bg1"/>
                </a:solidFill>
              </a:rPr>
              <a:t>  </a:t>
            </a:r>
            <a:r>
              <a:rPr lang="en-CA" sz="2000" dirty="0" err="1" smtClean="0">
                <a:solidFill>
                  <a:schemeClr val="bg1"/>
                </a:solidFill>
              </a:rPr>
              <a:t>d’expérience</a:t>
            </a:r>
            <a:r>
              <a:rPr lang="en-CA" sz="2000" dirty="0" smtClean="0">
                <a:solidFill>
                  <a:schemeClr val="bg1"/>
                </a:solidFill>
              </a:rPr>
              <a:t> : </a:t>
            </a:r>
            <a:r>
              <a:rPr lang="en-CA" sz="2000" dirty="0" err="1" smtClean="0">
                <a:solidFill>
                  <a:schemeClr val="bg1"/>
                </a:solidFill>
              </a:rPr>
              <a:t>biens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dont</a:t>
            </a:r>
            <a:r>
              <a:rPr lang="en-CA" sz="2000" dirty="0" smtClean="0">
                <a:solidFill>
                  <a:schemeClr val="bg1"/>
                </a:solidFill>
              </a:rPr>
              <a:t> on ne </a:t>
            </a:r>
            <a:r>
              <a:rPr lang="en-CA" sz="2000" dirty="0" err="1" smtClean="0">
                <a:solidFill>
                  <a:schemeClr val="bg1"/>
                </a:solidFill>
              </a:rPr>
              <a:t>connaît</a:t>
            </a:r>
            <a:r>
              <a:rPr lang="en-CA" sz="2000" dirty="0" smtClean="0">
                <a:solidFill>
                  <a:schemeClr val="bg1"/>
                </a:solidFill>
              </a:rPr>
              <a:t> pas la </a:t>
            </a:r>
            <a:r>
              <a:rPr lang="en-CA" sz="2000" dirty="0" err="1" smtClean="0">
                <a:solidFill>
                  <a:schemeClr val="bg1"/>
                </a:solidFill>
              </a:rPr>
              <a:t>valeur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avant</a:t>
            </a:r>
            <a:r>
              <a:rPr lang="en-CA" sz="2000" dirty="0" smtClean="0">
                <a:solidFill>
                  <a:schemeClr val="bg1"/>
                </a:solidFill>
              </a:rPr>
              <a:t> de les </a:t>
            </a:r>
            <a:r>
              <a:rPr lang="en-CA" sz="2000" dirty="0" err="1" smtClean="0">
                <a:solidFill>
                  <a:schemeClr val="bg1"/>
                </a:solidFill>
              </a:rPr>
              <a:t>avoir</a:t>
            </a:r>
            <a:r>
              <a:rPr lang="en-CA" sz="2000" dirty="0" smtClean="0">
                <a:solidFill>
                  <a:schemeClr val="bg1"/>
                </a:solidFill>
              </a:rPr>
              <a:t> consommé</a:t>
            </a:r>
            <a:endParaRPr lang="fr-CA" sz="2000" dirty="0" smtClean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AE95C-6B33-44A6-91C8-9898F0E2AB93}" type="slidenum">
              <a:rPr lang="fr-CA" smtClean="0"/>
              <a:pPr/>
              <a:t>2</a:t>
            </a:fld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2042</TotalTime>
  <Words>257</Words>
  <Application>Microsoft Office PowerPoint</Application>
  <PresentationFormat>Affichage à l'écran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Typologie des biens</vt:lpstr>
      <vt:lpstr>Typologie des biens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 Authorized Customer</dc:creator>
  <cp:lastModifiedBy>Bureau</cp:lastModifiedBy>
  <cp:revision>322</cp:revision>
  <dcterms:created xsi:type="dcterms:W3CDTF">2011-01-23T22:57:43Z</dcterms:created>
  <dcterms:modified xsi:type="dcterms:W3CDTF">2018-01-11T18:48:15Z</dcterms:modified>
</cp:coreProperties>
</file>