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5" r:id="rId3"/>
    <p:sldId id="296" r:id="rId4"/>
    <p:sldId id="477" r:id="rId5"/>
    <p:sldId id="502" r:id="rId6"/>
    <p:sldId id="510" r:id="rId7"/>
    <p:sldId id="509" r:id="rId8"/>
    <p:sldId id="520" r:id="rId9"/>
    <p:sldId id="507" r:id="rId10"/>
    <p:sldId id="521" r:id="rId11"/>
    <p:sldId id="512" r:id="rId12"/>
    <p:sldId id="522" r:id="rId13"/>
    <p:sldId id="513" r:id="rId14"/>
    <p:sldId id="514" r:id="rId15"/>
    <p:sldId id="517" r:id="rId16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5341" autoAdjust="0"/>
  </p:normalViewPr>
  <p:slideViewPr>
    <p:cSldViewPr>
      <p:cViewPr varScale="1">
        <p:scale>
          <a:sx n="37" d="100"/>
          <a:sy n="37" d="100"/>
        </p:scale>
        <p:origin x="140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02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8A0C0-742C-4D39-8898-D689846B2932}" type="datetimeFigureOut">
              <a:rPr lang="fr-FR" smtClean="0"/>
              <a:pPr/>
              <a:t>31/08/2022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5261B-DD3E-4A1A-8E69-D729799DFF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6668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B095F-8EF2-454C-9BBF-25BC206FBD8B}" type="datetimeFigureOut">
              <a:rPr lang="fr-FR" smtClean="0"/>
              <a:pPr/>
              <a:t>31/08/2022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B679F-06A3-4901-826F-74C91C824DE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433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B679F-06A3-4901-826F-74C91C824DE1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77B-D7A1-4416-8FDA-06886D890C68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58738-F36D-4F20-8EAF-F0EF749C3BA7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F81-957B-45D3-ABCA-8125E915232F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DE6ED-90BE-4663-B5F2-EE825D2B49FA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0F84-4DF9-4601-B52E-7CC18CC00C19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9521-51D7-4A35-A688-BB4ABFF02AC1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5EFE-EC64-4786-83DF-C1462AD74C14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31D3-BE8D-42EF-86C6-701506284814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24857-28A5-4C64-A53F-4BE3F5C42284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FA59-CADD-4A98-9A2D-912122E6D58D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748B-BDA9-418A-B5E2-2CA184565A66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EF27-8CDE-42DA-A137-19CF168A5700}" type="datetime1">
              <a:rPr lang="fr-FR" smtClean="0"/>
              <a:pPr/>
              <a:t>31/08/2022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THÈME 7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Le risque et l’analyse coûts-avantages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1</a:t>
            </a:fld>
            <a:endParaRPr lang="fr-C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Calcul du coefficient de dispersion (ex.)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435280" cy="5069160"/>
          </a:xfrm>
        </p:spPr>
        <p:txBody>
          <a:bodyPr>
            <a:noAutofit/>
          </a:bodyPr>
          <a:lstStyle/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fr-CA" sz="2200" dirty="0">
                <a:solidFill>
                  <a:schemeClr val="bg1"/>
                </a:solidFill>
              </a:rPr>
              <a:t>Var (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)	= 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(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–E())</a:t>
            </a:r>
            <a:r>
              <a:rPr lang="fr-CA" sz="2200" baseline="30000" dirty="0">
                <a:solidFill>
                  <a:schemeClr val="bg1"/>
                </a:solidFill>
                <a:sym typeface="Symbol"/>
              </a:rPr>
              <a:t>2 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* 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					= (200 – 170)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* 0,5 + (140-170)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* 0,5 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>
                <a:solidFill>
                  <a:schemeClr val="bg1"/>
                </a:solidFill>
                <a:sym typeface="Symbol"/>
              </a:rPr>
              <a:t>	= 900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endParaRPr lang="fr-CA" sz="2200" dirty="0">
              <a:solidFill>
                <a:schemeClr val="bg1"/>
              </a:solidFill>
            </a:endParaRP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fr-CA" sz="2200" dirty="0">
                <a:solidFill>
                  <a:schemeClr val="bg1"/>
                </a:solidFill>
              </a:rPr>
              <a:t>Var (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)	= 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(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–E())</a:t>
            </a:r>
            <a:r>
              <a:rPr lang="fr-CA" sz="2200" baseline="30000" dirty="0">
                <a:solidFill>
                  <a:schemeClr val="bg1"/>
                </a:solidFill>
                <a:sym typeface="Symbol"/>
              </a:rPr>
              <a:t>2 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* </a:t>
            </a:r>
            <a:r>
              <a:rPr lang="fr-CA" sz="2200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 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					= (180 – 168)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* 0,4 + (160-168)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* 0,6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>
                <a:solidFill>
                  <a:schemeClr val="bg1"/>
                </a:solidFill>
                <a:sym typeface="Symbol"/>
              </a:rPr>
              <a:t>	= 96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endParaRPr lang="en-CA" sz="2200" dirty="0">
              <a:solidFill>
                <a:schemeClr val="bg1"/>
              </a:solidFill>
              <a:sym typeface="Symbol"/>
            </a:endParaRP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 err="1">
                <a:solidFill>
                  <a:schemeClr val="bg1"/>
                </a:solidFill>
                <a:sym typeface="Symbol"/>
              </a:rPr>
              <a:t>Coef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. disp. (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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)	= 900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1/2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/ 170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>
                <a:solidFill>
                  <a:schemeClr val="bg1"/>
                </a:solidFill>
                <a:sym typeface="Symbol"/>
              </a:rPr>
              <a:t>	= 17,65%</a:t>
            </a:r>
            <a:endParaRPr lang="fr-CA" sz="2200" dirty="0">
              <a:solidFill>
                <a:schemeClr val="bg1"/>
              </a:solidFill>
              <a:sym typeface="Symbol"/>
            </a:endParaRP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endParaRPr lang="en-CA" sz="2200" dirty="0">
              <a:solidFill>
                <a:schemeClr val="bg1"/>
              </a:solidFill>
              <a:sym typeface="Symbol"/>
            </a:endParaRP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 err="1">
                <a:solidFill>
                  <a:schemeClr val="bg1"/>
                </a:solidFill>
                <a:sym typeface="Symbol"/>
              </a:rPr>
              <a:t>Coef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. disp. (</a:t>
            </a:r>
            <a:r>
              <a:rPr lang="fr-CA" sz="2200" dirty="0">
                <a:solidFill>
                  <a:schemeClr val="bg1"/>
                </a:solidFill>
                <a:sym typeface="Symbol"/>
              </a:rPr>
              <a:t>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)	= 96</a:t>
            </a:r>
            <a:r>
              <a:rPr lang="en-CA" sz="2200" baseline="30000" dirty="0">
                <a:solidFill>
                  <a:schemeClr val="bg1"/>
                </a:solidFill>
                <a:sym typeface="Symbol"/>
              </a:rPr>
              <a:t>1/2</a:t>
            </a:r>
            <a:r>
              <a:rPr lang="en-CA" sz="2200" dirty="0">
                <a:solidFill>
                  <a:schemeClr val="bg1"/>
                </a:solidFill>
                <a:sym typeface="Symbol"/>
              </a:rPr>
              <a:t> / 168</a:t>
            </a:r>
          </a:p>
          <a:p>
            <a:pPr marL="0" lvl="1" indent="0">
              <a:buClr>
                <a:srgbClr val="FFC000"/>
              </a:buClr>
              <a:buNone/>
              <a:tabLst>
                <a:tab pos="1800225" algn="l"/>
              </a:tabLst>
            </a:pPr>
            <a:r>
              <a:rPr lang="en-CA" sz="2200" dirty="0">
                <a:solidFill>
                  <a:schemeClr val="bg1"/>
                </a:solidFill>
                <a:sym typeface="Symbol"/>
              </a:rPr>
              <a:t>	</a:t>
            </a:r>
            <a:r>
              <a:rPr lang="en-CA" sz="2200">
                <a:solidFill>
                  <a:schemeClr val="bg1"/>
                </a:solidFill>
                <a:sym typeface="Symbol"/>
              </a:rPr>
              <a:t>= 5,83%</a:t>
            </a:r>
            <a:endParaRPr lang="fr-CA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4199565" y="4739660"/>
            <a:ext cx="4764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solidFill>
                  <a:schemeClr val="bg1"/>
                </a:solidFill>
              </a:rPr>
              <a:t>Le </a:t>
            </a:r>
            <a:r>
              <a:rPr lang="en-CA" sz="2400" dirty="0" err="1">
                <a:solidFill>
                  <a:schemeClr val="bg1"/>
                </a:solidFill>
              </a:rPr>
              <a:t>projet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, bien qu’il offre une espérance de gains légèrement plus élevée que le projet </a:t>
            </a:r>
            <a:r>
              <a:rPr lang="en-CA" sz="2400" dirty="0">
                <a:solidFill>
                  <a:schemeClr val="bg1"/>
                </a:solidFill>
                <a:sym typeface="Symbol"/>
              </a:rPr>
              <a:t>, </a:t>
            </a:r>
            <a:r>
              <a:rPr lang="en-CA" sz="2400" dirty="0" err="1">
                <a:solidFill>
                  <a:schemeClr val="bg1"/>
                </a:solidFill>
                <a:sym typeface="Symbol"/>
              </a:rPr>
              <a:t>est</a:t>
            </a:r>
            <a:r>
              <a:rPr lang="en-CA" sz="2400" dirty="0">
                <a:solidFill>
                  <a:schemeClr val="bg1"/>
                </a:solidFill>
                <a:sym typeface="Symbol"/>
              </a:rPr>
              <a:t> beaucoup plus risqué.</a:t>
            </a:r>
            <a:endParaRPr lang="fr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98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L’évaluation du risque : l’approche financière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Il suffit de considérer</a:t>
            </a:r>
            <a:r>
              <a:rPr lang="fr-CA" dirty="0">
                <a:solidFill>
                  <a:schemeClr val="bg1"/>
                </a:solidFill>
                <a:sym typeface="Symbol"/>
              </a:rPr>
              <a:t> la prime de risque () dans le calcul de la VAN</a:t>
            </a: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  <a:sym typeface="Symbol"/>
              </a:rPr>
              <a:t> est l’é</a:t>
            </a:r>
            <a:r>
              <a:rPr lang="fr-CA" dirty="0">
                <a:solidFill>
                  <a:schemeClr val="bg1"/>
                </a:solidFill>
              </a:rPr>
              <a:t>cart entre le rendement d’un actif et celui d’un actif sans risque exigé pour compenser le risque inhérent à l’actif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On note :</a:t>
            </a:r>
          </a:p>
          <a:p>
            <a:pPr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VAN =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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t</a:t>
            </a:r>
            <a:r>
              <a:rPr lang="fr-CA" dirty="0">
                <a:solidFill>
                  <a:schemeClr val="bg1"/>
                </a:solidFill>
                <a:sym typeface="Symbol"/>
              </a:rPr>
              <a:t> ( </a:t>
            </a:r>
            <a:r>
              <a:rPr lang="fr-CA" dirty="0" err="1">
                <a:solidFill>
                  <a:schemeClr val="bg1"/>
                </a:solidFill>
                <a:sym typeface="Symbol"/>
              </a:rPr>
              <a:t>BN</a:t>
            </a:r>
            <a:r>
              <a:rPr lang="fr-CA" baseline="-25000" dirty="0" err="1">
                <a:solidFill>
                  <a:schemeClr val="bg1"/>
                </a:solidFill>
                <a:sym typeface="Symbol"/>
              </a:rPr>
              <a:t>t</a:t>
            </a:r>
            <a:r>
              <a:rPr lang="fr-CA" dirty="0">
                <a:solidFill>
                  <a:schemeClr val="bg1"/>
                </a:solidFill>
                <a:sym typeface="Symbol"/>
              </a:rPr>
              <a:t> / (1 + R + )</a:t>
            </a:r>
            <a:r>
              <a:rPr lang="fr-CA" baseline="30000" dirty="0">
                <a:solidFill>
                  <a:schemeClr val="bg1"/>
                </a:solidFill>
                <a:sym typeface="Symbol"/>
              </a:rPr>
              <a:t>t </a:t>
            </a:r>
            <a:r>
              <a:rPr lang="fr-CA" dirty="0">
                <a:solidFill>
                  <a:schemeClr val="bg1"/>
                </a:solidFill>
                <a:sym typeface="Symbol"/>
              </a:rPr>
              <a:t>) + VR / (1 + R)</a:t>
            </a:r>
            <a:r>
              <a:rPr lang="fr-CA" baseline="30000" dirty="0">
                <a:solidFill>
                  <a:schemeClr val="bg1"/>
                </a:solidFill>
                <a:sym typeface="Symbol"/>
              </a:rPr>
              <a:t>t</a:t>
            </a:r>
            <a:r>
              <a:rPr lang="fr-CA" dirty="0">
                <a:solidFill>
                  <a:schemeClr val="bg1"/>
                </a:solidFill>
                <a:sym typeface="Symbol"/>
              </a:rPr>
              <a:t> – I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  <a:sym typeface="Symbol"/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  <a:sym typeface="Symbol"/>
              </a:rPr>
              <a:t>&gt;0 implique une diminution de la VAN</a:t>
            </a:r>
            <a:endParaRPr lang="fr-CA" dirty="0">
              <a:solidFill>
                <a:schemeClr val="bg1"/>
              </a:solidFill>
            </a:endParaRPr>
          </a:p>
          <a:p>
            <a:pPr algn="ctr">
              <a:buClr>
                <a:srgbClr val="FFC000"/>
              </a:buClr>
              <a:buNone/>
            </a:pPr>
            <a:endParaRPr lang="fr-CA" dirty="0">
              <a:solidFill>
                <a:schemeClr val="bg1"/>
              </a:solidFill>
            </a:endParaRPr>
          </a:p>
          <a:p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L’évaluation du risque : l’approche financière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2987824" y="5621178"/>
            <a:ext cx="4104456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2987824" y="1948770"/>
            <a:ext cx="0" cy="367240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57216" y="5693186"/>
            <a:ext cx="8819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Risque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556688" y="1804754"/>
            <a:ext cx="324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R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1" name="Connecteur droit 10"/>
          <p:cNvCxnSpPr>
            <a:stCxn id="28" idx="4"/>
          </p:cNvCxnSpPr>
          <p:nvPr/>
        </p:nvCxnSpPr>
        <p:spPr>
          <a:xfrm flipH="1">
            <a:off x="4716016" y="4229472"/>
            <a:ext cx="8608" cy="1418395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059832" y="4149080"/>
            <a:ext cx="1584176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3995936" y="5621178"/>
            <a:ext cx="172299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Évaluation du risque par le marché</a:t>
            </a:r>
            <a:endParaRPr lang="fr-FR" baseline="-25000" dirty="0">
              <a:solidFill>
                <a:schemeClr val="bg1"/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2987824" y="2924944"/>
            <a:ext cx="3456384" cy="244827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utoShape 13"/>
          <p:cNvSpPr>
            <a:spLocks noChangeAspect="1" noChangeArrowheads="1"/>
          </p:cNvSpPr>
          <p:nvPr/>
        </p:nvSpPr>
        <p:spPr bwMode="auto">
          <a:xfrm>
            <a:off x="4652392" y="4085009"/>
            <a:ext cx="144463" cy="144463"/>
          </a:xfrm>
          <a:prstGeom prst="flowChartConnector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>
              <a:solidFill>
                <a:schemeClr val="bg1"/>
              </a:solidFill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2555776" y="5189130"/>
            <a:ext cx="324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R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2267744" y="3933056"/>
            <a:ext cx="7665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R +</a:t>
            </a:r>
            <a:r>
              <a:rPr lang="fr-CA" sz="2000" dirty="0">
                <a:solidFill>
                  <a:schemeClr val="bg1"/>
                </a:solidFill>
                <a:sym typeface="Symbol"/>
              </a:rPr>
              <a:t> </a:t>
            </a:r>
            <a:r>
              <a:rPr lang="fr-FR" sz="2000" dirty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L’évaluation du risque : l’approche probabiliste structurée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Il s’agit de schématiser les résultats associés à différents choix et états du monde à l’intérieur d’un arbre de décision où :</a:t>
            </a:r>
          </a:p>
          <a:p>
            <a:pPr marL="903288" lvl="1" indent="-366713">
              <a:spcAft>
                <a:spcPts val="1200"/>
              </a:spcAft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les branches représentent les choix et les états du monde possibles;</a:t>
            </a:r>
          </a:p>
          <a:p>
            <a:pPr marL="903288" lvl="1" indent="-366713">
              <a:spcAft>
                <a:spcPts val="1200"/>
              </a:spcAft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les nœuds indiquent les gains ou les utilités espérés(es);</a:t>
            </a:r>
          </a:p>
          <a:p>
            <a:pPr marL="903288" lvl="1" indent="-3667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Les feuilles représentent les résultats financiers  associés à chaque branche.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 algn="ctr">
              <a:buClr>
                <a:srgbClr val="FFC000"/>
              </a:buClr>
              <a:buNone/>
            </a:pPr>
            <a:endParaRPr lang="fr-CA" dirty="0">
              <a:solidFill>
                <a:schemeClr val="bg1"/>
              </a:solidFill>
            </a:endParaRPr>
          </a:p>
          <a:p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Arbre de décision et bénéfices espérés (ex.)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3467401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Choix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650855" y="2610145"/>
            <a:ext cx="126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Projet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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143504" y="3253087"/>
            <a:ext cx="158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W=140</a:t>
            </a:r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643174" y="4753285"/>
            <a:ext cx="1309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Projet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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4" name="Connecteur droit 13"/>
          <p:cNvCxnSpPr>
            <a:stCxn id="6" idx="3"/>
            <a:endCxn id="12" idx="1"/>
          </p:cNvCxnSpPr>
          <p:nvPr/>
        </p:nvCxnSpPr>
        <p:spPr>
          <a:xfrm>
            <a:off x="875561" y="3698234"/>
            <a:ext cx="1767613" cy="128588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6" idx="3"/>
            <a:endCxn id="9" idx="1"/>
          </p:cNvCxnSpPr>
          <p:nvPr/>
        </p:nvCxnSpPr>
        <p:spPr>
          <a:xfrm flipV="1">
            <a:off x="875561" y="2840978"/>
            <a:ext cx="1775294" cy="8572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11" idx="3"/>
            <a:endCxn id="9" idx="3"/>
          </p:cNvCxnSpPr>
          <p:nvPr/>
        </p:nvCxnSpPr>
        <p:spPr>
          <a:xfrm rot="10800000" flipV="1">
            <a:off x="3910944" y="2344300"/>
            <a:ext cx="1232560" cy="49667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 flipH="1">
            <a:off x="5143504" y="192880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1 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: W=200</a:t>
            </a:r>
            <a:endParaRPr lang="fr-CA" sz="2400" dirty="0">
              <a:solidFill>
                <a:schemeClr val="bg1"/>
              </a:solidFill>
            </a:endParaRPr>
          </a:p>
          <a:p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143504" y="5539103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W=160</a:t>
            </a:r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143504" y="4253219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W=180</a:t>
            </a:r>
            <a:endParaRPr lang="fr-CA" sz="2400" dirty="0">
              <a:solidFill>
                <a:schemeClr val="bg1"/>
              </a:solidFill>
            </a:endParaRPr>
          </a:p>
        </p:txBody>
      </p:sp>
      <p:cxnSp>
        <p:nvCxnSpPr>
          <p:cNvPr id="16" name="Connecteur droit 15"/>
          <p:cNvCxnSpPr>
            <a:stCxn id="9" idx="3"/>
            <a:endCxn id="10" idx="1"/>
          </p:cNvCxnSpPr>
          <p:nvPr/>
        </p:nvCxnSpPr>
        <p:spPr>
          <a:xfrm>
            <a:off x="3910944" y="2840978"/>
            <a:ext cx="1232560" cy="64294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stCxn id="13" idx="1"/>
            <a:endCxn id="12" idx="3"/>
          </p:cNvCxnSpPr>
          <p:nvPr/>
        </p:nvCxnSpPr>
        <p:spPr>
          <a:xfrm rot="10800000">
            <a:off x="3952956" y="4984118"/>
            <a:ext cx="1190548" cy="7858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>
            <a:stCxn id="12" idx="3"/>
            <a:endCxn id="15" idx="1"/>
          </p:cNvCxnSpPr>
          <p:nvPr/>
        </p:nvCxnSpPr>
        <p:spPr>
          <a:xfrm flipV="1">
            <a:off x="3952956" y="4484052"/>
            <a:ext cx="1190548" cy="5000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4143372" y="2143116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0,5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143372" y="3110211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0,5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4143372" y="4324657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0,4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4143372" y="529175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0,6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1285852" y="1357298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E(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400" dirty="0">
                <a:solidFill>
                  <a:schemeClr val="bg1"/>
                </a:solidFill>
              </a:rPr>
              <a:t>) = 200 *0,5 + 140*0,5  = 170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1357290" y="6143644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E(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dirty="0">
                <a:solidFill>
                  <a:schemeClr val="bg1"/>
                </a:solidFill>
              </a:rPr>
              <a:t>) = 180*0,4 + 160 *0,6 = 168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Arbre de décision et utilités espérées (ex.)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>
            <a:off x="0" y="3538839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Choix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650855" y="2681583"/>
            <a:ext cx="126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Projet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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193219" y="3357562"/>
            <a:ext cx="2379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U(140) = 4,94</a:t>
            </a:r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643174" y="4681847"/>
            <a:ext cx="1309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Projet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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4" name="Connecteur droit 13"/>
          <p:cNvCxnSpPr>
            <a:stCxn id="6" idx="3"/>
            <a:endCxn id="12" idx="1"/>
          </p:cNvCxnSpPr>
          <p:nvPr/>
        </p:nvCxnSpPr>
        <p:spPr>
          <a:xfrm>
            <a:off x="875561" y="3769672"/>
            <a:ext cx="1767613" cy="11430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6" idx="3"/>
            <a:endCxn id="9" idx="1"/>
          </p:cNvCxnSpPr>
          <p:nvPr/>
        </p:nvCxnSpPr>
        <p:spPr>
          <a:xfrm flipV="1">
            <a:off x="875561" y="2912416"/>
            <a:ext cx="1775294" cy="8572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11" idx="3"/>
            <a:endCxn id="9" idx="3"/>
          </p:cNvCxnSpPr>
          <p:nvPr/>
        </p:nvCxnSpPr>
        <p:spPr>
          <a:xfrm rot="10800000" flipV="1">
            <a:off x="3910944" y="2483788"/>
            <a:ext cx="1303998" cy="42862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 flipH="1">
            <a:off x="5214942" y="2252955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1 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: U(200) = 5,30</a:t>
            </a:r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214942" y="5429264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U(160) = 5,08</a:t>
            </a:r>
            <a:endParaRPr lang="fr-CA" sz="24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14964" y="4286256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 : U(180) = 5,19</a:t>
            </a:r>
            <a:endParaRPr lang="fr-CA" sz="2400" dirty="0">
              <a:solidFill>
                <a:schemeClr val="bg1"/>
              </a:solidFill>
            </a:endParaRPr>
          </a:p>
        </p:txBody>
      </p:sp>
      <p:cxnSp>
        <p:nvCxnSpPr>
          <p:cNvPr id="16" name="Connecteur droit 15"/>
          <p:cNvCxnSpPr>
            <a:stCxn id="9" idx="3"/>
            <a:endCxn id="10" idx="1"/>
          </p:cNvCxnSpPr>
          <p:nvPr/>
        </p:nvCxnSpPr>
        <p:spPr>
          <a:xfrm>
            <a:off x="3910944" y="2912416"/>
            <a:ext cx="1282275" cy="6759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stCxn id="13" idx="1"/>
            <a:endCxn id="12" idx="3"/>
          </p:cNvCxnSpPr>
          <p:nvPr/>
        </p:nvCxnSpPr>
        <p:spPr>
          <a:xfrm rot="10800000">
            <a:off x="3952956" y="4912681"/>
            <a:ext cx="1261986" cy="74741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>
            <a:stCxn id="12" idx="3"/>
            <a:endCxn id="15" idx="1"/>
          </p:cNvCxnSpPr>
          <p:nvPr/>
        </p:nvCxnSpPr>
        <p:spPr>
          <a:xfrm flipV="1">
            <a:off x="3952956" y="4517089"/>
            <a:ext cx="1262008" cy="3955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4143372" y="232439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0,5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143372" y="318164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0,5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4142283" y="4324657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0,4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4143372" y="52149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0,6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1142976" y="1467137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EU(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)</a:t>
            </a:r>
            <a:r>
              <a:rPr lang="fr-CA" sz="2400" dirty="0">
                <a:solidFill>
                  <a:schemeClr val="bg1"/>
                </a:solidFill>
              </a:rPr>
              <a:t> = 5,30*0,5 + 4,94*0,5 = 5,12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1214414" y="6072206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EU(</a:t>
            </a:r>
            <a:r>
              <a:rPr lang="fr-CA" sz="24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400" dirty="0">
                <a:solidFill>
                  <a:schemeClr val="bg1"/>
                </a:solidFill>
              </a:rPr>
              <a:t>) = 5,19*0,4 + 5,08*0,6 = 5,124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300192" y="1527175"/>
            <a:ext cx="235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u="sng" dirty="0">
                <a:solidFill>
                  <a:schemeClr val="bg1"/>
                </a:solidFill>
              </a:rPr>
              <a:t>Soit  U(W) = </a:t>
            </a:r>
            <a:r>
              <a:rPr lang="fr-CA" sz="2400" b="1" u="sng" dirty="0" err="1">
                <a:solidFill>
                  <a:schemeClr val="bg1"/>
                </a:solidFill>
              </a:rPr>
              <a:t>lnW</a:t>
            </a:r>
            <a:r>
              <a:rPr lang="fr-CA" sz="2400" b="1" u="sng" dirty="0">
                <a:solidFill>
                  <a:schemeClr val="bg1"/>
                </a:solidFill>
              </a:rPr>
              <a:t> </a:t>
            </a:r>
            <a:endParaRPr lang="fr-FR" sz="2400" b="1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 b="1" dirty="0">
                <a:solidFill>
                  <a:srgbClr val="FFC000"/>
                </a:solidFill>
              </a:rPr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>
                <a:solidFill>
                  <a:srgbClr val="FFC000"/>
                </a:solidFill>
              </a:rPr>
              <a:t>Le risque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>
                <a:solidFill>
                  <a:srgbClr val="FFC000"/>
                </a:solidFill>
              </a:rPr>
              <a:t>L’analyse coûts-avantages : application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r>
              <a:rPr lang="fr-CA" dirty="0">
                <a:solidFill>
                  <a:srgbClr val="FFC000"/>
                </a:solidFill>
              </a:rPr>
              <a:t>I. Le risque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>
                <a:solidFill>
                  <a:srgbClr val="FFC000"/>
                </a:solidFill>
              </a:rPr>
              <a:t>Le risque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25963"/>
          </a:xfrm>
        </p:spPr>
        <p:txBody>
          <a:bodyPr>
            <a:normAutofit fontScale="92500"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Tout événement futur est incertain, différents états du monde sont toujours possibles et chacun est soumis à une probabilité d’occurrence.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Tout projet d’investissement comporte des risques qui lui sont inhérents. Parmi ces risques, notons les risques</a:t>
            </a:r>
          </a:p>
          <a:p>
            <a:pPr marL="900113" lvl="1" indent="-4429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techniques</a:t>
            </a:r>
          </a:p>
          <a:p>
            <a:pPr marL="900113" lvl="1" indent="-4429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et organisationnels.</a:t>
            </a:r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>
                <a:solidFill>
                  <a:srgbClr val="FFC000"/>
                </a:solidFill>
              </a:rPr>
              <a:t>L’aversion au risque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502542" y="5445224"/>
            <a:ext cx="4104456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502542" y="1772816"/>
            <a:ext cx="0" cy="367240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071934" y="5517232"/>
            <a:ext cx="4122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W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1406" y="1628800"/>
            <a:ext cx="349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U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4679536" y="1268760"/>
            <a:ext cx="453593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solidFill>
                  <a:schemeClr val="bg1"/>
                </a:solidFill>
              </a:rPr>
              <a:t>La fonction d’utilité met en relation la richesse d’un agent (W) et le bien-être qui lui est associé (U).</a:t>
            </a:r>
          </a:p>
          <a:p>
            <a:endParaRPr lang="fr-CA" sz="2000" dirty="0">
              <a:solidFill>
                <a:schemeClr val="bg1"/>
              </a:solidFill>
            </a:endParaRPr>
          </a:p>
          <a:p>
            <a:r>
              <a:rPr lang="fr-CA" sz="2000" dirty="0">
                <a:solidFill>
                  <a:schemeClr val="bg1"/>
                </a:solidFill>
              </a:rPr>
              <a:t>On a : </a:t>
            </a:r>
            <a:r>
              <a:rPr lang="fr-FR" sz="2000" dirty="0">
                <a:solidFill>
                  <a:schemeClr val="bg1"/>
                </a:solidFill>
              </a:rPr>
              <a:t>U(W) avec U’(W) &gt; 0 et U’’(W) &lt; 0.</a:t>
            </a:r>
          </a:p>
          <a:p>
            <a:endParaRPr lang="fr-FR" sz="2000" dirty="0">
              <a:solidFill>
                <a:schemeClr val="bg1"/>
              </a:solidFill>
            </a:endParaRPr>
          </a:p>
          <a:p>
            <a:r>
              <a:rPr lang="fr-FR" sz="2000" dirty="0">
                <a:solidFill>
                  <a:schemeClr val="bg1"/>
                </a:solidFill>
              </a:rPr>
              <a:t>Une augmentation de la richesse entraîne toujours une augmentation du bien-être, mais l’utilité marginale de la cons. supplémentaire décroît progressivement.</a:t>
            </a:r>
          </a:p>
          <a:p>
            <a:endParaRPr lang="fr-FR" sz="2000" dirty="0">
              <a:solidFill>
                <a:schemeClr val="bg1"/>
              </a:solidFill>
            </a:endParaRPr>
          </a:p>
          <a:p>
            <a:r>
              <a:rPr lang="fr-FR" sz="2000" dirty="0">
                <a:solidFill>
                  <a:schemeClr val="bg1"/>
                </a:solidFill>
              </a:rPr>
              <a:t>L’aversion au risque est causée par le fait que le bien-être de l’agent est davantage affecté par une baisse que par hausse équivalente de sa richesse.</a:t>
            </a:r>
          </a:p>
          <a:p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43" name="Espace réservé du numéro de diapositive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5</a:t>
            </a:fld>
            <a:endParaRPr lang="fr-CA"/>
          </a:p>
        </p:txBody>
      </p:sp>
      <p:sp>
        <p:nvSpPr>
          <p:cNvPr id="57" name="Forme libre 56"/>
          <p:cNvSpPr/>
          <p:nvPr/>
        </p:nvSpPr>
        <p:spPr>
          <a:xfrm>
            <a:off x="501204" y="1988840"/>
            <a:ext cx="3743424" cy="3446760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3" name="Connecteur droit 12"/>
          <p:cNvCxnSpPr/>
          <p:nvPr/>
        </p:nvCxnSpPr>
        <p:spPr>
          <a:xfrm>
            <a:off x="2085380" y="2938325"/>
            <a:ext cx="0" cy="2506899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01204" y="2996952"/>
            <a:ext cx="1584176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utoShape 13"/>
          <p:cNvSpPr>
            <a:spLocks noChangeAspect="1" noChangeArrowheads="1"/>
          </p:cNvSpPr>
          <p:nvPr/>
        </p:nvSpPr>
        <p:spPr bwMode="auto">
          <a:xfrm>
            <a:off x="2013372" y="2924497"/>
            <a:ext cx="144463" cy="144463"/>
          </a:xfrm>
          <a:prstGeom prst="flowChartConnector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>
              <a:solidFill>
                <a:schemeClr val="bg1"/>
              </a:solidFill>
            </a:endParaRPr>
          </a:p>
        </p:txBody>
      </p:sp>
      <p:cxnSp>
        <p:nvCxnSpPr>
          <p:cNvPr id="22" name="Connecteur droit 21"/>
          <p:cNvCxnSpPr/>
          <p:nvPr/>
        </p:nvCxnSpPr>
        <p:spPr>
          <a:xfrm>
            <a:off x="2805460" y="2434716"/>
            <a:ext cx="0" cy="293850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01204" y="2492896"/>
            <a:ext cx="2304256" cy="447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13"/>
          <p:cNvSpPr>
            <a:spLocks noChangeAspect="1" noChangeArrowheads="1"/>
          </p:cNvSpPr>
          <p:nvPr/>
        </p:nvSpPr>
        <p:spPr bwMode="auto">
          <a:xfrm>
            <a:off x="2733452" y="2420888"/>
            <a:ext cx="144463" cy="144463"/>
          </a:xfrm>
          <a:prstGeom prst="flowChartConnector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>
              <a:solidFill>
                <a:schemeClr val="bg1"/>
              </a:solidFill>
            </a:endParaRPr>
          </a:p>
        </p:txBody>
      </p:sp>
      <p:cxnSp>
        <p:nvCxnSpPr>
          <p:cNvPr id="28" name="Connecteur droit 27"/>
          <p:cNvCxnSpPr/>
          <p:nvPr/>
        </p:nvCxnSpPr>
        <p:spPr>
          <a:xfrm>
            <a:off x="1365300" y="3658405"/>
            <a:ext cx="0" cy="1786819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501204" y="3717032"/>
            <a:ext cx="864096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utoShape 13"/>
          <p:cNvSpPr>
            <a:spLocks noChangeAspect="1" noChangeArrowheads="1"/>
          </p:cNvSpPr>
          <p:nvPr/>
        </p:nvSpPr>
        <p:spPr bwMode="auto">
          <a:xfrm>
            <a:off x="1293292" y="3644577"/>
            <a:ext cx="144463" cy="144463"/>
          </a:xfrm>
          <a:prstGeom prst="flowChartConnector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>
              <a:solidFill>
                <a:schemeClr val="bg1"/>
              </a:solidFill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1869356" y="544522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W</a:t>
            </a:r>
            <a:r>
              <a:rPr lang="fr-FR" sz="2000" baseline="-25000" dirty="0">
                <a:solidFill>
                  <a:schemeClr val="bg1"/>
                </a:solidFill>
              </a:rPr>
              <a:t>1</a:t>
            </a:r>
            <a:endParaRPr lang="fr-FR" baseline="-25000" dirty="0">
              <a:solidFill>
                <a:schemeClr val="bg1"/>
              </a:solidFill>
            </a:endParaRP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1005260" y="5445224"/>
            <a:ext cx="76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W</a:t>
            </a:r>
            <a:r>
              <a:rPr lang="fr-FR" sz="2000" baseline="-25000" dirty="0">
                <a:solidFill>
                  <a:schemeClr val="bg1"/>
                </a:solidFill>
              </a:rPr>
              <a:t>1</a:t>
            </a:r>
            <a:r>
              <a:rPr lang="fr-FR" sz="2000" dirty="0">
                <a:solidFill>
                  <a:schemeClr val="bg1"/>
                </a:solidFill>
              </a:rPr>
              <a:t>- </a:t>
            </a:r>
            <a:r>
              <a:rPr lang="fr-FR" sz="2000" dirty="0">
                <a:solidFill>
                  <a:schemeClr val="bg1"/>
                </a:solidFill>
                <a:sym typeface="Symbol"/>
              </a:rPr>
              <a:t>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594637" y="5445224"/>
            <a:ext cx="7681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W</a:t>
            </a:r>
            <a:r>
              <a:rPr lang="fr-FR" sz="2000" baseline="-25000" dirty="0">
                <a:solidFill>
                  <a:schemeClr val="bg1"/>
                </a:solidFill>
              </a:rPr>
              <a:t>1</a:t>
            </a:r>
            <a:r>
              <a:rPr lang="fr-FR" sz="2000" dirty="0">
                <a:solidFill>
                  <a:schemeClr val="bg1"/>
                </a:solidFill>
              </a:rPr>
              <a:t>+</a:t>
            </a:r>
            <a:r>
              <a:rPr lang="fr-FR" sz="2000" dirty="0">
                <a:solidFill>
                  <a:schemeClr val="bg1"/>
                </a:solidFill>
                <a:sym typeface="Symbol"/>
              </a:rPr>
              <a:t>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L’aversion au risque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Entre deux actifs offrant le même rendement espéré, le moins risqué sera préféré.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Entre deux projets d’investissement soumis au risque et offrant la même bénéfice espéré, le moins risqué sera préféré.</a:t>
            </a:r>
          </a:p>
          <a:p>
            <a:pPr>
              <a:buClr>
                <a:srgbClr val="FFC000"/>
              </a:buClr>
              <a:buNone/>
            </a:pP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Le bénéfice espéré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68760"/>
            <a:ext cx="8435280" cy="5672672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Soit N états du monde possibles pour un projet</a:t>
            </a:r>
            <a:r>
              <a:rPr lang="fr-CA" dirty="0">
                <a:solidFill>
                  <a:schemeClr val="bg1"/>
                </a:solidFill>
                <a:sym typeface="Symbol"/>
              </a:rPr>
              <a:t>  </a:t>
            </a:r>
            <a:r>
              <a:rPr lang="fr-CA" dirty="0">
                <a:solidFill>
                  <a:schemeClr val="bg1"/>
                </a:solidFill>
              </a:rPr>
              <a:t>noté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 </a:t>
            </a:r>
            <a:r>
              <a:rPr lang="fr-CA" dirty="0">
                <a:solidFill>
                  <a:schemeClr val="bg1"/>
                </a:solidFill>
                <a:sym typeface="Symbol"/>
              </a:rPr>
              <a:t>pour n = 1, …, N </a:t>
            </a:r>
            <a:r>
              <a:rPr lang="fr-CA" dirty="0">
                <a:solidFill>
                  <a:schemeClr val="bg1"/>
                </a:solidFill>
              </a:rPr>
              <a:t>survenant avec les probabilités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</a:rPr>
              <a:t> avec :</a:t>
            </a:r>
          </a:p>
          <a:p>
            <a:pPr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0</a:t>
            </a:r>
            <a:r>
              <a:rPr lang="fr-CA" dirty="0">
                <a:solidFill>
                  <a:schemeClr val="bg1"/>
                </a:solidFill>
                <a:sym typeface="Symbol"/>
              </a:rPr>
              <a:t>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1 n</a:t>
            </a:r>
          </a:p>
          <a:p>
            <a:pPr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  <a:sym typeface="Symbol"/>
              </a:rPr>
              <a:t>et</a:t>
            </a:r>
          </a:p>
          <a:p>
            <a:pPr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  <a:sym typeface="Symbol"/>
              </a:rPr>
              <a:t>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=1 .</a:t>
            </a:r>
          </a:p>
          <a:p>
            <a:pPr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On a :</a:t>
            </a:r>
          </a:p>
          <a:p>
            <a:pPr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	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dirty="0">
                <a:solidFill>
                  <a:schemeClr val="bg1"/>
                </a:solidFill>
              </a:rPr>
              <a:t>) =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dirty="0">
                <a:solidFill>
                  <a:schemeClr val="bg1"/>
                </a:solidFill>
                <a:sym typeface="Symbol"/>
              </a:rPr>
              <a:t> + 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dirty="0">
                <a:solidFill>
                  <a:schemeClr val="bg1"/>
                </a:solidFill>
                <a:sym typeface="Symbol"/>
              </a:rPr>
              <a:t> …. + 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endParaRPr lang="fr-CA" dirty="0">
              <a:solidFill>
                <a:schemeClr val="bg1"/>
              </a:solidFill>
            </a:endParaRP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Si 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dirty="0">
                <a:solidFill>
                  <a:schemeClr val="bg1"/>
                </a:solidFill>
              </a:rPr>
              <a:t>)&gt;0, on devrait aller de l’avant. </a:t>
            </a:r>
          </a:p>
          <a:p>
            <a:pPr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	</a:t>
            </a:r>
          </a:p>
          <a:p>
            <a:pPr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	Si on a les projets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 et  et que </a:t>
            </a:r>
            <a:r>
              <a:rPr lang="fr-CA" dirty="0">
                <a:solidFill>
                  <a:schemeClr val="bg1"/>
                </a:solidFill>
              </a:rPr>
              <a:t>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dirty="0">
                <a:solidFill>
                  <a:schemeClr val="bg1"/>
                </a:solidFill>
              </a:rPr>
              <a:t>)&gt;E(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dirty="0">
                <a:solidFill>
                  <a:schemeClr val="bg1"/>
                </a:solidFill>
              </a:rPr>
              <a:t>), on devrait retenir le projet 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 (pour autant que le risque est équivalent ou que l’agent est neutre au risque).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Le bénéfice espéré (ex.)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4103640"/>
            <a:ext cx="6984776" cy="2421704"/>
          </a:xfrm>
        </p:spPr>
        <p:txBody>
          <a:bodyPr>
            <a:no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fr-CA" sz="2800" dirty="0">
                <a:solidFill>
                  <a:schemeClr val="bg1"/>
                </a:solidFill>
              </a:rPr>
              <a:t>E(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800" dirty="0">
                <a:solidFill>
                  <a:schemeClr val="bg1"/>
                </a:solidFill>
              </a:rPr>
              <a:t>) = 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 +</a:t>
            </a:r>
            <a:r>
              <a:rPr lang="fr-CA" sz="2800" dirty="0">
                <a:solidFill>
                  <a:schemeClr val="bg1"/>
                </a:solidFill>
              </a:rPr>
              <a:t> 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2 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= 2</a:t>
            </a:r>
            <a:r>
              <a:rPr lang="fr-CA" sz="2800" dirty="0">
                <a:solidFill>
                  <a:schemeClr val="bg1"/>
                </a:solidFill>
              </a:rPr>
              <a:t>00 *0,5 + 140*0,5  = 170</a:t>
            </a:r>
            <a:endParaRPr lang="fr-FR" sz="2800" dirty="0">
              <a:solidFill>
                <a:schemeClr val="bg1"/>
              </a:solidFill>
            </a:endParaRPr>
          </a:p>
          <a:p>
            <a:pPr marL="0" indent="0">
              <a:buClr>
                <a:srgbClr val="FFC000"/>
              </a:buClr>
              <a:buNone/>
            </a:pPr>
            <a:r>
              <a:rPr lang="fr-CA" sz="2800" dirty="0">
                <a:solidFill>
                  <a:schemeClr val="bg1"/>
                </a:solidFill>
              </a:rPr>
              <a:t>E(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sz="2800" dirty="0">
                <a:solidFill>
                  <a:schemeClr val="bg1"/>
                </a:solidFill>
              </a:rPr>
              <a:t>) = 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 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1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 +</a:t>
            </a:r>
            <a:r>
              <a:rPr lang="fr-CA" sz="2800" dirty="0">
                <a:solidFill>
                  <a:schemeClr val="bg1"/>
                </a:solidFill>
              </a:rPr>
              <a:t> 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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2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 </a:t>
            </a:r>
            <a:r>
              <a:rPr lang="fr-CA" sz="2800" baseline="-25000" dirty="0">
                <a:solidFill>
                  <a:schemeClr val="bg1"/>
                </a:solidFill>
                <a:sym typeface="Symbol"/>
              </a:rPr>
              <a:t>2 =</a:t>
            </a:r>
            <a:r>
              <a:rPr lang="fr-CA" sz="2800" dirty="0">
                <a:solidFill>
                  <a:schemeClr val="bg1"/>
                </a:solidFill>
              </a:rPr>
              <a:t>180*0,4 + 160 *0,6 = 168</a:t>
            </a:r>
          </a:p>
          <a:p>
            <a:pPr marL="0" indent="0">
              <a:buClr>
                <a:srgbClr val="FFC000"/>
              </a:buClr>
              <a:buNone/>
            </a:pPr>
            <a:endParaRPr lang="en-CA" sz="2800" dirty="0">
              <a:solidFill>
                <a:schemeClr val="bg1"/>
              </a:solidFill>
            </a:endParaRPr>
          </a:p>
          <a:p>
            <a:pPr marL="0" indent="0">
              <a:buClr>
                <a:srgbClr val="FFC000"/>
              </a:buClr>
              <a:buNone/>
            </a:pPr>
            <a:r>
              <a:rPr lang="en-CA" sz="2800" dirty="0">
                <a:solidFill>
                  <a:schemeClr val="bg1"/>
                </a:solidFill>
              </a:rPr>
              <a:t>Un </a:t>
            </a:r>
            <a:r>
              <a:rPr lang="en-CA" sz="2800" dirty="0" err="1">
                <a:solidFill>
                  <a:schemeClr val="bg1"/>
                </a:solidFill>
              </a:rPr>
              <a:t>investisseur</a:t>
            </a:r>
            <a:r>
              <a:rPr lang="en-CA" sz="2800" dirty="0">
                <a:solidFill>
                  <a:schemeClr val="bg1"/>
                </a:solidFill>
              </a:rPr>
              <a:t> </a:t>
            </a:r>
            <a:r>
              <a:rPr lang="en-CA" sz="2800" dirty="0" err="1">
                <a:solidFill>
                  <a:schemeClr val="bg1"/>
                </a:solidFill>
              </a:rPr>
              <a:t>neutre</a:t>
            </a:r>
            <a:r>
              <a:rPr lang="en-CA" sz="2800" dirty="0">
                <a:solidFill>
                  <a:schemeClr val="bg1"/>
                </a:solidFill>
              </a:rPr>
              <a:t> au </a:t>
            </a:r>
            <a:r>
              <a:rPr lang="en-CA" sz="2800" dirty="0" err="1">
                <a:solidFill>
                  <a:schemeClr val="bg1"/>
                </a:solidFill>
              </a:rPr>
              <a:t>risque</a:t>
            </a:r>
            <a:r>
              <a:rPr lang="en-CA" sz="2800" dirty="0">
                <a:solidFill>
                  <a:schemeClr val="bg1"/>
                </a:solidFill>
              </a:rPr>
              <a:t> </a:t>
            </a:r>
            <a:r>
              <a:rPr lang="en-CA" sz="2800" dirty="0" err="1">
                <a:solidFill>
                  <a:schemeClr val="bg1"/>
                </a:solidFill>
              </a:rPr>
              <a:t>retiendrait</a:t>
            </a:r>
            <a:r>
              <a:rPr lang="en-CA" sz="2800" dirty="0">
                <a:solidFill>
                  <a:schemeClr val="bg1"/>
                </a:solidFill>
              </a:rPr>
              <a:t> le </a:t>
            </a:r>
            <a:r>
              <a:rPr lang="en-CA" sz="2800" dirty="0" err="1">
                <a:solidFill>
                  <a:schemeClr val="bg1"/>
                </a:solidFill>
              </a:rPr>
              <a:t>projet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 .</a:t>
            </a:r>
            <a:r>
              <a:rPr lang="en-CA" sz="2800" dirty="0">
                <a:solidFill>
                  <a:schemeClr val="bg1"/>
                </a:solidFill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  <a:p>
            <a:pPr marL="0" indent="0">
              <a:buClr>
                <a:srgbClr val="FFC000"/>
              </a:buClr>
              <a:buNone/>
            </a:pP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8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478918"/>
              </p:ext>
            </p:extLst>
          </p:nvPr>
        </p:nvGraphicFramePr>
        <p:xfrm>
          <a:off x="1259632" y="1593592"/>
          <a:ext cx="655967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1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Les </a:t>
                      </a:r>
                      <a:r>
                        <a:rPr lang="en-CA" b="1" dirty="0" err="1">
                          <a:solidFill>
                            <a:schemeClr val="tx1"/>
                          </a:solidFill>
                        </a:rPr>
                        <a:t>projets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b="1" baseline="0" dirty="0">
                          <a:solidFill>
                            <a:schemeClr val="tx1"/>
                          </a:solidFill>
                        </a:rPr>
                        <a:t>Les </a:t>
                      </a:r>
                      <a:r>
                        <a:rPr lang="en-CA" b="1" baseline="0" dirty="0" err="1">
                          <a:solidFill>
                            <a:schemeClr val="tx1"/>
                          </a:solidFill>
                        </a:rPr>
                        <a:t>états</a:t>
                      </a:r>
                      <a:r>
                        <a:rPr lang="en-CA" b="1" baseline="0" dirty="0">
                          <a:solidFill>
                            <a:schemeClr val="tx1"/>
                          </a:solidFill>
                        </a:rPr>
                        <a:t> du monde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b="1" baseline="0" dirty="0" err="1">
                          <a:solidFill>
                            <a:schemeClr val="tx1"/>
                          </a:solidFill>
                        </a:rPr>
                        <a:t>posssibles</a:t>
                      </a:r>
                      <a:endParaRPr lang="fr-CA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Les gains</a:t>
                      </a:r>
                    </a:p>
                    <a:p>
                      <a:pPr algn="ctr"/>
                      <a:r>
                        <a:rPr lang="en-CA" b="1" dirty="0" err="1">
                          <a:solidFill>
                            <a:schemeClr val="tx1"/>
                          </a:solidFill>
                        </a:rPr>
                        <a:t>conditionnels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Les</a:t>
                      </a:r>
                      <a:r>
                        <a:rPr lang="en-CA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b="1" baseline="0" dirty="0" err="1">
                          <a:solidFill>
                            <a:schemeClr val="tx1"/>
                          </a:solidFill>
                        </a:rPr>
                        <a:t>probabilités</a:t>
                      </a:r>
                      <a:endParaRPr lang="en-CA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CA" b="1" baseline="0" dirty="0" err="1">
                          <a:solidFill>
                            <a:schemeClr val="tx1"/>
                          </a:solidFill>
                        </a:rPr>
                        <a:t>d’occurence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CA" b="1" dirty="0" err="1">
                          <a:solidFill>
                            <a:schemeClr val="tx1"/>
                          </a:solidFill>
                        </a:rPr>
                        <a:t>Projet</a:t>
                      </a:r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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</a:t>
                      </a:r>
                      <a:r>
                        <a:rPr lang="fr-CA" b="1" baseline="-25000" dirty="0">
                          <a:solidFill>
                            <a:schemeClr val="tx1"/>
                          </a:solidFill>
                          <a:sym typeface="Symbol"/>
                        </a:rPr>
                        <a:t>1 </a:t>
                      </a:r>
                      <a:r>
                        <a:rPr lang="fr-CA" b="1" baseline="0" dirty="0">
                          <a:solidFill>
                            <a:schemeClr val="tx1"/>
                          </a:solidFill>
                          <a:sym typeface="Symbol"/>
                        </a:rPr>
                        <a:t>(succès complet)</a:t>
                      </a:r>
                      <a:endParaRPr lang="fr-CA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0,5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</a:t>
                      </a:r>
                      <a:r>
                        <a:rPr lang="fr-CA" b="1" baseline="-25000" dirty="0">
                          <a:solidFill>
                            <a:schemeClr val="tx1"/>
                          </a:solidFill>
                          <a:sym typeface="Symbol"/>
                        </a:rPr>
                        <a:t>2</a:t>
                      </a:r>
                      <a:r>
                        <a:rPr lang="fr-CA" b="1" baseline="0" dirty="0">
                          <a:solidFill>
                            <a:schemeClr val="tx1"/>
                          </a:solidFill>
                          <a:sym typeface="Symbol"/>
                        </a:rPr>
                        <a:t> (succès mitigé)</a:t>
                      </a:r>
                      <a:endParaRPr lang="fr-CA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140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0,5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b="1" dirty="0" err="1">
                          <a:solidFill>
                            <a:schemeClr val="tx1"/>
                          </a:solidFill>
                        </a:rPr>
                        <a:t>Projet</a:t>
                      </a:r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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</a:t>
                      </a:r>
                      <a:r>
                        <a:rPr lang="fr-CA" b="1" baseline="-25000" dirty="0">
                          <a:solidFill>
                            <a:schemeClr val="tx1"/>
                          </a:solidFill>
                          <a:sym typeface="Symbol"/>
                        </a:rPr>
                        <a:t>1</a:t>
                      </a:r>
                      <a:r>
                        <a:rPr lang="fr-CA" b="1" baseline="0" dirty="0">
                          <a:solidFill>
                            <a:schemeClr val="tx1"/>
                          </a:solidFill>
                          <a:sym typeface="Symbol"/>
                        </a:rPr>
                        <a:t>(succès complet)</a:t>
                      </a:r>
                      <a:endParaRPr lang="fr-CA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180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0,4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="1" dirty="0">
                          <a:solidFill>
                            <a:schemeClr val="tx1"/>
                          </a:solidFill>
                          <a:sym typeface="Symbol"/>
                        </a:rPr>
                        <a:t></a:t>
                      </a:r>
                      <a:r>
                        <a:rPr lang="fr-CA" b="1" baseline="-25000" dirty="0">
                          <a:solidFill>
                            <a:schemeClr val="tx1"/>
                          </a:solidFill>
                          <a:sym typeface="Symbol"/>
                        </a:rPr>
                        <a:t>2</a:t>
                      </a:r>
                      <a:r>
                        <a:rPr lang="fr-CA" b="1" baseline="0" dirty="0">
                          <a:solidFill>
                            <a:schemeClr val="tx1"/>
                          </a:solidFill>
                          <a:sym typeface="Symbol"/>
                        </a:rPr>
                        <a:t>(succès mitigé)</a:t>
                      </a:r>
                      <a:endParaRPr lang="fr-CA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160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solidFill>
                            <a:schemeClr val="tx1"/>
                          </a:solidFill>
                        </a:rPr>
                        <a:t>0,6</a:t>
                      </a:r>
                      <a:endParaRPr lang="fr-C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45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C000"/>
                </a:solidFill>
              </a:rPr>
              <a:t>L’évaluation du risque : l’approche statistique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Afin de tenir compte du risque, il faut tenir compte de l’écart entre l’espérance et les différents bénéfices espérés associés aux états du monde possibles.</a:t>
            </a:r>
          </a:p>
          <a:p>
            <a:pPr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Ces mesures de dispersion sont :</a:t>
            </a:r>
          </a:p>
          <a:p>
            <a:pPr marL="900113" lvl="1" indent="-4429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la variance</a:t>
            </a:r>
          </a:p>
          <a:p>
            <a:pPr lvl="1"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Var 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)= 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 (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 –E())</a:t>
            </a:r>
            <a:r>
              <a:rPr lang="fr-CA" baseline="30000" dirty="0">
                <a:solidFill>
                  <a:schemeClr val="bg1"/>
                </a:solidFill>
                <a:sym typeface="Symbol"/>
              </a:rPr>
              <a:t>2 </a:t>
            </a:r>
            <a:r>
              <a:rPr lang="fr-CA" dirty="0">
                <a:solidFill>
                  <a:schemeClr val="bg1"/>
                </a:solidFill>
                <a:sym typeface="Symbol"/>
              </a:rPr>
              <a:t>* </a:t>
            </a:r>
            <a:r>
              <a:rPr lang="fr-CA" baseline="-25000" dirty="0">
                <a:solidFill>
                  <a:schemeClr val="bg1"/>
                </a:solidFill>
                <a:sym typeface="Symbol"/>
              </a:rPr>
              <a:t>n</a:t>
            </a:r>
            <a:r>
              <a:rPr lang="fr-CA" dirty="0">
                <a:solidFill>
                  <a:schemeClr val="bg1"/>
                </a:solidFill>
                <a:sym typeface="Symbol"/>
              </a:rPr>
              <a:t> </a:t>
            </a:r>
          </a:p>
          <a:p>
            <a:pPr marL="900113" lvl="1" indent="-4429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L’écart-type </a:t>
            </a:r>
          </a:p>
          <a:p>
            <a:pPr marL="1300163" lvl="2" indent="-442913" algn="ctr">
              <a:buClr>
                <a:schemeClr val="bg1"/>
              </a:buClr>
              <a:buNone/>
            </a:pPr>
            <a:r>
              <a:rPr lang="fr-CA" sz="2800" dirty="0">
                <a:solidFill>
                  <a:schemeClr val="bg1"/>
                </a:solidFill>
              </a:rPr>
              <a:t>(Var (</a:t>
            </a:r>
            <a:r>
              <a:rPr lang="fr-CA" sz="2800" dirty="0">
                <a:solidFill>
                  <a:schemeClr val="bg1"/>
                </a:solidFill>
                <a:sym typeface="Symbol"/>
              </a:rPr>
              <a:t>))</a:t>
            </a:r>
            <a:r>
              <a:rPr lang="fr-CA" sz="2800" baseline="30000" dirty="0">
                <a:solidFill>
                  <a:schemeClr val="bg1"/>
                </a:solidFill>
                <a:sym typeface="Symbol"/>
              </a:rPr>
              <a:t>1/2</a:t>
            </a:r>
            <a:endParaRPr lang="fr-CA" sz="2800" dirty="0">
              <a:solidFill>
                <a:schemeClr val="bg1"/>
              </a:solidFill>
            </a:endParaRPr>
          </a:p>
          <a:p>
            <a:pPr marL="900113" lvl="1" indent="-442913">
              <a:buClr>
                <a:schemeClr val="bg1"/>
              </a:buClr>
              <a:buFont typeface="Calibri" pitchFamily="34" charset="0"/>
              <a:buChar char="—"/>
            </a:pPr>
            <a:r>
              <a:rPr lang="fr-CA" dirty="0">
                <a:solidFill>
                  <a:schemeClr val="bg1"/>
                </a:solidFill>
              </a:rPr>
              <a:t>et le coefficient de dispersion </a:t>
            </a:r>
          </a:p>
          <a:p>
            <a:pPr lvl="1" algn="ctr">
              <a:buClr>
                <a:srgbClr val="FFC000"/>
              </a:buClr>
              <a:buNone/>
            </a:pPr>
            <a:r>
              <a:rPr lang="fr-CA" dirty="0">
                <a:solidFill>
                  <a:schemeClr val="bg1"/>
                </a:solidFill>
              </a:rPr>
              <a:t>(Var 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))</a:t>
            </a:r>
            <a:r>
              <a:rPr lang="fr-CA" baseline="30000" dirty="0">
                <a:solidFill>
                  <a:schemeClr val="bg1"/>
                </a:solidFill>
                <a:sym typeface="Symbol"/>
              </a:rPr>
              <a:t>1/2</a:t>
            </a:r>
            <a:r>
              <a:rPr lang="fr-CA" dirty="0">
                <a:solidFill>
                  <a:schemeClr val="bg1"/>
                </a:solidFill>
                <a:sym typeface="Symbol"/>
              </a:rPr>
              <a:t> / E()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fr-CA" dirty="0">
                <a:solidFill>
                  <a:schemeClr val="bg1"/>
                </a:solidFill>
              </a:rPr>
              <a:t>Pour 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</a:t>
            </a:r>
            <a:r>
              <a:rPr lang="fr-CA" dirty="0">
                <a:solidFill>
                  <a:schemeClr val="bg1"/>
                </a:solidFill>
              </a:rPr>
              <a:t>)=E(</a:t>
            </a:r>
            <a:r>
              <a:rPr lang="fr-CA" dirty="0">
                <a:solidFill>
                  <a:schemeClr val="bg1"/>
                </a:solidFill>
                <a:sym typeface="Symbol"/>
              </a:rPr>
              <a:t></a:t>
            </a:r>
            <a:r>
              <a:rPr lang="fr-CA" dirty="0">
                <a:solidFill>
                  <a:schemeClr val="bg1"/>
                </a:solidFill>
              </a:rPr>
              <a:t>), le projet avec le plus petit coefficient de dispersion sera retenu</a:t>
            </a:r>
            <a:r>
              <a:rPr lang="fr-CA" dirty="0">
                <a:solidFill>
                  <a:schemeClr val="bg1"/>
                </a:solidFill>
                <a:sym typeface="Symbol"/>
              </a:rPr>
              <a:t>.</a:t>
            </a:r>
            <a:endParaRPr lang="fr-CA" dirty="0">
              <a:solidFill>
                <a:schemeClr val="bg1"/>
              </a:solidFill>
            </a:endParaRPr>
          </a:p>
          <a:p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2670</TotalTime>
  <Words>1019</Words>
  <Application>Microsoft Office PowerPoint</Application>
  <PresentationFormat>Affichage à l'écran (4:3)</PresentationFormat>
  <Paragraphs>158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Wingdings</vt:lpstr>
      <vt:lpstr>Thème Office</vt:lpstr>
      <vt:lpstr>THÈME 7</vt:lpstr>
      <vt:lpstr>PLAN</vt:lpstr>
      <vt:lpstr>I. Le risque</vt:lpstr>
      <vt:lpstr>Le risque</vt:lpstr>
      <vt:lpstr>L’aversion au risque</vt:lpstr>
      <vt:lpstr>L’aversion au risque</vt:lpstr>
      <vt:lpstr>Le bénéfice espéré</vt:lpstr>
      <vt:lpstr>Le bénéfice espéré (ex.)</vt:lpstr>
      <vt:lpstr>L’évaluation du risque : l’approche statistique</vt:lpstr>
      <vt:lpstr>Calcul du coefficient de dispersion (ex.)</vt:lpstr>
      <vt:lpstr>L’évaluation du risque : l’approche financière</vt:lpstr>
      <vt:lpstr>L’évaluation du risque : l’approche financière</vt:lpstr>
      <vt:lpstr>L’évaluation du risque : l’approche probabiliste structurée</vt:lpstr>
      <vt:lpstr>Arbre de décision et bénéfices espérés (ex.) </vt:lpstr>
      <vt:lpstr>Arbre de décision et utilités espérées (ex.)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Charest, Yan-Olivier</cp:lastModifiedBy>
  <cp:revision>407</cp:revision>
  <dcterms:created xsi:type="dcterms:W3CDTF">2011-01-23T22:57:43Z</dcterms:created>
  <dcterms:modified xsi:type="dcterms:W3CDTF">2022-08-31T18:28:17Z</dcterms:modified>
</cp:coreProperties>
</file>